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3"/>
  </p:notesMasterIdLst>
  <p:sldIdLst>
    <p:sldId id="256" r:id="rId2"/>
    <p:sldId id="257" r:id="rId3"/>
    <p:sldId id="258" r:id="rId4"/>
    <p:sldId id="259" r:id="rId5"/>
    <p:sldId id="260" r:id="rId6"/>
    <p:sldId id="278" r:id="rId7"/>
    <p:sldId id="279" r:id="rId8"/>
    <p:sldId id="265" r:id="rId9"/>
    <p:sldId id="277" r:id="rId10"/>
    <p:sldId id="266" r:id="rId11"/>
    <p:sldId id="267" r:id="rId12"/>
    <p:sldId id="272" r:id="rId13"/>
    <p:sldId id="273" r:id="rId14"/>
    <p:sldId id="274" r:id="rId15"/>
    <p:sldId id="275" r:id="rId16"/>
    <p:sldId id="271" r:id="rId17"/>
    <p:sldId id="281" r:id="rId18"/>
    <p:sldId id="269" r:id="rId19"/>
    <p:sldId id="280" r:id="rId20"/>
    <p:sldId id="268" r:id="rId21"/>
    <p:sldId id="264" r:id="rId22"/>
  </p:sldIdLst>
  <p:sldSz cx="9144000" cy="6858000" type="screen4x3"/>
  <p:notesSz cx="6858000" cy="9144000"/>
  <p:defaultTextStyle>
    <a:defPPr>
      <a:defRPr lang="en-GB"/>
    </a:defPPr>
    <a:lvl1pPr marL="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1pPr>
    <a:lvl2pPr marL="742950" lvl="1" indent="-28575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5pPr>
    <a:lvl6pPr marL="2286000" lvl="5"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6pPr>
    <a:lvl7pPr marL="2743200" lvl="6"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7pPr>
    <a:lvl8pPr marL="3200400" lvl="7"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8pPr>
    <a:lvl9pPr marL="3657600" lvl="8" indent="-22860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7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7D4"/>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94" y="43"/>
      </p:cViewPr>
      <p:guideLst>
        <p:guide orient="horz" pos="2175"/>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hu Mathi" userId="4692948433dd9bf4" providerId="LiveId" clId="{3C238258-9F08-4F15-8755-A7845C7E5498}"/>
    <pc:docChg chg="delSld">
      <pc:chgData name="Indhu Mathi" userId="4692948433dd9bf4" providerId="LiveId" clId="{3C238258-9F08-4F15-8755-A7845C7E5498}" dt="2024-05-06T15:32:31.339" v="0" actId="2696"/>
      <pc:docMkLst>
        <pc:docMk/>
      </pc:docMkLst>
      <pc:sldChg chg="del">
        <pc:chgData name="Indhu Mathi" userId="4692948433dd9bf4" providerId="LiveId" clId="{3C238258-9F08-4F15-8755-A7845C7E5498}" dt="2024-05-06T15:32:31.339" v="0" actId="2696"/>
        <pc:sldMkLst>
          <pc:docMk/>
          <pc:sldMk cId="3847166624"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050" name="Text Box 2"/>
          <p:cNvSpPr txBox="1">
            <a:spLocks noChangeArrowheads="1"/>
          </p:cNvSpPr>
          <p:nvPr/>
        </p:nvSpPr>
        <p:spPr bwMode="auto">
          <a:xfrm>
            <a:off x="0" y="0"/>
            <a:ext cx="2971800" cy="457200"/>
          </a:xfrm>
          <a:prstGeom prst="rect">
            <a:avLst/>
          </a:prstGeom>
          <a:noFill/>
          <a:ln w="9525" cap="flat">
            <a:no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051" name="Rectangle 3"/>
          <p:cNvSpPr>
            <a:spLocks noGrp="1" noChangeArrowheads="1"/>
          </p:cNvSpPr>
          <p:nvPr>
            <p:ph type="dt"/>
          </p:nvPr>
        </p:nvSpPr>
        <p:spPr bwMode="auto">
          <a:xfrm>
            <a:off x="3884613" y="0"/>
            <a:ext cx="2970213" cy="455613"/>
          </a:xfrm>
          <a:prstGeom prst="rect">
            <a:avLst/>
          </a:prstGeom>
          <a:noFill/>
          <a:ln w="9525" cap="flat">
            <a:noFill/>
            <a:round/>
          </a:ln>
          <a:effectLst/>
        </p:spPr>
        <p:txBody>
          <a:bodyPr vert="horz" wrap="square" lIns="90000" tIns="46800" rIns="90000" bIns="46800" numCol="1" anchor="t" anchorCtr="0" compatLnSpc="1"/>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anose="020F0502020204030204" pitchFamily="34" charset="0"/>
                <a:cs typeface="Arial" panose="020B0604020202020204" pitchFamily="34" charset="0"/>
              </a:defRPr>
            </a:lvl1pPr>
          </a:lstStyle>
          <a:p>
            <a:pPr marL="0" marR="0" lvl="0" indent="0" algn="r"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11269" name="Rectangle 4"/>
          <p:cNvSpPr>
            <a:spLocks noGrp="1" noRot="1" noChangeAspect="1"/>
          </p:cNvSpPr>
          <p:nvPr>
            <p:ph type="sldImg"/>
          </p:nvPr>
        </p:nvSpPr>
        <p:spPr>
          <a:xfrm>
            <a:off x="1143000" y="685800"/>
            <a:ext cx="4570413" cy="3427413"/>
          </a:xfrm>
          <a:prstGeom prst="rect">
            <a:avLst/>
          </a:prstGeom>
          <a:noFill/>
          <a:ln w="12600" cap="sq" cmpd="sng">
            <a:solidFill>
              <a:srgbClr val="000000"/>
            </a:solidFill>
            <a:prstDash val="solid"/>
            <a:miter/>
            <a:headEnd type="none" w="med" len="med"/>
            <a:tailEnd type="none" w="med" len="med"/>
          </a:ln>
        </p:spPr>
      </p:sp>
      <p:sp>
        <p:nvSpPr>
          <p:cNvPr id="2053" name="Rectangle 5"/>
          <p:cNvSpPr>
            <a:spLocks noGrp="1" noChangeArrowheads="1"/>
          </p:cNvSpPr>
          <p:nvPr>
            <p:ph type="body"/>
          </p:nvPr>
        </p:nvSpPr>
        <p:spPr bwMode="auto">
          <a:xfrm>
            <a:off x="685800" y="4343400"/>
            <a:ext cx="5484813" cy="4113213"/>
          </a:xfrm>
          <a:prstGeom prst="rect">
            <a:avLst/>
          </a:prstGeom>
          <a:noFill/>
          <a:ln w="9525" cap="flat">
            <a:noFill/>
            <a:round/>
          </a:ln>
          <a:effec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2054" name="Text Box 6"/>
          <p:cNvSpPr txBox="1">
            <a:spLocks noChangeArrowheads="1"/>
          </p:cNvSpPr>
          <p:nvPr/>
        </p:nvSpPr>
        <p:spPr bwMode="auto">
          <a:xfrm>
            <a:off x="0" y="8685213"/>
            <a:ext cx="2971800" cy="457200"/>
          </a:xfrm>
          <a:prstGeom prst="rect">
            <a:avLst/>
          </a:prstGeom>
          <a:noFill/>
          <a:ln w="9525" cap="flat">
            <a:no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055" name="Rectangle 7"/>
          <p:cNvSpPr>
            <a:spLocks noGrp="1" noChangeArrowheads="1"/>
          </p:cNvSpPr>
          <p:nvPr>
            <p:ph type="sldNum"/>
          </p:nvPr>
        </p:nvSpPr>
        <p:spPr bwMode="auto">
          <a:xfrm>
            <a:off x="3884613" y="8685213"/>
            <a:ext cx="2970213" cy="455613"/>
          </a:xfrm>
          <a:prstGeom prst="rect">
            <a:avLst/>
          </a:prstGeom>
          <a:noFill/>
          <a:ln w="9525" cap="flat">
            <a:noFill/>
            <a:round/>
          </a:ln>
          <a:effectLst/>
        </p:spPr>
        <p:txBody>
          <a:bodyPr vert="horz" wrap="square" lIns="90000" tIns="46800" rIns="90000" bIns="46800" numCol="1" anchor="b" anchorCtr="0" compatLnSpc="1"/>
          <a:lstStyle/>
          <a:p>
            <a:pPr lvl="0" algn="r" defTabSz="449580"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cs typeface="Arial" panose="020B0604020202020204" pitchFamily="34" charset="0"/>
              </a:rPr>
              <a:pPr lvl="0" algn="r" defTabSz="449580"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US" altLang="x-none" sz="1200" dirty="0">
              <a:solidFill>
                <a:srgbClr val="000000"/>
              </a:solidFill>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246582"/>
      </p:ext>
    </p:extLst>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altLang="x-none" sz="1200" dirty="0">
              <a:solidFill>
                <a:srgbClr val="000000"/>
              </a:solidFill>
            </a:endParaRPr>
          </a:p>
        </p:txBody>
      </p:sp>
      <p:sp>
        <p:nvSpPr>
          <p:cNvPr id="12291"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2292"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3932169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2863616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3253266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1504567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233544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180159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1571736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3164000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altLang="x-none" sz="1200" dirty="0">
              <a:solidFill>
                <a:srgbClr val="000000"/>
              </a:solidFill>
            </a:endParaRPr>
          </a:p>
        </p:txBody>
      </p:sp>
      <p:sp>
        <p:nvSpPr>
          <p:cNvPr id="20483"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20484"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altLang="x-none" sz="1200" dirty="0">
              <a:solidFill>
                <a:srgbClr val="000000"/>
              </a:solidFill>
            </a:endParaRPr>
          </a:p>
        </p:txBody>
      </p:sp>
      <p:sp>
        <p:nvSpPr>
          <p:cNvPr id="13315"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3316"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altLang="x-none" sz="1200" dirty="0">
              <a:solidFill>
                <a:srgbClr val="000000"/>
              </a:solidFill>
            </a:endParaRPr>
          </a:p>
        </p:txBody>
      </p:sp>
      <p:sp>
        <p:nvSpPr>
          <p:cNvPr id="14339"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4340"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altLang="x-none" sz="1200" dirty="0">
              <a:solidFill>
                <a:srgbClr val="000000"/>
              </a:solidFill>
            </a:endParaRPr>
          </a:p>
        </p:txBody>
      </p:sp>
      <p:sp>
        <p:nvSpPr>
          <p:cNvPr id="15363"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5364"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2419374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356027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17093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rPr>
              <a:pPr lvl="0" algn="r" defTabSz="44958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altLang="x-none" sz="1200" dirty="0">
              <a:solidFill>
                <a:srgbClr val="000000"/>
              </a:solidFill>
            </a:endParaRPr>
          </a:p>
        </p:txBody>
      </p:sp>
      <p:sp>
        <p:nvSpPr>
          <p:cNvPr id="1638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1638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extLst>
      <p:ext uri="{BB962C8B-B14F-4D97-AF65-F5344CB8AC3E}">
        <p14:creationId xmlns:p14="http://schemas.microsoft.com/office/powerpoint/2010/main" val="81501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05A1E05A-E2B4-400E-86FA-B3B65E7D7441}"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E8C0B6A7-9E78-45CB-8A51-D42200DE4392}"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9D4BFF6-C2F9-4FBB-B490-A9A171B380E9}"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184A0A-8A78-4A14-A02F-68425D117F54}"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7F865296-5E10-4EAA-A1C1-A60582D27574}"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2244F40-BF30-46E2-9571-322937576F2A}"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22D18848-B993-496D-B80C-60911F98267A}"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27" name="Slide Number Placeholder 26"/>
          <p:cNvSpPr>
            <a:spLocks noGrp="1"/>
          </p:cNvSpPr>
          <p:nvPr>
            <p:ph type="sldNum" sz="quarter" idx="11"/>
          </p:nvPr>
        </p:nvSpPr>
        <p:spPr/>
        <p:txBody>
          <a:bodyPr rtlCol="0"/>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7A7F4882-A0FA-4F7D-B7FC-3074E1C704F5}"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1"/>
          </p:nvPr>
        </p:nvSpPr>
        <p:spPr>
          <a:xfrm>
            <a:off x="5257800" y="612648"/>
            <a:ext cx="1325880" cy="457200"/>
          </a:xfrm>
        </p:spPr>
        <p:txBody>
          <a:bodyPr/>
          <a:lstStyle/>
          <a:p>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A5E930F-F380-4E27-A142-50F6B9847CB8}"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732A21C-587C-4208-A1E2-10084DFE7EF0}"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12AC9D83-10A0-4F30-80AB-14ED7DE376A7}"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8077424F-12EC-4762-A406-F14A10515257}" type="datetime1">
              <a:rPr kumimoji="0" lang="en-US" sz="1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5/7/2024</a:t>
            </a:fld>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lvl="0" eaLnBrk="1" hangingPunct="1">
              <a:buClrTx/>
              <a:buNone/>
            </a:pPr>
            <a:fld id="{9A0DB2DC-4C9A-4742-B13C-FB6460FD3503}" type="slidenum">
              <a:rPr lang="en-US" altLang="x-none" smtClean="0">
                <a:latin typeface="Calibri" panose="020F0502020204030204" pitchFamily="34" charset="0"/>
                <a:cs typeface="Arial" panose="020B0604020202020204" pitchFamily="34" charset="0"/>
              </a:rPr>
              <a:pPr lvl="0" eaLnBrk="1" hangingPunct="1">
                <a:buClrTx/>
                <a:buNone/>
              </a:pPr>
              <a:t>‹#›</a:t>
            </a:fld>
            <a:endParaRPr lang="en-US" altLang="x-none" dirty="0">
              <a:latin typeface="Calibri" panose="020F050202020403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buselvam9600/Blood_Dectectio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ijarsct.co.in/A15393.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ieeexplore.ieee.org/abstract/document/9418114/" TargetMode="External"/><Relationship Id="rId5" Type="http://schemas.openxmlformats.org/officeDocument/2006/relationships/hyperlink" Target="https://www.emerald.com/insight/content/doi/10.1108/AGJSR-10-2022-0223/full/pdf?title=the-association-between-fingerprint-patterns-and-blood-groups-in-the-omani-population" TargetMode="External"/><Relationship Id="rId4" Type="http://schemas.openxmlformats.org/officeDocument/2006/relationships/hyperlink" Target="https://www.emerald.com/insight/content/doi/10.1108/AGJSR-10-202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ijraset.com/best-journal/blood-group-detection-through"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matec-conferences.org/articles/matecconf/pdf/2024/04/matecconf_icmed2024_01069.pdf" TargetMode="External"/><Relationship Id="rId5" Type="http://schemas.openxmlformats.org/officeDocument/2006/relationships/hyperlink" Target="https://www.matec-/" TargetMode="External"/><Relationship Id="rId4" Type="http://schemas.openxmlformats.org/officeDocument/2006/relationships/hyperlink" Target="https://www.ijraset.com/best-journal/blood-group-detection-through-finger-print-images-using-image-process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p:nvPr/>
        </p:nvSpPr>
        <p:spPr>
          <a:xfrm>
            <a:off x="0" y="4643446"/>
            <a:ext cx="9144000" cy="1785950"/>
          </a:xfrm>
          <a:prstGeom prst="rect">
            <a:avLst/>
          </a:prstGeom>
          <a:noFill/>
          <a:ln w="9525">
            <a:noFill/>
          </a:ln>
        </p:spPr>
        <p:txBody>
          <a:bodyPr/>
          <a:lstStyle/>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a:solidFill>
                  <a:schemeClr val="tx1"/>
                </a:solidFill>
                <a:latin typeface="Book Antiqua" panose="02040602050305030304" pitchFamily="16" charset="0"/>
              </a:rPr>
              <a:t>Presented by</a:t>
            </a:r>
          </a:p>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a:solidFill>
                  <a:schemeClr val="tx1"/>
                </a:solidFill>
                <a:latin typeface="Book Antiqua" panose="02040602050305030304" pitchFamily="16" charset="0"/>
              </a:rPr>
              <a:t>ANBUSELVAM V (721220205002)</a:t>
            </a:r>
          </a:p>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a:solidFill>
                  <a:schemeClr val="tx1"/>
                </a:solidFill>
                <a:latin typeface="Book Antiqua" panose="02040602050305030304" pitchFamily="16" charset="0"/>
              </a:rPr>
              <a:t>INDHUMATHI M(721220205014)</a:t>
            </a:r>
          </a:p>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a:solidFill>
                  <a:schemeClr val="tx1"/>
                </a:solidFill>
                <a:latin typeface="Book Antiqua" panose="02040602050305030304" pitchFamily="16" charset="0"/>
              </a:rPr>
              <a:t>KARUPPASAMY B (721220205024)</a:t>
            </a:r>
          </a:p>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a:solidFill>
                  <a:schemeClr val="tx1"/>
                </a:solidFill>
                <a:latin typeface="Book Antiqua" panose="02040602050305030304" pitchFamily="16" charset="0"/>
              </a:rPr>
              <a:t>NARRENDRAN P (721220205034)  </a:t>
            </a:r>
          </a:p>
          <a:p>
            <a:pPr algn="r" defTabSz="449580">
              <a:spcBef>
                <a:spcPts val="5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b="1" dirty="0">
              <a:solidFill>
                <a:schemeClr val="tx1"/>
              </a:solidFill>
              <a:latin typeface="Book Antiqua" panose="02040602050305030304" pitchFamily="16" charset="0"/>
            </a:endParaRPr>
          </a:p>
        </p:txBody>
      </p:sp>
      <p:sp>
        <p:nvSpPr>
          <p:cNvPr id="3074" name="Text Box 2"/>
          <p:cNvSpPr txBox="1">
            <a:spLocks noChangeArrowheads="1"/>
          </p:cNvSpPr>
          <p:nvPr/>
        </p:nvSpPr>
        <p:spPr bwMode="auto">
          <a:xfrm>
            <a:off x="38100" y="6553199"/>
            <a:ext cx="9144000" cy="263791"/>
          </a:xfrm>
          <a:prstGeom prst="rect">
            <a:avLst/>
          </a:prstGeom>
          <a:solidFill>
            <a:schemeClr val="accent1">
              <a:lumMod val="50000"/>
            </a:schemeClr>
          </a:solidFill>
          <a:ln w="9525" cap="flat">
            <a:solidFill>
              <a:schemeClr val="accent2">
                <a:lumMod val="60000"/>
                <a:lumOff val="40000"/>
              </a:schemeClr>
            </a:solidFill>
            <a:round/>
          </a:ln>
          <a:effectLst/>
        </p:spPr>
        <p:txBody>
          <a:bodyPr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075" name="Text Box 3"/>
          <p:cNvSpPr txBox="1">
            <a:spLocks noChangeArrowheads="1"/>
          </p:cNvSpPr>
          <p:nvPr/>
        </p:nvSpPr>
        <p:spPr bwMode="auto">
          <a:xfrm>
            <a:off x="0" y="3867150"/>
            <a:ext cx="9144000" cy="400050"/>
          </a:xfrm>
          <a:prstGeom prst="rect">
            <a:avLst/>
          </a:prstGeom>
          <a:solidFill>
            <a:schemeClr val="accent4">
              <a:lumMod val="60000"/>
              <a:lumOff val="40000"/>
            </a:schemeClr>
          </a:solidFill>
          <a:ln w="9525" cap="flat">
            <a:solidFill>
              <a:schemeClr val="accent1"/>
            </a:solidFill>
            <a:round/>
          </a:ln>
          <a:effectLst/>
        </p:spPr>
        <p:txBody>
          <a:bodyPr lIns="90000" tIns="46800" rIns="90000" bIns="46800">
            <a:spAutoFit/>
          </a:bodyPr>
          <a:lstStyle/>
          <a:p>
            <a:pPr marR="0" algn="ctr" defTabSz="44958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2000" b="1" kern="1200" cap="none" spc="0" normalizeH="0" baseline="0" noProof="0" dirty="0">
                <a:solidFill>
                  <a:schemeClr val="tx1"/>
                </a:solidFill>
                <a:latin typeface="Times New Roman" panose="02020603050405020304" pitchFamily="16" charset="0"/>
                <a:ea typeface="+mn-ea"/>
                <a:cs typeface="Times New Roman" panose="02020603050405020304" pitchFamily="16" charset="0"/>
              </a:rPr>
              <a:t>KARPAGAM INSTITUTE OF TECHNOLOGY</a:t>
            </a:r>
          </a:p>
        </p:txBody>
      </p:sp>
      <p:sp>
        <p:nvSpPr>
          <p:cNvPr id="3076" name="AutoShape 4"/>
          <p:cNvSpPr>
            <a:spLocks noChangeArrowheads="1"/>
          </p:cNvSpPr>
          <p:nvPr/>
        </p:nvSpPr>
        <p:spPr bwMode="auto">
          <a:xfrm>
            <a:off x="609600" y="1917065"/>
            <a:ext cx="8001000" cy="1752600"/>
          </a:xfrm>
          <a:prstGeom prst="roundRect">
            <a:avLst>
              <a:gd name="adj" fmla="val 16667"/>
            </a:avLst>
          </a:prstGeom>
          <a:solidFill>
            <a:srgbClr val="FF8B8B"/>
          </a:solidFill>
          <a:ln w="9525" cap="flat">
            <a:no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054" name="Text Box 5"/>
          <p:cNvSpPr txBox="1"/>
          <p:nvPr/>
        </p:nvSpPr>
        <p:spPr>
          <a:xfrm>
            <a:off x="723900" y="1983740"/>
            <a:ext cx="7772400" cy="1470025"/>
          </a:xfrm>
          <a:prstGeom prst="rect">
            <a:avLst/>
          </a:prstGeom>
          <a:solidFill>
            <a:srgbClr val="FF8B8B"/>
          </a:solidFill>
          <a:ln w="9525">
            <a:noFill/>
          </a:ln>
        </p:spPr>
        <p:txBody>
          <a:bodyPr anchor="ctr" anchorCtr="0"/>
          <a:lstStyle/>
          <a:p>
            <a:pPr algn="ctr">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pc="-20" dirty="0">
                <a:latin typeface="Times New Roman" panose="02020603050405020304" pitchFamily="18" charset="0"/>
                <a:cs typeface="Times New Roman" panose="02020603050405020304" pitchFamily="18" charset="0"/>
              </a:rPr>
              <a:t>AI APPROACH TO DETECT BLOOD TYPE FROM FINGERPRINT</a:t>
            </a:r>
          </a:p>
          <a:p>
            <a:pPr algn="ctr">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400" b="1" spc="-20" dirty="0">
                <a:solidFill>
                  <a:srgbClr val="FFFFFF"/>
                </a:solidFill>
                <a:latin typeface="Times New Roman" panose="02020603050405020304" pitchFamily="18" charset="0"/>
                <a:cs typeface="Times New Roman" panose="02020603050405020304" pitchFamily="18" charset="0"/>
              </a:rPr>
              <a:t>Batch </a:t>
            </a:r>
            <a:r>
              <a:rPr lang="en-US" altLang="x-none" sz="2400" b="1" spc="-20">
                <a:solidFill>
                  <a:srgbClr val="FFFFFF"/>
                </a:solidFill>
                <a:latin typeface="Times New Roman" panose="02020603050405020304" pitchFamily="18" charset="0"/>
                <a:cs typeface="Times New Roman" panose="02020603050405020304" pitchFamily="18" charset="0"/>
              </a:rPr>
              <a:t>- 11</a:t>
            </a:r>
            <a:endParaRPr lang="en-US" altLang="x-none" sz="2400" b="1" dirty="0">
              <a:solidFill>
                <a:srgbClr val="FFFFFF"/>
              </a:solidFill>
              <a:latin typeface="Times New Roman" panose="02020603050405020304" pitchFamily="18" charset="0"/>
              <a:cs typeface="Times New Roman" panose="02020603050405020304" pitchFamily="18" charset="0"/>
            </a:endParaRPr>
          </a:p>
        </p:txBody>
      </p:sp>
      <p:sp>
        <p:nvSpPr>
          <p:cNvPr id="3078" name="Rectangle 6"/>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3079" name="Rectangle 7"/>
          <p:cNvSpPr>
            <a:spLocks noChangeArrowheads="1"/>
          </p:cNvSpPr>
          <p:nvPr/>
        </p:nvSpPr>
        <p:spPr bwMode="auto">
          <a:xfrm>
            <a:off x="4444" y="-27305"/>
            <a:ext cx="9139555" cy="1570038"/>
          </a:xfrm>
          <a:prstGeom prst="rect">
            <a:avLst/>
          </a:prstGeom>
          <a:solidFill>
            <a:schemeClr val="accent1">
              <a:lumMod val="40000"/>
              <a:lumOff val="6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3080" name="Text Box 8"/>
          <p:cNvSpPr txBox="1">
            <a:spLocks noChangeArrowheads="1"/>
          </p:cNvSpPr>
          <p:nvPr/>
        </p:nvSpPr>
        <p:spPr bwMode="auto">
          <a:xfrm>
            <a:off x="0" y="4267200"/>
            <a:ext cx="9144000" cy="398463"/>
          </a:xfrm>
          <a:prstGeom prst="rect">
            <a:avLst/>
          </a:prstGeom>
          <a:solidFill>
            <a:schemeClr val="accent2">
              <a:lumMod val="20000"/>
              <a:lumOff val="80000"/>
            </a:schemeClr>
          </a:solidFill>
          <a:ln w="9525" cap="flat">
            <a:noFill/>
            <a:round/>
          </a:ln>
          <a:effectLst/>
        </p:spPr>
        <p:txBody>
          <a:bodyPr lIns="90000" tIns="46800" rIns="90000" bIns="46800">
            <a:spAutoFit/>
          </a:bodyPr>
          <a:lstStyle/>
          <a:p>
            <a:pPr algn="ct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sz="2000" b="1" kern="1200" cap="none" spc="0" normalizeH="0" baseline="0" noProof="0" dirty="0">
              <a:solidFill>
                <a:srgbClr val="681417"/>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9E5A061-D23B-E119-754A-1EB9EBF263B2}"/>
              </a:ext>
            </a:extLst>
          </p:cNvPr>
          <p:cNvSpPr txBox="1"/>
          <p:nvPr/>
        </p:nvSpPr>
        <p:spPr>
          <a:xfrm>
            <a:off x="179512" y="4643446"/>
            <a:ext cx="4821932" cy="2246769"/>
          </a:xfrm>
          <a:prstGeom prst="rect">
            <a:avLst/>
          </a:prstGeom>
          <a:noFill/>
        </p:spPr>
        <p:txBody>
          <a:bodyPr wrap="square" rtlCol="0">
            <a:spAutoFit/>
          </a:bodyPr>
          <a:lstStyle/>
          <a:p>
            <a:r>
              <a:rPr lang="en-IN" sz="1600" b="1" dirty="0">
                <a:solidFill>
                  <a:schemeClr val="tx1"/>
                </a:solidFill>
                <a:latin typeface="Book Antiqua" panose="02040602050305030304" pitchFamily="18" charset="0"/>
                <a:cs typeface="Times New Roman" panose="02020603050405020304" pitchFamily="18" charset="0"/>
              </a:rPr>
              <a:t>Guided by</a:t>
            </a:r>
          </a:p>
          <a:p>
            <a:r>
              <a:rPr lang="en-IN" sz="1600" b="1" dirty="0">
                <a:solidFill>
                  <a:schemeClr val="tx1"/>
                </a:solidFill>
                <a:latin typeface="Book Antiqua" panose="02040602050305030304" pitchFamily="18" charset="0"/>
                <a:cs typeface="Times New Roman" panose="02020603050405020304" pitchFamily="18" charset="0"/>
              </a:rPr>
              <a:t> Ms. </a:t>
            </a:r>
            <a:r>
              <a:rPr lang="en-IN" b="1" dirty="0">
                <a:solidFill>
                  <a:schemeClr val="tx1"/>
                </a:solidFill>
                <a:latin typeface="Book Antiqua" panose="02040602050305030304" pitchFamily="18" charset="0"/>
                <a:cs typeface="Times New Roman" panose="02020603050405020304" pitchFamily="18" charset="0"/>
              </a:rPr>
              <a:t>GOKILA S M.E.,</a:t>
            </a:r>
          </a:p>
          <a:p>
            <a:r>
              <a:rPr lang="en-IN" b="1" dirty="0">
                <a:solidFill>
                  <a:schemeClr val="tx1"/>
                </a:solidFill>
                <a:latin typeface="Book Antiqua" panose="02040602050305030304" pitchFamily="18" charset="0"/>
                <a:cs typeface="Times New Roman" panose="02020603050405020304" pitchFamily="18" charset="0"/>
              </a:rPr>
              <a:t>ASSISTANT PROFESSOR</a:t>
            </a:r>
            <a:r>
              <a:rPr lang="en-IN" sz="1600" b="1" dirty="0">
                <a:solidFill>
                  <a:schemeClr val="tx1"/>
                </a:solidFill>
                <a:latin typeface="Book Antiqua" panose="02040602050305030304" pitchFamily="18" charset="0"/>
                <a:cs typeface="Times New Roman" panose="02020603050405020304" pitchFamily="18" charset="0"/>
              </a:rPr>
              <a:t>,</a:t>
            </a:r>
          </a:p>
          <a:p>
            <a:r>
              <a:rPr lang="en-IN" b="1" dirty="0">
                <a:solidFill>
                  <a:schemeClr val="tx1"/>
                </a:solidFill>
                <a:latin typeface="Book Antiqua" panose="02040602050305030304" pitchFamily="18" charset="0"/>
                <a:cs typeface="Times New Roman" panose="02020603050405020304" pitchFamily="18" charset="0"/>
              </a:rPr>
              <a:t>DEPARTMENT OF INFORMATION TECHNOLOGY,</a:t>
            </a:r>
          </a:p>
          <a:p>
            <a:r>
              <a:rPr lang="en-IN" b="1" dirty="0">
                <a:solidFill>
                  <a:schemeClr val="tx1"/>
                </a:solidFill>
                <a:latin typeface="Book Antiqua" panose="02040602050305030304" pitchFamily="18" charset="0"/>
                <a:cs typeface="Times New Roman" panose="02020603050405020304" pitchFamily="18" charset="0"/>
              </a:rPr>
              <a:t>KARPAGAM INSTITUTE OF TECHNOLOGY,COIMBATORE.</a:t>
            </a:r>
          </a:p>
          <a:p>
            <a:endParaRPr lang="en-IN" sz="1600" b="1" dirty="0">
              <a:latin typeface="Book Antiqua" panose="0204060205030503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68102B0-B09A-42C0-6B28-A1446A2096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84641"/>
            <a:ext cx="3639443" cy="1098907"/>
          </a:xfrm>
          <a:prstGeom prst="rect">
            <a:avLst/>
          </a:prstGeom>
          <a:noFill/>
          <a:ln>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13246"/>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FDF06D7-0734-13CF-5792-AE51846A3D4E}"/>
              </a:ext>
            </a:extLst>
          </p:cNvPr>
          <p:cNvSpPr txBox="1"/>
          <p:nvPr/>
        </p:nvSpPr>
        <p:spPr>
          <a:xfrm>
            <a:off x="1115616" y="1988840"/>
            <a:ext cx="7416824" cy="3781613"/>
          </a:xfrm>
          <a:prstGeom prst="rect">
            <a:avLst/>
          </a:prstGeom>
          <a:noFill/>
        </p:spPr>
        <p:txBody>
          <a:bodyPr wrap="square" rtlCol="0">
            <a:spAutoFit/>
          </a:bodyPr>
          <a:lstStyle/>
          <a:p>
            <a:pPr marL="12700">
              <a:lnSpc>
                <a:spcPct val="150000"/>
              </a:lnSpc>
              <a:spcBef>
                <a:spcPts val="825"/>
              </a:spcBef>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Domain –Mobile  Application</a:t>
            </a:r>
          </a:p>
          <a:p>
            <a:pPr marL="355600" indent="-342900" algn="l">
              <a:lnSpc>
                <a:spcPct val="150000"/>
              </a:lnSpc>
              <a:spcBef>
                <a:spcPts val="825"/>
              </a:spcBef>
              <a:buFont typeface="Arial" panose="020B0604020202020204" pitchFamily="34" charset="0"/>
              <a:buChar char="•"/>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Framework - Flask</a:t>
            </a:r>
          </a:p>
          <a:p>
            <a:pPr marL="355600" indent="-342900" algn="l">
              <a:lnSpc>
                <a:spcPct val="150000"/>
              </a:lnSpc>
              <a:spcBef>
                <a:spcPts val="825"/>
              </a:spcBef>
              <a:buFont typeface="Arial" panose="020B0604020202020204" pitchFamily="34" charset="0"/>
              <a:buChar char="•"/>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Front end - HTML</a:t>
            </a:r>
          </a:p>
          <a:p>
            <a:pPr marL="240029" indent="-227329" algn="l">
              <a:lnSpc>
                <a:spcPct val="150000"/>
              </a:lnSpc>
              <a:spcBef>
                <a:spcPts val="825"/>
              </a:spcBef>
              <a:buFont typeface="Arial MT"/>
              <a:buChar char="•"/>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 Back end – Python</a:t>
            </a:r>
          </a:p>
          <a:p>
            <a:pPr marL="240029" indent="-227329" algn="l">
              <a:lnSpc>
                <a:spcPct val="150000"/>
              </a:lnSpc>
              <a:spcBef>
                <a:spcPts val="825"/>
              </a:spcBef>
              <a:buFont typeface="Arial MT"/>
              <a:buChar char="•"/>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 Version ctrl - Git</a:t>
            </a:r>
          </a:p>
          <a:p>
            <a:pPr marL="12700">
              <a:lnSpc>
                <a:spcPct val="150000"/>
              </a:lnSpc>
              <a:spcBef>
                <a:spcPts val="825"/>
              </a:spcBef>
              <a:tabLst>
                <a:tab pos="240029" algn="l"/>
              </a:tabLst>
            </a:pPr>
            <a:r>
              <a:rPr lang="en-IN" sz="2000" spc="-20" dirty="0">
                <a:solidFill>
                  <a:schemeClr val="tx1"/>
                </a:solidFill>
                <a:latin typeface="Times New Roman" panose="02020603050405020304" pitchFamily="18" charset="0"/>
                <a:cs typeface="Times New Roman" panose="02020603050405020304" pitchFamily="18" charset="0"/>
              </a:rPr>
              <a:t>Datasets for pre-training </a:t>
            </a:r>
          </a:p>
          <a:p>
            <a:pPr marL="342900" indent="-342900" algn="just">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0BD9B14-ACF4-264D-E6E1-4731EE54E548}"/>
              </a:ext>
            </a:extLst>
          </p:cNvPr>
          <p:cNvSpPr txBox="1"/>
          <p:nvPr/>
        </p:nvSpPr>
        <p:spPr>
          <a:xfrm>
            <a:off x="323528" y="260648"/>
            <a:ext cx="8568952"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PROJECT</a:t>
            </a:r>
            <a:r>
              <a:rPr lang="en-US" sz="3600" spc="-1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DOMAIN</a:t>
            </a:r>
            <a:r>
              <a:rPr lang="en-US" sz="3600" spc="-30" dirty="0">
                <a:latin typeface="Times New Roman" panose="02020603050405020304" pitchFamily="18" charset="0"/>
                <a:cs typeface="Times New Roman" panose="02020603050405020304" pitchFamily="18" charset="0"/>
              </a:rPr>
              <a:t> AND TECHNOLOGICAL STACKS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7343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SYSTEM ARCHITECTURE</a:t>
            </a:r>
            <a:br>
              <a:rPr lang="en-IN" sz="3600" spc="-10" dirty="0">
                <a:latin typeface="Times New Roman" panose="02020603050405020304" pitchFamily="18" charset="0"/>
                <a:cs typeface="Times New Roman" panose="02020603050405020304" pitchFamily="18" charset="0"/>
              </a:rPr>
            </a:b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05FECE00-A3CB-543F-9D0B-A7A8BDF2FEAA}"/>
              </a:ext>
            </a:extLst>
          </p:cNvPr>
          <p:cNvPicPr>
            <a:picLocks noChangeAspect="1"/>
          </p:cNvPicPr>
          <p:nvPr/>
        </p:nvPicPr>
        <p:blipFill>
          <a:blip r:embed="rId3"/>
          <a:stretch>
            <a:fillRect/>
          </a:stretch>
        </p:blipFill>
        <p:spPr>
          <a:xfrm>
            <a:off x="1187624" y="1752454"/>
            <a:ext cx="6912768" cy="3836786"/>
          </a:xfrm>
          <a:prstGeom prst="rect">
            <a:avLst/>
          </a:prstGeom>
        </p:spPr>
      </p:pic>
    </p:spTree>
    <p:extLst>
      <p:ext uri="{BB962C8B-B14F-4D97-AF65-F5344CB8AC3E}">
        <p14:creationId xmlns:p14="http://schemas.microsoft.com/office/powerpoint/2010/main" val="4319890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268760"/>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268760"/>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RESULT AND ANALYSIS</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C50E6166-C766-F931-1032-4F2A9C7107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3096" y="1916129"/>
            <a:ext cx="4343400" cy="3363838"/>
          </a:xfrm>
          <a:prstGeom prst="rect">
            <a:avLst/>
          </a:prstGeom>
        </p:spPr>
      </p:pic>
      <p:pic>
        <p:nvPicPr>
          <p:cNvPr id="3" name="Picture 2">
            <a:extLst>
              <a:ext uri="{FF2B5EF4-FFF2-40B4-BE49-F238E27FC236}">
                <a16:creationId xmlns:a16="http://schemas.microsoft.com/office/drawing/2014/main" id="{F302FEAE-A7E3-4778-8FEC-3E38B3321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916833"/>
            <a:ext cx="4104456" cy="3366934"/>
          </a:xfrm>
          <a:prstGeom prst="rect">
            <a:avLst/>
          </a:prstGeom>
        </p:spPr>
      </p:pic>
      <p:sp>
        <p:nvSpPr>
          <p:cNvPr id="4" name="TextBox 3">
            <a:extLst>
              <a:ext uri="{FF2B5EF4-FFF2-40B4-BE49-F238E27FC236}">
                <a16:creationId xmlns:a16="http://schemas.microsoft.com/office/drawing/2014/main" id="{0ED7E716-0726-1F85-ADD0-CEF8B11887F1}"/>
              </a:ext>
            </a:extLst>
          </p:cNvPr>
          <p:cNvSpPr txBox="1"/>
          <p:nvPr/>
        </p:nvSpPr>
        <p:spPr>
          <a:xfrm>
            <a:off x="1295637" y="5386007"/>
            <a:ext cx="266429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Home page</a:t>
            </a:r>
            <a:endParaRPr lang="en-IN" sz="2000" spc="-2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F17DDA1-6200-D7CC-BC9D-791D55BBFB72}"/>
              </a:ext>
            </a:extLst>
          </p:cNvPr>
          <p:cNvSpPr txBox="1"/>
          <p:nvPr/>
        </p:nvSpPr>
        <p:spPr>
          <a:xfrm>
            <a:off x="6516216" y="5371952"/>
            <a:ext cx="157655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A+</a:t>
            </a:r>
            <a:endParaRPr lang="en-IN" sz="2000" spc="-2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985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678938-D249-2156-46E7-19C837B9EE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628800"/>
            <a:ext cx="3960440" cy="3651870"/>
          </a:xfrm>
          <a:prstGeom prst="rect">
            <a:avLst/>
          </a:prstGeom>
        </p:spPr>
      </p:pic>
      <p:pic>
        <p:nvPicPr>
          <p:cNvPr id="8" name="Picture 7">
            <a:extLst>
              <a:ext uri="{FF2B5EF4-FFF2-40B4-BE49-F238E27FC236}">
                <a16:creationId xmlns:a16="http://schemas.microsoft.com/office/drawing/2014/main" id="{6CBA1662-FAD5-0A17-C759-B6D04E0F4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628800"/>
            <a:ext cx="4283968" cy="3651870"/>
          </a:xfrm>
          <a:prstGeom prst="rect">
            <a:avLst/>
          </a:prstGeom>
        </p:spPr>
      </p:pic>
      <p:sp>
        <p:nvSpPr>
          <p:cNvPr id="2" name="TextBox 1">
            <a:extLst>
              <a:ext uri="{FF2B5EF4-FFF2-40B4-BE49-F238E27FC236}">
                <a16:creationId xmlns:a16="http://schemas.microsoft.com/office/drawing/2014/main" id="{B97B4BDD-8762-9B00-6286-C2484B08AA7D}"/>
              </a:ext>
            </a:extLst>
          </p:cNvPr>
          <p:cNvSpPr txBox="1"/>
          <p:nvPr/>
        </p:nvSpPr>
        <p:spPr>
          <a:xfrm>
            <a:off x="881336" y="5371953"/>
            <a:ext cx="266429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             A-</a:t>
            </a:r>
            <a:endParaRPr lang="en-IN" sz="2000" spc="-2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A98D10-DDC9-01B4-FB5B-1EC8FB74DCD6}"/>
              </a:ext>
            </a:extLst>
          </p:cNvPr>
          <p:cNvSpPr txBox="1"/>
          <p:nvPr/>
        </p:nvSpPr>
        <p:spPr>
          <a:xfrm>
            <a:off x="5940152" y="5371952"/>
            <a:ext cx="158417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AB+</a:t>
            </a:r>
            <a:endParaRPr lang="en-IN" sz="2000" spc="-2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55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17234-C5A1-F07A-713C-80176D7C46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348" y="908720"/>
            <a:ext cx="4211960" cy="3723878"/>
          </a:xfrm>
          <a:prstGeom prst="rect">
            <a:avLst/>
          </a:prstGeom>
        </p:spPr>
      </p:pic>
      <p:pic>
        <p:nvPicPr>
          <p:cNvPr id="6" name="Picture 5">
            <a:extLst>
              <a:ext uri="{FF2B5EF4-FFF2-40B4-BE49-F238E27FC236}">
                <a16:creationId xmlns:a16="http://schemas.microsoft.com/office/drawing/2014/main" id="{451D1A06-A5D3-6152-0726-5C64B2CDAF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908720"/>
            <a:ext cx="4211960" cy="3723878"/>
          </a:xfrm>
          <a:prstGeom prst="rect">
            <a:avLst/>
          </a:prstGeom>
        </p:spPr>
      </p:pic>
      <p:sp>
        <p:nvSpPr>
          <p:cNvPr id="2" name="TextBox 1">
            <a:extLst>
              <a:ext uri="{FF2B5EF4-FFF2-40B4-BE49-F238E27FC236}">
                <a16:creationId xmlns:a16="http://schemas.microsoft.com/office/drawing/2014/main" id="{C50AE73C-E3B5-3CFC-6E11-9B6107BBC495}"/>
              </a:ext>
            </a:extLst>
          </p:cNvPr>
          <p:cNvSpPr txBox="1"/>
          <p:nvPr/>
        </p:nvSpPr>
        <p:spPr>
          <a:xfrm>
            <a:off x="1979712" y="4797152"/>
            <a:ext cx="143559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O+</a:t>
            </a:r>
            <a:endParaRPr lang="en-IN" sz="2000" spc="-2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6F42F-5C7B-B1F4-C2A6-43671048589E}"/>
              </a:ext>
            </a:extLst>
          </p:cNvPr>
          <p:cNvSpPr txBox="1"/>
          <p:nvPr/>
        </p:nvSpPr>
        <p:spPr>
          <a:xfrm>
            <a:off x="6446490" y="4797151"/>
            <a:ext cx="1435596"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B+</a:t>
            </a:r>
            <a:endParaRPr lang="en-IN" sz="2000" spc="-2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0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12F067-49BA-DE2D-3BDF-3E6219056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08720"/>
            <a:ext cx="4176464" cy="4227934"/>
          </a:xfrm>
          <a:prstGeom prst="rect">
            <a:avLst/>
          </a:prstGeom>
        </p:spPr>
      </p:pic>
      <p:pic>
        <p:nvPicPr>
          <p:cNvPr id="6" name="Picture 5">
            <a:extLst>
              <a:ext uri="{FF2B5EF4-FFF2-40B4-BE49-F238E27FC236}">
                <a16:creationId xmlns:a16="http://schemas.microsoft.com/office/drawing/2014/main" id="{94BE3867-138B-061D-2246-D70341E7E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08720"/>
            <a:ext cx="4427982" cy="4227934"/>
          </a:xfrm>
          <a:prstGeom prst="rect">
            <a:avLst/>
          </a:prstGeom>
        </p:spPr>
      </p:pic>
      <p:sp>
        <p:nvSpPr>
          <p:cNvPr id="2" name="TextBox 1">
            <a:extLst>
              <a:ext uri="{FF2B5EF4-FFF2-40B4-BE49-F238E27FC236}">
                <a16:creationId xmlns:a16="http://schemas.microsoft.com/office/drawing/2014/main" id="{6BFF0C40-2433-86D1-3914-88C803634EA9}"/>
              </a:ext>
            </a:extLst>
          </p:cNvPr>
          <p:cNvSpPr txBox="1"/>
          <p:nvPr/>
        </p:nvSpPr>
        <p:spPr>
          <a:xfrm>
            <a:off x="1691680" y="5229200"/>
            <a:ext cx="1530424"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AB-</a:t>
            </a:r>
            <a:endParaRPr lang="en-IN" sz="2000" spc="-2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6C143A-06CC-4F55-975D-A9AF3B090E44}"/>
              </a:ext>
            </a:extLst>
          </p:cNvPr>
          <p:cNvSpPr txBox="1"/>
          <p:nvPr/>
        </p:nvSpPr>
        <p:spPr>
          <a:xfrm>
            <a:off x="6156176" y="5220703"/>
            <a:ext cx="2160240" cy="498663"/>
          </a:xfrm>
          <a:prstGeom prst="rect">
            <a:avLst/>
          </a:prstGeom>
          <a:noFill/>
        </p:spPr>
        <p:txBody>
          <a:bodyPr wrap="square" rtlCol="0">
            <a:spAutoFit/>
          </a:bodyPr>
          <a:lstStyle/>
          <a:p>
            <a:pPr marL="12700">
              <a:lnSpc>
                <a:spcPct val="150000"/>
              </a:lnSpc>
              <a:spcBef>
                <a:spcPts val="825"/>
              </a:spcBef>
              <a:tabLst>
                <a:tab pos="240029" algn="l"/>
              </a:tabLst>
            </a:pPr>
            <a:r>
              <a:rPr lang="en-US" sz="2000" spc="-20" dirty="0">
                <a:solidFill>
                  <a:schemeClr val="tx1"/>
                </a:solidFill>
                <a:latin typeface="Times New Roman" panose="02020603050405020304" pitchFamily="18" charset="0"/>
                <a:cs typeface="Times New Roman" panose="02020603050405020304" pitchFamily="18" charset="0"/>
              </a:rPr>
              <a:t>B-</a:t>
            </a:r>
            <a:endParaRPr lang="en-IN" sz="2000" spc="-2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29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FUTURE ENHANCEMENT</a:t>
            </a: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7370AB3A-EC12-92BC-07E5-77AE3CD5BDB2}"/>
              </a:ext>
            </a:extLst>
          </p:cNvPr>
          <p:cNvSpPr txBox="1"/>
          <p:nvPr/>
        </p:nvSpPr>
        <p:spPr>
          <a:xfrm>
            <a:off x="395536" y="1988840"/>
            <a:ext cx="8280920"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model can be extended to predict Rh factor and antibody presence.</a:t>
            </a:r>
          </a:p>
          <a:p>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 user-friendly mobile application can be developed.</a:t>
            </a:r>
          </a:p>
          <a:p>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application with enhanced accuracy and robustness can be developed.</a:t>
            </a: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206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GitHub</a:t>
            </a: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7370AB3A-EC12-92BC-07E5-77AE3CD5BDB2}"/>
              </a:ext>
            </a:extLst>
          </p:cNvPr>
          <p:cNvSpPr txBox="1"/>
          <p:nvPr/>
        </p:nvSpPr>
        <p:spPr>
          <a:xfrm>
            <a:off x="660140" y="2420888"/>
            <a:ext cx="8280920"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3"/>
              </a:rPr>
              <a:t>https://github.com/Anbuselvam9600/Blood</a:t>
            </a:r>
            <a:r>
              <a:rPr lang="en-IN" sz="2000">
                <a:solidFill>
                  <a:schemeClr val="tx1"/>
                </a:solidFill>
                <a:latin typeface="Times New Roman" panose="02020603050405020304" pitchFamily="18" charset="0"/>
                <a:cs typeface="Times New Roman" panose="02020603050405020304" pitchFamily="18" charset="0"/>
                <a:hlinkClick r:id="rId3"/>
              </a:rPr>
              <a:t>_Dectection-\</a:t>
            </a: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2265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REFERENCE</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FDF06D7-0734-13CF-5792-AE51846A3D4E}"/>
              </a:ext>
            </a:extLst>
          </p:cNvPr>
          <p:cNvSpPr txBox="1"/>
          <p:nvPr/>
        </p:nvSpPr>
        <p:spPr>
          <a:xfrm>
            <a:off x="251520" y="1484784"/>
            <a:ext cx="8136904" cy="55769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Fingerprint Based Blood Group Prediction Using Deep Learning (2024)</a:t>
            </a:r>
          </a:p>
          <a:p>
            <a:pPr algn="just">
              <a:lnSpc>
                <a:spcPct val="150000"/>
              </a:lnSpc>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https://ijarsct.co.in/A15393.pdf</a:t>
            </a: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association between fingerprint patterns and blood groups in the Omani population(2022)</a:t>
            </a:r>
          </a:p>
          <a:p>
            <a:pPr algn="just">
              <a:lnSpc>
                <a:spcPct val="150000"/>
              </a:lnSpc>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4"/>
              </a:rPr>
              <a:t> https://www.emerald.com/insight/content/doi/10.1108/AGJSR-10-2022-</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0223/full/pdf?title=the-association-between-fingerprint-patterns-and- 	</a:t>
            </a: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blood-groups-in-the-</a:t>
            </a:r>
            <a:r>
              <a:rPr lang="en-IN" sz="20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omani</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-population</a:t>
            </a: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Novel Approach to Predict Blood Group using Fingerprint Map Reading(2021)</a:t>
            </a:r>
          </a:p>
          <a:p>
            <a:pPr algn="just">
              <a:lnSpc>
                <a:spcPct val="15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https://ieeexplore.ieee.org/abstract/document/9418114/</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610474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REFERENCE</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FDF06D7-0734-13CF-5792-AE51846A3D4E}"/>
              </a:ext>
            </a:extLst>
          </p:cNvPr>
          <p:cNvSpPr txBox="1"/>
          <p:nvPr/>
        </p:nvSpPr>
        <p:spPr>
          <a:xfrm>
            <a:off x="251520" y="1484784"/>
            <a:ext cx="8136904"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tx1"/>
                </a:solidFill>
              </a:rPr>
              <a:t>Blood Group Detection through Finger Print Images using Image Processing</a:t>
            </a:r>
          </a:p>
          <a:p>
            <a:pPr algn="just">
              <a:lnSpc>
                <a:spcPct val="15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3"/>
              </a:rPr>
              <a:t>https://www.ijraset.com/best-journal/blood-group-detection-through</a:t>
            </a:r>
            <a:endParaRPr lang="en-US"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4"/>
              </a:rPr>
              <a:t> finger-print-images-using-image-processing</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rPr>
              <a:t>Blood group determination using fingerprint</a:t>
            </a:r>
          </a:p>
          <a:p>
            <a:pPr algn="just">
              <a:lnSpc>
                <a:spcPct val="150000"/>
              </a:lnSpc>
            </a:pPr>
            <a:r>
              <a:rPr lang="en-US" sz="2000" dirty="0">
                <a:solidFill>
                  <a:schemeClr val="tx1"/>
                </a:solidFill>
              </a:rPr>
              <a:t>	</a:t>
            </a:r>
            <a:r>
              <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rPr>
              <a:t>https://www.</a:t>
            </a:r>
            <a:r>
              <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5"/>
              </a:rPr>
              <a:t>matec-</a:t>
            </a:r>
            <a:endPar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rPr>
              <a:t>conferences.org/articles/</a:t>
            </a:r>
            <a:r>
              <a:rPr lang="en-IN" sz="2000" u="sng"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rPr>
              <a:t>matecconf</a:t>
            </a:r>
            <a:r>
              <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rPr>
              <a:t>/pdf/2024/04/matecconf_icmed2024_0</a:t>
            </a: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hlinkClick r:id="rId6"/>
              </a:rPr>
              <a:t>1069.pdf</a:t>
            </a:r>
            <a:endParaRPr lang="en-IN" sz="200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1639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1570038"/>
          </a:xfrm>
          <a:prstGeom prst="rect">
            <a:avLst/>
          </a:prstGeom>
          <a:solidFill>
            <a:schemeClr val="accent1">
              <a:lumMod val="60000"/>
              <a:lumOff val="4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3077" name="Text Box 5"/>
          <p:cNvSpPr txBox="1"/>
          <p:nvPr/>
        </p:nvSpPr>
        <p:spPr>
          <a:xfrm>
            <a:off x="395536" y="476671"/>
            <a:ext cx="4195653" cy="648512"/>
          </a:xfrm>
          <a:prstGeom prst="rect">
            <a:avLst/>
          </a:prstGeom>
          <a:noFill/>
          <a:ln w="9525">
            <a:noFill/>
          </a:ln>
        </p:spPr>
        <p:txBody>
          <a:bodyPr wrap="squar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spc="-10" dirty="0">
                <a:latin typeface="Times New Roman" panose="02020603050405020304" pitchFamily="18" charset="0"/>
                <a:cs typeface="Times New Roman" panose="02020603050405020304" pitchFamily="18" charset="0"/>
              </a:rPr>
              <a:t>ABSTRACT</a:t>
            </a:r>
            <a:endParaRPr lang="en-US" altLang="x-none" sz="3600" b="1" dirty="0">
              <a:solidFill>
                <a:srgbClr val="9D1E23"/>
              </a:solidFill>
              <a:latin typeface="Times New Roman" panose="02020603050405020304" pitchFamily="18" charset="0"/>
              <a:ea typeface="Times New Roman" panose="02020603050405020304" pitchFamily="16" charset="0"/>
              <a:cs typeface="Times New Roman" panose="02020603050405020304" pitchFamily="18" charset="0"/>
            </a:endParaRPr>
          </a:p>
        </p:txBody>
      </p:sp>
      <p:sp>
        <p:nvSpPr>
          <p:cNvPr id="3078"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1/7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3079" name="Text Box 7"/>
          <p:cNvSpPr txBox="1"/>
          <p:nvPr/>
        </p:nvSpPr>
        <p:spPr>
          <a:xfrm>
            <a:off x="395537" y="1772817"/>
            <a:ext cx="8391306" cy="3835090"/>
          </a:xfrm>
          <a:prstGeom prst="rect">
            <a:avLst/>
          </a:prstGeom>
          <a:noFill/>
          <a:ln w="9525">
            <a:noFill/>
          </a:ln>
        </p:spPr>
        <p:txBody>
          <a:bodyPr wrap="square" lIns="90000" tIns="46800" rIns="90000" bIns="46800">
            <a:spAutoFit/>
          </a:bodyPr>
          <a:lstStyle/>
          <a:p>
            <a:pPr marL="355600" marR="5080" indent="-342900">
              <a:lnSpc>
                <a:spcPct val="150000"/>
              </a:lnSpc>
              <a:spcBef>
                <a:spcPts val="405"/>
              </a:spcBef>
              <a:buFont typeface="Arial" panose="020B0604020202020204" pitchFamily="34" charset="0"/>
              <a:buChar char="•"/>
              <a:tabLst>
                <a:tab pos="241300" algn="l"/>
              </a:tabLst>
            </a:pPr>
            <a:r>
              <a:rPr lang="en-US" sz="2000" spc="-55"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An approach utilizing fingerprint images for non-invasive blood group prediction employing the VGG-19 model.</a:t>
            </a:r>
            <a:endParaRPr lang="en-GB" sz="2000" spc="-55"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355600" marR="5080" indent="-342900">
              <a:lnSpc>
                <a:spcPct val="150000"/>
              </a:lnSpc>
              <a:spcBef>
                <a:spcPts val="405"/>
              </a:spcBef>
              <a:buFont typeface="Arial" panose="020B0604020202020204" pitchFamily="34" charset="0"/>
              <a:buChar char="•"/>
              <a:tabLst>
                <a:tab pos="241300" algn="l"/>
              </a:tabLst>
            </a:pPr>
            <a:r>
              <a:rPr lang="en-US" sz="2000" spc="-55"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By using fingerprint images, the system streamlines the blood group identification process, potentially reducing healthcare costs and enhancing patient comfort. </a:t>
            </a:r>
          </a:p>
          <a:p>
            <a:pPr marL="355600" marR="5080" indent="-342900">
              <a:lnSpc>
                <a:spcPct val="150000"/>
              </a:lnSpc>
              <a:spcBef>
                <a:spcPts val="405"/>
              </a:spcBef>
              <a:buFont typeface="Arial" panose="020B0604020202020204" pitchFamily="34" charset="0"/>
              <a:buChar char="•"/>
              <a:tabLst>
                <a:tab pos="241300" algn="l"/>
              </a:tabLst>
            </a:pPr>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system provides a user-friendly interface for capturing or uploading fingerprint images, processing them through the model, and presenting the predicted blood group to users.</a:t>
            </a:r>
          </a:p>
          <a:p>
            <a:pPr algn="just">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a:solidFill>
                <a:schemeClr val="tx1"/>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49792"/>
            <a:ext cx="9144000" cy="263791"/>
          </a:xfrm>
          <a:prstGeom prst="rect">
            <a:avLst/>
          </a:prstGeom>
          <a:solidFill>
            <a:schemeClr val="accent1">
              <a:lumMod val="50000"/>
            </a:schemeClr>
          </a:solidFill>
          <a:ln w="9525" cap="flat">
            <a:solidFill>
              <a:schemeClr val="accent2">
                <a:lumMod val="60000"/>
                <a:lumOff val="40000"/>
              </a:schemeClr>
            </a:solidFill>
            <a:round/>
          </a:ln>
          <a:effectLst/>
        </p:spPr>
        <p:txBody>
          <a:bodyPr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latin typeface="Times New Roman" panose="02020603050405020304" pitchFamily="18" charset="0"/>
                <a:cs typeface="Times New Roman" panose="02020603050405020304" pitchFamily="18" charset="0"/>
              </a:rPr>
              <a:t>CONCLUSION</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FDF06D7-0734-13CF-5792-AE51846A3D4E}"/>
              </a:ext>
            </a:extLst>
          </p:cNvPr>
          <p:cNvSpPr txBox="1"/>
          <p:nvPr/>
        </p:nvSpPr>
        <p:spPr>
          <a:xfrm>
            <a:off x="1115616" y="1988840"/>
            <a:ext cx="7416824" cy="2806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approach contributes to advancements in non-invasive medical diagnostics, with implications for improved patient care and healthcare efficiency. </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Enhances the system's accuracy and efficacy in real-world clinical          settings.</a:t>
            </a:r>
          </a:p>
          <a:p>
            <a:pPr marL="342900" indent="-342900" algn="just">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209443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11266" name="Rectangle 2"/>
          <p:cNvSpPr>
            <a:spLocks noChangeArrowheads="1"/>
          </p:cNvSpPr>
          <p:nvPr/>
        </p:nvSpPr>
        <p:spPr bwMode="auto">
          <a:xfrm>
            <a:off x="0" y="0"/>
            <a:ext cx="4795838" cy="1570038"/>
          </a:xfrm>
          <a:prstGeom prst="rect">
            <a:avLst/>
          </a:prstGeom>
          <a:solidFill>
            <a:schemeClr val="accent1">
              <a:lumMod val="40000"/>
              <a:lumOff val="6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11267" name="Text Box 3"/>
          <p:cNvSpPr txBox="1">
            <a:spLocks noChangeArrowheads="1"/>
          </p:cNvSpPr>
          <p:nvPr/>
        </p:nvSpPr>
        <p:spPr bwMode="auto">
          <a:xfrm>
            <a:off x="0" y="3100388"/>
            <a:ext cx="9144000" cy="862013"/>
          </a:xfrm>
          <a:prstGeom prst="rect">
            <a:avLst/>
          </a:prstGeom>
          <a:solidFill>
            <a:schemeClr val="accent1">
              <a:lumMod val="60000"/>
              <a:lumOff val="40000"/>
            </a:schemeClr>
          </a:solidFill>
          <a:ln w="9525" cap="flat">
            <a:noFill/>
            <a:round/>
          </a:ln>
          <a:effectLst/>
        </p:spPr>
        <p:txBody>
          <a:bodyPr wrap="none" anchor="ctr"/>
          <a:lstStyle/>
          <a:p>
            <a:pPr marR="0" defTabSz="449580">
              <a:buClr>
                <a:srgbClr val="000000"/>
              </a:buClr>
              <a:buSzPct val="100000"/>
              <a:buFont typeface="Times New Roman" panose="02020603050405020304" pitchFamily="16" charset="0"/>
              <a:buNone/>
              <a:defRPr/>
            </a:pPr>
            <a:endParaRPr kumimoji="0" lang="en-IN" kern="1200" cap="none" spc="0" normalizeH="0" baseline="0" noProof="0">
              <a:latin typeface="Calibri" panose="020F0502020204030204" pitchFamily="34" charset="0"/>
              <a:ea typeface="+mn-ea"/>
              <a:cs typeface="Arial" panose="020B0604020202020204" pitchFamily="34" charset="0"/>
            </a:endParaRPr>
          </a:p>
        </p:txBody>
      </p:sp>
      <p:sp>
        <p:nvSpPr>
          <p:cNvPr id="10245" name="Text Box 4"/>
          <p:cNvSpPr txBox="1"/>
          <p:nvPr/>
        </p:nvSpPr>
        <p:spPr>
          <a:xfrm>
            <a:off x="4343400" y="2667000"/>
            <a:ext cx="990600" cy="1617663"/>
          </a:xfrm>
          <a:prstGeom prst="rect">
            <a:avLst/>
          </a:prstGeom>
          <a:noFill/>
          <a:ln w="9525">
            <a:noFill/>
          </a:ln>
        </p:spPr>
        <p:txBody>
          <a:bodyPr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0000" dirty="0">
                <a:solidFill>
                  <a:srgbClr val="000000"/>
                </a:solidFill>
                <a:latin typeface="Times New Roman" panose="02020603050405020304" pitchFamily="16" charset="0"/>
                <a:cs typeface="Times New Roman" panose="02020603050405020304" pitchFamily="16" charset="0"/>
              </a:rPr>
              <a:t>?</a:t>
            </a:r>
            <a:endParaRPr lang="en-US" altLang="x-none" sz="10000" dirty="0">
              <a:solidFill>
                <a:srgbClr val="000000"/>
              </a:solidFill>
              <a:latin typeface="Times New Roman" panose="02020603050405020304" pitchFamily="16" charset="0"/>
              <a:ea typeface="Times New Roman" panose="02020603050405020304" pitchFamily="16" charset="0"/>
            </a:endParaRPr>
          </a:p>
        </p:txBody>
      </p:sp>
      <p:sp>
        <p:nvSpPr>
          <p:cNvPr id="10246" name="Text Box 5"/>
          <p:cNvSpPr txBox="1"/>
          <p:nvPr/>
        </p:nvSpPr>
        <p:spPr>
          <a:xfrm>
            <a:off x="2895600" y="123825"/>
            <a:ext cx="4343400" cy="1402564"/>
          </a:xfrm>
          <a:prstGeom prst="rect">
            <a:avLst/>
          </a:prstGeom>
          <a:noFill/>
          <a:ln w="9525">
            <a:noFill/>
          </a:ln>
        </p:spPr>
        <p:txBody>
          <a:bodyPr wrap="squar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8500" dirty="0">
                <a:solidFill>
                  <a:srgbClr val="000000"/>
                </a:solidFill>
                <a:latin typeface="Times New Roman" panose="02020603050405020304" pitchFamily="16" charset="0"/>
                <a:cs typeface="Times New Roman" panose="02020603050405020304" pitchFamily="16" charset="0"/>
              </a:rPr>
              <a:t>Q and A?</a:t>
            </a:r>
            <a:endParaRPr lang="en-US" altLang="x-none" sz="8500" dirty="0">
              <a:solidFill>
                <a:srgbClr val="000000"/>
              </a:solidFill>
              <a:latin typeface="Times New Roman" panose="02020603050405020304" pitchFamily="16" charset="0"/>
              <a:ea typeface="Times New Roman" panose="02020603050405020304" pitchFamily="16" charset="0"/>
            </a:endParaRPr>
          </a:p>
        </p:txBody>
      </p:sp>
      <p:sp>
        <p:nvSpPr>
          <p:cNvPr id="10"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5123" name="Rectangle 3"/>
          <p:cNvSpPr>
            <a:spLocks noChangeArrowheads="1"/>
          </p:cNvSpPr>
          <p:nvPr/>
        </p:nvSpPr>
        <p:spPr bwMode="auto">
          <a:xfrm>
            <a:off x="0" y="0"/>
            <a:ext cx="9144000" cy="1570038"/>
          </a:xfrm>
          <a:prstGeom prst="rect">
            <a:avLst/>
          </a:prstGeom>
          <a:solidFill>
            <a:schemeClr val="accent1">
              <a:lumMod val="60000"/>
              <a:lumOff val="4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4101" name="Text Box 5"/>
          <p:cNvSpPr txBox="1"/>
          <p:nvPr/>
        </p:nvSpPr>
        <p:spPr>
          <a:xfrm>
            <a:off x="323528" y="548680"/>
            <a:ext cx="4472310" cy="648512"/>
          </a:xfrm>
          <a:prstGeom prst="rect">
            <a:avLst/>
          </a:prstGeom>
          <a:noFill/>
          <a:ln w="9525">
            <a:noFill/>
          </a:ln>
        </p:spPr>
        <p:txBody>
          <a:bodyPr wrap="squar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spc="-10" dirty="0">
                <a:latin typeface="Times New Roman" panose="02020603050405020304" pitchFamily="18" charset="0"/>
                <a:cs typeface="Times New Roman" panose="02020603050405020304" pitchFamily="18" charset="0"/>
              </a:rPr>
              <a:t>OBJECTIVE</a:t>
            </a:r>
            <a:endParaRPr lang="en-US" altLang="x-none" sz="3600" dirty="0">
              <a:solidFill>
                <a:srgbClr val="9D1E23"/>
              </a:solidFill>
              <a:latin typeface="Times New Roman" panose="02020603050405020304" pitchFamily="18" charset="0"/>
              <a:ea typeface="Times New Roman" panose="02020603050405020304" pitchFamily="16" charset="0"/>
              <a:cs typeface="Times New Roman" panose="02020603050405020304" pitchFamily="18" charset="0"/>
            </a:endParaRPr>
          </a:p>
        </p:txBody>
      </p:sp>
      <p:sp>
        <p:nvSpPr>
          <p:cNvPr id="4102" name="Text Box 6"/>
          <p:cNvSpPr txBox="1"/>
          <p:nvPr/>
        </p:nvSpPr>
        <p:spPr>
          <a:xfrm>
            <a:off x="14288" y="6553200"/>
            <a:ext cx="441325" cy="581025"/>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2/7</a:t>
            </a:r>
          </a:p>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4103" name="Text Box 7"/>
          <p:cNvSpPr txBox="1"/>
          <p:nvPr/>
        </p:nvSpPr>
        <p:spPr>
          <a:xfrm>
            <a:off x="395536" y="1981200"/>
            <a:ext cx="8640960" cy="3270833"/>
          </a:xfrm>
          <a:prstGeom prst="rect">
            <a:avLst/>
          </a:prstGeom>
          <a:noFill/>
          <a:ln w="9525">
            <a:noFill/>
          </a:ln>
        </p:spPr>
        <p:txBody>
          <a:bodyPr wrap="square" lIns="90000" tIns="46800" rIns="90000" bIns="46800">
            <a:spAutoFit/>
          </a:bodyPr>
          <a:lstStyle/>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primary objective of this research is to develop a reliable and efficient system capable of predicting blood groups accurately from fingerprint images, thus eliminating the need for invasive blood tests. </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utilization of fingerprint images offers several advantages, including high precision ,non-invasiveness, ease of acquisition,  and potential for rapid and automated analysis. </a:t>
            </a: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buFont typeface="Arial"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nvSpPr>
        <p:spPr bwMode="auto">
          <a:xfrm>
            <a:off x="38100" y="6553199"/>
            <a:ext cx="91059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5125" name="Text Box 5"/>
          <p:cNvSpPr txBox="1"/>
          <p:nvPr/>
        </p:nvSpPr>
        <p:spPr>
          <a:xfrm>
            <a:off x="179512" y="260648"/>
            <a:ext cx="8856984" cy="1202510"/>
          </a:xfrm>
          <a:prstGeom prst="rect">
            <a:avLst/>
          </a:prstGeom>
          <a:noFill/>
          <a:ln w="9525">
            <a:noFill/>
          </a:ln>
        </p:spPr>
        <p:txBody>
          <a:bodyPr wrap="squar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dirty="0">
                <a:latin typeface="Times New Roman" panose="02020603050405020304" pitchFamily="16" charset="0"/>
                <a:ea typeface="Times New Roman" panose="02020603050405020304" pitchFamily="16" charset="0"/>
                <a:cs typeface="Times New Roman" panose="02020603050405020304" pitchFamily="16" charset="0"/>
              </a:rPr>
              <a:t>IDENTIFICATION AND ANALYSIS OF PROBLEM</a:t>
            </a:r>
            <a:endParaRPr lang="en-US" altLang="x-none" sz="3600" dirty="0">
              <a:latin typeface="Times New Roman" panose="02020603050405020304" pitchFamily="16" charset="0"/>
              <a:ea typeface="Times New Roman" panose="02020603050405020304" pitchFamily="16" charset="0"/>
            </a:endParaRPr>
          </a:p>
        </p:txBody>
      </p:sp>
      <p:sp>
        <p:nvSpPr>
          <p:cNvPr id="5126"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3/7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5127" name="Text Box 7"/>
          <p:cNvSpPr txBox="1"/>
          <p:nvPr/>
        </p:nvSpPr>
        <p:spPr>
          <a:xfrm>
            <a:off x="285720" y="1981200"/>
            <a:ext cx="8429683" cy="4858447"/>
          </a:xfrm>
          <a:prstGeom prst="rect">
            <a:avLst/>
          </a:prstGeom>
          <a:noFill/>
          <a:ln w="9525">
            <a:noFill/>
          </a:ln>
        </p:spPr>
        <p:txBody>
          <a:bodyPr wrap="square" lIns="90000" tIns="46800" rIns="90000" bIns="46800">
            <a:spAutoFit/>
          </a:bodyPr>
          <a:lstStyle/>
          <a:p>
            <a:pPr marL="240029" marR="614045" indent="-227329" algn="just">
              <a:lnSpc>
                <a:spcPct val="150000"/>
              </a:lnSpc>
              <a:spcBef>
                <a:spcPts val="390"/>
              </a:spcBef>
              <a:buFont typeface="Arial MT"/>
              <a:buChar char="•"/>
              <a:tabLst>
                <a:tab pos="241300" algn="l"/>
              </a:tabLst>
            </a:pPr>
            <a:r>
              <a:rPr lang="en-US" sz="2000" spc="-35" dirty="0">
                <a:solidFill>
                  <a:schemeClr val="tx1"/>
                </a:solidFill>
                <a:latin typeface="Times New Roman" panose="02020603050405020304" pitchFamily="18" charset="0"/>
                <a:cs typeface="Times New Roman" panose="02020603050405020304" pitchFamily="18" charset="0"/>
              </a:rPr>
              <a:t>In the medical domain, accurate and efficient blood group identification is crucial for various clinical procedures, transfusions, and emergencies.</a:t>
            </a:r>
            <a:endParaRPr lang="en-IN" sz="2000" spc="-35" dirty="0">
              <a:solidFill>
                <a:schemeClr val="tx1"/>
              </a:solidFill>
              <a:latin typeface="Times New Roman" panose="02020603050405020304" pitchFamily="18" charset="0"/>
              <a:cs typeface="Times New Roman" panose="02020603050405020304" pitchFamily="18" charset="0"/>
            </a:endParaRPr>
          </a:p>
          <a:p>
            <a:pPr marL="240029" marR="614045" indent="-227329" algn="just">
              <a:lnSpc>
                <a:spcPct val="150000"/>
              </a:lnSpc>
              <a:spcBef>
                <a:spcPts val="390"/>
              </a:spcBef>
              <a:buFont typeface="Arial MT"/>
              <a:buChar char="•"/>
              <a:tabLst>
                <a:tab pos="241300" algn="l"/>
              </a:tabLst>
            </a:pPr>
            <a:r>
              <a:rPr lang="en-US" sz="2000" spc="-35" dirty="0">
                <a:solidFill>
                  <a:schemeClr val="tx1"/>
                </a:solidFill>
                <a:latin typeface="Times New Roman" panose="02020603050405020304" pitchFamily="18" charset="0"/>
                <a:cs typeface="Times New Roman" panose="02020603050405020304" pitchFamily="18" charset="0"/>
              </a:rPr>
              <a:t>Traditional methods often involve invasive blood tests, which can be time-consuming and uncomfortable for patients.</a:t>
            </a:r>
          </a:p>
          <a:p>
            <a:pPr marL="240029" marR="614045" indent="-227329" algn="just">
              <a:lnSpc>
                <a:spcPct val="150000"/>
              </a:lnSpc>
              <a:spcBef>
                <a:spcPts val="390"/>
              </a:spcBef>
              <a:buFont typeface="Arial MT"/>
              <a:buChar char="•"/>
              <a:tabLst>
                <a:tab pos="241300" algn="l"/>
              </a:tabLst>
            </a:pPr>
            <a:r>
              <a:rPr lang="en-US" sz="2000" spc="-35" dirty="0">
                <a:solidFill>
                  <a:schemeClr val="tx1"/>
                </a:solidFill>
                <a:latin typeface="Times New Roman" panose="02020603050405020304" pitchFamily="18" charset="0"/>
                <a:cs typeface="Times New Roman" panose="02020603050405020304" pitchFamily="18" charset="0"/>
              </a:rPr>
              <a:t>Blood group identification is a fundamental aspect of medical diagnostics, essential for various clinical procedures such as blood transfusions, organ transplants, and prenatal care. Traditional methods of determining blood types often involve invasive procedures, requiring blood samples and laboratory analysis.</a:t>
            </a:r>
          </a:p>
          <a:p>
            <a:pPr marL="444500" lvl="0" algn="just">
              <a:lnSpc>
                <a:spcPct val="160000"/>
              </a:lnSpc>
              <a:spcBef>
                <a:spcPts val="580"/>
              </a:spcBef>
              <a:buClr>
                <a:schemeClr val="tx1"/>
              </a:buClr>
              <a:buSzPts val="2000"/>
              <a:buFont typeface="Arial" pitchFamily="34" charset="0"/>
              <a:buChar char="•"/>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12" name="Text Box 2"/>
          <p:cNvSpPr txBox="1">
            <a:spLocks noChangeArrowheads="1"/>
          </p:cNvSpPr>
          <p:nvPr/>
        </p:nvSpPr>
        <p:spPr bwMode="auto">
          <a:xfrm>
            <a:off x="0" y="6553198"/>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spc="-10" dirty="0">
                <a:solidFill>
                  <a:srgbClr val="FFFFFF"/>
                </a:solidFill>
                <a:latin typeface="Times New Roman" panose="02020603050405020304" pitchFamily="18" charset="0"/>
                <a:cs typeface="Times New Roman" panose="02020603050405020304" pitchFamily="18" charset="0"/>
              </a:rPr>
              <a:t>EXISTING SYSTEM(Literature Survey)</a:t>
            </a: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19B35B0A-EBA7-D43F-38AE-8A63C4BC8F9F}"/>
              </a:ext>
            </a:extLst>
          </p:cNvPr>
          <p:cNvGraphicFramePr>
            <a:graphicFrameLocks noGrp="1"/>
          </p:cNvGraphicFramePr>
          <p:nvPr>
            <p:extLst>
              <p:ext uri="{D42A27DB-BD31-4B8C-83A1-F6EECF244321}">
                <p14:modId xmlns:p14="http://schemas.microsoft.com/office/powerpoint/2010/main" val="2335541775"/>
              </p:ext>
            </p:extLst>
          </p:nvPr>
        </p:nvGraphicFramePr>
        <p:xfrm>
          <a:off x="719572" y="1916832"/>
          <a:ext cx="7704856" cy="3822563"/>
        </p:xfrm>
        <a:graphic>
          <a:graphicData uri="http://schemas.openxmlformats.org/drawingml/2006/table">
            <a:tbl>
              <a:tblPr firstRow="1" bandRow="1">
                <a:tableStyleId>{5C22544A-7EE6-4342-B048-85BDC9FD1C3A}</a:tableStyleId>
              </a:tblPr>
              <a:tblGrid>
                <a:gridCol w="3852428">
                  <a:extLst>
                    <a:ext uri="{9D8B030D-6E8A-4147-A177-3AD203B41FA5}">
                      <a16:colId xmlns:a16="http://schemas.microsoft.com/office/drawing/2014/main" val="2203624035"/>
                    </a:ext>
                  </a:extLst>
                </a:gridCol>
                <a:gridCol w="3852428">
                  <a:extLst>
                    <a:ext uri="{9D8B030D-6E8A-4147-A177-3AD203B41FA5}">
                      <a16:colId xmlns:a16="http://schemas.microsoft.com/office/drawing/2014/main" val="2814861407"/>
                    </a:ext>
                  </a:extLst>
                </a:gridCol>
              </a:tblGrid>
              <a:tr h="744083">
                <a:tc>
                  <a:txBody>
                    <a:bodyPr/>
                    <a:lstStyle/>
                    <a:p>
                      <a:r>
                        <a:rPr lang="en-US" dirty="0"/>
                        <a:t>   </a:t>
                      </a:r>
                    </a:p>
                    <a:p>
                      <a:r>
                        <a:rPr lang="en-US" dirty="0"/>
                        <a:t>      REFERENCE JOURNAL </a:t>
                      </a:r>
                      <a:endParaRPr lang="en-IN" dirty="0"/>
                    </a:p>
                  </a:txBody>
                  <a:tcPr/>
                </a:tc>
                <a:tc>
                  <a:txBody>
                    <a:bodyPr/>
                    <a:lstStyle/>
                    <a:p>
                      <a:endParaRPr lang="en-US" dirty="0"/>
                    </a:p>
                    <a:p>
                      <a:r>
                        <a:rPr lang="en-US" dirty="0"/>
                        <a:t>                 DRAWBACKS</a:t>
                      </a:r>
                      <a:endParaRPr lang="en-IN" dirty="0"/>
                    </a:p>
                  </a:txBody>
                  <a:tcPr/>
                </a:tc>
                <a:extLst>
                  <a:ext uri="{0D108BD9-81ED-4DB2-BD59-A6C34878D82A}">
                    <a16:rowId xmlns:a16="http://schemas.microsoft.com/office/drawing/2014/main" val="820126874"/>
                  </a:ext>
                </a:extLst>
              </a:tr>
              <a:tr h="744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Fingerprint Based Blood Group Prediction Using Deep Learning (2024)</a:t>
                      </a:r>
                    </a:p>
                    <a:p>
                      <a:endParaRPr lang="en-US" dirty="0"/>
                    </a:p>
                  </a:txBody>
                  <a:tcPr/>
                </a:tc>
                <a:tc>
                  <a:txBody>
                    <a:bodyPr/>
                    <a:lstStyle/>
                    <a:p>
                      <a:r>
                        <a:rPr lang="en-US" dirty="0"/>
                        <a:t>Datasets need to be expanded with more fingerprint samples and corresponding blood group data. Needed to consider additional fingerprint features.</a:t>
                      </a:r>
                      <a:endParaRPr lang="en-IN" dirty="0"/>
                    </a:p>
                  </a:txBody>
                  <a:tcPr/>
                </a:tc>
                <a:extLst>
                  <a:ext uri="{0D108BD9-81ED-4DB2-BD59-A6C34878D82A}">
                    <a16:rowId xmlns:a16="http://schemas.microsoft.com/office/drawing/2014/main" val="3191077139"/>
                  </a:ext>
                </a:extLst>
              </a:tr>
              <a:tr h="744083">
                <a:tc>
                  <a:txBody>
                    <a:bodyPr/>
                    <a:lstStyle/>
                    <a:p>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association between fingerprint patterns and blood groups in the Omani population(2022)</a:t>
                      </a:r>
                      <a:endParaRPr lang="en-IN" sz="2000" dirty="0"/>
                    </a:p>
                  </a:txBody>
                  <a:tcPr/>
                </a:tc>
                <a:tc>
                  <a:txBody>
                    <a:bodyPr/>
                    <a:lstStyle/>
                    <a:p>
                      <a:r>
                        <a:rPr lang="en-US" sz="2000" dirty="0">
                          <a:latin typeface="Times New Roman" panose="02020603050405020304" pitchFamily="18" charset="0"/>
                          <a:cs typeface="Times New Roman" panose="02020603050405020304" pitchFamily="18" charset="0"/>
                        </a:rPr>
                        <a:t>The sample size was small and study was restricted to few regions of Oman , findings cannot be generalized outside the environment.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83913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19B35B0A-EBA7-D43F-38AE-8A63C4BC8F9F}"/>
              </a:ext>
            </a:extLst>
          </p:cNvPr>
          <p:cNvGraphicFramePr>
            <a:graphicFrameLocks noGrp="1"/>
          </p:cNvGraphicFramePr>
          <p:nvPr>
            <p:extLst>
              <p:ext uri="{D42A27DB-BD31-4B8C-83A1-F6EECF244321}">
                <p14:modId xmlns:p14="http://schemas.microsoft.com/office/powerpoint/2010/main" val="4227113357"/>
              </p:ext>
            </p:extLst>
          </p:nvPr>
        </p:nvGraphicFramePr>
        <p:xfrm>
          <a:off x="719572" y="1714782"/>
          <a:ext cx="7704856" cy="4693672"/>
        </p:xfrm>
        <a:graphic>
          <a:graphicData uri="http://schemas.openxmlformats.org/drawingml/2006/table">
            <a:tbl>
              <a:tblPr firstRow="1" bandRow="1">
                <a:tableStyleId>{5C22544A-7EE6-4342-B048-85BDC9FD1C3A}</a:tableStyleId>
              </a:tblPr>
              <a:tblGrid>
                <a:gridCol w="3852428">
                  <a:extLst>
                    <a:ext uri="{9D8B030D-6E8A-4147-A177-3AD203B41FA5}">
                      <a16:colId xmlns:a16="http://schemas.microsoft.com/office/drawing/2014/main" val="2203624035"/>
                    </a:ext>
                  </a:extLst>
                </a:gridCol>
                <a:gridCol w="3852428">
                  <a:extLst>
                    <a:ext uri="{9D8B030D-6E8A-4147-A177-3AD203B41FA5}">
                      <a16:colId xmlns:a16="http://schemas.microsoft.com/office/drawing/2014/main" val="2814861407"/>
                    </a:ext>
                  </a:extLst>
                </a:gridCol>
              </a:tblGrid>
              <a:tr h="447580">
                <a:tc>
                  <a:txBody>
                    <a:bodyPr/>
                    <a:lstStyle/>
                    <a:p>
                      <a:r>
                        <a:rPr lang="en-US" dirty="0"/>
                        <a:t>   </a:t>
                      </a:r>
                    </a:p>
                    <a:p>
                      <a:r>
                        <a:rPr lang="en-US" dirty="0"/>
                        <a:t>      REFERENCE JOURNAL </a:t>
                      </a:r>
                      <a:endParaRPr lang="en-IN" dirty="0"/>
                    </a:p>
                  </a:txBody>
                  <a:tcPr/>
                </a:tc>
                <a:tc>
                  <a:txBody>
                    <a:bodyPr/>
                    <a:lstStyle/>
                    <a:p>
                      <a:endParaRPr lang="en-US" dirty="0"/>
                    </a:p>
                    <a:p>
                      <a:r>
                        <a:rPr lang="en-US" dirty="0"/>
                        <a:t>                 DRAWBACKS</a:t>
                      </a:r>
                      <a:endParaRPr lang="en-IN" dirty="0"/>
                    </a:p>
                  </a:txBody>
                  <a:tcPr/>
                </a:tc>
                <a:extLst>
                  <a:ext uri="{0D108BD9-81ED-4DB2-BD59-A6C34878D82A}">
                    <a16:rowId xmlns:a16="http://schemas.microsoft.com/office/drawing/2014/main" val="820126874"/>
                  </a:ext>
                </a:extLst>
              </a:tr>
              <a:tr h="1790319">
                <a:tc>
                  <a:txBody>
                    <a:bodyPr/>
                    <a:lstStyle/>
                    <a:p>
                      <a:r>
                        <a:rPr lang="en-US" sz="2000" dirty="0"/>
                        <a:t>Blood group determination using fingerprint (2024)</a:t>
                      </a:r>
                      <a:endParaRPr lang="en-IN" sz="2000" dirty="0"/>
                    </a:p>
                  </a:txBody>
                  <a:tcPr/>
                </a:tc>
                <a:tc>
                  <a:txBody>
                    <a:bodyPr/>
                    <a:lstStyle/>
                    <a:p>
                      <a:pPr algn="l"/>
                      <a:r>
                        <a:rPr kumimoji="0" lang="en-US" sz="1800" b="0" i="0" kern="1200" dirty="0">
                          <a:solidFill>
                            <a:schemeClr val="dk1"/>
                          </a:solidFill>
                          <a:effectLst/>
                          <a:latin typeface="+mn-lt"/>
                          <a:ea typeface="+mn-ea"/>
                          <a:cs typeface="+mn-cs"/>
                        </a:rPr>
                        <a:t>Using preconfigured architectures like </a:t>
                      </a:r>
                      <a:r>
                        <a:rPr kumimoji="0" lang="en-US" sz="1800" b="0" i="0" kern="1200" dirty="0" err="1">
                          <a:solidFill>
                            <a:schemeClr val="dk1"/>
                          </a:solidFill>
                          <a:effectLst/>
                          <a:latin typeface="+mn-lt"/>
                          <a:ea typeface="+mn-ea"/>
                          <a:cs typeface="+mn-cs"/>
                        </a:rPr>
                        <a:t>AlexNet</a:t>
                      </a:r>
                      <a:r>
                        <a:rPr kumimoji="0" lang="en-US" sz="1800" b="0" i="0" kern="1200" dirty="0">
                          <a:solidFill>
                            <a:schemeClr val="dk1"/>
                          </a:solidFill>
                          <a:effectLst/>
                          <a:latin typeface="+mn-lt"/>
                          <a:ea typeface="+mn-ea"/>
                          <a:cs typeface="+mn-cs"/>
                        </a:rPr>
                        <a:t> and LeNet-5 for fingerprint classification in association with blood groups is that these architectures may not be optimized for the specific features and patterns present in fingerprints relevant to blood group classification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839133"/>
                  </a:ext>
                </a:extLst>
              </a:tr>
              <a:tr h="1493272">
                <a:tc>
                  <a:txBody>
                    <a:bodyPr/>
                    <a:lstStyle/>
                    <a:p>
                      <a:r>
                        <a:rPr kumimoji="0" lang="en-US" sz="2000" b="0" i="0" kern="1200" dirty="0">
                          <a:solidFill>
                            <a:schemeClr val="dk1"/>
                          </a:solidFill>
                          <a:effectLst/>
                          <a:latin typeface="+mn-lt"/>
                          <a:ea typeface="+mn-ea"/>
                          <a:cs typeface="+mn-cs"/>
                        </a:rPr>
                        <a:t>A Novel Approach to Predict Blood Group using </a:t>
                      </a:r>
                    </a:p>
                    <a:p>
                      <a:r>
                        <a:rPr kumimoji="0" lang="en-US" sz="2000" b="0" i="0" kern="1200" dirty="0">
                          <a:solidFill>
                            <a:schemeClr val="dk1"/>
                          </a:solidFill>
                          <a:effectLst/>
                          <a:latin typeface="+mn-lt"/>
                          <a:ea typeface="+mn-ea"/>
                          <a:cs typeface="+mn-cs"/>
                        </a:rPr>
                        <a:t>Fingerprint Map Reading</a:t>
                      </a:r>
                    </a:p>
                    <a:p>
                      <a:r>
                        <a:rPr lang="en-US" sz="2000" dirty="0"/>
                        <a:t> (2021)</a:t>
                      </a:r>
                    </a:p>
                  </a:txBody>
                  <a:tcPr/>
                </a:tc>
                <a:tc>
                  <a:txBody>
                    <a:bodyPr/>
                    <a:lstStyle/>
                    <a:p>
                      <a:r>
                        <a:rPr kumimoji="0" lang="en-US" b="0" i="0" kern="1200" dirty="0">
                          <a:solidFill>
                            <a:schemeClr val="dk1"/>
                          </a:solidFill>
                          <a:effectLst/>
                          <a:latin typeface="+mn-lt"/>
                          <a:ea typeface="+mn-ea"/>
                          <a:cs typeface="+mn-cs"/>
                        </a:rPr>
                        <a:t>One drawback of this proposed technique for blood group identification using fingerprint biometrics is its current accuracy level of 62%0</a:t>
                      </a:r>
                      <a:endParaRPr lang="en-IN" dirty="0"/>
                    </a:p>
                  </a:txBody>
                  <a:tcPr/>
                </a:tc>
                <a:extLst>
                  <a:ext uri="{0D108BD9-81ED-4DB2-BD59-A6C34878D82A}">
                    <a16:rowId xmlns:a16="http://schemas.microsoft.com/office/drawing/2014/main" val="3730975333"/>
                  </a:ext>
                </a:extLst>
              </a:tr>
            </a:tbl>
          </a:graphicData>
        </a:graphic>
      </p:graphicFrame>
    </p:spTree>
    <p:extLst>
      <p:ext uri="{BB962C8B-B14F-4D97-AF65-F5344CB8AC3E}">
        <p14:creationId xmlns:p14="http://schemas.microsoft.com/office/powerpoint/2010/main" val="2925740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19B35B0A-EBA7-D43F-38AE-8A63C4BC8F9F}"/>
              </a:ext>
            </a:extLst>
          </p:cNvPr>
          <p:cNvGraphicFramePr>
            <a:graphicFrameLocks noGrp="1"/>
          </p:cNvGraphicFramePr>
          <p:nvPr>
            <p:extLst>
              <p:ext uri="{D42A27DB-BD31-4B8C-83A1-F6EECF244321}">
                <p14:modId xmlns:p14="http://schemas.microsoft.com/office/powerpoint/2010/main" val="3800018431"/>
              </p:ext>
            </p:extLst>
          </p:nvPr>
        </p:nvGraphicFramePr>
        <p:xfrm>
          <a:off x="719572" y="2348880"/>
          <a:ext cx="7704856" cy="2430399"/>
        </p:xfrm>
        <a:graphic>
          <a:graphicData uri="http://schemas.openxmlformats.org/drawingml/2006/table">
            <a:tbl>
              <a:tblPr firstRow="1" bandRow="1">
                <a:tableStyleId>{5C22544A-7EE6-4342-B048-85BDC9FD1C3A}</a:tableStyleId>
              </a:tblPr>
              <a:tblGrid>
                <a:gridCol w="3852428">
                  <a:extLst>
                    <a:ext uri="{9D8B030D-6E8A-4147-A177-3AD203B41FA5}">
                      <a16:colId xmlns:a16="http://schemas.microsoft.com/office/drawing/2014/main" val="2203624035"/>
                    </a:ext>
                  </a:extLst>
                </a:gridCol>
                <a:gridCol w="3852428">
                  <a:extLst>
                    <a:ext uri="{9D8B030D-6E8A-4147-A177-3AD203B41FA5}">
                      <a16:colId xmlns:a16="http://schemas.microsoft.com/office/drawing/2014/main" val="2814861407"/>
                    </a:ext>
                  </a:extLst>
                </a:gridCol>
              </a:tblGrid>
              <a:tr h="447580">
                <a:tc>
                  <a:txBody>
                    <a:bodyPr/>
                    <a:lstStyle/>
                    <a:p>
                      <a:r>
                        <a:rPr lang="en-US" dirty="0"/>
                        <a:t>   </a:t>
                      </a:r>
                    </a:p>
                    <a:p>
                      <a:r>
                        <a:rPr lang="en-US" dirty="0"/>
                        <a:t>      REFERENCE JOURNAL </a:t>
                      </a:r>
                      <a:endParaRPr lang="en-IN" dirty="0"/>
                    </a:p>
                  </a:txBody>
                  <a:tcPr/>
                </a:tc>
                <a:tc>
                  <a:txBody>
                    <a:bodyPr/>
                    <a:lstStyle/>
                    <a:p>
                      <a:endParaRPr lang="en-US" dirty="0"/>
                    </a:p>
                    <a:p>
                      <a:r>
                        <a:rPr lang="en-US" dirty="0"/>
                        <a:t>                 DRAWBACKS</a:t>
                      </a:r>
                      <a:endParaRPr lang="en-IN" dirty="0"/>
                    </a:p>
                  </a:txBody>
                  <a:tcPr/>
                </a:tc>
                <a:extLst>
                  <a:ext uri="{0D108BD9-81ED-4DB2-BD59-A6C34878D82A}">
                    <a16:rowId xmlns:a16="http://schemas.microsoft.com/office/drawing/2014/main" val="820126874"/>
                  </a:ext>
                </a:extLst>
              </a:tr>
              <a:tr h="1790319">
                <a:tc>
                  <a:txBody>
                    <a:bodyPr/>
                    <a:lstStyle/>
                    <a:p>
                      <a:r>
                        <a:rPr lang="en-US" sz="2000" dirty="0"/>
                        <a:t>Blood Group Detection through Finger Print Images using Image Processing(2023)</a:t>
                      </a:r>
                      <a:endParaRPr lang="en-IN" sz="2000" dirty="0"/>
                    </a:p>
                  </a:txBody>
                  <a:tcPr/>
                </a:tc>
                <a:tc>
                  <a:txBody>
                    <a:bodyPr/>
                    <a:lstStyle/>
                    <a:p>
                      <a:pPr algn="l"/>
                      <a:r>
                        <a:rPr kumimoji="0" lang="en-US" b="0" i="0" kern="1200" dirty="0">
                          <a:solidFill>
                            <a:schemeClr val="dk1"/>
                          </a:solidFill>
                          <a:effectLst/>
                          <a:latin typeface="+mn-lt"/>
                          <a:ea typeface="+mn-ea"/>
                          <a:cs typeface="+mn-cs"/>
                        </a:rPr>
                        <a:t>Drawback of using image processing and neural networks for blood group recognition is the potential for errors in classification.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839133"/>
                  </a:ext>
                </a:extLst>
              </a:tr>
            </a:tbl>
          </a:graphicData>
        </a:graphic>
      </p:graphicFrame>
    </p:spTree>
    <p:extLst>
      <p:ext uri="{BB962C8B-B14F-4D97-AF65-F5344CB8AC3E}">
        <p14:creationId xmlns:p14="http://schemas.microsoft.com/office/powerpoint/2010/main" val="39018048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spcBef>
                <a:spcPts val="2930"/>
              </a:spcBef>
            </a:pPr>
            <a:r>
              <a:rPr lang="en-IN" sz="3600" dirty="0">
                <a:latin typeface="Times New Roman" panose="02020603050405020304" pitchFamily="18" charset="0"/>
                <a:cs typeface="Times New Roman" panose="02020603050405020304" pitchFamily="18" charset="0"/>
              </a:rPr>
              <a:t>PROPOSED</a:t>
            </a:r>
            <a:r>
              <a:rPr lang="en-IN" sz="3600" spc="-85"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SYSTEM</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FDF06D7-0734-13CF-5792-AE51846A3D4E}"/>
              </a:ext>
            </a:extLst>
          </p:cNvPr>
          <p:cNvSpPr txBox="1"/>
          <p:nvPr/>
        </p:nvSpPr>
        <p:spPr>
          <a:xfrm>
            <a:off x="1115616" y="1988840"/>
            <a:ext cx="7416824" cy="3832909"/>
          </a:xfrm>
          <a:prstGeom prst="rect">
            <a:avLst/>
          </a:prstGeom>
          <a:noFill/>
        </p:spPr>
        <p:txBody>
          <a:bodyPr wrap="square" rtlCol="0">
            <a:spAutoFit/>
          </a:bodyPr>
          <a:lstStyle/>
          <a:p>
            <a:pPr marL="240029" marR="5080" indent="-227329" algn="just">
              <a:lnSpc>
                <a:spcPct val="150000"/>
              </a:lnSpc>
              <a:spcBef>
                <a:spcPts val="405"/>
              </a:spcBef>
              <a:buFont typeface="Arial MT"/>
              <a:buChar char="•"/>
              <a:tabLst>
                <a:tab pos="241300" algn="l"/>
              </a:tabLst>
            </a:pPr>
            <a:r>
              <a:rPr lang="en-US" sz="2000" spc="-55" dirty="0">
                <a:solidFill>
                  <a:schemeClr val="tx1"/>
                </a:solidFill>
                <a:latin typeface="Times New Roman" panose="02020603050405020304" pitchFamily="18" charset="0"/>
                <a:cs typeface="Times New Roman" panose="02020603050405020304" pitchFamily="18" charset="0"/>
              </a:rPr>
              <a:t>The proposed approach offers several advantages, including non-invasiveness, rapidity, and scalability using VGG-19 model. </a:t>
            </a:r>
            <a:endParaRPr lang="en-GB" sz="2000" spc="-55" dirty="0">
              <a:solidFill>
                <a:schemeClr val="tx1"/>
              </a:solidFill>
              <a:latin typeface="Times New Roman" panose="02020603050405020304" pitchFamily="18" charset="0"/>
              <a:cs typeface="Times New Roman" panose="02020603050405020304" pitchFamily="18" charset="0"/>
            </a:endParaRPr>
          </a:p>
          <a:p>
            <a:pPr marL="240029" marR="5080" indent="-227329" algn="just">
              <a:lnSpc>
                <a:spcPct val="150000"/>
              </a:lnSpc>
              <a:spcBef>
                <a:spcPts val="405"/>
              </a:spcBef>
              <a:buFont typeface="Arial MT"/>
              <a:buChar char="•"/>
              <a:tabLst>
                <a:tab pos="241300" algn="l"/>
              </a:tabLst>
            </a:pPr>
            <a:r>
              <a:rPr lang="en-US" sz="2000" spc="-55" dirty="0">
                <a:solidFill>
                  <a:schemeClr val="tx1"/>
                </a:solidFill>
                <a:latin typeface="Times New Roman" panose="02020603050405020304" pitchFamily="18" charset="0"/>
                <a:cs typeface="Times New Roman" panose="02020603050405020304" pitchFamily="18" charset="0"/>
              </a:rPr>
              <a:t>Enhances prediction accuracy and robustness, making it suitable for real-world applications in clinical settings</a:t>
            </a:r>
            <a:r>
              <a:rPr lang="en-GB" sz="2000" spc="-55" dirty="0">
                <a:solidFill>
                  <a:schemeClr val="tx1"/>
                </a:solidFill>
                <a:latin typeface="Times New Roman" panose="02020603050405020304" pitchFamily="18" charset="0"/>
                <a:cs typeface="Times New Roman" panose="02020603050405020304" pitchFamily="18" charset="0"/>
              </a:rPr>
              <a:t>.</a:t>
            </a:r>
          </a:p>
          <a:p>
            <a:pPr marL="240029" marR="5080" indent="-227329" algn="just">
              <a:lnSpc>
                <a:spcPct val="150000"/>
              </a:lnSpc>
              <a:spcBef>
                <a:spcPts val="405"/>
              </a:spcBef>
              <a:buFont typeface="Arial MT"/>
              <a:buChar char="•"/>
              <a:tabLst>
                <a:tab pos="241300" algn="l"/>
              </a:tabLst>
            </a:pPr>
            <a:r>
              <a:rPr lang="en-US" sz="2000" spc="-55" dirty="0">
                <a:solidFill>
                  <a:schemeClr val="tx1"/>
                </a:solidFill>
                <a:latin typeface="Times New Roman" panose="02020603050405020304" pitchFamily="18" charset="0"/>
                <a:cs typeface="Times New Roman" panose="02020603050405020304" pitchFamily="18" charset="0"/>
              </a:rPr>
              <a:t>The proposed system demonstrates promising results, paving the way for advancements in non-invasive blood group identification techniques with implications for various medical applications and healthcare practices.</a:t>
            </a:r>
          </a:p>
          <a:p>
            <a:pPr marL="342900" indent="-342900" algn="just">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443880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00600" y="0"/>
            <a:ext cx="4343400" cy="1570038"/>
          </a:xfrm>
          <a:prstGeom prst="rect">
            <a:avLst/>
          </a:prstGeom>
          <a:solidFill>
            <a:schemeClr val="accent1">
              <a:lumMod val="20000"/>
              <a:lumOff val="80000"/>
            </a:schemeClr>
          </a:solidFill>
          <a:ln w="25560" cap="sq">
            <a:no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a:pPr>
            <a:endParaRPr kumimoji="0" lang="en-IN" sz="18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7171" name="Rectangle 3"/>
          <p:cNvSpPr>
            <a:spLocks noChangeArrowheads="1"/>
          </p:cNvSpPr>
          <p:nvPr/>
        </p:nvSpPr>
        <p:spPr bwMode="auto">
          <a:xfrm>
            <a:off x="0" y="0"/>
            <a:ext cx="9144000" cy="1570038"/>
          </a:xfrm>
          <a:prstGeom prst="rect">
            <a:avLst/>
          </a:prstGeom>
          <a:solidFill>
            <a:schemeClr val="accent1">
              <a:lumMod val="40000"/>
              <a:lumOff val="60000"/>
            </a:schemeClr>
          </a:solidFill>
          <a:ln w="25560" cap="sq">
            <a:noFill/>
            <a:miter lim="800000"/>
          </a:ln>
          <a:effectLst/>
        </p:spPr>
        <p:txBody>
          <a:bodyPr wrap="none" anchor="ctr"/>
          <a:lstStyle/>
          <a:p>
            <a:pPr marL="772160" algn="ctr">
              <a:spcBef>
                <a:spcPts val="2930"/>
              </a:spcBef>
            </a:pPr>
            <a:r>
              <a:rPr lang="en-US" sz="3600" spc="-10" dirty="0">
                <a:solidFill>
                  <a:srgbClr val="FFFFFF"/>
                </a:solidFill>
                <a:latin typeface="Times New Roman" panose="02020603050405020304" pitchFamily="18" charset="0"/>
                <a:cs typeface="Times New Roman" panose="02020603050405020304" pitchFamily="18" charset="0"/>
              </a:rPr>
              <a:t>Distribution of fingertip pattern of hand </a:t>
            </a:r>
          </a:p>
          <a:p>
            <a:pPr marL="772160" algn="ctr">
              <a:spcBef>
                <a:spcPts val="0"/>
              </a:spcBef>
            </a:pPr>
            <a:r>
              <a:rPr lang="en-US" sz="3600" spc="-10" dirty="0">
                <a:solidFill>
                  <a:srgbClr val="FFFFFF"/>
                </a:solidFill>
                <a:latin typeface="Times New Roman" panose="02020603050405020304" pitchFamily="18" charset="0"/>
                <a:cs typeface="Times New Roman" panose="02020603050405020304" pitchFamily="18" charset="0"/>
              </a:rPr>
              <a:t>according to blood group</a:t>
            </a:r>
            <a:endParaRPr lang="en-IN" sz="3600" spc="-10" dirty="0">
              <a:solidFill>
                <a:srgbClr val="FFFFFF"/>
              </a:solidFill>
              <a:latin typeface="Times New Roman" panose="02020603050405020304" pitchFamily="18" charset="0"/>
              <a:cs typeface="Times New Roman" panose="02020603050405020304" pitchFamily="18" charset="0"/>
            </a:endParaRPr>
          </a:p>
        </p:txBody>
      </p:sp>
      <p:sp>
        <p:nvSpPr>
          <p:cNvPr id="6150" name="Text Box 6"/>
          <p:cNvSpPr txBox="1"/>
          <p:nvPr/>
        </p:nvSpPr>
        <p:spPr>
          <a:xfrm>
            <a:off x="14288" y="6553200"/>
            <a:ext cx="441325" cy="336550"/>
          </a:xfrm>
          <a:prstGeom prst="rect">
            <a:avLst/>
          </a:prstGeom>
          <a:noFill/>
          <a:ln w="9525">
            <a:noFill/>
          </a:ln>
        </p:spPr>
        <p:txBody>
          <a:bodyPr wrap="none" lIns="90000" tIns="46800" rIns="90000" bIns="46800">
            <a:spAutoFit/>
          </a:bodyPr>
          <a:lstStyle/>
          <a:p>
            <a:pPr defTabSz="44958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b="1" dirty="0">
                <a:solidFill>
                  <a:srgbClr val="FFFFFF"/>
                </a:solidFill>
                <a:latin typeface="Times New Roman" panose="02020603050405020304" pitchFamily="16" charset="0"/>
                <a:cs typeface="Times New Roman" panose="02020603050405020304" pitchFamily="16" charset="0"/>
              </a:rPr>
              <a:t>4/7</a:t>
            </a:r>
            <a:endParaRPr lang="en-US" altLang="x-none" sz="1600" b="1" dirty="0">
              <a:solidFill>
                <a:srgbClr val="FFFFFF"/>
              </a:solidFill>
              <a:latin typeface="Times New Roman" panose="02020603050405020304" pitchFamily="16" charset="0"/>
              <a:ea typeface="Times New Roman" panose="02020603050405020304" pitchFamily="16" charset="0"/>
            </a:endParaRPr>
          </a:p>
        </p:txBody>
      </p:sp>
      <p:sp>
        <p:nvSpPr>
          <p:cNvPr id="11" name="Text Box 2"/>
          <p:cNvSpPr txBox="1">
            <a:spLocks noChangeArrowheads="1"/>
          </p:cNvSpPr>
          <p:nvPr/>
        </p:nvSpPr>
        <p:spPr bwMode="auto">
          <a:xfrm>
            <a:off x="0" y="6553199"/>
            <a:ext cx="9144000" cy="304801"/>
          </a:xfrm>
          <a:prstGeom prst="rect">
            <a:avLst/>
          </a:prstGeom>
          <a:solidFill>
            <a:schemeClr val="accent1">
              <a:lumMod val="50000"/>
            </a:schemeClr>
          </a:solidFill>
          <a:ln w="9525" cap="flat">
            <a:solidFill>
              <a:schemeClr val="accent2">
                <a:lumMod val="60000"/>
                <a:lumOff val="40000"/>
              </a:schemeClr>
            </a:solidFill>
            <a:round/>
          </a:ln>
          <a:effectLst/>
        </p:spPr>
        <p:txBody>
          <a:bodyPr wrap="square" lIns="90000" tIns="46800" rIns="90000" bIns="46800">
            <a:spAutoFit/>
          </a:bodyPr>
          <a:lstStyle/>
          <a:p>
            <a:pPr algn="r">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IN" altLang="en-US" sz="1100" b="1" kern="1200" cap="none" spc="0" normalizeH="0" baseline="0" noProof="0" dirty="0">
              <a:solidFill>
                <a:srgbClr val="FFFFFF"/>
              </a:solidFill>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FC0A5DD5-BE7D-AEDA-BD38-AE8B1E8EE1D3}"/>
              </a:ext>
            </a:extLst>
          </p:cNvPr>
          <p:cNvPicPr>
            <a:picLocks noChangeAspect="1"/>
          </p:cNvPicPr>
          <p:nvPr/>
        </p:nvPicPr>
        <p:blipFill>
          <a:blip r:embed="rId3"/>
          <a:stretch>
            <a:fillRect/>
          </a:stretch>
        </p:blipFill>
        <p:spPr>
          <a:xfrm>
            <a:off x="1912389" y="1886103"/>
            <a:ext cx="5319221" cy="4618120"/>
          </a:xfrm>
          <a:prstGeom prst="rect">
            <a:avLst/>
          </a:prstGeom>
        </p:spPr>
      </p:pic>
    </p:spTree>
    <p:extLst>
      <p:ext uri="{BB962C8B-B14F-4D97-AF65-F5344CB8AC3E}">
        <p14:creationId xmlns:p14="http://schemas.microsoft.com/office/powerpoint/2010/main" val="374388687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379</TotalTime>
  <Words>893</Words>
  <Application>Microsoft Office PowerPoint</Application>
  <PresentationFormat>On-screen Show (4:3)</PresentationFormat>
  <Paragraphs>136</Paragraphs>
  <Slides>21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Book Antiqua</vt:lpstr>
      <vt:lpstr>Calibri</vt:lpstr>
      <vt:lpstr>Georgia</vt:lpstr>
      <vt:lpstr>Times New Roman</vt:lpstr>
      <vt:lpstr>Trebuchet MS</vt:lpstr>
      <vt:lpstr>Wingdings 2</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Roopan Raj R</cp:lastModifiedBy>
  <cp:revision>196</cp:revision>
  <dcterms:created xsi:type="dcterms:W3CDTF">2013-05-08T19:42:00Z</dcterms:created>
  <dcterms:modified xsi:type="dcterms:W3CDTF">2024-05-07T05:22:10Z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73363B1A615C41919FA38D7285A60697</vt:lpwstr>
  </property>
  <property fmtid="{D5CDD505-2E9C-101B-9397-08002B2CF9AE}" pid="3" name="KSOProductBuildVer">
    <vt:lpwstr>1033-11.2.0.11516</vt:lpwstr>
  </property>
</Properties>
</file>