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'[DOC-20240904-WA0000..xlsx]Sheet1'!$E$1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'[DOC-20240904-WA0000..xlsx]Sheet1'!$A$2:$A$21</c:f>
              <c:strCache>
                <c:ptCount val="20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</c:strCache>
            </c:strRef>
          </c:cat>
          <c:val>
            <c:numRef>
              <c:f>'[DOC-20240904-WA0000..xlsx]Sheet1'!$E$2:$E$21</c:f>
              <c:numCache>
                <c:formatCode>General</c:formatCode>
                <c:ptCount val="20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69192.850000000006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  <c:pt idx="19">
                  <c:v>50310.09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8-F14D-846F-3EEF8CFAB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5822479"/>
        <c:axId val="1425820687"/>
      </c:barChart>
      <c:catAx>
        <c:axId val="142582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820687"/>
        <c:crosses val="autoZero"/>
        <c:auto val="1"/>
        <c:lblAlgn val="ctr"/>
        <c:lblOffset val="100"/>
        <c:noMultiLvlLbl val="0"/>
      </c:catAx>
      <c:valAx>
        <c:axId val="142582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82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'[DOC-20240904-WA0000..xlsx]Sheet1'!$A$2:$D$21</cx:f>
        <cx:lvl ptCount="20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</cx:lvl>
        <cx:lvl ptCount="20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</cx:lvl>
        <cx:lvl ptCount="20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</cx:lvl>
        <cx:lvl ptCount="20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</cx:lvl>
      </cx:strDim>
      <cx:numDim type="size">
        <cx:f>'[DOC-20240904-WA0000..xlsx]Sheet1'!$E$2:$E$21</cx:f>
        <cx:lvl ptCount="20" formatCode="General">
          <cx:pt idx="0">105468.7</cx:pt>
          <cx:pt idx="1">88360.789999999994</cx:pt>
          <cx:pt idx="2">85879.229999999996</cx:pt>
          <cx:pt idx="3">93128.339999999997</cx:pt>
          <cx:pt idx="4">57002.019999999997</cx:pt>
          <cx:pt idx="5">118976.16</cx:pt>
          <cx:pt idx="6">104802.63</cx:pt>
          <cx:pt idx="7">66017.179999999993</cx:pt>
          <cx:pt idx="8">74279.009999999995</cx:pt>
          <cx:pt idx="9">68980.520000000004</cx:pt>
          <cx:pt idx="10">42314.389999999999</cx:pt>
          <cx:pt idx="11">114425.19</cx:pt>
          <cx:pt idx="12">69192.850000000006</cx:pt>
          <cx:pt idx="13">61214.260000000002</cx:pt>
          <cx:pt idx="14">54137.050000000003</cx:pt>
          <cx:pt idx="15">37902.349999999999</cx:pt>
          <cx:pt idx="16">39969.720000000001</cx:pt>
          <cx:pt idx="17">69913.389999999999</cx:pt>
          <cx:pt idx="18">52748.629999999997</cx:pt>
          <cx:pt idx="19">50310.089999999997</cx:pt>
        </cx:lvl>
      </cx:numDim>
    </cx:data>
  </cx:chartData>
  <cx:chart>
    <cx:title pos="t" align="ctr" overlay="0">
      <cx:tx>
        <cx:txData>
          <cx:v>Chart Title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ptos Narrow" panose="02110004020202020204"/>
            </a:rPr>
            <a:t>Chart Title</a:t>
          </a:r>
        </a:p>
      </cx:txPr>
    </cx:title>
    <cx:plotArea>
      <cx:plotAreaRegion>
        <cx:series layoutId="sunburst" uniqueId="{7138B12E-BE1F-F642-8780-927335ABEE0C}">
          <cx:dataId val="0"/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878E-B157-D9CE-C440-1DB385B8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4BD4-31BE-E7CB-7847-B7AEEEBFA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989F-104D-5636-9068-92A8B1EA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841C-9F71-19C5-CA00-DF668C20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C830-1D57-CAAA-FAAE-C8E13671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7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9E8A-1C22-3925-835C-2D6E20E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18A36-8678-320B-A5EE-8EE01D63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1492-9818-A514-5D6D-F8AC32A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F2D1-D9BA-4822-791C-69727C2A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581F-2E31-C592-53F4-79D0FB89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43785-9E16-5C15-0022-C1F831E24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DB114-397D-D681-25E6-BCFCF5BDE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578A-829E-4AA7-BC62-B38B893F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65E7-17BE-CBC3-326F-7C7BEE39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DB4A-FA75-9709-2794-149D6728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7B67-158D-8CD5-B97C-656C1D27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A135-D8E8-B73B-3C2E-16E9C4B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CFB1-4871-C349-FAFC-D8ACE59D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509A-E752-216D-D56C-A3CD6F80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4F39-A329-3CC8-C4FD-2AD55D3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EEC0-3AA2-1E98-A0DA-5316B7A0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E75A-A7C1-3AAE-C909-FD636B90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38E-8CD4-1525-0C8C-BF285FF4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9D6D-56BD-235E-D2AA-EB55DAFD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4956-6F06-E44E-A4D4-895D3AE6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A3AF-BA76-EF44-D608-E56AEAEE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57AE-F808-A18B-868A-40CB02D5F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479FC-242F-0BDC-5240-063B8644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949A9-C61E-F6AB-190A-F1C202D9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53ABC-E1F0-C770-A40F-ED5FE061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59B00-E4A1-7585-8516-76A7DF17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D22-BA33-66F7-83A0-983650A3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0282-529A-BAFA-197E-E17696A7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5AAC9-C1D9-FAC4-28CB-5B1244CAF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B158D-E990-A910-E6A0-41E26EC71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CBEB1-5E12-F705-6248-D856F7D94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2C9F-7BCA-70F1-1694-15C5EC16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C09E3-871B-41F7-2407-7E43067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626A2-7CB9-054C-7F40-401CBD92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D076-E7A1-A1E1-F536-6785CFF5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2B192-5FBE-993E-327C-B7808793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00F4C-5038-CAC7-8644-8F1E2634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E41DC-2C0F-FB74-B7AA-BB84FF79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50F1C-D83D-81DC-8F14-A13C6DB2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5FE47-D9BF-8405-A953-1AB62279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6330A-CE06-4352-3C58-AC53F6D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DC67-ADCE-2FA8-5BE0-62C5492E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11AC-4B79-5056-221F-CF2AA715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E5207-DDCC-655A-7FCA-480DA3CC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8E2EB-802B-99FE-C465-31B7E9AE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76F62-04FD-E292-D3B7-8BEB071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6E4AD-0D37-FB09-2A43-ED0CDD5A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3AF5-B196-7B17-B6D9-9B1024A6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D094-8A4F-220E-FA68-D4A19AAC7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7498-24B9-1185-D78F-C7257B0A5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A783-73A8-50B3-234B-150537AE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9AC0F-535E-05CA-02FA-C358B96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267A-FA1A-C57B-1A3B-B3518E8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2F4BC-F0DB-7F90-CD70-C8496E41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CD72-91E2-7D4E-8B2B-0D4E02D0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2024-F661-C1A0-3FA6-6805E3B02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E340C-1242-5D42-A033-9F80F7AB535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19FD-6CBA-2EB7-57B0-8DA713619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8F28-B9B8-C066-1965-59834573A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BD7C5-9BEC-BF46-BB4F-1B29F1D4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microsoft.com/office/2014/relationships/chartEx" Target="../charts/chartEx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535F-6FB5-4B3A-EF8D-5CB534F9B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Employee</a:t>
            </a:r>
            <a:r>
              <a:rPr lang="en-IN" dirty="0"/>
              <a:t> </a:t>
            </a:r>
            <a:r>
              <a:rPr lang="en-IN" b="1" dirty="0"/>
              <a:t>Data</a:t>
            </a:r>
            <a:r>
              <a:rPr lang="en-IN" dirty="0"/>
              <a:t> </a:t>
            </a:r>
            <a:r>
              <a:rPr lang="en-IN" b="1" dirty="0"/>
              <a:t>Analysis</a:t>
            </a:r>
            <a:br>
              <a:rPr lang="en-IN" dirty="0"/>
            </a:br>
            <a:r>
              <a:rPr lang="en-IN" b="1" dirty="0"/>
              <a:t>Using</a:t>
            </a:r>
            <a:r>
              <a:rPr lang="en-IN" dirty="0"/>
              <a:t> </a:t>
            </a:r>
            <a:r>
              <a:rPr lang="en-IN" b="1" dirty="0"/>
              <a:t>excel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8D2A1-2F49-5E9E-1900-41D555207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952897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Name: P. </a:t>
            </a:r>
            <a:r>
              <a:rPr lang="en-IN" sz="3200" dirty="0" err="1"/>
              <a:t>Anbu</a:t>
            </a:r>
            <a:r>
              <a:rPr lang="en-IN" sz="3200" dirty="0"/>
              <a:t> </a:t>
            </a:r>
            <a:r>
              <a:rPr lang="en-IN" sz="3200" dirty="0" err="1"/>
              <a:t>selvan</a:t>
            </a:r>
            <a:endParaRPr lang="en-IN" sz="3200" dirty="0"/>
          </a:p>
          <a:p>
            <a:r>
              <a:rPr lang="en-IN" sz="3200" dirty="0"/>
              <a:t>Register: user id asunm110312201225</a:t>
            </a:r>
          </a:p>
          <a:p>
            <a:r>
              <a:rPr lang="en-IN" sz="3200" dirty="0"/>
              <a:t>Department: III </a:t>
            </a:r>
            <a:r>
              <a:rPr lang="en-IN" sz="3200" dirty="0" err="1"/>
              <a:t>Bcom</a:t>
            </a:r>
            <a:r>
              <a:rPr lang="en-IN" sz="3200" dirty="0"/>
              <a:t> (general) </a:t>
            </a:r>
          </a:p>
          <a:p>
            <a:r>
              <a:rPr lang="en-IN" sz="3200" dirty="0"/>
              <a:t>College: D. R. B. C. C. C </a:t>
            </a:r>
            <a:r>
              <a:rPr lang="en-IN" sz="3200" dirty="0" err="1"/>
              <a:t>hindhu</a:t>
            </a:r>
            <a:r>
              <a:rPr lang="en-IN" sz="3200" dirty="0"/>
              <a:t> college, </a:t>
            </a:r>
            <a:r>
              <a:rPr lang="en-IN" sz="3200" dirty="0" err="1"/>
              <a:t>pattabiram</a:t>
            </a:r>
            <a:endParaRPr lang="en-IN" sz="3200" dirty="0"/>
          </a:p>
          <a:p>
            <a:endParaRPr lang="en-I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E579-3B23-5B3F-35F3-1AAD2551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Modeling</a:t>
            </a:r>
            <a:r>
              <a:rPr lang="en-IN" dirty="0"/>
              <a:t>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06E5-DB85-C1E2-5BEE-D4B40DE9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_Modeling Approach:_1. _Descriptive Analytics:_ Explore and summarize the dataset to understand employee demographics, job information, talent management, recruitment, training, and benefits.2. _Inferential Analytics:_ Apply statistical methods to identify trends, patterns, and correlations within the data.3. _Predictive Analytics:_ Develop models to forecast future outcomes, such as:    - Employee turnover and retention    - Job openings and time-to-hire    - Training effectiveness and skill gaps    - Benefits utilization and cost management4. _Prescriptive Analytics:_ Use optimization techniques to recommend HR strategies and interventions, such as:</a:t>
            </a:r>
          </a:p>
        </p:txBody>
      </p:sp>
    </p:spTree>
    <p:extLst>
      <p:ext uri="{BB962C8B-B14F-4D97-AF65-F5344CB8AC3E}">
        <p14:creationId xmlns:p14="http://schemas.microsoft.com/office/powerpoint/2010/main" val="395102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871C-1C82-CC84-249E-6B4854D6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Modeling</a:t>
            </a:r>
            <a:r>
              <a:rPr lang="en-IN" dirty="0"/>
              <a:t>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E293-23A5-4E8E-9F44-FEBD3D2F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947"/>
            <a:ext cx="7963125" cy="4680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
1. _Descriptive Analytics:_ Explore and summarize the dataset to understand employee demographics, job information, talent management, recruitment, training, and benefits.
2. _Inferential Analytics:_ Apply statistical methods to identify trends, patterns, and correlations within the data.
3. _Predictive Analytics:_ Develop models to forecast future outcomes, such as:
    - Employee turnover and retention
    - Job openings and time-to-hire
    - Training effectiveness and skill gaps
    - Benefits utilization and cost management
4. _Prescriptive Analytics:_ Use optimization techniques to recommend HR strategies and interventions, such as: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99DE9-DC24-CC78-E0A2-E1FCB54A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64" y="365125"/>
            <a:ext cx="3714998" cy="24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6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57A2-299D-3F33-4E0C-AB035257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  <a:endParaRPr lang="en-US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5C4191-F617-32E8-97AA-9D9D0CB40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33931"/>
              </p:ext>
            </p:extLst>
          </p:nvPr>
        </p:nvGraphicFramePr>
        <p:xfrm>
          <a:off x="838200" y="1690688"/>
          <a:ext cx="5943149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DD9D6C-D2A5-C8B8-49B8-691B2F0F1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60945"/>
              </p:ext>
            </p:extLst>
          </p:nvPr>
        </p:nvGraphicFramePr>
        <p:xfrm>
          <a:off x="7701159" y="842583"/>
          <a:ext cx="3084072" cy="5172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302">
                  <a:extLst>
                    <a:ext uri="{9D8B030D-6E8A-4147-A177-3AD203B41FA5}">
                      <a16:colId xmlns:a16="http://schemas.microsoft.com/office/drawing/2014/main" val="3681118114"/>
                    </a:ext>
                  </a:extLst>
                </a:gridCol>
                <a:gridCol w="519311">
                  <a:extLst>
                    <a:ext uri="{9D8B030D-6E8A-4147-A177-3AD203B41FA5}">
                      <a16:colId xmlns:a16="http://schemas.microsoft.com/office/drawing/2014/main" val="3960322176"/>
                    </a:ext>
                  </a:extLst>
                </a:gridCol>
                <a:gridCol w="593499">
                  <a:extLst>
                    <a:ext uri="{9D8B030D-6E8A-4147-A177-3AD203B41FA5}">
                      <a16:colId xmlns:a16="http://schemas.microsoft.com/office/drawing/2014/main" val="2044798048"/>
                    </a:ext>
                  </a:extLst>
                </a:gridCol>
                <a:gridCol w="826658">
                  <a:extLst>
                    <a:ext uri="{9D8B030D-6E8A-4147-A177-3AD203B41FA5}">
                      <a16:colId xmlns:a16="http://schemas.microsoft.com/office/drawing/2014/main" val="3166182528"/>
                    </a:ext>
                  </a:extLst>
                </a:gridCol>
                <a:gridCol w="572302">
                  <a:extLst>
                    <a:ext uri="{9D8B030D-6E8A-4147-A177-3AD203B41FA5}">
                      <a16:colId xmlns:a16="http://schemas.microsoft.com/office/drawing/2014/main" val="42404291"/>
                    </a:ext>
                  </a:extLst>
                </a:gridCol>
              </a:tblGrid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PR00147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Minerva Ricardot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NULL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105468.7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2221811131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PR04686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Oona Donan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Female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Business Development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88360.79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2701572764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SQ04612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Mick Spraberry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Female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Services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85879.23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1878280967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VT01803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Freddy Linford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Female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Training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93128.34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2576625630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TN02749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Mackenzie Hannis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Female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Training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57002.02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631759320"/>
                  </a:ext>
                </a:extLst>
              </a:tr>
              <a:tr h="33701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SQ00144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Collen Dunbleton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Engineering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118976.16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3518190100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PR04601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Nananne Gehringer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Support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104802.63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677366554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SQ01854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Jessica Callcott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Female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Marketing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66017.18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3139457425"/>
                  </a:ext>
                </a:extLst>
              </a:tr>
              <a:tr h="33701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SQ00612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Leena Bruckshaw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Research and Development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74279.01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397143975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PR00419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Billi Fellgate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Female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Business Development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68980.52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2285956415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VT00578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Magnum Locksley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Female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Services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42314.39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2054107396"/>
                  </a:ext>
                </a:extLst>
              </a:tr>
              <a:tr h="337016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TN01281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Cletus McGarahan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Female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Engineering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114425.19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2045124230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PR04473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 Wyn Treadger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Female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Business Development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69192.85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3667185978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VT02417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Evangelina Lergan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Male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Support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61214.26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90330594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SQ00691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Verla Timmis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Male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Support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54137.05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904981068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TN00214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Jo-anne Gobeau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Female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Training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37902.35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3861579193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VT02539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Devinne Tuny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Engineering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39969.72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1691121372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SQ04598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Pearla  Beteriss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Services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69913.39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2902945419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TN00464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Maritsa Marusic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Research and Development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52748.63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3787084558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PR00893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Daisie McNeice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Human Resources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50310.09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82" marR="2582" marT="2582" marB="30208" anchor="b"/>
                </a:tc>
                <a:extLst>
                  <a:ext uri="{0D108BD9-81ED-4DB2-BD59-A6C34878D82A}">
                    <a16:rowId xmlns:a16="http://schemas.microsoft.com/office/drawing/2014/main" val="192421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0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746-726F-D0C0-FB3F-B22B81FB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  <a:endParaRPr lang="en-US" b="1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5BB89BA9-DEC1-ECAE-0B4F-2B9FD8436563}"/>
                  </a:ext>
                  <a:ext uri="{147F2762-F138-4A5C-976F-8EAC2B608ADB}">
                    <a16:predDERef xmlns:a16="http://schemas.microsoft.com/office/drawing/2014/main" pred="{758B232D-47FC-1913-E667-4C31A5B051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17128641"/>
                  </p:ext>
                </p:extLst>
              </p:nvPr>
            </p:nvGraphicFramePr>
            <p:xfrm>
              <a:off x="838200" y="1825625"/>
              <a:ext cx="7097421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5BB89BA9-DEC1-ECAE-0B4F-2B9FD8436563}"/>
                  </a:ext>
                  <a:ext uri="{147F2762-F138-4A5C-976F-8EAC2B608ADB}">
                    <a16:predDERef xmlns:a16="http://schemas.microsoft.com/office/drawing/2014/main" pred="{758B232D-47FC-1913-E667-4C31A5B051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7097421" cy="4351338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6FE479-D08F-C597-F20E-0850FADE2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21" y="1129337"/>
            <a:ext cx="2875384" cy="26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7DF4-B8A3-B91F-E332-2B5C378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1DAD-78CF-7377-14B6-19AE6A74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620452" cy="37921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*1. *Refine the Model*: Continuously iterate and refine the model to incorporate new data, feedback, and evolving HR priorities.2. *Stakeholder Engagement*: Collaborate with HR stakeholders to ensure the model aligns with their needs and priorities.3. *Implementation and Monitoring*: Implement the recommended HR strategies and interventions, monitoring their effectiveness and adjusting the moving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DD792-8049-52CB-F7C3-77C16FCF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81" y="2312926"/>
            <a:ext cx="3824619" cy="25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13C6-EDC0-067B-2865-8D855CB3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4227-69A5-E74C-620A-350F182F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32049" cy="4477454"/>
          </a:xfrm>
        </p:spPr>
        <p:txBody>
          <a:bodyPr/>
          <a:lstStyle/>
          <a:p>
            <a:r>
              <a:rPr lang="en-US"/>
              <a:t>1. Descriptive Analytics: Understanding employee demographics, job information, talent management, recruitment, training, and benefits.2. Inferential Analytics: Identifying trends, patterns, and correlations within the data.3. Predictive Analytics: Forecasting future outcomes, such as employee turnover, job openings, training effectiveness, and benefits utilization.4. Prescriptive Analytics: Recommending HR strategies and interventions, including talent development, recruitment source optimization, training program design, and benefits package design.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1E641-C9D6-E846-3B92-5373FC73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16" y="3426746"/>
            <a:ext cx="3078598" cy="27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95AB-6126-583E-D1E8-C0B251D0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/>
              <a:t>Project</a:t>
            </a:r>
            <a:r>
              <a:rPr lang="en-IN" dirty="0"/>
              <a:t> </a:t>
            </a:r>
            <a:r>
              <a:rPr lang="en-IN" sz="7200" b="1" dirty="0"/>
              <a:t>Title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8B82-D307-4AC0-7F8B-D30E6296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692"/>
            <a:ext cx="7169563" cy="44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/>
              <a:t>Employee</a:t>
            </a:r>
            <a:r>
              <a:rPr lang="en-IN" sz="4800" dirty="0"/>
              <a:t> </a:t>
            </a:r>
            <a:r>
              <a:rPr lang="en-IN" sz="6000" b="1" dirty="0"/>
              <a:t>type</a:t>
            </a:r>
            <a:r>
              <a:rPr lang="en-IN" sz="4800" dirty="0"/>
              <a:t> </a:t>
            </a:r>
            <a:r>
              <a:rPr lang="en-IN" sz="6000" b="1" dirty="0"/>
              <a:t>analysis</a:t>
            </a:r>
            <a:r>
              <a:rPr lang="en-IN" sz="4800" dirty="0"/>
              <a:t> </a:t>
            </a:r>
            <a:r>
              <a:rPr lang="en-IN" sz="6000" b="1" dirty="0"/>
              <a:t>excel</a:t>
            </a:r>
            <a:r>
              <a:rPr lang="en-IN" sz="4800" dirty="0"/>
              <a:t> </a:t>
            </a:r>
            <a:r>
              <a:rPr lang="en-IN" sz="6000" b="1" dirty="0"/>
              <a:t>&amp;</a:t>
            </a:r>
            <a:r>
              <a:rPr lang="en-IN" sz="4800" dirty="0"/>
              <a:t> </a:t>
            </a:r>
            <a:r>
              <a:rPr lang="en-IN" sz="6000" b="1" dirty="0"/>
              <a:t>employee</a:t>
            </a:r>
            <a:r>
              <a:rPr lang="en-IN" sz="4800" dirty="0"/>
              <a:t> </a:t>
            </a:r>
            <a:r>
              <a:rPr lang="en-IN" sz="6000" b="1" dirty="0"/>
              <a:t>salary</a:t>
            </a:r>
            <a:r>
              <a:rPr lang="en-IN" sz="4800" dirty="0"/>
              <a:t> </a:t>
            </a:r>
            <a:r>
              <a:rPr lang="en-IN" sz="6000" b="1" dirty="0"/>
              <a:t>analysis</a:t>
            </a:r>
            <a:r>
              <a:rPr lang="en-IN" sz="4800" dirty="0"/>
              <a:t> </a:t>
            </a:r>
            <a:r>
              <a:rPr lang="en-IN" sz="6000" b="1" dirty="0"/>
              <a:t>using</a:t>
            </a:r>
            <a:r>
              <a:rPr lang="en-IN" sz="4800" dirty="0"/>
              <a:t> </a:t>
            </a:r>
            <a:r>
              <a:rPr lang="en-IN" sz="6000" b="1" dirty="0"/>
              <a:t>excel</a:t>
            </a:r>
            <a:endParaRPr lang="en-US" sz="6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9F265-DE6E-C2E2-52AB-5479430C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93" y="1340694"/>
            <a:ext cx="4413907" cy="29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1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4FA9-7C8F-8606-0ED0-C1F3862F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Ajenda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3927-8D43-5198-CF6E-6A5CFE93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Our solution &amp; preposition</a:t>
            </a:r>
          </a:p>
          <a:p>
            <a:r>
              <a:rPr lang="en-IN" dirty="0"/>
              <a:t>Dataset description</a:t>
            </a:r>
          </a:p>
          <a:p>
            <a:r>
              <a:rPr lang="en-IN" dirty="0" err="1"/>
              <a:t>Modling</a:t>
            </a:r>
            <a:r>
              <a:rPr lang="en-IN" dirty="0"/>
              <a:t> approach</a:t>
            </a:r>
          </a:p>
          <a:p>
            <a:r>
              <a:rPr lang="en-IN" dirty="0"/>
              <a:t>Result and discussion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7DFD4-B228-226E-10FE-23A8B280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8721"/>
            <a:ext cx="4797444" cy="25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FFAA-37D5-8F3B-9968-FCB2737D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r>
              <a:rPr lang="en-IN" dirty="0"/>
              <a:t> </a:t>
            </a:r>
            <a:r>
              <a:rPr lang="en-IN" b="1" dirty="0"/>
              <a:t>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62D6-DEF6-95B3-D59B-EEACDFF0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690"/>
            <a:ext cx="10253634" cy="4274417"/>
          </a:xfrm>
        </p:spPr>
        <p:txBody>
          <a:bodyPr>
            <a:normAutofit/>
          </a:bodyPr>
          <a:lstStyle/>
          <a:p>
            <a:r>
              <a:rPr lang="en-US" dirty="0"/>
              <a:t>1. Data visualization and reporting</a:t>
            </a:r>
            <a:r>
              <a:rPr lang="en-IN" dirty="0"/>
              <a:t> </a:t>
            </a:r>
            <a:r>
              <a:rPr lang="en-US" dirty="0"/>
              <a:t>Pivot tables and data modeling</a:t>
            </a:r>
            <a:r>
              <a:rPr lang="en-IN" dirty="0"/>
              <a:t>.</a:t>
            </a:r>
            <a:r>
              <a:rPr lang="en-US" dirty="0"/>
              <a:t>VLOOKUP and INDEX-MATCH functions</a:t>
            </a:r>
            <a:r>
              <a:rPr lang="en-IN" dirty="0"/>
              <a:t>.</a:t>
            </a:r>
            <a:r>
              <a:rPr lang="en-US" dirty="0"/>
              <a:t>Data analysis and </a:t>
            </a:r>
            <a:r>
              <a:rPr lang="en-IN" dirty="0"/>
              <a:t>interpretation. </a:t>
            </a:r>
            <a:r>
              <a:rPr lang="en-US" dirty="0"/>
              <a:t> Chart creation and formatting</a:t>
            </a:r>
            <a:r>
              <a:rPr lang="en-IN" dirty="0"/>
              <a:t>. </a:t>
            </a:r>
            <a:r>
              <a:rPr lang="en-US" dirty="0"/>
              <a:t>Data manipulation and </a:t>
            </a:r>
            <a:r>
              <a:rPr lang="en-IN" dirty="0"/>
              <a:t>cleaning. </a:t>
            </a:r>
            <a:r>
              <a:rPr lang="en-US" dirty="0"/>
              <a:t> Macro creation and </a:t>
            </a:r>
            <a:r>
              <a:rPr lang="en-IN" dirty="0"/>
              <a:t>automation</a:t>
            </a:r>
          </a:p>
          <a:p>
            <a:endParaRPr lang="en-IN" dirty="0"/>
          </a:p>
          <a:p>
            <a:r>
              <a:rPr lang="en-US" dirty="0"/>
              <a:t>1. Programming languages (e.g., Python, R)2. Data science tools (e.g., Tableau, Power BI)3. Statistical knowledge (e.g., regression, hypothesis testing)4. HRIS systems (e.g., Workday, </a:t>
            </a:r>
            <a:r>
              <a:rPr lang="en-US" dirty="0" err="1"/>
              <a:t>BambooHR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47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D64F-B0E1-D222-9FA3-B8E1C58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Project overview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731F-2028-812C-DAF3-85E7C313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_Deliverables:_1. _Cleaned and Processed HR Data_:    - Formatted and organized datasets    - Removed duplicates and errors    - Handled missing values and outliers    - Documented data sources and processing steps2. _Automated Data Analysis and Reporting Workflows_:    - Developed Python or R scripts for data analysis and reporting    - Created automated dashboards and reports3. _Statistical Models and Analyses_:    - Conducted regression analysis for predictive modeling    - Performed hypothesis testing for insights and trends    - Applied statistical techniques for data analysis     4. _Interactive Visualizations and Dashboards_:    - Designed and developed interactive dashboards using Tableau or Power BI</a:t>
            </a:r>
          </a:p>
        </p:txBody>
      </p:sp>
    </p:spTree>
    <p:extLst>
      <p:ext uri="{BB962C8B-B14F-4D97-AF65-F5344CB8AC3E}">
        <p14:creationId xmlns:p14="http://schemas.microsoft.com/office/powerpoint/2010/main" val="341821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B198-CF71-B4A7-FC04-86B2B673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Who are the end users?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3294-A546-C5A9-F1AF-4895FEB4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8841" cy="4450730"/>
          </a:xfrm>
        </p:spPr>
        <p:txBody>
          <a:bodyPr/>
          <a:lstStyle/>
          <a:p>
            <a:r>
              <a:rPr lang="en-IN" dirty="0"/>
              <a:t>These end users will benefit from the project’s deliverables, including:
- Cleaned and processed HR data
- Automated data analysis and reporting workflows
- Statistical models and analyses
- Interactive visualizations and dashboards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89703-2228-0B45-C465-EABA53EF4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63" y="2481901"/>
            <a:ext cx="3648837" cy="31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C966-B9E2-D1CF-78FB-1BAC037D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7F5F-0E09-4BB1-536A-A4DCC7DE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658463" cy="4486274"/>
          </a:xfrm>
        </p:spPr>
        <p:txBody>
          <a:bodyPr/>
          <a:lstStyle/>
          <a:p>
            <a:r>
              <a:rPr lang="en-US" dirty="0"/>
              <a:t>1. *HR Business Partners*: HR professionals who work closely with business leaders to inform workforce decisions.2. *HR Managers*: Managers responsible for HR operations, talent management, and employee engagement.3. *Talent Acquisition Team*: Recruiters and hiring managers who need data-driven insights to optimize recruitment strategies.4. *Learning and Development Team*: Professionals responsible for employee training and development programs.5. *Compensation and Benefits Team*: Analysts and managers who design and administer employee compensation and benefits packages.</a:t>
            </a:r>
          </a:p>
        </p:txBody>
      </p:sp>
    </p:spTree>
    <p:extLst>
      <p:ext uri="{BB962C8B-B14F-4D97-AF65-F5344CB8AC3E}">
        <p14:creationId xmlns:p14="http://schemas.microsoft.com/office/powerpoint/2010/main" val="47944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C69D-1906-1016-2E74-24636065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value preposition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B92E-FDD3-AAC5-ACBC-BE7A1F86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Our solution enables HR professionals and business leaders to:1. *Make Data-Driven Decisions*: With accurate, timely, and actionable insights.2. *Optimize HR Processes*: By identifying areas for improvement and streamlining operations.3. *Improve Workforce Management*: Through better talent acquisition, development, and retention strategies.4. *Enhance Employee Experience*: By identifying and addressing employee engagement, satisfaction, and skill gaps.5. *Drive Business Outcomes*: By aligning HR strategies with business objectives and metr</a:t>
            </a:r>
          </a:p>
        </p:txBody>
      </p:sp>
    </p:spTree>
    <p:extLst>
      <p:ext uri="{BB962C8B-B14F-4D97-AF65-F5344CB8AC3E}">
        <p14:creationId xmlns:p14="http://schemas.microsoft.com/office/powerpoint/2010/main" val="118939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4F8A-C6EB-67F9-E305-1BF83F27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20" y="914878"/>
            <a:ext cx="10515600" cy="1325563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74B0-3AFA-E6F1-848A-98CA3AD3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441"/>
            <a:ext cx="8053303" cy="3891629"/>
          </a:xfrm>
        </p:spPr>
        <p:txBody>
          <a:bodyPr/>
          <a:lstStyle/>
          <a:p>
            <a:r>
              <a:rPr lang="en-US" dirty="0"/>
              <a:t>*Data Quality:*- Cleaned and processed to ensure accuracy and consistency- Handles missing values and outliers- Documented data sources and processing steps</a:t>
            </a:r>
            <a:endParaRPr lang="en-IN" dirty="0"/>
          </a:p>
          <a:p>
            <a:r>
              <a:rPr lang="en-US" dirty="0"/>
              <a:t>*Data Sources:*- HR Information System (HRIS)- Talent Management System- Recruitment Management System- Learning Management System- Benefits Administration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449C0-A85A-DBD6-9D81-9DFFB7AC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29" y="399035"/>
            <a:ext cx="3543211" cy="26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0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</vt:lpstr>
      <vt:lpstr>Project Title </vt:lpstr>
      <vt:lpstr>Ajenda</vt:lpstr>
      <vt:lpstr>Problem statement</vt:lpstr>
      <vt:lpstr>Project overview</vt:lpstr>
      <vt:lpstr>Who are the end users? </vt:lpstr>
      <vt:lpstr>Who are the end users? </vt:lpstr>
      <vt:lpstr>Our solution and value preposition</vt:lpstr>
      <vt:lpstr>Dataset description</vt:lpstr>
      <vt:lpstr>Modeling approach</vt:lpstr>
      <vt:lpstr>Modeling approach</vt:lpstr>
      <vt:lpstr>Results</vt:lpstr>
      <vt:lpstr>Results</vt:lpstr>
      <vt:lpstr>Discussion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itz.me.naveen03@gmail.com</dc:creator>
  <cp:lastModifiedBy>itz.me.naveen03@gmail.com</cp:lastModifiedBy>
  <cp:revision>1</cp:revision>
  <dcterms:created xsi:type="dcterms:W3CDTF">2024-09-04T05:02:59Z</dcterms:created>
  <dcterms:modified xsi:type="dcterms:W3CDTF">2024-09-04T06:52:50Z</dcterms:modified>
</cp:coreProperties>
</file>