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1" r:id="rId32"/>
    <p:sldId id="292" r:id="rId33"/>
    <p:sldId id="285" r:id="rId34"/>
    <p:sldId id="286" r:id="rId35"/>
    <p:sldId id="287" r:id="rId36"/>
    <p:sldId id="288" r:id="rId37"/>
    <p:sldId id="289" r:id="rId38"/>
    <p:sldId id="293" r:id="rId39"/>
    <p:sldId id="294" r:id="rId40"/>
    <p:sldId id="295" r:id="rId41"/>
    <p:sldId id="296" r:id="rId42"/>
    <p:sldId id="297" r:id="rId43"/>
    <p:sldId id="312" r:id="rId44"/>
    <p:sldId id="298" r:id="rId45"/>
    <p:sldId id="299" r:id="rId46"/>
    <p:sldId id="311" r:id="rId47"/>
    <p:sldId id="303" r:id="rId48"/>
    <p:sldId id="304" r:id="rId49"/>
    <p:sldId id="308" r:id="rId50"/>
    <p:sldId id="309" r:id="rId51"/>
    <p:sldId id="305" r:id="rId52"/>
    <p:sldId id="306" r:id="rId53"/>
    <p:sldId id="307" r:id="rId54"/>
    <p:sldId id="300" r:id="rId55"/>
    <p:sldId id="301" r:id="rId56"/>
    <p:sldId id="302" r:id="rId57"/>
    <p:sldId id="313" r:id="rId58"/>
    <p:sldId id="314" r:id="rId59"/>
    <p:sldId id="315" r:id="rId60"/>
    <p:sldId id="317" r:id="rId61"/>
    <p:sldId id="318" r:id="rId62"/>
    <p:sldId id="319" r:id="rId63"/>
    <p:sldId id="32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58E41B-E25E-41FA-B18D-993EBA18BED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91"/>
            <p14:sldId id="292"/>
            <p14:sldId id="285"/>
            <p14:sldId id="286"/>
            <p14:sldId id="287"/>
            <p14:sldId id="288"/>
            <p14:sldId id="289"/>
            <p14:sldId id="293"/>
            <p14:sldId id="294"/>
            <p14:sldId id="295"/>
            <p14:sldId id="296"/>
            <p14:sldId id="297"/>
            <p14:sldId id="312"/>
            <p14:sldId id="298"/>
            <p14:sldId id="299"/>
            <p14:sldId id="311"/>
            <p14:sldId id="303"/>
            <p14:sldId id="304"/>
            <p14:sldId id="308"/>
            <p14:sldId id="309"/>
            <p14:sldId id="305"/>
            <p14:sldId id="306"/>
            <p14:sldId id="307"/>
            <p14:sldId id="300"/>
            <p14:sldId id="301"/>
            <p14:sldId id="302"/>
            <p14:sldId id="313"/>
            <p14:sldId id="314"/>
            <p14:sldId id="315"/>
            <p14:sldId id="317"/>
            <p14:sldId id="318"/>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3410-FF7E-BB1C-28FE-48B313E72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BCA35B-3EE9-816C-80F0-7088D6D1A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AF702E-2461-C6CB-AF3C-48CEC43E0624}"/>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5" name="Footer Placeholder 4">
            <a:extLst>
              <a:ext uri="{FF2B5EF4-FFF2-40B4-BE49-F238E27FC236}">
                <a16:creationId xmlns:a16="http://schemas.microsoft.com/office/drawing/2014/main" id="{BD5CEC3F-3FEB-ED9E-36E2-ED8FC75D1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DB1E3-9CBF-C367-6CDA-729736DDB7ED}"/>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178675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5F27-202F-9611-010B-BC9F654DEE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4B82B-039C-0DBA-5768-E157B4B54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D7E90-8393-7607-7A8C-089E6F7FC21B}"/>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5" name="Footer Placeholder 4">
            <a:extLst>
              <a:ext uri="{FF2B5EF4-FFF2-40B4-BE49-F238E27FC236}">
                <a16:creationId xmlns:a16="http://schemas.microsoft.com/office/drawing/2014/main" id="{DAB103F6-17DB-FD41-4564-A041349C4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4747D-05DF-C6A1-6F0E-77E13C794664}"/>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60837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B26F2-14B6-C30E-00F9-E0F19695EE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26A57B-7FB4-67F5-D81A-9A6A7CB73D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5BBB3-5D73-5C14-39EE-D5EBAA07BFA1}"/>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5" name="Footer Placeholder 4">
            <a:extLst>
              <a:ext uri="{FF2B5EF4-FFF2-40B4-BE49-F238E27FC236}">
                <a16:creationId xmlns:a16="http://schemas.microsoft.com/office/drawing/2014/main" id="{2C9942FE-33FA-47AD-48C0-87C5F7491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8F5C8-0D0C-83B3-0439-54CDCBC6019D}"/>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2060463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193800" y="1149350"/>
            <a:ext cx="9810750" cy="2324100"/>
          </a:xfrm>
          <a:prstGeom prst="rect">
            <a:avLst/>
          </a:prstGeom>
        </p:spPr>
        <p:txBody>
          <a:bodyPr anchor="b"/>
          <a:lstStyle/>
          <a:p>
            <a:r>
              <a:t>Title Text</a:t>
            </a:r>
          </a:p>
        </p:txBody>
      </p:sp>
      <p:sp>
        <p:nvSpPr>
          <p:cNvPr id="12" name="Shape 12"/>
          <p:cNvSpPr>
            <a:spLocks noGrp="1"/>
          </p:cNvSpPr>
          <p:nvPr>
            <p:ph type="body" sz="quarter" idx="1"/>
          </p:nvPr>
        </p:nvSpPr>
        <p:spPr>
          <a:xfrm>
            <a:off x="1193800" y="3536950"/>
            <a:ext cx="9810750" cy="793750"/>
          </a:xfrm>
          <a:prstGeom prst="rect">
            <a:avLst/>
          </a:prstGeom>
        </p:spPr>
        <p:txBody>
          <a:bodyPr anchor="t"/>
          <a:lstStyle>
            <a:lvl1pPr marL="0" indent="0" algn="ctr">
              <a:spcBef>
                <a:spcPts val="0"/>
              </a:spcBef>
              <a:buSzTx/>
              <a:buNone/>
              <a:defRPr sz="2200"/>
            </a:lvl1pPr>
            <a:lvl2pPr marL="0" indent="114300" algn="ctr">
              <a:spcBef>
                <a:spcPts val="0"/>
              </a:spcBef>
              <a:buSzTx/>
              <a:buNone/>
              <a:defRPr sz="2200"/>
            </a:lvl2pPr>
            <a:lvl3pPr marL="0" indent="228600" algn="ctr">
              <a:spcBef>
                <a:spcPts val="0"/>
              </a:spcBef>
              <a:buSzTx/>
              <a:buNone/>
              <a:defRPr sz="2200"/>
            </a:lvl3pPr>
            <a:lvl4pPr marL="0" indent="342900" algn="ctr">
              <a:spcBef>
                <a:spcPts val="0"/>
              </a:spcBef>
              <a:buSzTx/>
              <a:buNone/>
              <a:defRPr sz="2200"/>
            </a:lvl4pPr>
            <a:lvl5pPr marL="0" indent="457200"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681397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248400" y="534148"/>
            <a:ext cx="5111750" cy="5797551"/>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895350" y="533400"/>
            <a:ext cx="5003800" cy="2813050"/>
          </a:xfrm>
          <a:prstGeom prst="rect">
            <a:avLst/>
          </a:prstGeom>
        </p:spPr>
        <p:txBody>
          <a:bodyPr anchor="b"/>
          <a:lstStyle>
            <a:lvl1pPr>
              <a:defRPr sz="4200"/>
            </a:lvl1pPr>
          </a:lstStyle>
          <a:p>
            <a:r>
              <a:t>Title Text</a:t>
            </a:r>
          </a:p>
        </p:txBody>
      </p:sp>
      <p:sp>
        <p:nvSpPr>
          <p:cNvPr id="40" name="Shape 40"/>
          <p:cNvSpPr>
            <a:spLocks noGrp="1"/>
          </p:cNvSpPr>
          <p:nvPr>
            <p:ph type="body" sz="quarter" idx="1"/>
          </p:nvPr>
        </p:nvSpPr>
        <p:spPr>
          <a:xfrm>
            <a:off x="895350" y="3517900"/>
            <a:ext cx="5003800" cy="2813050"/>
          </a:xfrm>
          <a:prstGeom prst="rect">
            <a:avLst/>
          </a:prstGeom>
        </p:spPr>
        <p:txBody>
          <a:bodyPr anchor="t"/>
          <a:lstStyle>
            <a:lvl1pPr marL="0" indent="0" algn="ctr">
              <a:spcBef>
                <a:spcPts val="0"/>
              </a:spcBef>
              <a:buSzTx/>
              <a:buNone/>
              <a:defRPr sz="2200"/>
            </a:lvl1pPr>
            <a:lvl2pPr marL="0" indent="114300" algn="ctr">
              <a:spcBef>
                <a:spcPts val="0"/>
              </a:spcBef>
              <a:buSzTx/>
              <a:buNone/>
              <a:defRPr sz="2200"/>
            </a:lvl2pPr>
            <a:lvl3pPr marL="0" indent="228600" algn="ctr">
              <a:spcBef>
                <a:spcPts val="0"/>
              </a:spcBef>
              <a:buSzTx/>
              <a:buNone/>
              <a:defRPr sz="2200"/>
            </a:lvl3pPr>
            <a:lvl4pPr marL="0" indent="342900" algn="ctr">
              <a:spcBef>
                <a:spcPts val="0"/>
              </a:spcBef>
              <a:buSzTx/>
              <a:buNone/>
              <a:defRPr sz="2200"/>
            </a:lvl4pPr>
            <a:lvl5pPr marL="0" indent="457200" algn="ctr">
              <a:spcBef>
                <a:spcPts val="0"/>
              </a:spcBef>
              <a:buSzTx/>
              <a:buNone/>
              <a:defRPr sz="2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7548615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945013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752859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9200" y="1820975"/>
            <a:ext cx="5003800" cy="4425951"/>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5350" y="1822450"/>
            <a:ext cx="5003800" cy="4419600"/>
          </a:xfrm>
          <a:prstGeom prst="rect">
            <a:avLst/>
          </a:prstGeom>
        </p:spPr>
        <p:txBody>
          <a:bodyPr/>
          <a:lstStyle>
            <a:lvl1pPr marL="215900" indent="-215900">
              <a:spcBef>
                <a:spcPts val="2650"/>
              </a:spcBef>
              <a:defRPr sz="1900"/>
            </a:lvl1pPr>
            <a:lvl2pPr marL="431800" indent="-215900">
              <a:spcBef>
                <a:spcPts val="2650"/>
              </a:spcBef>
              <a:defRPr sz="1900"/>
            </a:lvl2pPr>
            <a:lvl3pPr marL="647700" indent="-215900">
              <a:spcBef>
                <a:spcPts val="2650"/>
              </a:spcBef>
              <a:defRPr sz="1900"/>
            </a:lvl3pPr>
            <a:lvl4pPr marL="863600" indent="-215900">
              <a:spcBef>
                <a:spcPts val="2650"/>
              </a:spcBef>
              <a:defRPr sz="1900"/>
            </a:lvl4pPr>
            <a:lvl5pPr marL="1079500" indent="-215900">
              <a:spcBef>
                <a:spcPts val="2650"/>
              </a:spcBef>
              <a:defRPr sz="19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877215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895350" y="895350"/>
            <a:ext cx="10407650" cy="50736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4785459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248400" y="3581400"/>
            <a:ext cx="5092700" cy="27432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248400" y="533400"/>
            <a:ext cx="5092700" cy="27432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850900" y="535858"/>
            <a:ext cx="5092700" cy="5791201"/>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39007963"/>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193800" y="4476750"/>
            <a:ext cx="9810750" cy="394980"/>
          </a:xfrm>
          <a:prstGeom prst="rect">
            <a:avLst/>
          </a:prstGeom>
        </p:spPr>
        <p:txBody>
          <a:bodyPr anchor="t">
            <a:spAutoFit/>
          </a:bodyPr>
          <a:lstStyle>
            <a:lvl1pPr marL="0" indent="0" algn="ctr">
              <a:spcBef>
                <a:spcPts val="0"/>
              </a:spcBef>
              <a:buSzTx/>
              <a:buNone/>
              <a:defRPr sz="1900" b="1">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1193800" y="2974936"/>
            <a:ext cx="9810750" cy="533479"/>
          </a:xfrm>
          <a:prstGeom prst="rect">
            <a:avLst/>
          </a:prstGeom>
        </p:spPr>
        <p:txBody>
          <a:bodyPr>
            <a:spAutoFit/>
          </a:bodyPr>
          <a:lstStyle>
            <a:lvl1pPr marL="0" indent="0" algn="ctr">
              <a:spcBef>
                <a:spcPts val="1700"/>
              </a:spcBef>
              <a:buSzTx/>
              <a:buNone/>
              <a:defRPr sz="2800"/>
            </a:lvl1pPr>
          </a:lstStyle>
          <a:p>
            <a:r>
              <a:t>“Type a quote here.”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9231566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5886-F999-65F8-0863-B45FDF1FE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56651-CA33-084A-9315-2F12F572B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967BE-2E74-CEC5-7FC9-19A149B9CD82}"/>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5" name="Footer Placeholder 4">
            <a:extLst>
              <a:ext uri="{FF2B5EF4-FFF2-40B4-BE49-F238E27FC236}">
                <a16:creationId xmlns:a16="http://schemas.microsoft.com/office/drawing/2014/main" id="{D64EC16E-FB8D-C6FE-30F7-938496352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CCD60-07F1-3BC6-8622-6672828468B7}"/>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957546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2192000" cy="6858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0069686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7644752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8A05-3814-E909-45BA-D2F620052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41333F-A9D6-CBE7-6955-3A4314C48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7E114D-B8DD-B730-EC10-B740AA8027F0}"/>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5" name="Footer Placeholder 4">
            <a:extLst>
              <a:ext uri="{FF2B5EF4-FFF2-40B4-BE49-F238E27FC236}">
                <a16:creationId xmlns:a16="http://schemas.microsoft.com/office/drawing/2014/main" id="{05F81974-3E40-73BA-9892-09CAC398D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64E70-6DA8-84A0-9EC2-A6F8146B014C}"/>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8669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C29C-EDBE-BFD2-9128-AFA896CD16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06212-C88A-A15B-7A92-DAA4E0A98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7EDF33-85CF-4464-5669-DC403CBA3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4310F7-B2ED-59C1-6C46-04584A162EC0}"/>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6" name="Footer Placeholder 5">
            <a:extLst>
              <a:ext uri="{FF2B5EF4-FFF2-40B4-BE49-F238E27FC236}">
                <a16:creationId xmlns:a16="http://schemas.microsoft.com/office/drawing/2014/main" id="{4BA40541-F050-A65C-F8D7-A5273B42FF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D613C7-DA28-66D5-8D5D-33D05DC3EC6C}"/>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37103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45C6-31A1-378D-DD42-D92808018D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8FDFDF-4A41-9DBC-4CA4-915BAA125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C8A1B9-2BE4-9D46-5E33-E5C747DEA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BA79A8-84E6-0053-7EEF-8284F38A2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19B169-910C-9F59-CF5B-EC572E045D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A72237-7739-C48E-0B22-A27E6D7E7190}"/>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8" name="Footer Placeholder 7">
            <a:extLst>
              <a:ext uri="{FF2B5EF4-FFF2-40B4-BE49-F238E27FC236}">
                <a16:creationId xmlns:a16="http://schemas.microsoft.com/office/drawing/2014/main" id="{1888B718-E1CD-B9DF-27BB-62500FE35E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A7E564-3CBE-A5C1-0FF3-78C73DBA261E}"/>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193498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40AA-61F0-5C93-237B-E5B1343063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754144-96B5-B85B-5167-1CC22EAB5C97}"/>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4" name="Footer Placeholder 3">
            <a:extLst>
              <a:ext uri="{FF2B5EF4-FFF2-40B4-BE49-F238E27FC236}">
                <a16:creationId xmlns:a16="http://schemas.microsoft.com/office/drawing/2014/main" id="{1F516156-1A01-E902-27A5-839F887E50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897F21-9DCF-A44E-BE4B-C727C9B1204F}"/>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252235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77BB7-79B4-7497-B77F-79794986BDC4}"/>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3" name="Footer Placeholder 2">
            <a:extLst>
              <a:ext uri="{FF2B5EF4-FFF2-40B4-BE49-F238E27FC236}">
                <a16:creationId xmlns:a16="http://schemas.microsoft.com/office/drawing/2014/main" id="{46CE6A7E-F0F9-2141-66EA-70DFE6B694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E6B09A-1A10-5FDA-6508-4F3E15747BDC}"/>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95912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79C4-BDEB-C32B-04EA-65FB8679D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E70260-E14A-34E9-F734-4E6C2DD22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9ED800-BB89-E1D9-7E2E-ACD1EB725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7D30F-E395-2CAB-F3CB-2827C6578990}"/>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6" name="Footer Placeholder 5">
            <a:extLst>
              <a:ext uri="{FF2B5EF4-FFF2-40B4-BE49-F238E27FC236}">
                <a16:creationId xmlns:a16="http://schemas.microsoft.com/office/drawing/2014/main" id="{BAFBE9F4-B914-1875-D6B9-7AC7019612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7E3F2-A3D6-799A-9AC6-C1432E125B62}"/>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36793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E242-9909-0CA3-B98D-48DA15D36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CEB1D1-A788-F359-43D0-C56A6E74F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B1F051-309C-B985-2940-C3CBC9B23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F3F18-E341-22DA-A477-DD1A89D4EB8E}"/>
              </a:ext>
            </a:extLst>
          </p:cNvPr>
          <p:cNvSpPr>
            <a:spLocks noGrp="1"/>
          </p:cNvSpPr>
          <p:nvPr>
            <p:ph type="dt" sz="half" idx="10"/>
          </p:nvPr>
        </p:nvSpPr>
        <p:spPr/>
        <p:txBody>
          <a:bodyPr/>
          <a:lstStyle/>
          <a:p>
            <a:fld id="{806D1E59-4290-4790-9426-59947F3F3537}" type="datetimeFigureOut">
              <a:rPr lang="en-IN" smtClean="0"/>
              <a:t>29-12-2023</a:t>
            </a:fld>
            <a:endParaRPr lang="en-IN"/>
          </a:p>
        </p:txBody>
      </p:sp>
      <p:sp>
        <p:nvSpPr>
          <p:cNvPr id="6" name="Footer Placeholder 5">
            <a:extLst>
              <a:ext uri="{FF2B5EF4-FFF2-40B4-BE49-F238E27FC236}">
                <a16:creationId xmlns:a16="http://schemas.microsoft.com/office/drawing/2014/main" id="{E9B08EC3-DAB0-9E80-03F8-F2EBEDF25C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713F6-228D-937C-D392-0E3158FB2EC8}"/>
              </a:ext>
            </a:extLst>
          </p:cNvPr>
          <p:cNvSpPr>
            <a:spLocks noGrp="1"/>
          </p:cNvSpPr>
          <p:nvPr>
            <p:ph type="sldNum" sz="quarter" idx="12"/>
          </p:nvPr>
        </p:nvSpPr>
        <p:spPr/>
        <p:txBody>
          <a:bodyPr/>
          <a:lstStyle/>
          <a:p>
            <a:fld id="{D365F2D6-2F9E-4716-8214-09B1B2E414C0}" type="slidenum">
              <a:rPr lang="en-IN" smtClean="0"/>
              <a:t>‹#›</a:t>
            </a:fld>
            <a:endParaRPr lang="en-IN"/>
          </a:p>
        </p:txBody>
      </p:sp>
    </p:spTree>
    <p:extLst>
      <p:ext uri="{BB962C8B-B14F-4D97-AF65-F5344CB8AC3E}">
        <p14:creationId xmlns:p14="http://schemas.microsoft.com/office/powerpoint/2010/main" val="211554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43894-A983-DD75-BFBD-23CB68EF5C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F06501-ECC2-DABA-4BAC-D592AAED6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B2825-ABF5-F3FB-D17A-F10C25494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D1E59-4290-4790-9426-59947F3F3537}" type="datetimeFigureOut">
              <a:rPr lang="en-IN" smtClean="0"/>
              <a:t>29-12-2023</a:t>
            </a:fld>
            <a:endParaRPr lang="en-IN"/>
          </a:p>
        </p:txBody>
      </p:sp>
      <p:sp>
        <p:nvSpPr>
          <p:cNvPr id="5" name="Footer Placeholder 4">
            <a:extLst>
              <a:ext uri="{FF2B5EF4-FFF2-40B4-BE49-F238E27FC236}">
                <a16:creationId xmlns:a16="http://schemas.microsoft.com/office/drawing/2014/main" id="{17380AB6-1CF1-7E01-11A6-F7290E26B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7DF2DA-894C-3CA2-29CC-93CD107C1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5F2D6-2F9E-4716-8214-09B1B2E414C0}" type="slidenum">
              <a:rPr lang="en-IN" smtClean="0"/>
              <a:t>‹#›</a:t>
            </a:fld>
            <a:endParaRPr lang="en-IN"/>
          </a:p>
        </p:txBody>
      </p:sp>
    </p:spTree>
    <p:extLst>
      <p:ext uri="{BB962C8B-B14F-4D97-AF65-F5344CB8AC3E}">
        <p14:creationId xmlns:p14="http://schemas.microsoft.com/office/powerpoint/2010/main" val="351797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5350" y="285750"/>
            <a:ext cx="10407650" cy="1492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895350" y="1822450"/>
            <a:ext cx="10407650" cy="4419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5977627" y="6502400"/>
            <a:ext cx="296556" cy="287258"/>
          </a:xfrm>
          <a:prstGeom prst="rect">
            <a:avLst/>
          </a:prstGeom>
          <a:ln w="12700">
            <a:miter lim="400000"/>
          </a:ln>
        </p:spPr>
        <p:txBody>
          <a:bodyPr wrap="none" lIns="50800" tIns="50800" rIns="50800" bIns="50800">
            <a:spAutoFit/>
          </a:bodyPr>
          <a:lstStyle>
            <a:lvl1pPr>
              <a:defRPr sz="1200"/>
            </a:lvl1pPr>
          </a:lstStyle>
          <a:p>
            <a:fld id="{86CB4B4D-7CA3-9044-876B-883B54F8677D}" type="slidenum">
              <a:t>‹#›</a:t>
            </a:fld>
            <a:endParaRPr/>
          </a:p>
        </p:txBody>
      </p:sp>
    </p:spTree>
    <p:extLst>
      <p:ext uri="{BB962C8B-B14F-4D97-AF65-F5344CB8AC3E}">
        <p14:creationId xmlns:p14="http://schemas.microsoft.com/office/powerpoint/2010/main" val="3587507102"/>
      </p:ext>
    </p:extLst>
  </p:cSld>
  <p:clrMap bg1="dk1" tx1="lt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spd="med"/>
  <p:txStyles>
    <p:titleStyle>
      <a:lvl1pPr marL="0" marR="0" indent="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1pPr>
      <a:lvl2pPr marL="0" marR="0" indent="1143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2pPr>
      <a:lvl3pPr marL="0" marR="0" indent="2286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3pPr>
      <a:lvl4pPr marL="0" marR="0" indent="3429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4pPr>
      <a:lvl5pPr marL="0" marR="0" indent="4572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5pPr>
      <a:lvl6pPr marL="0" marR="0" indent="5715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6pPr>
      <a:lvl7pPr marL="0" marR="0" indent="6858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7pPr>
      <a:lvl8pPr marL="0" marR="0" indent="8001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8pPr>
      <a:lvl9pPr marL="0" marR="0" indent="914400" algn="ctr" defTabSz="41275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mn-lt"/>
          <a:ea typeface="+mn-ea"/>
          <a:cs typeface="+mn-cs"/>
          <a:sym typeface="Helvetica Light"/>
        </a:defRPr>
      </a:lvl9pPr>
    </p:titleStyle>
    <p:bodyStyle>
      <a:lvl1pPr marL="3048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1pPr>
      <a:lvl2pPr marL="6096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2pPr>
      <a:lvl3pPr marL="9144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3pPr>
      <a:lvl4pPr marL="12192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4pPr>
      <a:lvl5pPr marL="15240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5pPr>
      <a:lvl6pPr marL="18288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6pPr>
      <a:lvl7pPr marL="21336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7pPr>
      <a:lvl8pPr marL="24384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8pPr>
      <a:lvl9pPr marL="2743200" marR="0" indent="-304800" algn="l" defTabSz="412750" rtl="0" latinLnBrk="0">
        <a:lnSpc>
          <a:spcPct val="100000"/>
        </a:lnSpc>
        <a:spcBef>
          <a:spcPts val="2950"/>
        </a:spcBef>
        <a:spcAft>
          <a:spcPts val="0"/>
        </a:spcAft>
        <a:buClrTx/>
        <a:buSzPct val="75000"/>
        <a:buFontTx/>
        <a:buChar char="•"/>
        <a:tabLst/>
        <a:defRPr sz="26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1143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2286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3429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4572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5715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6858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8001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914400" algn="ct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EF5C-4390-8AD4-4106-FA9B061394CE}"/>
              </a:ext>
            </a:extLst>
          </p:cNvPr>
          <p:cNvSpPr>
            <a:spLocks noGrp="1"/>
          </p:cNvSpPr>
          <p:nvPr>
            <p:ph type="ctrTitle"/>
          </p:nvPr>
        </p:nvSpPr>
        <p:spPr/>
        <p:txBody>
          <a:bodyPr/>
          <a:lstStyle/>
          <a:p>
            <a:r>
              <a:rPr lang="en-IN" dirty="0"/>
              <a:t>J2EE </a:t>
            </a:r>
          </a:p>
        </p:txBody>
      </p:sp>
      <p:sp>
        <p:nvSpPr>
          <p:cNvPr id="3" name="Subtitle 2">
            <a:extLst>
              <a:ext uri="{FF2B5EF4-FFF2-40B4-BE49-F238E27FC236}">
                <a16:creationId xmlns:a16="http://schemas.microsoft.com/office/drawing/2014/main" id="{8D3C83E5-5544-76BC-DAE0-9BD6983EF6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4596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41B2-F24E-3BF5-F303-130749CBB2D7}"/>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J2EE TECHNOLOGIES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0F3FC9-592F-2ED7-9F20-340C2B93091B}"/>
              </a:ext>
            </a:extLst>
          </p:cNvPr>
          <p:cNvSpPr>
            <a:spLocks noGrp="1"/>
          </p:cNvSpPr>
          <p:nvPr>
            <p:ph idx="1"/>
          </p:nvPr>
        </p:nvSpPr>
        <p:spPr/>
        <p:txBody>
          <a:bodyPr/>
          <a:lstStyle/>
          <a:p>
            <a:pPr marL="342900" lvl="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Component technologies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Services technologies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Communication technologies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3209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72D9-57E9-EB51-836A-CDDD374BB911}"/>
              </a:ext>
            </a:extLst>
          </p:cNvPr>
          <p:cNvSpPr>
            <a:spLocks noGrp="1"/>
          </p:cNvSpPr>
          <p:nvPr>
            <p:ph type="title"/>
          </p:nvPr>
        </p:nvSpPr>
        <p:spPr>
          <a:xfrm>
            <a:off x="838199" y="69290"/>
            <a:ext cx="10515600" cy="1325563"/>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MVC Architecture</a:t>
            </a:r>
            <a:endParaRPr lang="en-IN" dirty="0"/>
          </a:p>
        </p:txBody>
      </p:sp>
      <p:sp>
        <p:nvSpPr>
          <p:cNvPr id="3" name="Content Placeholder 2">
            <a:extLst>
              <a:ext uri="{FF2B5EF4-FFF2-40B4-BE49-F238E27FC236}">
                <a16:creationId xmlns:a16="http://schemas.microsoft.com/office/drawing/2014/main" id="{DB27F82B-58E6-97A2-A2AE-C8BB136EC48B}"/>
              </a:ext>
            </a:extLst>
          </p:cNvPr>
          <p:cNvSpPr>
            <a:spLocks noGrp="1"/>
          </p:cNvSpPr>
          <p:nvPr>
            <p:ph idx="1"/>
          </p:nvPr>
        </p:nvSpPr>
        <p:spPr>
          <a:xfrm>
            <a:off x="838199" y="1192306"/>
            <a:ext cx="11031071" cy="5495365"/>
          </a:xfrm>
        </p:spPr>
        <p:txBody>
          <a:bodyPr>
            <a:normAutofit fontScale="32500" lnSpcReduction="20000"/>
          </a:bodyPr>
          <a:lstStyle/>
          <a:p>
            <a:r>
              <a:rPr lang="en-US" sz="7200" dirty="0">
                <a:effectLst/>
                <a:latin typeface="Times New Roman" panose="02020603050405020304" pitchFamily="18" charset="0"/>
                <a:ea typeface="Calibri" panose="020F0502020204030204" pitchFamily="34" charset="0"/>
                <a:cs typeface="Times New Roman" panose="02020603050405020304" pitchFamily="18" charset="0"/>
              </a:rPr>
              <a:t>The model view controller architecture is used to create a web application which separates the development part of an application from the design part of the application.</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Basically the MVC has two approaches.</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7200" dirty="0">
                <a:latin typeface="Times New Roman" panose="02020603050405020304" pitchFamily="18" charset="0"/>
                <a:ea typeface="Calibri" panose="020F0502020204030204" pitchFamily="34" charset="0"/>
                <a:cs typeface="Times New Roman" panose="02020603050405020304" pitchFamily="18" charset="0"/>
              </a:rPr>
              <a:t>MVC1</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Courier New" panose="02070309020205020404" pitchFamily="49" charset="0"/>
              <a:buChar char="o"/>
            </a:pPr>
            <a:r>
              <a:rPr lang="en-US" sz="7200" dirty="0">
                <a:latin typeface="Times New Roman" panose="02020603050405020304" pitchFamily="18" charset="0"/>
                <a:ea typeface="Calibri" panose="020F0502020204030204" pitchFamily="34" charset="0"/>
                <a:cs typeface="Times New Roman" panose="02020603050405020304" pitchFamily="18" charset="0"/>
              </a:rPr>
              <a:t>MVC2</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Model view controller architecture has three layers</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7200" dirty="0">
                <a:latin typeface="Times New Roman" panose="02020603050405020304" pitchFamily="18" charset="0"/>
                <a:ea typeface="Calibri" panose="020F0502020204030204" pitchFamily="34" charset="0"/>
                <a:cs typeface="Times New Roman" panose="02020603050405020304" pitchFamily="18" charset="0"/>
              </a:rPr>
              <a:t>Model layer =</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Business logic +presentation logic </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Like accounts officer</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Uses Java Class(Java Bean)</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933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8C2B-BEF4-6D4B-75F4-A45BF42666C1}"/>
              </a:ext>
            </a:extLst>
          </p:cNvPr>
          <p:cNvSpPr>
            <a:spLocks noGrp="1"/>
          </p:cNvSpPr>
          <p:nvPr>
            <p:ph type="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MVC Architecture (Cont’d)</a:t>
            </a:r>
            <a:endParaRPr lang="en-IN" dirty="0"/>
          </a:p>
        </p:txBody>
      </p:sp>
      <p:sp>
        <p:nvSpPr>
          <p:cNvPr id="3" name="Content Placeholder 2">
            <a:extLst>
              <a:ext uri="{FF2B5EF4-FFF2-40B4-BE49-F238E27FC236}">
                <a16:creationId xmlns:a16="http://schemas.microsoft.com/office/drawing/2014/main" id="{2AC65A10-5FC5-B651-D543-EEEDACC2DD06}"/>
              </a:ext>
            </a:extLst>
          </p:cNvPr>
          <p:cNvSpPr>
            <a:spLocks noGrp="1"/>
          </p:cNvSpPr>
          <p:nvPr>
            <p:ph idx="1"/>
          </p:nvPr>
        </p:nvSpPr>
        <p:spPr/>
        <p:txBody>
          <a:bodyPr>
            <a:normAutofit fontScale="32500" lnSpcReduction="20000"/>
          </a:bodyPr>
          <a:lstStyle/>
          <a:p>
            <a:pPr marL="742950" lvl="1" indent="-285750">
              <a:lnSpc>
                <a:spcPct val="150000"/>
              </a:lnSpc>
              <a:buFont typeface="Courier New" panose="02070309020205020404" pitchFamily="49" charset="0"/>
              <a:buChar char="o"/>
            </a:pPr>
            <a:r>
              <a:rPr lang="en-US" sz="7200" dirty="0">
                <a:latin typeface="Times New Roman" panose="02020603050405020304" pitchFamily="18" charset="0"/>
                <a:ea typeface="Calibri" panose="020F0502020204030204" pitchFamily="34" charset="0"/>
                <a:cs typeface="Times New Roman" panose="02020603050405020304" pitchFamily="18" charset="0"/>
              </a:rPr>
              <a:t>View Layer =</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Presentation logic</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Like beautician</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Uses JSP, HTML</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US" sz="7200" dirty="0">
                <a:latin typeface="Times New Roman" panose="02020603050405020304" pitchFamily="18" charset="0"/>
                <a:ea typeface="Calibri" panose="020F0502020204030204" pitchFamily="34" charset="0"/>
                <a:cs typeface="Times New Roman" panose="02020603050405020304" pitchFamily="18" charset="0"/>
              </a:rPr>
              <a:t>Controller Layer =</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Controller logic</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Like traffic police</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spcAft>
                <a:spcPts val="1000"/>
              </a:spcAft>
              <a:buFont typeface="Wingdings" panose="05000000000000000000" pitchFamily="2" charset="2"/>
              <a:buChar char=""/>
            </a:pPr>
            <a:r>
              <a:rPr lang="en-US" sz="7200" dirty="0">
                <a:latin typeface="Times New Roman" panose="02020603050405020304" pitchFamily="18" charset="0"/>
                <a:ea typeface="Calibri" panose="020F0502020204030204" pitchFamily="34" charset="0"/>
                <a:cs typeface="Times New Roman" panose="02020603050405020304" pitchFamily="18" charset="0"/>
              </a:rPr>
              <a:t>Uses servlet</a:t>
            </a:r>
            <a:endParaRPr lang="en-IN" sz="72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789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BF65-EAC5-84A6-347C-BE66AA8765C9}"/>
              </a:ext>
            </a:extLst>
          </p:cNvPr>
          <p:cNvSpPr>
            <a:spLocks noGrp="1"/>
          </p:cNvSpPr>
          <p:nvPr>
            <p:ph type="title"/>
          </p:nvPr>
        </p:nvSpPr>
        <p:spPr/>
        <p:txBody>
          <a:bodyPr/>
          <a:lstStyle/>
          <a:p>
            <a:r>
              <a:rPr lang="en-IN" dirty="0"/>
              <a:t>MVC 2 Architecture</a:t>
            </a:r>
          </a:p>
        </p:txBody>
      </p:sp>
      <p:pic>
        <p:nvPicPr>
          <p:cNvPr id="3074" name="Content Placeholder 3">
            <a:extLst>
              <a:ext uri="{FF2B5EF4-FFF2-40B4-BE49-F238E27FC236}">
                <a16:creationId xmlns:a16="http://schemas.microsoft.com/office/drawing/2014/main" id="{B66FA429-21E4-74FB-0411-8558CA97C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247" y="1371600"/>
            <a:ext cx="7799294"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32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3250-FD43-AFC0-6D37-CA093DC52CFE}"/>
              </a:ext>
            </a:extLst>
          </p:cNvPr>
          <p:cNvSpPr>
            <a:spLocks noGrp="1"/>
          </p:cNvSpPr>
          <p:nvPr>
            <p:ph type="title"/>
          </p:nvPr>
        </p:nvSpPr>
        <p:spPr>
          <a:xfrm>
            <a:off x="838200" y="365125"/>
            <a:ext cx="10515600" cy="952687"/>
          </a:xfrm>
        </p:spPr>
        <p:txBody>
          <a:bodyPr>
            <a:normAutofit fontScale="90000"/>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Workflow of MVC 2 Architecture:</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D1A6D25-68AE-69BC-79FA-0071F96B3651}"/>
              </a:ext>
            </a:extLst>
          </p:cNvPr>
          <p:cNvSpPr>
            <a:spLocks noGrp="1"/>
          </p:cNvSpPr>
          <p:nvPr>
            <p:ph idx="1"/>
          </p:nvPr>
        </p:nvSpPr>
        <p:spPr>
          <a:xfrm>
            <a:off x="838200" y="1425388"/>
            <a:ext cx="10515600" cy="4751575"/>
          </a:xfrm>
        </p:spPr>
        <p:txBody>
          <a:bodyPr>
            <a:normAutofit lnSpcReduction="10000"/>
          </a:bodyPr>
          <a:lstStyle/>
          <a:p>
            <a:pPr>
              <a:lnSpc>
                <a:spcPct val="150000"/>
              </a:lnSpc>
              <a:spcAft>
                <a:spcPts val="1000"/>
              </a:spcAft>
              <a:tabLst>
                <a:tab pos="2047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Browser window gives request to web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tabLst>
                <a:tab pos="2047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controller servlet program traps and takes the request, reads the request data and performs validations.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tabLst>
                <a:tab pos="2047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Controller servlet uses the integration logic to communicate with model layer.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tabLst>
                <a:tab pos="2047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model layer resource processes the request and also interacts with backend software by using persistence logic.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tabLst>
                <a:tab pos="2047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business logic generated results comes to the controller servlet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tabLst>
                <a:tab pos="2047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servlet program uses the logic to send the results to the view layer JSP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tabLst>
                <a:tab pos="204787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Servlet program uses presentation logic and sends formatted result to browser window as a web page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66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40ED-086D-3741-156D-F0EF5901D767}"/>
              </a:ext>
            </a:extLst>
          </p:cNvPr>
          <p:cNvSpPr>
            <a:spLocks noGrp="1"/>
          </p:cNvSpPr>
          <p:nvPr>
            <p:ph type="title"/>
          </p:nvPr>
        </p:nvSpPr>
        <p:spPr>
          <a:xfrm>
            <a:off x="838200" y="147918"/>
            <a:ext cx="10515600" cy="1325563"/>
          </a:xfrm>
        </p:spPr>
        <p:txBody>
          <a:bodyPr/>
          <a:lstStyle/>
          <a:p>
            <a:r>
              <a:rPr lang="en-IN" dirty="0">
                <a:latin typeface="Times New Roman" panose="02020603050405020304" pitchFamily="18" charset="0"/>
                <a:cs typeface="Times New Roman" panose="02020603050405020304" pitchFamily="18" charset="0"/>
              </a:rPr>
              <a:t>N-Tier Application development</a:t>
            </a:r>
          </a:p>
        </p:txBody>
      </p:sp>
      <p:sp>
        <p:nvSpPr>
          <p:cNvPr id="3" name="Content Placeholder 2">
            <a:extLst>
              <a:ext uri="{FF2B5EF4-FFF2-40B4-BE49-F238E27FC236}">
                <a16:creationId xmlns:a16="http://schemas.microsoft.com/office/drawing/2014/main" id="{080BD669-5364-ACB7-DF71-324CB1695547}"/>
              </a:ext>
            </a:extLst>
          </p:cNvPr>
          <p:cNvSpPr>
            <a:spLocks noGrp="1"/>
          </p:cNvSpPr>
          <p:nvPr>
            <p:ph idx="1"/>
          </p:nvPr>
        </p:nvSpPr>
        <p:spPr>
          <a:xfrm>
            <a:off x="838200" y="1251883"/>
            <a:ext cx="10515600" cy="2576046"/>
          </a:xfrm>
        </p:spPr>
        <p:txBody>
          <a:bodyPr>
            <a:normAutofit/>
          </a:bodyPr>
          <a:lstStyle/>
          <a:p>
            <a:r>
              <a:rPr lang="en-IN" sz="1800" dirty="0">
                <a:latin typeface="Times New Roman" panose="02020603050405020304" pitchFamily="18" charset="0"/>
                <a:cs typeface="Times New Roman" panose="02020603050405020304" pitchFamily="18" charset="0"/>
              </a:rPr>
              <a:t>To develop the application there are two sides of programming.</a:t>
            </a:r>
          </a:p>
          <a:p>
            <a:pPr lvl="1"/>
            <a:r>
              <a:rPr lang="en-IN" sz="1800" dirty="0">
                <a:latin typeface="Times New Roman" panose="02020603050405020304" pitchFamily="18" charset="0"/>
                <a:cs typeface="Times New Roman" panose="02020603050405020304" pitchFamily="18" charset="0"/>
              </a:rPr>
              <a:t>Client side programming</a:t>
            </a:r>
          </a:p>
          <a:p>
            <a:pPr lvl="1"/>
            <a:r>
              <a:rPr lang="en-IN" sz="1800" dirty="0">
                <a:latin typeface="Times New Roman" panose="02020603050405020304" pitchFamily="18" charset="0"/>
                <a:cs typeface="Times New Roman" panose="02020603050405020304" pitchFamily="18" charset="0"/>
              </a:rPr>
              <a:t>Server side programming.</a:t>
            </a:r>
          </a:p>
          <a:p>
            <a:r>
              <a:rPr lang="en-US" sz="1800" dirty="0">
                <a:effectLst/>
                <a:latin typeface="Times New Roman" panose="02020603050405020304" pitchFamily="18" charset="0"/>
                <a:ea typeface="Times New Roman" panose="02020603050405020304" pitchFamily="18" charset="0"/>
              </a:rPr>
              <a:t>Though it is technically feasible to implement almost any business logic using client side programs, logically or functionally it carries no ground when it comes to enterprise applications (e.g. banking, air ticketing, e-shopping etc.). To further explain, going by the client side programming logic; a bank having 10,000 customers would mean that each customer should have a copy of the program(s) in his or her PC which translates to 10,000 programs! In addition, there are issues like security, resource pooling, concurrent access and manipulations to the database which simply cannot be handled by client side programs. </a:t>
            </a:r>
            <a:endParaRPr lang="en-IN" sz="1800" dirty="0">
              <a:effectLst/>
              <a:latin typeface="Times New Roman" panose="02020603050405020304" pitchFamily="18" charset="0"/>
              <a:ea typeface="Times New Roman" panose="02020603050405020304" pitchFamily="18" charset="0"/>
            </a:endParaRPr>
          </a:p>
          <a:p>
            <a:pPr marL="457200" lvl="1" indent="0">
              <a:buNone/>
            </a:pPr>
            <a:endParaRPr lang="en-IN" sz="1800" dirty="0">
              <a:latin typeface="Times New Roman" panose="02020603050405020304" pitchFamily="18" charset="0"/>
              <a:cs typeface="Times New Roman" panose="02020603050405020304" pitchFamily="18" charset="0"/>
            </a:endParaRPr>
          </a:p>
        </p:txBody>
      </p:sp>
      <p:pic>
        <p:nvPicPr>
          <p:cNvPr id="4098" name="Picture 1">
            <a:extLst>
              <a:ext uri="{FF2B5EF4-FFF2-40B4-BE49-F238E27FC236}">
                <a16:creationId xmlns:a16="http://schemas.microsoft.com/office/drawing/2014/main" id="{55A27F85-7B26-B2F9-A596-281B18612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834" y="3827929"/>
            <a:ext cx="578326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941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BEB8-4941-2B4C-CD70-F2D8630663EF}"/>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Types of Server Side Programs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5761C9B-6A4E-B981-413C-7BB2A5CB3985}"/>
              </a:ext>
            </a:extLst>
          </p:cNvPr>
          <p:cNvSpPr>
            <a:spLocks noGrp="1"/>
          </p:cNvSpPr>
          <p:nvPr>
            <p:ph idx="1"/>
          </p:nvPr>
        </p:nvSpPr>
        <p:spPr/>
        <p:txBody>
          <a:bodyPr/>
          <a:lstStyle/>
          <a:p>
            <a:pPr marL="342900" lvl="0" indent="-342900">
              <a:lnSpc>
                <a:spcPct val="150000"/>
              </a:lnSpc>
              <a:buFont typeface="+mj-lt"/>
              <a:buAutoNum type="roman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Active Server Pages (ASP)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 Servlets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 Server Pages (JSPs)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roman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Enterprise Java Beans (EJBs)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romanL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PHP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145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A144-A179-32B6-FDE7-A87E52BA63D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Java Servlets</a:t>
            </a:r>
          </a:p>
        </p:txBody>
      </p:sp>
      <p:sp>
        <p:nvSpPr>
          <p:cNvPr id="3" name="Content Placeholder 2">
            <a:extLst>
              <a:ext uri="{FF2B5EF4-FFF2-40B4-BE49-F238E27FC236}">
                <a16:creationId xmlns:a16="http://schemas.microsoft.com/office/drawing/2014/main" id="{3653901F-33BF-DD83-583E-35C37349C9D7}"/>
              </a:ext>
            </a:extLst>
          </p:cNvPr>
          <p:cNvSpPr>
            <a:spLocks noGrp="1"/>
          </p:cNvSpPr>
          <p:nvPr>
            <p:ph idx="1"/>
          </p:nvPr>
        </p:nvSpPr>
        <p:spPr/>
        <p:txBody>
          <a:bodyPr>
            <a:normAutofit/>
          </a:bodyPr>
          <a:lstStyle/>
          <a:p>
            <a:r>
              <a:rPr lang="en-US" sz="1800" b="1" dirty="0">
                <a:effectLst/>
                <a:latin typeface="Times New Roman" panose="02020603050405020304" pitchFamily="18" charset="0"/>
                <a:ea typeface="Times New Roman" panose="02020603050405020304" pitchFamily="18" charset="0"/>
              </a:rPr>
              <a:t>How the internet works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Internet uses Client/Server technology for its working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browser is used as the client software and the Web Server as the server software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user types the required URL in the browser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IP Address of the Server is found from the URL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Web Server listens at Port No 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browser connects to Port No 80 of the specified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the request, the Web Server will deliver the appropriate page to the browser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8114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9F68-9AA6-7476-C041-AF66C2C83EF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Java Servlets (cont’d)</a:t>
            </a:r>
            <a:endParaRPr lang="en-IN" dirty="0"/>
          </a:p>
        </p:txBody>
      </p:sp>
      <p:sp>
        <p:nvSpPr>
          <p:cNvPr id="3" name="Content Placeholder 2">
            <a:extLst>
              <a:ext uri="{FF2B5EF4-FFF2-40B4-BE49-F238E27FC236}">
                <a16:creationId xmlns:a16="http://schemas.microsoft.com/office/drawing/2014/main" id="{CE579D52-5585-F212-FF6E-42057074E08B}"/>
              </a:ext>
            </a:extLst>
          </p:cNvPr>
          <p:cNvSpPr>
            <a:spLocks noGrp="1"/>
          </p:cNvSpPr>
          <p:nvPr>
            <p:ph idx="1"/>
          </p:nvPr>
        </p:nvSpPr>
        <p:spPr/>
        <p:txBody>
          <a:bodyPr>
            <a:normAutofit fontScale="85000" lnSpcReduction="10000"/>
          </a:bodyPr>
          <a:lstStyle/>
          <a:p>
            <a:pPr algn="just">
              <a:lnSpc>
                <a:spcPct val="150000"/>
              </a:lnSpc>
            </a:pPr>
            <a:r>
              <a:rPr lang="en-US" sz="2800" b="1" dirty="0">
                <a:effectLst/>
                <a:latin typeface="Times New Roman" panose="02020603050405020304" pitchFamily="18" charset="0"/>
                <a:ea typeface="Times New Roman" panose="02020603050405020304" pitchFamily="18" charset="0"/>
              </a:rPr>
              <a:t>HTTP Protocol</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Client/Server communication should follow a protocol for its smooth functioning.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Hyper Text Transfer Protocol or HTTP is the protocol used by the Web</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According to the HTTP protocol the client should send a request to the server in a special format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Based on the request, the server will send back a response, which again is in a special format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233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1C17C-7470-ADE6-802C-A73BC30E806F}"/>
              </a:ext>
            </a:extLst>
          </p:cNvPr>
          <p:cNvSpPr>
            <a:spLocks noGrp="1"/>
          </p:cNvSpPr>
          <p:nvPr>
            <p:ph idx="1"/>
          </p:nvPr>
        </p:nvSpPr>
        <p:spPr>
          <a:xfrm>
            <a:off x="838200" y="878541"/>
            <a:ext cx="10515600" cy="5298422"/>
          </a:xfrm>
        </p:spPr>
        <p:txBody>
          <a:bodyPr>
            <a:normAutofit lnSpcReduction="10000"/>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Dynamic Pages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Web contains static as well as dynamic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Static page is a page that does not change with user/time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Dynamic Page is a page that changes with user/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delivering a static page, all that is required at the server side is the Web Server and the HTML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But a dynamic page is not created in advance as an HTML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to have a dynamic page, apart from the Web Server, a program is required to generate the dynamic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Web Server itself executes this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some cases, we may require an extra software component that can execute this program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777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774F-7473-C74F-81EE-070DB1D40D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 to J2EE Platform</a:t>
            </a:r>
          </a:p>
        </p:txBody>
      </p:sp>
      <p:sp>
        <p:nvSpPr>
          <p:cNvPr id="3" name="Content Placeholder 2">
            <a:extLst>
              <a:ext uri="{FF2B5EF4-FFF2-40B4-BE49-F238E27FC236}">
                <a16:creationId xmlns:a16="http://schemas.microsoft.com/office/drawing/2014/main" id="{977D8EC8-DDF2-411A-8C6C-7D8715129DC7}"/>
              </a:ext>
            </a:extLst>
          </p:cNvPr>
          <p:cNvSpPr>
            <a:spLocks noGrp="1"/>
          </p:cNvSpPr>
          <p:nvPr>
            <p:ph idx="1"/>
          </p:nvPr>
        </p:nvSpPr>
        <p:spPr/>
        <p:txBody>
          <a:bodyPr>
            <a:normAutofit fontScale="85000" lnSpcReduction="10000"/>
          </a:bodyPr>
          <a:lstStyle/>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 is a mature programming languages which can be used to develop enterprise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years, java has been evolved from running small applets on the web browser to large enterprise distributed application run on multiple servers.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spcAft>
                <a:spcPts val="1000"/>
              </a:spcAft>
              <a:buNone/>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 has three different platforms. They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J2SE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can create client applications with GUI, database access, directory access, CORBA,RMI and many other functions.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J2EE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platform for building server side components may be web component or EJB component.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J2ME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platform for building applications for micro devices with limited display and memory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J2EE provides a powerful way for developing Multi-tiered web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uses distributed application model for enterprise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7805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A788-20E8-63F0-7896-A3CD575A01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servlet?</a:t>
            </a:r>
          </a:p>
        </p:txBody>
      </p:sp>
      <p:sp>
        <p:nvSpPr>
          <p:cNvPr id="3" name="Content Placeholder 2">
            <a:extLst>
              <a:ext uri="{FF2B5EF4-FFF2-40B4-BE49-F238E27FC236}">
                <a16:creationId xmlns:a16="http://schemas.microsoft.com/office/drawing/2014/main" id="{E5638827-34E0-4DEC-B269-9FCB6288A171}"/>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 “Servlet is a dynamically loaded module that services requests from a web server”.</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access a servlet you need to compile the file and deploy that class file in a java enabled application server such as J2EE Application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J2EE Application Server contains web container.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Web container manages the various components of web application.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Provides run time environment to run servlet</a:t>
            </a:r>
          </a:p>
          <a:p>
            <a:pPr>
              <a:lnSpc>
                <a:spcPct val="150000"/>
              </a:lnSpc>
              <a:spcAft>
                <a:spcPts val="1000"/>
              </a:spcAft>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2718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EC58-8280-B473-8E85-71998B09ED4B}"/>
              </a:ext>
            </a:extLst>
          </p:cNvPr>
          <p:cNvSpPr>
            <a:spLocks noGrp="1"/>
          </p:cNvSpPr>
          <p:nvPr>
            <p:ph type="title"/>
          </p:nvPr>
        </p:nvSpPr>
        <p:spPr/>
        <p:txBody>
          <a:bodyPr/>
          <a:lstStyle/>
          <a:p>
            <a:r>
              <a:rPr lang="en-IN" dirty="0"/>
              <a:t>Web Container</a:t>
            </a:r>
          </a:p>
        </p:txBody>
      </p:sp>
      <p:sp>
        <p:nvSpPr>
          <p:cNvPr id="3" name="Content Placeholder 2">
            <a:extLst>
              <a:ext uri="{FF2B5EF4-FFF2-40B4-BE49-F238E27FC236}">
                <a16:creationId xmlns:a16="http://schemas.microsoft.com/office/drawing/2014/main" id="{7D5B4D66-98C8-F863-051B-44630555DFEA}"/>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Web container presents in web server/ Application server which is responsible to manage all the servlets.</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what is web server?</a:t>
            </a:r>
          </a:p>
          <a:p>
            <a:r>
              <a:rPr lang="en-IN" sz="1800" dirty="0">
                <a:latin typeface="Times New Roman" panose="02020603050405020304" pitchFamily="18" charset="0"/>
                <a:cs typeface="Times New Roman" panose="02020603050405020304" pitchFamily="18" charset="0"/>
              </a:rPr>
              <a:t>A web-server that helps to deliver the web content to the client. It contains only web container to process the servlets.</a:t>
            </a:r>
          </a:p>
          <a:p>
            <a:r>
              <a:rPr lang="en-IN" sz="1800" dirty="0" err="1">
                <a:latin typeface="Times New Roman" panose="02020603050405020304" pitchFamily="18" charset="0"/>
                <a:cs typeface="Times New Roman" panose="02020603050405020304" pitchFamily="18" charset="0"/>
              </a:rPr>
              <a:t>Eg</a:t>
            </a:r>
            <a:r>
              <a:rPr lang="en-IN" sz="1800" dirty="0">
                <a:latin typeface="Times New Roman" panose="02020603050405020304" pitchFamily="18" charset="0"/>
                <a:cs typeface="Times New Roman" panose="02020603050405020304" pitchFamily="18" charset="0"/>
              </a:rPr>
              <a:t>: Tomcat</a:t>
            </a:r>
          </a:p>
          <a:p>
            <a:r>
              <a:rPr lang="en-IN" sz="1800" b="1" dirty="0">
                <a:latin typeface="Times New Roman" panose="02020603050405020304" pitchFamily="18" charset="0"/>
                <a:cs typeface="Times New Roman" panose="02020603050405020304" pitchFamily="18" charset="0"/>
              </a:rPr>
              <a:t>What is Application server?</a:t>
            </a:r>
          </a:p>
          <a:p>
            <a:r>
              <a:rPr lang="en-IN" sz="1800" dirty="0">
                <a:latin typeface="Times New Roman" panose="02020603050405020304" pitchFamily="18" charset="0"/>
                <a:cs typeface="Times New Roman" panose="02020603050405020304" pitchFamily="18" charset="0"/>
              </a:rPr>
              <a:t>Application server which contains EJB container and Web container to process the enterprise bean and servlets.</a:t>
            </a:r>
          </a:p>
        </p:txBody>
      </p:sp>
    </p:spTree>
    <p:extLst>
      <p:ext uri="{BB962C8B-B14F-4D97-AF65-F5344CB8AC3E}">
        <p14:creationId xmlns:p14="http://schemas.microsoft.com/office/powerpoint/2010/main" val="390524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6F44-B2F6-6A9B-9CB4-CEBD3E0B20B8}"/>
              </a:ext>
            </a:extLst>
          </p:cNvPr>
          <p:cNvSpPr>
            <a:spLocks noGrp="1"/>
          </p:cNvSpPr>
          <p:nvPr>
            <p:ph type="title"/>
          </p:nvPr>
        </p:nvSpPr>
        <p:spPr/>
        <p:txBody>
          <a:bodyPr>
            <a:normAutofit fontScale="90000"/>
          </a:bodyPr>
          <a:lstStyle/>
          <a:p>
            <a:r>
              <a:rPr lang="en-US" sz="2800" b="1" dirty="0">
                <a:effectLst/>
                <a:latin typeface="Times New Roman" panose="02020603050405020304" pitchFamily="18" charset="0"/>
                <a:ea typeface="Times New Roman" panose="02020603050405020304" pitchFamily="18" charset="0"/>
              </a:rPr>
              <a:t>Interaction between application server and web container to process client request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E046603-41F0-0D8D-1FD8-1F50374DD4EF}"/>
              </a:ext>
            </a:extLst>
          </p:cNvPr>
          <p:cNvPicPr>
            <a:picLocks noGrp="1" noChangeAspect="1"/>
          </p:cNvPicPr>
          <p:nvPr>
            <p:ph idx="1"/>
          </p:nvPr>
        </p:nvPicPr>
        <p:blipFill>
          <a:blip r:embed="rId2"/>
          <a:stretch>
            <a:fillRect/>
          </a:stretch>
        </p:blipFill>
        <p:spPr>
          <a:xfrm>
            <a:off x="3249683" y="2447365"/>
            <a:ext cx="5692633" cy="3191435"/>
          </a:xfrm>
        </p:spPr>
      </p:pic>
    </p:spTree>
    <p:extLst>
      <p:ext uri="{BB962C8B-B14F-4D97-AF65-F5344CB8AC3E}">
        <p14:creationId xmlns:p14="http://schemas.microsoft.com/office/powerpoint/2010/main" val="4138408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2F91C-3ED0-8659-9AB6-E66277F788E7}"/>
              </a:ext>
            </a:extLst>
          </p:cNvPr>
          <p:cNvSpPr>
            <a:spLocks noGrp="1"/>
          </p:cNvSpPr>
          <p:nvPr>
            <p:ph idx="1"/>
          </p:nvPr>
        </p:nvSpPr>
        <p:spPr>
          <a:xfrm>
            <a:off x="838200" y="421341"/>
            <a:ext cx="10515600" cy="5755622"/>
          </a:xfrm>
        </p:spPr>
        <p:txBody>
          <a:bodyPr/>
          <a:lstStyle/>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client sends a request to the application server for a particular servlet.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J2EE Application Server passes them to web container.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Web Container checks whether the requested servlet is exists.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exists then web container delegates the request to that servlet and send responses back to client.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case servlet instance does not exist, web container locates and loads the servlet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instance of the servlet and initializes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initialize process the request.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Passes the generated response by the servlet to client.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15654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B9B2-D0D5-F067-D9E7-911663FA9247}"/>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rPr>
              <a:t>The job of the web-container when client request is received for first time:</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BEA57CDC-1CED-60AE-B985-82770154F205}"/>
              </a:ext>
            </a:extLst>
          </p:cNvPr>
          <p:cNvPicPr>
            <a:picLocks noChangeAspect="1"/>
          </p:cNvPicPr>
          <p:nvPr/>
        </p:nvPicPr>
        <p:blipFill>
          <a:blip r:embed="rId2"/>
          <a:stretch>
            <a:fillRect/>
          </a:stretch>
        </p:blipFill>
        <p:spPr>
          <a:xfrm>
            <a:off x="4408023" y="1268543"/>
            <a:ext cx="3375953" cy="4320914"/>
          </a:xfrm>
          <a:prstGeom prst="rect">
            <a:avLst/>
          </a:prstGeom>
        </p:spPr>
      </p:pic>
    </p:spTree>
    <p:extLst>
      <p:ext uri="{BB962C8B-B14F-4D97-AF65-F5344CB8AC3E}">
        <p14:creationId xmlns:p14="http://schemas.microsoft.com/office/powerpoint/2010/main" val="464656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E226-E10B-08AD-5D7B-FDF0CFE00979}"/>
              </a:ext>
            </a:extLst>
          </p:cNvPr>
          <p:cNvSpPr>
            <a:spLocks noGrp="1"/>
          </p:cNvSpPr>
          <p:nvPr>
            <p:ph type="title"/>
          </p:nvPr>
        </p:nvSpPr>
        <p:spPr/>
        <p:txBody>
          <a:bodyPr>
            <a:normAutofit/>
          </a:bodyPr>
          <a:lstStyle/>
          <a:p>
            <a:r>
              <a:rPr lang="en-US" b="1" dirty="0">
                <a:effectLst/>
                <a:latin typeface="Times New Roman" panose="02020603050405020304" pitchFamily="18" charset="0"/>
                <a:ea typeface="Times New Roman" panose="02020603050405020304" pitchFamily="18" charset="0"/>
              </a:rPr>
              <a:t>SERVLET LIFE CYCLE METHODS</a:t>
            </a:r>
            <a:endParaRPr lang="en-IN" dirty="0"/>
          </a:p>
        </p:txBody>
      </p:sp>
      <p:sp>
        <p:nvSpPr>
          <p:cNvPr id="3" name="Content Placeholder 2">
            <a:extLst>
              <a:ext uri="{FF2B5EF4-FFF2-40B4-BE49-F238E27FC236}">
                <a16:creationId xmlns:a16="http://schemas.microsoft.com/office/drawing/2014/main" id="{B8BCE545-0411-0F3E-5F2A-2A455D86499C}"/>
              </a:ext>
            </a:extLst>
          </p:cNvPr>
          <p:cNvSpPr>
            <a:spLocks noGrp="1"/>
          </p:cNvSpPr>
          <p:nvPr>
            <p:ph idx="1"/>
          </p:nvPr>
        </p:nvSpPr>
        <p:spPr/>
        <p:txBody>
          <a:bodyPr>
            <a:normAutofit fontScale="85000" lnSpcReduction="20000"/>
          </a:bodyPr>
          <a:lstStyle/>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Servlet Container creates a Servlet object, when it receives the very first request from the client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Servlet Container first calls the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init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method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Servlet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Servlet Container then calls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service method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Servlet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service method generates the dynamic page and delivers to the client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Servlet Container executes the service method of the same Servlet again and again for each request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Servlet is not instantiated for each request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service method of the same Servlet object will be called in different threads for each request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makes the Servlet technology faster and scalable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destroy method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called and the Servlet object is garbage collected when the Servlet Container decides to unload the Servlet from the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8237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C2C8-206F-6A48-1327-73A219537C9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HTTP Methods</a:t>
            </a:r>
          </a:p>
        </p:txBody>
      </p:sp>
      <p:sp>
        <p:nvSpPr>
          <p:cNvPr id="3" name="Content Placeholder 2">
            <a:extLst>
              <a:ext uri="{FF2B5EF4-FFF2-40B4-BE49-F238E27FC236}">
                <a16:creationId xmlns:a16="http://schemas.microsoft.com/office/drawing/2014/main" id="{0AD2A3C7-FB9B-403D-F299-447D6ADCF7D1}"/>
              </a:ext>
            </a:extLst>
          </p:cNvPr>
          <p:cNvSpPr>
            <a:spLocks noGrp="1"/>
          </p:cNvSpPr>
          <p:nvPr>
            <p:ph idx="1"/>
          </p:nvPr>
        </p:nvSpPr>
        <p:spPr/>
        <p:txBody>
          <a:bodyPr>
            <a:normAutofit lnSpcReduction="10000"/>
          </a:bodyPr>
          <a:lstStyle/>
          <a:p>
            <a:pPr algn="just">
              <a:lnSpc>
                <a:spcPct val="150000"/>
              </a:lnSpc>
            </a:pPr>
            <a:r>
              <a:rPr lang="en-US" sz="1800" b="1" u="sng" dirty="0">
                <a:effectLst/>
                <a:latin typeface="Times New Roman" panose="02020603050405020304" pitchFamily="18" charset="0"/>
                <a:ea typeface="Times New Roman" panose="02020603050405020304" pitchFamily="18" charset="0"/>
              </a:rPr>
              <a:t>GET and POST: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GET </a:t>
            </a:r>
            <a:r>
              <a:rPr lang="en-US" sz="1800" dirty="0">
                <a:effectLst/>
                <a:latin typeface="Times New Roman" panose="02020603050405020304" pitchFamily="18" charset="0"/>
                <a:ea typeface="Times New Roman" panose="02020603050405020304" pitchFamily="18" charset="0"/>
              </a:rPr>
              <a:t>is a type of HTTP request method that is commonly used to retrieve static resources. </a:t>
            </a:r>
          </a:p>
          <a:p>
            <a:pPr algn="just">
              <a:lnSpc>
                <a:spcPct val="150000"/>
              </a:lnSpc>
            </a:pPr>
            <a:r>
              <a:rPr lang="en-US" sz="1800" b="1" u="sng" dirty="0">
                <a:effectLst/>
                <a:latin typeface="Times New Roman" panose="02020603050405020304" pitchFamily="18" charset="0"/>
                <a:ea typeface="Times New Roman" panose="02020603050405020304" pitchFamily="18" charset="0"/>
              </a:rPr>
              <a:t>Example:</a:t>
            </a:r>
            <a:r>
              <a:rPr lang="en-US" sz="1800" dirty="0">
                <a:effectLst/>
                <a:latin typeface="Times New Roman" panose="02020603050405020304" pitchFamily="18" charset="0"/>
                <a:ea typeface="Times New Roman" panose="02020603050405020304" pitchFamily="18" charset="0"/>
              </a:rPr>
              <a:t> When you type a URL on the address bar of your browser to view a static page, the browser uses the GET method to send request.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effectLst/>
                <a:latin typeface="Times New Roman" panose="02020603050405020304" pitchFamily="18" charset="0"/>
                <a:ea typeface="Times New Roman" panose="02020603050405020304" pitchFamily="18" charset="0"/>
              </a:rPr>
              <a:t>POST r</a:t>
            </a:r>
            <a:r>
              <a:rPr lang="en-US" sz="1800" dirty="0">
                <a:effectLst/>
                <a:latin typeface="Times New Roman" panose="02020603050405020304" pitchFamily="18" charset="0"/>
                <a:ea typeface="Times New Roman" panose="02020603050405020304" pitchFamily="18" charset="0"/>
              </a:rPr>
              <a:t>equest sends the data as a part of the HTTP request body. As a result the data sent does not appear as a part of the URL.</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If we want to send more information we can use </a:t>
            </a:r>
            <a:r>
              <a:rPr lang="en-US" sz="1800" dirty="0" err="1">
                <a:effectLst/>
                <a:latin typeface="Times New Roman" panose="02020603050405020304" pitchFamily="18" charset="0"/>
                <a:ea typeface="Times New Roman" panose="02020603050405020304" pitchFamily="18" charset="0"/>
              </a:rPr>
              <a:t>doPost</a:t>
            </a:r>
            <a:r>
              <a:rPr lang="en-US" sz="1800" dirty="0">
                <a:effectLst/>
                <a:latin typeface="Times New Roman" panose="02020603050405020304" pitchFamily="18" charset="0"/>
                <a:ea typeface="Times New Roman" panose="02020603050405020304" pitchFamily="18" charset="0"/>
              </a:rPr>
              <a:t>() method.</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u="sng" dirty="0">
                <a:effectLst/>
                <a:latin typeface="Times New Roman" panose="02020603050405020304" pitchFamily="18" charset="0"/>
                <a:ea typeface="Times New Roman" panose="02020603050405020304" pitchFamily="18" charset="0"/>
              </a:rPr>
              <a:t>Example:</a:t>
            </a:r>
            <a:r>
              <a:rPr lang="en-US" sz="1800" dirty="0">
                <a:effectLst/>
                <a:latin typeface="Times New Roman" panose="02020603050405020304" pitchFamily="18" charset="0"/>
                <a:ea typeface="Times New Roman" panose="02020603050405020304" pitchFamily="18" charset="0"/>
              </a:rPr>
              <a:t> If a client is entering registration data in an HTML form, the data can be sent using the POST method.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60435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0D3B-1D74-7802-9470-A0AA34CC94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Building Servlet</a:t>
            </a:r>
          </a:p>
        </p:txBody>
      </p:sp>
      <p:sp>
        <p:nvSpPr>
          <p:cNvPr id="3" name="Content Placeholder 2">
            <a:extLst>
              <a:ext uri="{FF2B5EF4-FFF2-40B4-BE49-F238E27FC236}">
                <a16:creationId xmlns:a16="http://schemas.microsoft.com/office/drawing/2014/main" id="{404EE281-1B07-6972-5783-8B06D0883F8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Hello world example</a:t>
            </a:r>
          </a:p>
          <a:p>
            <a:r>
              <a:rPr lang="en-IN" dirty="0">
                <a:latin typeface="Times New Roman" panose="02020603050405020304" pitchFamily="18" charset="0"/>
                <a:cs typeface="Times New Roman" panose="02020603050405020304" pitchFamily="18" charset="0"/>
              </a:rPr>
              <a:t>Addition of two numbers.</a:t>
            </a:r>
          </a:p>
        </p:txBody>
      </p:sp>
    </p:spTree>
    <p:extLst>
      <p:ext uri="{BB962C8B-B14F-4D97-AF65-F5344CB8AC3E}">
        <p14:creationId xmlns:p14="http://schemas.microsoft.com/office/powerpoint/2010/main" val="113831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97EF-BCF5-4F12-A851-80CC9882CF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JSP</a:t>
            </a:r>
          </a:p>
        </p:txBody>
      </p:sp>
      <p:sp>
        <p:nvSpPr>
          <p:cNvPr id="3" name="Content Placeholder 2">
            <a:extLst>
              <a:ext uri="{FF2B5EF4-FFF2-40B4-BE49-F238E27FC236}">
                <a16:creationId xmlns:a16="http://schemas.microsoft.com/office/drawing/2014/main" id="{D98A52AF-9758-F319-9B4F-16FE6AB0C006}"/>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 </a:t>
            </a:r>
            <a:r>
              <a:rPr lang="en-IN" sz="1800" b="1" i="0" u="none" strike="noStrike" baseline="0" dirty="0">
                <a:solidFill>
                  <a:srgbClr val="000000"/>
                </a:solidFill>
                <a:latin typeface="Times New Roman" panose="02020603050405020304" pitchFamily="18" charset="0"/>
              </a:rPr>
              <a:t>J</a:t>
            </a:r>
            <a:r>
              <a:rPr lang="en-IN" sz="1800" b="0" i="0" u="none" strike="noStrike" baseline="0" dirty="0">
                <a:solidFill>
                  <a:srgbClr val="000000"/>
                </a:solidFill>
                <a:latin typeface="Times New Roman" panose="02020603050405020304" pitchFamily="18" charset="0"/>
              </a:rPr>
              <a:t>ava </a:t>
            </a:r>
            <a:r>
              <a:rPr lang="en-IN" sz="1800" b="1" i="0" u="none" strike="noStrike" baseline="0" dirty="0">
                <a:solidFill>
                  <a:srgbClr val="000000"/>
                </a:solidFill>
                <a:latin typeface="Times New Roman" panose="02020603050405020304" pitchFamily="18" charset="0"/>
              </a:rPr>
              <a:t>S</a:t>
            </a:r>
            <a:r>
              <a:rPr lang="en-IN" sz="1800" b="0" i="0" u="none" strike="noStrike" baseline="0" dirty="0">
                <a:solidFill>
                  <a:srgbClr val="000000"/>
                </a:solidFill>
                <a:latin typeface="Times New Roman" panose="02020603050405020304" pitchFamily="18" charset="0"/>
              </a:rPr>
              <a:t>erver </a:t>
            </a:r>
            <a:r>
              <a:rPr lang="en-IN" sz="1800" b="1" i="0" u="none" strike="noStrike" baseline="0" dirty="0">
                <a:solidFill>
                  <a:srgbClr val="000000"/>
                </a:solidFill>
                <a:latin typeface="Times New Roman" panose="02020603050405020304" pitchFamily="18" charset="0"/>
              </a:rPr>
              <a:t>P</a:t>
            </a:r>
            <a:r>
              <a:rPr lang="en-IN" sz="1800" b="0" i="0" u="none" strike="noStrike" baseline="0" dirty="0">
                <a:solidFill>
                  <a:srgbClr val="000000"/>
                </a:solidFill>
                <a:latin typeface="Times New Roman" panose="02020603050405020304" pitchFamily="18" charset="0"/>
              </a:rPr>
              <a:t>ages  is a web technology for developing dynamic web pages which helps developers to  insert the java code in HTML pages by making use of special JSP tags. </a:t>
            </a:r>
          </a:p>
          <a:p>
            <a:r>
              <a:rPr lang="en-IN" sz="1800" dirty="0">
                <a:solidFill>
                  <a:srgbClr val="000000"/>
                </a:solidFill>
                <a:latin typeface="Times New Roman" panose="02020603050405020304" pitchFamily="18" charset="0"/>
              </a:rPr>
              <a:t>JSP collects the input from the user through the webpage, interact with database and return back the </a:t>
            </a:r>
            <a:r>
              <a:rPr lang="en-IN" sz="1800">
                <a:solidFill>
                  <a:srgbClr val="000000"/>
                </a:solidFill>
                <a:latin typeface="Times New Roman" panose="02020603050405020304" pitchFamily="18" charset="0"/>
              </a:rPr>
              <a:t>web content.</a:t>
            </a:r>
            <a:endParaRPr lang="en-IN" dirty="0"/>
          </a:p>
        </p:txBody>
      </p:sp>
    </p:spTree>
    <p:extLst>
      <p:ext uri="{BB962C8B-B14F-4D97-AF65-F5344CB8AC3E}">
        <p14:creationId xmlns:p14="http://schemas.microsoft.com/office/powerpoint/2010/main" val="2474102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7171-A0A9-01BC-984B-4B6488C20D9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JSP Architecture</a:t>
            </a:r>
          </a:p>
        </p:txBody>
      </p:sp>
      <p:pic>
        <p:nvPicPr>
          <p:cNvPr id="5" name="Picture 4">
            <a:extLst>
              <a:ext uri="{FF2B5EF4-FFF2-40B4-BE49-F238E27FC236}">
                <a16:creationId xmlns:a16="http://schemas.microsoft.com/office/drawing/2014/main" id="{13D2B646-F389-AEF7-444A-92FE52170C1F}"/>
              </a:ext>
            </a:extLst>
          </p:cNvPr>
          <p:cNvPicPr>
            <a:picLocks noChangeAspect="1"/>
          </p:cNvPicPr>
          <p:nvPr/>
        </p:nvPicPr>
        <p:blipFill>
          <a:blip r:embed="rId2"/>
          <a:stretch>
            <a:fillRect/>
          </a:stretch>
        </p:blipFill>
        <p:spPr>
          <a:xfrm>
            <a:off x="1990165" y="1690687"/>
            <a:ext cx="8148917" cy="4548747"/>
          </a:xfrm>
          <a:prstGeom prst="rect">
            <a:avLst/>
          </a:prstGeom>
        </p:spPr>
      </p:pic>
    </p:spTree>
    <p:extLst>
      <p:ext uri="{BB962C8B-B14F-4D97-AF65-F5344CB8AC3E}">
        <p14:creationId xmlns:p14="http://schemas.microsoft.com/office/powerpoint/2010/main" val="173160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44F3-1505-1854-41B5-E9BAE295430B}"/>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Technologies used in J2EE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20E44DB-95B6-EB4B-C170-D5A3B4598C1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 Servlets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JSP</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EJB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JMS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JNDI,</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JDBC,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Java Mail API, </a:t>
            </a:r>
          </a:p>
          <a:p>
            <a:endParaRPr lang="en-IN" dirty="0"/>
          </a:p>
        </p:txBody>
      </p:sp>
    </p:spTree>
    <p:extLst>
      <p:ext uri="{BB962C8B-B14F-4D97-AF65-F5344CB8AC3E}">
        <p14:creationId xmlns:p14="http://schemas.microsoft.com/office/powerpoint/2010/main" val="454960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37073C-8127-74DE-FA4B-22217B4649B9}"/>
              </a:ext>
            </a:extLst>
          </p:cNvPr>
          <p:cNvPicPr>
            <a:picLocks noGrp="1" noChangeAspect="1"/>
          </p:cNvPicPr>
          <p:nvPr>
            <p:ph idx="1"/>
          </p:nvPr>
        </p:nvPicPr>
        <p:blipFill>
          <a:blip r:embed="rId2"/>
          <a:stretch>
            <a:fillRect/>
          </a:stretch>
        </p:blipFill>
        <p:spPr>
          <a:xfrm>
            <a:off x="2223247" y="1909482"/>
            <a:ext cx="8050306" cy="3170135"/>
          </a:xfrm>
        </p:spPr>
      </p:pic>
    </p:spTree>
    <p:extLst>
      <p:ext uri="{BB962C8B-B14F-4D97-AF65-F5344CB8AC3E}">
        <p14:creationId xmlns:p14="http://schemas.microsoft.com/office/powerpoint/2010/main" val="2954770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585F03-5325-4DAA-0521-0E115DD3C76F}"/>
              </a:ext>
            </a:extLst>
          </p:cNvPr>
          <p:cNvPicPr>
            <a:picLocks noChangeAspect="1"/>
          </p:cNvPicPr>
          <p:nvPr/>
        </p:nvPicPr>
        <p:blipFill>
          <a:blip r:embed="rId2"/>
          <a:stretch>
            <a:fillRect/>
          </a:stretch>
        </p:blipFill>
        <p:spPr>
          <a:xfrm>
            <a:off x="1819835" y="1066800"/>
            <a:ext cx="9009530" cy="4885765"/>
          </a:xfrm>
          <a:prstGeom prst="rect">
            <a:avLst/>
          </a:prstGeom>
        </p:spPr>
      </p:pic>
    </p:spTree>
    <p:extLst>
      <p:ext uri="{BB962C8B-B14F-4D97-AF65-F5344CB8AC3E}">
        <p14:creationId xmlns:p14="http://schemas.microsoft.com/office/powerpoint/2010/main" val="1685538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BA5A-6343-D1BD-2F68-EA7AA3595F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JSP Life Cycle</a:t>
            </a:r>
          </a:p>
        </p:txBody>
      </p:sp>
      <p:sp>
        <p:nvSpPr>
          <p:cNvPr id="3" name="Content Placeholder 2">
            <a:extLst>
              <a:ext uri="{FF2B5EF4-FFF2-40B4-BE49-F238E27FC236}">
                <a16:creationId xmlns:a16="http://schemas.microsoft.com/office/drawing/2014/main" id="{20C72097-A943-C087-1E46-D878A35CC752}"/>
              </a:ext>
            </a:extLst>
          </p:cNvPr>
          <p:cNvSpPr>
            <a:spLocks noGrp="1"/>
          </p:cNvSpPr>
          <p:nvPr>
            <p:ph idx="1"/>
          </p:nvPr>
        </p:nvSpPr>
        <p:spPr>
          <a:xfrm>
            <a:off x="838200" y="1825625"/>
            <a:ext cx="3384176" cy="4351338"/>
          </a:xfrm>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Translation</a:t>
            </a:r>
            <a:endParaRPr lang="en-US" b="0" i="0" dirty="0">
              <a:solidFill>
                <a:srgbClr val="36393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Compilation</a:t>
            </a:r>
            <a:endParaRPr lang="en-US" b="0" i="0" dirty="0">
              <a:solidFill>
                <a:srgbClr val="36393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Class Loading</a:t>
            </a:r>
            <a:endParaRPr lang="en-US" b="0" i="0" dirty="0">
              <a:solidFill>
                <a:srgbClr val="36393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Instantiation</a:t>
            </a:r>
            <a:endParaRPr lang="en-US" b="0" i="0" dirty="0">
              <a:solidFill>
                <a:srgbClr val="36393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Initialization</a:t>
            </a:r>
            <a:endParaRPr lang="en-US" b="0" i="0" dirty="0">
              <a:solidFill>
                <a:srgbClr val="36393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Request Processing</a:t>
            </a:r>
            <a:endParaRPr lang="en-US" b="0" i="0" dirty="0">
              <a:solidFill>
                <a:srgbClr val="36393E"/>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Destroy</a:t>
            </a:r>
            <a:endParaRPr lang="en-US" b="0" i="0" dirty="0">
              <a:solidFill>
                <a:srgbClr val="36393E"/>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77237C-B9AC-BBCB-B1B1-339B8820F6CE}"/>
              </a:ext>
            </a:extLst>
          </p:cNvPr>
          <p:cNvPicPr>
            <a:picLocks noChangeAspect="1"/>
          </p:cNvPicPr>
          <p:nvPr/>
        </p:nvPicPr>
        <p:blipFill>
          <a:blip r:embed="rId2"/>
          <a:stretch>
            <a:fillRect/>
          </a:stretch>
        </p:blipFill>
        <p:spPr>
          <a:xfrm>
            <a:off x="5117722" y="827259"/>
            <a:ext cx="5273497" cy="5349704"/>
          </a:xfrm>
          <a:prstGeom prst="rect">
            <a:avLst/>
          </a:prstGeom>
        </p:spPr>
      </p:pic>
    </p:spTree>
    <p:extLst>
      <p:ext uri="{BB962C8B-B14F-4D97-AF65-F5344CB8AC3E}">
        <p14:creationId xmlns:p14="http://schemas.microsoft.com/office/powerpoint/2010/main" val="145342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5C94-97F8-511C-E90B-2C4A909EE76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JSP Elements</a:t>
            </a:r>
          </a:p>
        </p:txBody>
      </p:sp>
      <p:sp>
        <p:nvSpPr>
          <p:cNvPr id="3" name="Content Placeholder 2">
            <a:extLst>
              <a:ext uri="{FF2B5EF4-FFF2-40B4-BE49-F238E27FC236}">
                <a16:creationId xmlns:a16="http://schemas.microsoft.com/office/drawing/2014/main" id="{828F5D62-307B-4F25-BBB0-71F834D624D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JSP elements are used to embed the java code inside the HTML page.</a:t>
            </a:r>
          </a:p>
          <a:p>
            <a:pPr lvl="1"/>
            <a:r>
              <a:rPr lang="en-IN" dirty="0">
                <a:latin typeface="Times New Roman" panose="02020603050405020304" pitchFamily="18" charset="0"/>
                <a:cs typeface="Times New Roman" panose="02020603050405020304" pitchFamily="18" charset="0"/>
              </a:rPr>
              <a:t>JSP </a:t>
            </a:r>
            <a:r>
              <a:rPr lang="en-IN" dirty="0" err="1">
                <a:latin typeface="Times New Roman" panose="02020603050405020304" pitchFamily="18" charset="0"/>
                <a:cs typeface="Times New Roman" panose="02020603050405020304" pitchFamily="18" charset="0"/>
              </a:rPr>
              <a:t>Scriptlets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JSP Declaration</a:t>
            </a:r>
          </a:p>
          <a:p>
            <a:pPr lvl="1"/>
            <a:r>
              <a:rPr lang="en-IN" dirty="0">
                <a:latin typeface="Times New Roman" panose="02020603050405020304" pitchFamily="18" charset="0"/>
                <a:cs typeface="Times New Roman" panose="02020603050405020304" pitchFamily="18" charset="0"/>
              </a:rPr>
              <a:t>JSP Expression</a:t>
            </a:r>
          </a:p>
          <a:p>
            <a:pPr lvl="1"/>
            <a:r>
              <a:rPr lang="en-IN" dirty="0">
                <a:latin typeface="Times New Roman" panose="02020603050405020304" pitchFamily="18" charset="0"/>
                <a:cs typeface="Times New Roman" panose="02020603050405020304" pitchFamily="18" charset="0"/>
              </a:rPr>
              <a:t>JSP Comments</a:t>
            </a:r>
          </a:p>
        </p:txBody>
      </p:sp>
    </p:spTree>
    <p:extLst>
      <p:ext uri="{BB962C8B-B14F-4D97-AF65-F5344CB8AC3E}">
        <p14:creationId xmlns:p14="http://schemas.microsoft.com/office/powerpoint/2010/main" val="123066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D6C7-17E0-CD4F-F9F6-6B680E3640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JSP Directives</a:t>
            </a:r>
          </a:p>
        </p:txBody>
      </p:sp>
      <p:sp>
        <p:nvSpPr>
          <p:cNvPr id="3" name="Content Placeholder 2">
            <a:extLst>
              <a:ext uri="{FF2B5EF4-FFF2-40B4-BE49-F238E27FC236}">
                <a16:creationId xmlns:a16="http://schemas.microsoft.com/office/drawing/2014/main" id="{DF46326F-050A-80C0-798D-399DB51EB805}"/>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JSP directives provides the messages to the JSP engine about the entire page.</a:t>
            </a:r>
          </a:p>
          <a:p>
            <a:r>
              <a:rPr lang="en-IN" dirty="0">
                <a:latin typeface="Times New Roman" panose="02020603050405020304" pitchFamily="18" charset="0"/>
                <a:cs typeface="Times New Roman" panose="02020603050405020304" pitchFamily="18" charset="0"/>
              </a:rPr>
              <a:t>It helps the JSP engine to translate the JSP page into servlet code.</a:t>
            </a:r>
          </a:p>
          <a:p>
            <a:r>
              <a:rPr lang="en-IN" dirty="0">
                <a:latin typeface="Times New Roman" panose="02020603050405020304" pitchFamily="18" charset="0"/>
                <a:cs typeface="Times New Roman" panose="02020603050405020304" pitchFamily="18" charset="0"/>
              </a:rPr>
              <a:t>The syntax of directive would be &lt;%@ %&gt;</a:t>
            </a:r>
          </a:p>
          <a:p>
            <a:r>
              <a:rPr lang="en-IN" dirty="0">
                <a:latin typeface="Times New Roman" panose="02020603050405020304" pitchFamily="18" charset="0"/>
                <a:cs typeface="Times New Roman" panose="02020603050405020304" pitchFamily="18" charset="0"/>
              </a:rPr>
              <a:t>There are three directives available.</a:t>
            </a:r>
          </a:p>
          <a:p>
            <a:pPr lvl="1"/>
            <a:r>
              <a:rPr lang="en-IN" dirty="0">
                <a:latin typeface="Times New Roman" panose="02020603050405020304" pitchFamily="18" charset="0"/>
                <a:cs typeface="Times New Roman" panose="02020603050405020304" pitchFamily="18" charset="0"/>
              </a:rPr>
              <a:t>Page Directive &lt;%@ page %&gt;</a:t>
            </a:r>
          </a:p>
          <a:p>
            <a:pPr lvl="1"/>
            <a:r>
              <a:rPr lang="en-IN" dirty="0">
                <a:latin typeface="Times New Roman" panose="02020603050405020304" pitchFamily="18" charset="0"/>
                <a:cs typeface="Times New Roman" panose="02020603050405020304" pitchFamily="18" charset="0"/>
              </a:rPr>
              <a:t>Include Directive &lt;%@ include %&gt;</a:t>
            </a:r>
          </a:p>
          <a:p>
            <a:pPr lvl="1"/>
            <a:r>
              <a:rPr lang="en-IN" dirty="0" err="1">
                <a:latin typeface="Times New Roman" panose="02020603050405020304" pitchFamily="18" charset="0"/>
                <a:cs typeface="Times New Roman" panose="02020603050405020304" pitchFamily="18" charset="0"/>
              </a:rPr>
              <a:t>Taglib</a:t>
            </a:r>
            <a:r>
              <a:rPr lang="en-IN" dirty="0">
                <a:latin typeface="Times New Roman" panose="02020603050405020304" pitchFamily="18" charset="0"/>
                <a:cs typeface="Times New Roman" panose="02020603050405020304" pitchFamily="18" charset="0"/>
              </a:rPr>
              <a:t> Directive &lt;%@ </a:t>
            </a:r>
            <a:r>
              <a:rPr lang="en-IN" dirty="0" err="1">
                <a:latin typeface="Times New Roman" panose="02020603050405020304" pitchFamily="18" charset="0"/>
                <a:cs typeface="Times New Roman" panose="02020603050405020304" pitchFamily="18" charset="0"/>
              </a:rPr>
              <a:t>taglib</a:t>
            </a:r>
            <a:r>
              <a:rPr lang="en-IN" dirty="0">
                <a:latin typeface="Times New Roman" panose="02020603050405020304" pitchFamily="18" charset="0"/>
                <a:cs typeface="Times New Roman" panose="02020603050405020304" pitchFamily="18" charset="0"/>
              </a:rPr>
              <a:t> %&gt;</a:t>
            </a:r>
          </a:p>
        </p:txBody>
      </p:sp>
    </p:spTree>
    <p:extLst>
      <p:ext uri="{BB962C8B-B14F-4D97-AF65-F5344CB8AC3E}">
        <p14:creationId xmlns:p14="http://schemas.microsoft.com/office/powerpoint/2010/main" val="2835480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88DB-E26B-5C39-B529-D2973A43AF5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JSP Implicit Objects</a:t>
            </a:r>
          </a:p>
        </p:txBody>
      </p:sp>
      <p:sp>
        <p:nvSpPr>
          <p:cNvPr id="3" name="Content Placeholder 2">
            <a:extLst>
              <a:ext uri="{FF2B5EF4-FFF2-40B4-BE49-F238E27FC236}">
                <a16:creationId xmlns:a16="http://schemas.microsoft.com/office/drawing/2014/main" id="{FB774DE3-51AF-C156-C348-AE24C5F51FBA}"/>
              </a:ext>
            </a:extLst>
          </p:cNvPr>
          <p:cNvSpPr>
            <a:spLocks noGrp="1"/>
          </p:cNvSpPr>
          <p:nvPr>
            <p:ph idx="1"/>
          </p:nvPr>
        </p:nvSpPr>
        <p:spPr>
          <a:xfrm>
            <a:off x="838200" y="1467037"/>
            <a:ext cx="10515600" cy="809999"/>
          </a:xfrm>
        </p:spPr>
        <p:txBody>
          <a:bodyPr>
            <a:normAutofit lnSpcReduction="10000"/>
          </a:bodyPr>
          <a:lstStyle/>
          <a:p>
            <a:r>
              <a:rPr lang="en-US" b="0" i="0" dirty="0">
                <a:solidFill>
                  <a:srgbClr val="333333"/>
                </a:solidFill>
                <a:effectLst/>
                <a:latin typeface="Times New Roman" panose="02020603050405020304" pitchFamily="18" charset="0"/>
                <a:cs typeface="Times New Roman" panose="02020603050405020304" pitchFamily="18" charset="0"/>
              </a:rPr>
              <a:t>There are </a:t>
            </a:r>
            <a:r>
              <a:rPr lang="en-US" b="1" i="0" dirty="0">
                <a:solidFill>
                  <a:srgbClr val="333333"/>
                </a:solidFill>
                <a:effectLst/>
                <a:latin typeface="Times New Roman" panose="02020603050405020304" pitchFamily="18" charset="0"/>
                <a:cs typeface="Times New Roman" panose="02020603050405020304" pitchFamily="18" charset="0"/>
              </a:rPr>
              <a:t>9 </a:t>
            </a:r>
            <a:r>
              <a:rPr lang="en-US" b="1" i="0" dirty="0" err="1">
                <a:solidFill>
                  <a:srgbClr val="333333"/>
                </a:solidFill>
                <a:effectLst/>
                <a:latin typeface="Times New Roman" panose="02020603050405020304" pitchFamily="18" charset="0"/>
                <a:cs typeface="Times New Roman" panose="02020603050405020304" pitchFamily="18" charset="0"/>
              </a:rPr>
              <a:t>jsp</a:t>
            </a:r>
            <a:r>
              <a:rPr lang="en-US" b="1" i="0" dirty="0">
                <a:solidFill>
                  <a:srgbClr val="333333"/>
                </a:solidFill>
                <a:effectLst/>
                <a:latin typeface="Times New Roman" panose="02020603050405020304" pitchFamily="18" charset="0"/>
                <a:cs typeface="Times New Roman" panose="02020603050405020304" pitchFamily="18" charset="0"/>
              </a:rPr>
              <a:t> implicit objects</a:t>
            </a:r>
            <a:r>
              <a:rPr lang="en-US" b="0" i="0" dirty="0">
                <a:solidFill>
                  <a:srgbClr val="333333"/>
                </a:solidFill>
                <a:effectLst/>
                <a:latin typeface="Times New Roman" panose="02020603050405020304" pitchFamily="18" charset="0"/>
                <a:cs typeface="Times New Roman" panose="02020603050405020304" pitchFamily="18" charset="0"/>
              </a:rPr>
              <a:t>. These objects are </a:t>
            </a:r>
            <a:r>
              <a:rPr lang="en-US" b="0" i="1" dirty="0">
                <a:solidFill>
                  <a:srgbClr val="333333"/>
                </a:solidFill>
                <a:effectLst/>
                <a:latin typeface="Times New Roman" panose="02020603050405020304" pitchFamily="18" charset="0"/>
                <a:cs typeface="Times New Roman" panose="02020603050405020304" pitchFamily="18" charset="0"/>
              </a:rPr>
              <a:t>created by the web container</a:t>
            </a:r>
            <a:r>
              <a:rPr lang="en-US" b="0" i="0" dirty="0">
                <a:solidFill>
                  <a:srgbClr val="333333"/>
                </a:solidFill>
                <a:effectLst/>
                <a:latin typeface="Times New Roman" panose="02020603050405020304" pitchFamily="18" charset="0"/>
                <a:cs typeface="Times New Roman" panose="02020603050405020304" pitchFamily="18" charset="0"/>
              </a:rPr>
              <a:t> that are available to all the </a:t>
            </a:r>
            <a:r>
              <a:rPr lang="en-US" b="0" i="0" dirty="0" err="1">
                <a:solidFill>
                  <a:srgbClr val="333333"/>
                </a:solidFill>
                <a:effectLst/>
                <a:latin typeface="Times New Roman" panose="02020603050405020304" pitchFamily="18" charset="0"/>
                <a:cs typeface="Times New Roman" panose="02020603050405020304" pitchFamily="18" charset="0"/>
              </a:rPr>
              <a:t>jsp</a:t>
            </a:r>
            <a:r>
              <a:rPr lang="en-US" b="0" i="0" dirty="0">
                <a:solidFill>
                  <a:srgbClr val="333333"/>
                </a:solidFill>
                <a:effectLst/>
                <a:latin typeface="Times New Roman" panose="02020603050405020304" pitchFamily="18" charset="0"/>
                <a:cs typeface="Times New Roman" panose="02020603050405020304" pitchFamily="18" charset="0"/>
              </a:rPr>
              <a:t> pages</a:t>
            </a:r>
            <a:r>
              <a:rPr lang="en-US" b="0" i="0" dirty="0">
                <a:solidFill>
                  <a:srgbClr val="333333"/>
                </a:solidFill>
                <a:effectLst/>
                <a:latin typeface="inter-regular"/>
              </a:rPr>
              <a:t>.</a:t>
            </a:r>
          </a:p>
          <a:p>
            <a:endParaRPr lang="en-IN" dirty="0"/>
          </a:p>
        </p:txBody>
      </p:sp>
      <p:pic>
        <p:nvPicPr>
          <p:cNvPr id="5" name="Picture 4">
            <a:extLst>
              <a:ext uri="{FF2B5EF4-FFF2-40B4-BE49-F238E27FC236}">
                <a16:creationId xmlns:a16="http://schemas.microsoft.com/office/drawing/2014/main" id="{1229A9F4-9707-AD5D-1B67-996142CF6542}"/>
              </a:ext>
            </a:extLst>
          </p:cNvPr>
          <p:cNvPicPr>
            <a:picLocks noChangeAspect="1"/>
          </p:cNvPicPr>
          <p:nvPr/>
        </p:nvPicPr>
        <p:blipFill>
          <a:blip r:embed="rId2"/>
          <a:stretch>
            <a:fillRect/>
          </a:stretch>
        </p:blipFill>
        <p:spPr>
          <a:xfrm>
            <a:off x="3037231" y="2277036"/>
            <a:ext cx="5418290" cy="4313294"/>
          </a:xfrm>
          <a:prstGeom prst="rect">
            <a:avLst/>
          </a:prstGeom>
        </p:spPr>
      </p:pic>
    </p:spTree>
    <p:extLst>
      <p:ext uri="{BB962C8B-B14F-4D97-AF65-F5344CB8AC3E}">
        <p14:creationId xmlns:p14="http://schemas.microsoft.com/office/powerpoint/2010/main" val="2149916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7880-A5A0-6AD0-40EC-3F505E47CD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JSP Standard Action tags </a:t>
            </a:r>
          </a:p>
        </p:txBody>
      </p:sp>
      <p:pic>
        <p:nvPicPr>
          <p:cNvPr id="5" name="Picture 4">
            <a:extLst>
              <a:ext uri="{FF2B5EF4-FFF2-40B4-BE49-F238E27FC236}">
                <a16:creationId xmlns:a16="http://schemas.microsoft.com/office/drawing/2014/main" id="{99CF625E-44D5-508E-636E-88204FBB4FBA}"/>
              </a:ext>
            </a:extLst>
          </p:cNvPr>
          <p:cNvPicPr>
            <a:picLocks noChangeAspect="1"/>
          </p:cNvPicPr>
          <p:nvPr/>
        </p:nvPicPr>
        <p:blipFill>
          <a:blip r:embed="rId2"/>
          <a:stretch>
            <a:fillRect/>
          </a:stretch>
        </p:blipFill>
        <p:spPr>
          <a:xfrm>
            <a:off x="1193293" y="1954806"/>
            <a:ext cx="8245555" cy="3970364"/>
          </a:xfrm>
          <a:prstGeom prst="rect">
            <a:avLst/>
          </a:prstGeom>
        </p:spPr>
      </p:pic>
    </p:spTree>
    <p:extLst>
      <p:ext uri="{BB962C8B-B14F-4D97-AF65-F5344CB8AC3E}">
        <p14:creationId xmlns:p14="http://schemas.microsoft.com/office/powerpoint/2010/main" val="2690003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24B6-D224-6361-215E-F2BC6D26534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JSTL</a:t>
            </a:r>
          </a:p>
        </p:txBody>
      </p:sp>
      <p:sp>
        <p:nvSpPr>
          <p:cNvPr id="6" name="Content Placeholder 5">
            <a:extLst>
              <a:ext uri="{FF2B5EF4-FFF2-40B4-BE49-F238E27FC236}">
                <a16:creationId xmlns:a16="http://schemas.microsoft.com/office/drawing/2014/main" id="{285E3719-B78A-39D2-A712-654F8702D19C}"/>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The JSP Standard Tag Library (JSTL) represents a set of tags to simplify the JSP development.</a:t>
            </a:r>
          </a:p>
          <a:p>
            <a:pPr algn="just"/>
            <a:r>
              <a:rPr lang="en-US" b="0" i="0" dirty="0">
                <a:solidFill>
                  <a:srgbClr val="610B4B"/>
                </a:solidFill>
                <a:effectLst/>
                <a:latin typeface="Times New Roman" panose="02020603050405020304" pitchFamily="18" charset="0"/>
                <a:cs typeface="Times New Roman" panose="02020603050405020304" pitchFamily="18" charset="0"/>
              </a:rPr>
              <a:t>Advantage of JSTL</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Fast Development</a:t>
            </a:r>
            <a:r>
              <a:rPr lang="en-US" b="0" i="0" dirty="0">
                <a:solidFill>
                  <a:srgbClr val="000000"/>
                </a:solidFill>
                <a:effectLst/>
                <a:latin typeface="Times New Roman" panose="02020603050405020304" pitchFamily="18" charset="0"/>
                <a:cs typeface="Times New Roman" panose="02020603050405020304" pitchFamily="18" charset="0"/>
              </a:rPr>
              <a:t> JSTL provides many tags that simplify the JSP.</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Code Reusability</a:t>
            </a:r>
            <a:r>
              <a:rPr lang="en-US" b="0" i="0" dirty="0">
                <a:solidFill>
                  <a:srgbClr val="000000"/>
                </a:solidFill>
                <a:effectLst/>
                <a:latin typeface="Times New Roman" panose="02020603050405020304" pitchFamily="18" charset="0"/>
                <a:cs typeface="Times New Roman" panose="02020603050405020304" pitchFamily="18" charset="0"/>
              </a:rPr>
              <a:t> We can use the JSTL tags on various pages.</a:t>
            </a:r>
          </a:p>
          <a:p>
            <a:pPr algn="just">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No need to use scriptlet tag</a:t>
            </a:r>
            <a:r>
              <a:rPr lang="en-US" b="0" i="0" dirty="0">
                <a:solidFill>
                  <a:srgbClr val="000000"/>
                </a:solidFill>
                <a:effectLst/>
                <a:latin typeface="Times New Roman" panose="02020603050405020304" pitchFamily="18" charset="0"/>
                <a:cs typeface="Times New Roman" panose="02020603050405020304" pitchFamily="18" charset="0"/>
              </a:rPr>
              <a:t> It avoids the use of scriptlet tag.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275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1758A1-D47D-C9DB-D421-B0A5DCE9F088}"/>
              </a:ext>
            </a:extLst>
          </p:cNvPr>
          <p:cNvPicPr>
            <a:picLocks noChangeAspect="1"/>
          </p:cNvPicPr>
          <p:nvPr/>
        </p:nvPicPr>
        <p:blipFill>
          <a:blip r:embed="rId2"/>
          <a:stretch>
            <a:fillRect/>
          </a:stretch>
        </p:blipFill>
        <p:spPr>
          <a:xfrm>
            <a:off x="1308846" y="1107391"/>
            <a:ext cx="10246659" cy="4643217"/>
          </a:xfrm>
          <a:prstGeom prst="rect">
            <a:avLst/>
          </a:prstGeom>
        </p:spPr>
      </p:pic>
    </p:spTree>
    <p:extLst>
      <p:ext uri="{BB962C8B-B14F-4D97-AF65-F5344CB8AC3E}">
        <p14:creationId xmlns:p14="http://schemas.microsoft.com/office/powerpoint/2010/main" val="1836670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ED52-0C75-58A4-FDB3-B94CC595B2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370671-80BE-A28E-B20D-5CDB5FC51DAC}"/>
              </a:ext>
            </a:extLst>
          </p:cNvPr>
          <p:cNvSpPr>
            <a:spLocks noGrp="1"/>
          </p:cNvSpPr>
          <p:nvPr>
            <p:ph idx="1"/>
          </p:nvPr>
        </p:nvSpPr>
        <p:spPr>
          <a:xfrm>
            <a:off x="838200" y="1825625"/>
            <a:ext cx="10515600" cy="45719"/>
          </a:xfrm>
        </p:spPr>
        <p:txBody>
          <a:bodyPr>
            <a:normAutofit fontScale="25000" lnSpcReduction="20000"/>
          </a:bodyPr>
          <a:lstStyle/>
          <a:p>
            <a:endParaRPr lang="en-IN" dirty="0"/>
          </a:p>
          <a:p>
            <a:endParaRPr lang="en-IN" dirty="0"/>
          </a:p>
          <a:p>
            <a:endParaRPr lang="en-IN" dirty="0"/>
          </a:p>
        </p:txBody>
      </p:sp>
      <p:pic>
        <p:nvPicPr>
          <p:cNvPr id="7" name="Picture 6">
            <a:extLst>
              <a:ext uri="{FF2B5EF4-FFF2-40B4-BE49-F238E27FC236}">
                <a16:creationId xmlns:a16="http://schemas.microsoft.com/office/drawing/2014/main" id="{9FBE5809-F9BC-4733-442A-65AB0152AD86}"/>
              </a:ext>
            </a:extLst>
          </p:cNvPr>
          <p:cNvPicPr>
            <a:picLocks noChangeAspect="1"/>
          </p:cNvPicPr>
          <p:nvPr/>
        </p:nvPicPr>
        <p:blipFill>
          <a:blip r:embed="rId2"/>
          <a:stretch>
            <a:fillRect/>
          </a:stretch>
        </p:blipFill>
        <p:spPr>
          <a:xfrm>
            <a:off x="1112088" y="1492439"/>
            <a:ext cx="9967824" cy="4267570"/>
          </a:xfrm>
          <a:prstGeom prst="rect">
            <a:avLst/>
          </a:prstGeom>
        </p:spPr>
      </p:pic>
    </p:spTree>
    <p:extLst>
      <p:ext uri="{BB962C8B-B14F-4D97-AF65-F5344CB8AC3E}">
        <p14:creationId xmlns:p14="http://schemas.microsoft.com/office/powerpoint/2010/main" val="141209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A3AA-C545-9A64-5EE0-11DA9B49661C}"/>
              </a:ext>
            </a:extLst>
          </p:cNvPr>
          <p:cNvSpPr>
            <a:spLocks noGrp="1"/>
          </p:cNvSpPr>
          <p:nvPr>
            <p:ph type="title"/>
          </p:nvPr>
        </p:nvSpPr>
        <p:spPr>
          <a:xfrm>
            <a:off x="838200" y="365126"/>
            <a:ext cx="10515600" cy="872004"/>
          </a:xfrm>
        </p:spPr>
        <p:txBody>
          <a:bodyPr>
            <a:normAutofit fontScale="90000"/>
          </a:bodyPr>
          <a:lstStyle/>
          <a:p>
            <a:r>
              <a:rPr lang="en-IN" sz="4900" b="1" dirty="0">
                <a:effectLst/>
                <a:latin typeface="Times New Roman" panose="02020603050405020304" pitchFamily="18" charset="0"/>
                <a:ea typeface="Calibri" panose="020F0502020204030204" pitchFamily="34" charset="0"/>
                <a:cs typeface="Times New Roman" panose="02020603050405020304" pitchFamily="18" charset="0"/>
              </a:rPr>
              <a:t>Advantages of J2EE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546CEE9-6F2E-E1B4-E22C-EDD78D038D02}"/>
              </a:ext>
            </a:extLst>
          </p:cNvPr>
          <p:cNvSpPr>
            <a:spLocks noGrp="1"/>
          </p:cNvSpPr>
          <p:nvPr>
            <p:ph idx="1"/>
          </p:nvPr>
        </p:nvSpPr>
        <p:spPr>
          <a:xfrm>
            <a:off x="838200" y="1344706"/>
            <a:ext cx="10515600" cy="4832257"/>
          </a:xfrm>
        </p:spPr>
        <p:txBody>
          <a:bodyPr>
            <a:normAutofit/>
          </a:bodyPr>
          <a:lstStyle/>
          <a:p>
            <a:pPr marL="342900" lvl="0" indent="-342900" algn="just">
              <a:lnSpc>
                <a:spcPct val="115000"/>
              </a:lnSpc>
              <a:spcAft>
                <a:spcPts val="10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Simplify the structure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simplifies the component based development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is based on J2SE so it has a support of Write once run anywhere portability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Follows the standard server model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Support heterogeneous environment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Improve development efficiency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Since it uses the component based technology, application can develop parallel.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Portability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588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717D-2CA7-9F19-2A2F-694D23CFB3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 to Spring Framework</a:t>
            </a:r>
          </a:p>
        </p:txBody>
      </p:sp>
      <p:sp>
        <p:nvSpPr>
          <p:cNvPr id="3" name="Content Placeholder 2">
            <a:extLst>
              <a:ext uri="{FF2B5EF4-FFF2-40B4-BE49-F238E27FC236}">
                <a16:creationId xmlns:a16="http://schemas.microsoft.com/office/drawing/2014/main" id="{70C23C97-B7B0-21DB-B6B3-0F3522F9D3CD}"/>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Spring is an open source framework which was created by Rod </a:t>
            </a:r>
            <a:r>
              <a:rPr lang="en-IN" dirty="0" err="1">
                <a:latin typeface="Times New Roman" panose="02020603050405020304" pitchFamily="18" charset="0"/>
                <a:cs typeface="Times New Roman" panose="02020603050405020304" pitchFamily="18" charset="0"/>
              </a:rPr>
              <a:t>Jhonson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He addressed the complexity of the enterprise application development using J2EE.</a:t>
            </a:r>
          </a:p>
          <a:p>
            <a:r>
              <a:rPr lang="en-US" b="0" i="0" u="none" strike="noStrike" baseline="0" dirty="0">
                <a:solidFill>
                  <a:srgbClr val="000000"/>
                </a:solidFill>
                <a:latin typeface="Times New Roman" panose="02020603050405020304" pitchFamily="18" charset="0"/>
                <a:cs typeface="Times New Roman" panose="02020603050405020304" pitchFamily="18" charset="0"/>
              </a:rPr>
              <a:t>Using Spring, we can develop stan </a:t>
            </a:r>
            <a:r>
              <a:rPr lang="en-US" b="0" i="0" u="none" strike="noStrike" baseline="0" dirty="0" err="1">
                <a:solidFill>
                  <a:srgbClr val="000000"/>
                </a:solidFill>
                <a:latin typeface="Times New Roman" panose="02020603050405020304" pitchFamily="18" charset="0"/>
                <a:cs typeface="Times New Roman" panose="02020603050405020304" pitchFamily="18" charset="0"/>
              </a:rPr>
              <a:t>dalone</a:t>
            </a:r>
            <a:r>
              <a:rPr lang="en-US" b="0" i="0" u="none" strike="noStrike" baseline="0" dirty="0">
                <a:solidFill>
                  <a:srgbClr val="000000"/>
                </a:solidFill>
                <a:latin typeface="Times New Roman" panose="02020603050405020304" pitchFamily="18" charset="0"/>
                <a:cs typeface="Times New Roman" panose="02020603050405020304" pitchFamily="18" charset="0"/>
              </a:rPr>
              <a:t> applications, desktop applications, two-tier applications, web applications, distributed applications, enterprise applications, and so on. </a:t>
            </a:r>
            <a:r>
              <a:rPr lang="en-IN" dirty="0">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The Spring Framework provides comprehensive infrastructure support for developing Java EE applications, where the Spring Framework handles the infrastructure and so developers can focus on application development. </a:t>
            </a: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262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566B-CF4E-4CDE-B58C-B4977446FA3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of the Spring Framework	</a:t>
            </a:r>
          </a:p>
        </p:txBody>
      </p:sp>
      <p:sp>
        <p:nvSpPr>
          <p:cNvPr id="3" name="Content Placeholder 2">
            <a:extLst>
              <a:ext uri="{FF2B5EF4-FFF2-40B4-BE49-F238E27FC236}">
                <a16:creationId xmlns:a16="http://schemas.microsoft.com/office/drawing/2014/main" id="{ECF78A62-048B-ECA1-95EB-81B935DDFCD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Lightweight</a:t>
            </a:r>
          </a:p>
          <a:p>
            <a:r>
              <a:rPr lang="en-IN" dirty="0">
                <a:latin typeface="Times New Roman" panose="02020603050405020304" pitchFamily="18" charset="0"/>
                <a:cs typeface="Times New Roman" panose="02020603050405020304" pitchFamily="18" charset="0"/>
              </a:rPr>
              <a:t>Non intrusive</a:t>
            </a:r>
          </a:p>
          <a:p>
            <a:r>
              <a:rPr lang="en-IN" dirty="0">
                <a:latin typeface="Times New Roman" panose="02020603050405020304" pitchFamily="18" charset="0"/>
                <a:cs typeface="Times New Roman" panose="02020603050405020304" pitchFamily="18" charset="0"/>
              </a:rPr>
              <a:t>Inversion of control(IOC)</a:t>
            </a:r>
          </a:p>
          <a:p>
            <a:r>
              <a:rPr lang="en-IN" dirty="0">
                <a:latin typeface="Times New Roman" panose="02020603050405020304" pitchFamily="18" charset="0"/>
                <a:cs typeface="Times New Roman" panose="02020603050405020304" pitchFamily="18" charset="0"/>
              </a:rPr>
              <a:t>Aspect Oriented Programming</a:t>
            </a:r>
          </a:p>
          <a:p>
            <a:r>
              <a:rPr lang="en-IN" dirty="0">
                <a:latin typeface="Times New Roman" panose="02020603050405020304" pitchFamily="18" charset="0"/>
                <a:cs typeface="Times New Roman" panose="02020603050405020304" pitchFamily="18" charset="0"/>
              </a:rPr>
              <a:t>JDBC Exception handling</a:t>
            </a:r>
          </a:p>
          <a:p>
            <a:r>
              <a:rPr lang="en-IN" dirty="0">
                <a:latin typeface="Times New Roman" panose="02020603050405020304" pitchFamily="18" charset="0"/>
                <a:cs typeface="Times New Roman" panose="02020603050405020304" pitchFamily="18" charset="0"/>
              </a:rPr>
              <a:t>Spring MVC Framework</a:t>
            </a:r>
          </a:p>
          <a:p>
            <a:r>
              <a:rPr lang="en-IN" dirty="0">
                <a:latin typeface="Times New Roman" panose="02020603050405020304" pitchFamily="18" charset="0"/>
                <a:cs typeface="Times New Roman" panose="02020603050405020304" pitchFamily="18" charset="0"/>
              </a:rPr>
              <a:t>Spring security</a:t>
            </a:r>
          </a:p>
          <a:p>
            <a:r>
              <a:rPr lang="en-IN" dirty="0">
                <a:latin typeface="Times New Roman" panose="02020603050405020304" pitchFamily="18" charset="0"/>
                <a:cs typeface="Times New Roman" panose="02020603050405020304" pitchFamily="18" charset="0"/>
              </a:rPr>
              <a:t>Spring Webservices, Batch, Social and Mobile</a:t>
            </a:r>
          </a:p>
        </p:txBody>
      </p:sp>
    </p:spTree>
    <p:extLst>
      <p:ext uri="{BB962C8B-B14F-4D97-AF65-F5344CB8AC3E}">
        <p14:creationId xmlns:p14="http://schemas.microsoft.com/office/powerpoint/2010/main" val="1858721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D200-0871-E0EE-AE1A-A52ECCE013D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 of Spring Framework</a:t>
            </a:r>
          </a:p>
        </p:txBody>
      </p:sp>
      <p:sp>
        <p:nvSpPr>
          <p:cNvPr id="3" name="Content Placeholder 2">
            <a:extLst>
              <a:ext uri="{FF2B5EF4-FFF2-40B4-BE49-F238E27FC236}">
                <a16:creationId xmlns:a16="http://schemas.microsoft.com/office/drawing/2014/main" id="{2B9D6073-2102-A019-4983-014B9584A813}"/>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Develop web applications, REST APIS , standalone application.</a:t>
            </a:r>
          </a:p>
          <a:p>
            <a:r>
              <a:rPr lang="en-IN" sz="2400" dirty="0">
                <a:latin typeface="Times New Roman" panose="02020603050405020304" pitchFamily="18" charset="0"/>
                <a:cs typeface="Times New Roman" panose="02020603050405020304" pitchFamily="18" charset="0"/>
              </a:rPr>
              <a:t>Create loosely coupled applications using dependency injection.</a:t>
            </a:r>
          </a:p>
          <a:p>
            <a:r>
              <a:rPr lang="en-IN" sz="2400" dirty="0">
                <a:latin typeface="Times New Roman" panose="02020603050405020304" pitchFamily="18" charset="0"/>
                <a:cs typeface="Times New Roman" panose="02020603050405020304" pitchFamily="18" charset="0"/>
              </a:rPr>
              <a:t>Does not need an application server like </a:t>
            </a:r>
            <a:r>
              <a:rPr lang="en-IN" sz="2400" dirty="0" err="1">
                <a:latin typeface="Times New Roman" panose="02020603050405020304" pitchFamily="18" charset="0"/>
                <a:cs typeface="Times New Roman" panose="02020603050405020304" pitchFamily="18" charset="0"/>
              </a:rPr>
              <a:t>weblogic</a:t>
            </a:r>
            <a:r>
              <a:rPr lang="en-IN" sz="2400" dirty="0">
                <a:latin typeface="Times New Roman" panose="02020603050405020304" pitchFamily="18" charset="0"/>
                <a:cs typeface="Times New Roman" panose="02020603050405020304" pitchFamily="18" charset="0"/>
              </a:rPr>
              <a:t> to deploy application.</a:t>
            </a:r>
          </a:p>
          <a:p>
            <a:r>
              <a:rPr lang="en-IN" sz="2400" dirty="0">
                <a:latin typeface="Times New Roman" panose="02020603050405020304" pitchFamily="18" charset="0"/>
                <a:cs typeface="Times New Roman" panose="02020603050405020304" pitchFamily="18" charset="0"/>
              </a:rPr>
              <a:t>Instead can use a servlet container like tomcat server</a:t>
            </a:r>
          </a:p>
          <a:p>
            <a:r>
              <a:rPr lang="en-IN" sz="2400" dirty="0">
                <a:latin typeface="Times New Roman" panose="02020603050405020304" pitchFamily="18" charset="0"/>
                <a:cs typeface="Times New Roman" panose="02020603050405020304" pitchFamily="18" charset="0"/>
              </a:rPr>
              <a:t>Spring can integrate with framework like struts , logging frameworks hibernate very easily.</a:t>
            </a:r>
          </a:p>
          <a:p>
            <a:r>
              <a:rPr lang="en-IN" sz="2400" dirty="0">
                <a:latin typeface="Times New Roman" panose="02020603050405020304" pitchFamily="18" charset="0"/>
                <a:cs typeface="Times New Roman" panose="02020603050405020304" pitchFamily="18" charset="0"/>
              </a:rPr>
              <a:t>Spring converts the technology specific  exceptions into unchecked exceptions.</a:t>
            </a:r>
          </a:p>
          <a:p>
            <a:r>
              <a:rPr lang="en-IN" sz="2400" dirty="0">
                <a:latin typeface="Times New Roman" panose="02020603050405020304" pitchFamily="18" charset="0"/>
                <a:cs typeface="Times New Roman" panose="02020603050405020304" pitchFamily="18" charset="0"/>
              </a:rPr>
              <a:t>Testing of spring application is very simple as it uses java bean as </a:t>
            </a:r>
            <a:r>
              <a:rPr lang="en-IN" sz="2400" dirty="0" err="1">
                <a:latin typeface="Times New Roman" panose="02020603050405020304" pitchFamily="18" charset="0"/>
                <a:cs typeface="Times New Roman" panose="02020603050405020304" pitchFamily="18" charset="0"/>
              </a:rPr>
              <a:t>pojo</a:t>
            </a:r>
            <a:r>
              <a:rPr lang="en-IN" sz="2400" dirty="0">
                <a:latin typeface="Times New Roman" panose="02020603050405020304" pitchFamily="18" charset="0"/>
                <a:cs typeface="Times New Roman" panose="02020603050405020304" pitchFamily="18" charset="0"/>
              </a:rPr>
              <a:t> classes.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23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B0B3-0E0F-F0F6-6705-BEE1D8F50FA3}"/>
              </a:ext>
            </a:extLst>
          </p:cNvPr>
          <p:cNvSpPr>
            <a:spLocks noGrp="1"/>
          </p:cNvSpPr>
          <p:nvPr>
            <p:ph type="title"/>
          </p:nvPr>
        </p:nvSpPr>
        <p:spPr>
          <a:xfrm>
            <a:off x="838200" y="365125"/>
            <a:ext cx="10515600" cy="674781"/>
          </a:xfrm>
        </p:spPr>
        <p:txBody>
          <a:bodyPr>
            <a:normAutofit fontScale="90000"/>
          </a:bodyPr>
          <a:lstStyle/>
          <a:p>
            <a:r>
              <a:rPr lang="en-IN" dirty="0">
                <a:latin typeface="Times New Roman" panose="02020603050405020304" pitchFamily="18" charset="0"/>
                <a:cs typeface="Times New Roman" panose="02020603050405020304" pitchFamily="18" charset="0"/>
              </a:rPr>
              <a:t>Spring Architecture</a:t>
            </a:r>
          </a:p>
        </p:txBody>
      </p:sp>
      <p:pic>
        <p:nvPicPr>
          <p:cNvPr id="5" name="Picture 4">
            <a:extLst>
              <a:ext uri="{FF2B5EF4-FFF2-40B4-BE49-F238E27FC236}">
                <a16:creationId xmlns:a16="http://schemas.microsoft.com/office/drawing/2014/main" id="{23EC73FA-F3AB-D7CE-7A6F-F5379D787AC3}"/>
              </a:ext>
            </a:extLst>
          </p:cNvPr>
          <p:cNvPicPr>
            <a:picLocks noChangeAspect="1"/>
          </p:cNvPicPr>
          <p:nvPr/>
        </p:nvPicPr>
        <p:blipFill>
          <a:blip r:embed="rId2"/>
          <a:stretch>
            <a:fillRect/>
          </a:stretch>
        </p:blipFill>
        <p:spPr>
          <a:xfrm>
            <a:off x="3097270" y="1039906"/>
            <a:ext cx="5997460" cy="5464030"/>
          </a:xfrm>
          <a:prstGeom prst="rect">
            <a:avLst/>
          </a:prstGeom>
        </p:spPr>
      </p:pic>
    </p:spTree>
    <p:extLst>
      <p:ext uri="{BB962C8B-B14F-4D97-AF65-F5344CB8AC3E}">
        <p14:creationId xmlns:p14="http://schemas.microsoft.com/office/powerpoint/2010/main" val="3400362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BB31-1216-3E8A-E838-2ECA2580FEF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Inversion of Control(IOC)</a:t>
            </a:r>
          </a:p>
        </p:txBody>
      </p:sp>
      <p:sp>
        <p:nvSpPr>
          <p:cNvPr id="3" name="Content Placeholder 2">
            <a:extLst>
              <a:ext uri="{FF2B5EF4-FFF2-40B4-BE49-F238E27FC236}">
                <a16:creationId xmlns:a16="http://schemas.microsoft.com/office/drawing/2014/main" id="{98B22366-E3C0-B825-9115-C0DEB4443E76}"/>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IOC is a container which is responsible for creating the java objects and injecting the dependencies needed for these objects in an application.</a:t>
            </a:r>
          </a:p>
          <a:p>
            <a:r>
              <a:rPr lang="en-IN" sz="2400" dirty="0">
                <a:latin typeface="Times New Roman" panose="02020603050405020304" pitchFamily="18" charset="0"/>
                <a:cs typeface="Times New Roman" panose="02020603050405020304" pitchFamily="18" charset="0"/>
              </a:rPr>
              <a:t>The IOC container is responsible for creating and assembling the spring beans in an application.</a:t>
            </a:r>
          </a:p>
          <a:p>
            <a:r>
              <a:rPr lang="en-IN" sz="2400" dirty="0">
                <a:latin typeface="Times New Roman" panose="02020603050405020304" pitchFamily="18" charset="0"/>
                <a:cs typeface="Times New Roman" panose="02020603050405020304" pitchFamily="18" charset="0"/>
              </a:rPr>
              <a:t>The IOC containers are</a:t>
            </a:r>
          </a:p>
          <a:p>
            <a:pPr lvl="1"/>
            <a:r>
              <a:rPr lang="en-IN" dirty="0">
                <a:latin typeface="Times New Roman" panose="02020603050405020304" pitchFamily="18" charset="0"/>
                <a:cs typeface="Times New Roman" panose="02020603050405020304" pitchFamily="18" charset="0"/>
              </a:rPr>
              <a:t>BeanFactory</a:t>
            </a:r>
          </a:p>
          <a:p>
            <a:pPr lvl="1"/>
            <a:r>
              <a:rPr lang="en-IN" dirty="0">
                <a:latin typeface="Times New Roman" panose="02020603050405020304" pitchFamily="18" charset="0"/>
                <a:cs typeface="Times New Roman" panose="02020603050405020304" pitchFamily="18" charset="0"/>
              </a:rPr>
              <a:t>ApplicationContext</a:t>
            </a:r>
          </a:p>
        </p:txBody>
      </p:sp>
    </p:spTree>
    <p:extLst>
      <p:ext uri="{BB962C8B-B14F-4D97-AF65-F5344CB8AC3E}">
        <p14:creationId xmlns:p14="http://schemas.microsoft.com/office/powerpoint/2010/main" val="1417488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7B4A-2875-51F1-7DF2-519E3C0375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 of IOC Container</a:t>
            </a:r>
          </a:p>
        </p:txBody>
      </p:sp>
      <p:sp>
        <p:nvSpPr>
          <p:cNvPr id="3" name="Content Placeholder 2">
            <a:extLst>
              <a:ext uri="{FF2B5EF4-FFF2-40B4-BE49-F238E27FC236}">
                <a16:creationId xmlns:a16="http://schemas.microsoft.com/office/drawing/2014/main" id="{A197FBF9-A618-24C7-463B-A02A166214B3}"/>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Consider an example there are classes called Employee and Address.</a:t>
            </a:r>
          </a:p>
          <a:p>
            <a:r>
              <a:rPr lang="en-IN" sz="2400" dirty="0">
                <a:latin typeface="Times New Roman" panose="02020603050405020304" pitchFamily="18" charset="0"/>
                <a:cs typeface="Times New Roman" panose="02020603050405020304" pitchFamily="18" charset="0"/>
              </a:rPr>
              <a:t>The IOC container creates object for the classes Employee and Address injects the Address object to the Employee object.</a:t>
            </a:r>
          </a:p>
        </p:txBody>
      </p:sp>
    </p:spTree>
    <p:extLst>
      <p:ext uri="{BB962C8B-B14F-4D97-AF65-F5344CB8AC3E}">
        <p14:creationId xmlns:p14="http://schemas.microsoft.com/office/powerpoint/2010/main" val="3397477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3987-624D-B8D0-DD23-0E30B57E6CB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Spring Container</a:t>
            </a:r>
          </a:p>
        </p:txBody>
      </p:sp>
      <p:pic>
        <p:nvPicPr>
          <p:cNvPr id="5" name="Picture 4">
            <a:extLst>
              <a:ext uri="{FF2B5EF4-FFF2-40B4-BE49-F238E27FC236}">
                <a16:creationId xmlns:a16="http://schemas.microsoft.com/office/drawing/2014/main" id="{AED42DAA-02C4-AA31-9EB6-B0C05A875360}"/>
              </a:ext>
            </a:extLst>
          </p:cNvPr>
          <p:cNvPicPr>
            <a:picLocks noChangeAspect="1"/>
          </p:cNvPicPr>
          <p:nvPr/>
        </p:nvPicPr>
        <p:blipFill>
          <a:blip r:embed="rId2"/>
          <a:stretch>
            <a:fillRect/>
          </a:stretch>
        </p:blipFill>
        <p:spPr>
          <a:xfrm>
            <a:off x="1452282" y="1981074"/>
            <a:ext cx="9170894" cy="4114926"/>
          </a:xfrm>
          <a:prstGeom prst="rect">
            <a:avLst/>
          </a:prstGeom>
        </p:spPr>
      </p:pic>
    </p:spTree>
    <p:extLst>
      <p:ext uri="{BB962C8B-B14F-4D97-AF65-F5344CB8AC3E}">
        <p14:creationId xmlns:p14="http://schemas.microsoft.com/office/powerpoint/2010/main" val="873446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6B8B-BFDD-667A-F02C-BDCEDAC946F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Bean Factory</a:t>
            </a:r>
          </a:p>
        </p:txBody>
      </p:sp>
      <p:sp>
        <p:nvSpPr>
          <p:cNvPr id="3" name="Content Placeholder 2">
            <a:extLst>
              <a:ext uri="{FF2B5EF4-FFF2-40B4-BE49-F238E27FC236}">
                <a16:creationId xmlns:a16="http://schemas.microsoft.com/office/drawing/2014/main" id="{A5383B0A-20FB-DE78-5BA8-D5C7F033C818}"/>
              </a:ext>
            </a:extLst>
          </p:cNvPr>
          <p:cNvSpPr>
            <a:spLocks noGrp="1"/>
          </p:cNvSpPr>
          <p:nvPr>
            <p:ph idx="1"/>
          </p:nvPr>
        </p:nvSpPr>
        <p:spPr/>
        <p:txBody>
          <a:bodyPr>
            <a:normAutofit fontScale="92500"/>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Spring creates all the instances, along with the references to the objects you require.</a:t>
            </a:r>
          </a:p>
          <a:p>
            <a:r>
              <a:rPr lang="en-US" sz="2400" dirty="0">
                <a:solidFill>
                  <a:srgbClr val="000000"/>
                </a:solidFill>
                <a:latin typeface="Times New Roman" panose="02020603050405020304" pitchFamily="18" charset="0"/>
                <a:cs typeface="Times New Roman" panose="02020603050405020304" pitchFamily="18" charset="0"/>
              </a:rPr>
              <a:t>This is bit different from the object which you are creating with new keyword.</a:t>
            </a:r>
          </a:p>
          <a:p>
            <a:r>
              <a:rPr lang="en-US" sz="2400" dirty="0">
                <a:solidFill>
                  <a:srgbClr val="000000"/>
                </a:solidFill>
                <a:latin typeface="Times New Roman" panose="02020603050405020304" pitchFamily="18" charset="0"/>
                <a:cs typeface="Times New Roman" panose="02020603050405020304" pitchFamily="18" charset="0"/>
              </a:rPr>
              <a:t>It follows the pattern called Factory Pattern.</a:t>
            </a:r>
          </a:p>
          <a:p>
            <a:r>
              <a:rPr lang="en-IN" sz="2400" dirty="0">
                <a:solidFill>
                  <a:srgbClr val="000000"/>
                </a:solidFill>
                <a:latin typeface="Times New Roman" panose="02020603050405020304" pitchFamily="18" charset="0"/>
                <a:cs typeface="Times New Roman" panose="02020603050405020304" pitchFamily="18" charset="0"/>
              </a:rPr>
              <a:t>BeanFactory will take the responsibility of creating a new objects, which you don’t have to create by yourself.  To create the new objects it will read the configuration file written in XML, which contains the Bean definitions.  </a:t>
            </a:r>
          </a:p>
          <a:p>
            <a:r>
              <a:rPr lang="en-IN" sz="2400" dirty="0">
                <a:solidFill>
                  <a:srgbClr val="000000"/>
                </a:solidFill>
                <a:latin typeface="Times New Roman" panose="02020603050405020304" pitchFamily="18" charset="0"/>
                <a:cs typeface="Times New Roman" panose="02020603050405020304" pitchFamily="18" charset="0"/>
              </a:rPr>
              <a:t>We can refer this configuration file as meta data or blue print.</a:t>
            </a:r>
          </a:p>
          <a:p>
            <a:r>
              <a:rPr lang="en-US" sz="2400" dirty="0" err="1">
                <a:solidFill>
                  <a:srgbClr val="000000"/>
                </a:solidFill>
                <a:latin typeface="Times New Roman" panose="02020603050405020304" pitchFamily="18" charset="0"/>
                <a:cs typeface="Times New Roman" panose="02020603050405020304" pitchFamily="18" charset="0"/>
              </a:rPr>
              <a:t>BeanFactory</a:t>
            </a:r>
            <a:r>
              <a:rPr lang="en-US" sz="2400" dirty="0">
                <a:solidFill>
                  <a:srgbClr val="000000"/>
                </a:solidFill>
                <a:latin typeface="Times New Roman" panose="02020603050405020304" pitchFamily="18" charset="0"/>
                <a:cs typeface="Times New Roman" panose="02020603050405020304" pitchFamily="18" charset="0"/>
              </a:rPr>
              <a:t> is defined by the </a:t>
            </a:r>
            <a:r>
              <a:rPr lang="en-US" sz="2400" dirty="0" err="1">
                <a:solidFill>
                  <a:srgbClr val="000000"/>
                </a:solidFill>
                <a:latin typeface="Times New Roman" panose="02020603050405020304" pitchFamily="18" charset="0"/>
                <a:cs typeface="Times New Roman" panose="02020603050405020304" pitchFamily="18" charset="0"/>
              </a:rPr>
              <a:t>org.springframework.beans.factory.BeanFactory</a:t>
            </a:r>
            <a:r>
              <a:rPr lang="en-US" sz="2400" dirty="0">
                <a:solidFill>
                  <a:srgbClr val="000000"/>
                </a:solidFill>
                <a:latin typeface="Times New Roman" panose="02020603050405020304" pitchFamily="18" charset="0"/>
                <a:cs typeface="Times New Roman" panose="02020603050405020304" pitchFamily="18" charset="0"/>
              </a:rPr>
              <a:t> interface. </a:t>
            </a:r>
            <a:endParaRPr lang="en-US" sz="1800" dirty="0">
              <a:solidFill>
                <a:srgbClr val="000000"/>
              </a:solidFill>
              <a:latin typeface="Book Antiqua" panose="0204060205030503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It is the core part of the IOC in spring which is responsible for containing and managing the beans.</a:t>
            </a:r>
            <a:endParaRPr lang="en-IN"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085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17FF74-142E-6FCD-77AE-5A82D5414009}"/>
              </a:ext>
            </a:extLst>
          </p:cNvPr>
          <p:cNvPicPr>
            <a:picLocks noChangeAspect="1"/>
          </p:cNvPicPr>
          <p:nvPr/>
        </p:nvPicPr>
        <p:blipFill>
          <a:blip r:embed="rId2"/>
          <a:stretch>
            <a:fillRect/>
          </a:stretch>
        </p:blipFill>
        <p:spPr>
          <a:xfrm>
            <a:off x="2083722" y="1497162"/>
            <a:ext cx="8024555" cy="3863675"/>
          </a:xfrm>
          <a:prstGeom prst="rect">
            <a:avLst/>
          </a:prstGeom>
        </p:spPr>
      </p:pic>
    </p:spTree>
    <p:extLst>
      <p:ext uri="{BB962C8B-B14F-4D97-AF65-F5344CB8AC3E}">
        <p14:creationId xmlns:p14="http://schemas.microsoft.com/office/powerpoint/2010/main" val="1860108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A1A0-91D0-129D-E549-27B1A915606A}"/>
              </a:ext>
            </a:extLst>
          </p:cNvPr>
          <p:cNvSpPr>
            <a:spLocks noGrp="1"/>
          </p:cNvSpPr>
          <p:nvPr>
            <p:ph type="title"/>
          </p:nvPr>
        </p:nvSpPr>
        <p:spPr>
          <a:xfrm>
            <a:off x="838200" y="365125"/>
            <a:ext cx="10515600" cy="854075"/>
          </a:xfrm>
        </p:spPr>
        <p:txBody>
          <a:bodyPr/>
          <a:lstStyle/>
          <a:p>
            <a:r>
              <a:rPr lang="en-IN" dirty="0">
                <a:latin typeface="Times New Roman" panose="02020603050405020304" pitchFamily="18" charset="0"/>
                <a:cs typeface="Times New Roman" panose="02020603050405020304" pitchFamily="18" charset="0"/>
              </a:rPr>
              <a:t>Implementation of Bean Factory</a:t>
            </a:r>
          </a:p>
        </p:txBody>
      </p:sp>
      <p:sp>
        <p:nvSpPr>
          <p:cNvPr id="3" name="Content Placeholder 2">
            <a:extLst>
              <a:ext uri="{FF2B5EF4-FFF2-40B4-BE49-F238E27FC236}">
                <a16:creationId xmlns:a16="http://schemas.microsoft.com/office/drawing/2014/main" id="{0941F997-C28D-ADAA-F461-0E5B4EB1B89B}"/>
              </a:ext>
            </a:extLst>
          </p:cNvPr>
          <p:cNvSpPr>
            <a:spLocks noGrp="1"/>
          </p:cNvSpPr>
          <p:nvPr>
            <p:ph idx="1"/>
          </p:nvPr>
        </p:nvSpPr>
        <p:spPr>
          <a:xfrm>
            <a:off x="838200" y="1305672"/>
            <a:ext cx="10515600" cy="2002304"/>
          </a:xfrm>
        </p:spPr>
        <p:txBody>
          <a:bodyPr>
            <a:normAutofit/>
          </a:bodyPr>
          <a:lstStyle/>
          <a:p>
            <a:r>
              <a:rPr lang="en-IN" sz="2400" dirty="0">
                <a:latin typeface="Times New Roman" panose="02020603050405020304" pitchFamily="18" charset="0"/>
                <a:cs typeface="Times New Roman" panose="02020603050405020304" pitchFamily="18" charset="0"/>
              </a:rPr>
              <a:t>The BeanFactory interface is implemented by the class </a:t>
            </a:r>
            <a:r>
              <a:rPr lang="en-IN" sz="2400" dirty="0" err="1">
                <a:latin typeface="Times New Roman" panose="02020603050405020304" pitchFamily="18" charset="0"/>
                <a:cs typeface="Times New Roman" panose="02020603050405020304" pitchFamily="18" charset="0"/>
              </a:rPr>
              <a:t>XmlBeanFactory</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XmlBeanFactory</a:t>
            </a:r>
            <a:r>
              <a:rPr lang="en-IN" sz="2400" dirty="0">
                <a:latin typeface="Times New Roman" panose="02020603050405020304" pitchFamily="18" charset="0"/>
                <a:cs typeface="Times New Roman" panose="02020603050405020304" pitchFamily="18" charset="0"/>
              </a:rPr>
              <a:t> constructor takes Resource interface object as a parameter which will helps to load the resource that is the xml configuration file from the file system or class path.</a:t>
            </a:r>
          </a:p>
          <a:p>
            <a:r>
              <a:rPr lang="en-IN" sz="1800" b="0" i="0" u="none" strike="noStrike" baseline="0" dirty="0" err="1">
                <a:solidFill>
                  <a:srgbClr val="000000"/>
                </a:solidFill>
                <a:latin typeface="Courier Std"/>
              </a:rPr>
              <a:t>XmlBeanFactory</a:t>
            </a:r>
            <a:r>
              <a:rPr lang="en-IN" sz="1800" b="0" i="0" u="none" strike="noStrike" baseline="0" dirty="0">
                <a:solidFill>
                  <a:srgbClr val="000000"/>
                </a:solidFill>
                <a:latin typeface="Courier Std"/>
              </a:rPr>
              <a:t> (Resource resource)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C43C68-F4D0-9BF4-534A-3F048A6139D5}"/>
              </a:ext>
            </a:extLst>
          </p:cNvPr>
          <p:cNvPicPr>
            <a:picLocks noChangeAspect="1"/>
          </p:cNvPicPr>
          <p:nvPr/>
        </p:nvPicPr>
        <p:blipFill>
          <a:blip r:embed="rId2"/>
          <a:stretch>
            <a:fillRect/>
          </a:stretch>
        </p:blipFill>
        <p:spPr>
          <a:xfrm>
            <a:off x="1461247" y="3429000"/>
            <a:ext cx="8390965" cy="2478741"/>
          </a:xfrm>
          <a:prstGeom prst="rect">
            <a:avLst/>
          </a:prstGeom>
        </p:spPr>
      </p:pic>
    </p:spTree>
    <p:extLst>
      <p:ext uri="{BB962C8B-B14F-4D97-AF65-F5344CB8AC3E}">
        <p14:creationId xmlns:p14="http://schemas.microsoft.com/office/powerpoint/2010/main" val="35735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B434-25BD-CB14-9C69-AAD16D6AD02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Advantages of J2EE (cont’d)</a:t>
            </a:r>
            <a:endParaRPr lang="en-IN" dirty="0"/>
          </a:p>
        </p:txBody>
      </p:sp>
      <p:sp>
        <p:nvSpPr>
          <p:cNvPr id="3" name="Content Placeholder 2">
            <a:extLst>
              <a:ext uri="{FF2B5EF4-FFF2-40B4-BE49-F238E27FC236}">
                <a16:creationId xmlns:a16="http://schemas.microsoft.com/office/drawing/2014/main" id="{F55E517F-6D71-695E-99CF-2658B7DA54B9}"/>
              </a:ext>
            </a:extLst>
          </p:cNvPr>
          <p:cNvSpPr>
            <a:spLocks noGrp="1"/>
          </p:cNvSpPr>
          <p:nvPr>
            <p:ph idx="1"/>
          </p:nvPr>
        </p:nvSpPr>
        <p:spPr/>
        <p:txBody>
          <a:bodyPr/>
          <a:lstStyle/>
          <a:p>
            <a:pPr marL="342900" lvl="0" indent="-342900" algn="just">
              <a:lnSpc>
                <a:spcPct val="115000"/>
              </a:lnSpc>
              <a:spcAft>
                <a:spcPts val="10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Reusability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Since the applications are developed as component so that it can be reused in any of the target application that needs that services.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Ease of maintenance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Component based design simplifies maintenance of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Components can be updated independently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New features can be increased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Arial" panose="020B0604020202020204" pitchFamily="34" charset="0"/>
              <a:buChar char="–"/>
              <a:tabLst>
                <a:tab pos="9144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Any number of customers can access the component.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44777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8039-8920-E183-29F0-12B6B0215C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Context </a:t>
            </a:r>
          </a:p>
        </p:txBody>
      </p:sp>
      <p:sp>
        <p:nvSpPr>
          <p:cNvPr id="3" name="Content Placeholder 2">
            <a:extLst>
              <a:ext uri="{FF2B5EF4-FFF2-40B4-BE49-F238E27FC236}">
                <a16:creationId xmlns:a16="http://schemas.microsoft.com/office/drawing/2014/main" id="{74BEDF95-79D0-A013-ED38-B3B7BCB1292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Application context is also used to represent the Spring Container.</a:t>
            </a:r>
          </a:p>
          <a:p>
            <a:r>
              <a:rPr lang="en-IN" dirty="0">
                <a:latin typeface="Times New Roman" panose="02020603050405020304" pitchFamily="18" charset="0"/>
                <a:cs typeface="Times New Roman" panose="02020603050405020304" pitchFamily="18" charset="0"/>
              </a:rPr>
              <a:t>Application context is always preferred over the BeanFactory, which includes all the functionality of BeanFactory.</a:t>
            </a:r>
          </a:p>
          <a:p>
            <a:r>
              <a:rPr lang="en-IN" dirty="0" err="1">
                <a:latin typeface="Times New Roman" panose="02020603050405020304" pitchFamily="18" charset="0"/>
                <a:cs typeface="Times New Roman" panose="02020603050405020304" pitchFamily="18" charset="0"/>
              </a:rPr>
              <a:t>org.springframework.context.ApplicationContext</a:t>
            </a:r>
            <a:r>
              <a:rPr lang="en-IN" dirty="0">
                <a:latin typeface="Times New Roman" panose="02020603050405020304" pitchFamily="18" charset="0"/>
                <a:cs typeface="Times New Roman" panose="02020603050405020304" pitchFamily="18" charset="0"/>
              </a:rPr>
              <a:t> is the interface which provides a functionalities and attributes to create the enterprise level applications</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Where as BeanFactory provides very less functionalities and that too can be accessed over ApplicationContext since the ApplicationContext interface extends the BeanFactory interface</a:t>
            </a:r>
            <a:r>
              <a:rPr lang="en-IN" sz="1800" dirty="0">
                <a:solidFill>
                  <a:srgbClr val="00000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45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C484-2FC7-8890-387F-4FE1B23C1AE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 of ApplicationContext</a:t>
            </a:r>
          </a:p>
        </p:txBody>
      </p:sp>
      <p:sp>
        <p:nvSpPr>
          <p:cNvPr id="3" name="Content Placeholder 2">
            <a:extLst>
              <a:ext uri="{FF2B5EF4-FFF2-40B4-BE49-F238E27FC236}">
                <a16:creationId xmlns:a16="http://schemas.microsoft.com/office/drawing/2014/main" id="{81627B40-B3D3-3D09-5CA2-6554569891C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ApplicationContext can be implemented by the following ways.</a:t>
            </a:r>
          </a:p>
          <a:p>
            <a:pPr marL="457200" indent="-457200">
              <a:buFont typeface="+mj-lt"/>
              <a:buAutoNum type="arabicPeriod"/>
            </a:pPr>
            <a:r>
              <a:rPr lang="en-IN" sz="2400" b="1" dirty="0" err="1">
                <a:solidFill>
                  <a:srgbClr val="000000"/>
                </a:solidFill>
                <a:effectLst/>
                <a:latin typeface="Times New Roman" panose="02020603050405020304" pitchFamily="18" charset="0"/>
                <a:cs typeface="Times New Roman" panose="02020603050405020304" pitchFamily="18" charset="0"/>
              </a:rPr>
              <a:t>FileSystemXmlApplicationContext</a:t>
            </a: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sz="1800" dirty="0">
                <a:solidFill>
                  <a:srgbClr val="000000"/>
                </a:solidFill>
                <a:effectLst/>
                <a:latin typeface="Courier New" panose="02070309020205020404" pitchFamily="49" charset="0"/>
              </a:rPr>
              <a:t>ApplicationContext </a:t>
            </a:r>
            <a:r>
              <a:rPr lang="en-IN" sz="1800" dirty="0" err="1">
                <a:solidFill>
                  <a:srgbClr val="6A3E3E"/>
                </a:solidFill>
                <a:effectLst/>
                <a:latin typeface="Courier New" panose="02070309020205020404" pitchFamily="49" charset="0"/>
              </a:rPr>
              <a:t>ctx</a:t>
            </a:r>
            <a:r>
              <a:rPr lang="en-IN" sz="1800" dirty="0">
                <a:solidFill>
                  <a:srgbClr val="000000"/>
                </a:solidFill>
                <a:effectLst/>
                <a:latin typeface="Courier New" panose="02070309020205020404" pitchFamily="49" charset="0"/>
              </a:rPr>
              <a:t>=</a:t>
            </a:r>
            <a:r>
              <a:rPr lang="en-IN" sz="1800" b="1" dirty="0">
                <a:solidFill>
                  <a:srgbClr val="7F0055"/>
                </a:solidFill>
                <a:effectLst/>
                <a:latin typeface="Courier New" panose="02070309020205020404" pitchFamily="49" charset="0"/>
              </a:rPr>
              <a:t>new</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FileSystemXmlApplicationContext</a:t>
            </a:r>
            <a:r>
              <a:rPr lang="en-IN" sz="1800" dirty="0">
                <a:solidFill>
                  <a:srgbClr val="000000"/>
                </a:solidFill>
                <a:effectLst/>
                <a:latin typeface="Courier New" panose="02070309020205020404" pitchFamily="49" charset="0"/>
              </a:rPr>
              <a:t>(</a:t>
            </a:r>
            <a:r>
              <a:rPr lang="en-IN" sz="1800" dirty="0">
                <a:solidFill>
                  <a:srgbClr val="2A00FF"/>
                </a:solidFill>
                <a:effectLst/>
                <a:latin typeface="Courier New" panose="02070309020205020404" pitchFamily="49" charset="0"/>
              </a:rPr>
              <a:t>"F:/Beans.xml"</a:t>
            </a:r>
            <a:r>
              <a:rPr lang="en-IN" sz="1800" dirty="0">
                <a:solidFill>
                  <a:srgbClr val="000000"/>
                </a:solidFill>
                <a:effectLst/>
                <a:latin typeface="Courier New" panose="02070309020205020404" pitchFamily="49" charset="0"/>
              </a:rPr>
              <a:t>);</a:t>
            </a:r>
            <a:endParaRPr lang="en-IN" sz="2400" b="1" dirty="0">
              <a:solidFill>
                <a:srgbClr val="000000"/>
              </a:solidFill>
              <a:latin typeface="Times New Roman" panose="02020603050405020304" pitchFamily="18" charset="0"/>
              <a:cs typeface="Times New Roman" panose="02020603050405020304" pitchFamily="18" charset="0"/>
            </a:endParaRPr>
          </a:p>
          <a:p>
            <a:pPr marL="0" indent="0">
              <a:buNone/>
            </a:pPr>
            <a:r>
              <a:rPr lang="en-IN" sz="2400" b="1" dirty="0">
                <a:solidFill>
                  <a:srgbClr val="000000"/>
                </a:solidFill>
                <a:effectLst/>
                <a:latin typeface="Times New Roman" panose="02020603050405020304" pitchFamily="18" charset="0"/>
                <a:cs typeface="Times New Roman" panose="02020603050405020304" pitchFamily="18" charset="0"/>
              </a:rPr>
              <a:t>2.  </a:t>
            </a:r>
            <a:r>
              <a:rPr lang="en-IN" sz="2400" b="1" dirty="0" err="1">
                <a:solidFill>
                  <a:srgbClr val="000000"/>
                </a:solidFill>
                <a:effectLst/>
                <a:latin typeface="Times New Roman" panose="02020603050405020304" pitchFamily="18" charset="0"/>
                <a:cs typeface="Times New Roman" panose="02020603050405020304" pitchFamily="18" charset="0"/>
              </a:rPr>
              <a:t>ClassPathXmlApplicationContext</a:t>
            </a:r>
            <a:endParaRPr lang="en-IN" sz="2400" b="1"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fr-FR" sz="1800" dirty="0" err="1">
                <a:solidFill>
                  <a:srgbClr val="000000"/>
                </a:solidFill>
                <a:effectLst/>
                <a:latin typeface="Courier New" panose="02070309020205020404" pitchFamily="49" charset="0"/>
              </a:rPr>
              <a:t>ApplicationContext</a:t>
            </a:r>
            <a:r>
              <a:rPr lang="fr-FR" sz="1800" dirty="0">
                <a:solidFill>
                  <a:srgbClr val="000000"/>
                </a:solidFill>
                <a:effectLst/>
                <a:latin typeface="Courier New" panose="02070309020205020404" pitchFamily="49" charset="0"/>
              </a:rPr>
              <a:t> </a:t>
            </a:r>
            <a:r>
              <a:rPr lang="fr-FR" sz="1800" dirty="0" err="1">
                <a:solidFill>
                  <a:srgbClr val="6A3E3E"/>
                </a:solidFill>
                <a:effectLst/>
                <a:latin typeface="Courier New" panose="02070309020205020404" pitchFamily="49" charset="0"/>
              </a:rPr>
              <a:t>ctx</a:t>
            </a:r>
            <a:r>
              <a:rPr lang="fr-FR" sz="1800" dirty="0">
                <a:solidFill>
                  <a:srgbClr val="000000"/>
                </a:solidFill>
                <a:effectLst/>
                <a:latin typeface="Courier New" panose="02070309020205020404" pitchFamily="49" charset="0"/>
              </a:rPr>
              <a:t> = </a:t>
            </a:r>
            <a:r>
              <a:rPr lang="fr-FR" sz="1800" b="1" dirty="0">
                <a:solidFill>
                  <a:srgbClr val="7F0055"/>
                </a:solidFill>
                <a:effectLst/>
                <a:latin typeface="Courier New" panose="02070309020205020404" pitchFamily="49" charset="0"/>
              </a:rPr>
              <a:t>new</a:t>
            </a:r>
            <a:r>
              <a:rPr lang="fr-FR" sz="1800" dirty="0">
                <a:solidFill>
                  <a:srgbClr val="000000"/>
                </a:solidFill>
                <a:effectLst/>
                <a:latin typeface="Courier New" panose="02070309020205020404" pitchFamily="49" charset="0"/>
              </a:rPr>
              <a:t> </a:t>
            </a:r>
            <a:r>
              <a:rPr lang="fr-FR" sz="1800" dirty="0" err="1">
                <a:solidFill>
                  <a:srgbClr val="000000"/>
                </a:solidFill>
                <a:effectLst/>
                <a:latin typeface="Courier New" panose="02070309020205020404" pitchFamily="49" charset="0"/>
              </a:rPr>
              <a:t>ClassPathXmlApplicationContext</a:t>
            </a:r>
            <a:r>
              <a:rPr lang="fr-FR" sz="1800" dirty="0">
                <a:solidFill>
                  <a:srgbClr val="000000"/>
                </a:solidFill>
                <a:effectLst/>
                <a:latin typeface="Courier New" panose="02070309020205020404" pitchFamily="49" charset="0"/>
              </a:rPr>
              <a:t>(</a:t>
            </a:r>
            <a:r>
              <a:rPr lang="fr-FR" sz="1800" dirty="0">
                <a:solidFill>
                  <a:srgbClr val="2A00FF"/>
                </a:solidFill>
                <a:effectLst/>
                <a:latin typeface="Courier New" panose="02070309020205020404" pitchFamily="49" charset="0"/>
              </a:rPr>
              <a:t>"Beans.xml"</a:t>
            </a:r>
            <a:r>
              <a:rPr lang="fr-FR" sz="1800" dirty="0">
                <a:solidFill>
                  <a:srgbClr val="000000"/>
                </a:solidFill>
                <a:effectLst/>
                <a:latin typeface="Courier New" panose="02070309020205020404" pitchFamily="49" charset="0"/>
              </a:rPr>
              <a:t>);</a:t>
            </a:r>
          </a:p>
          <a:p>
            <a:r>
              <a:rPr lang="fr-FR" sz="2400" dirty="0">
                <a:latin typeface="Times New Roman" panose="02020603050405020304" pitchFamily="18" charset="0"/>
                <a:cs typeface="Times New Roman" panose="02020603050405020304" pitchFamily="18" charset="0"/>
              </a:rPr>
              <a:t>To </a:t>
            </a:r>
            <a:r>
              <a:rPr lang="fr-FR" sz="2400" dirty="0" err="1">
                <a:latin typeface="Times New Roman" panose="02020603050405020304" pitchFamily="18" charset="0"/>
                <a:cs typeface="Times New Roman" panose="02020603050405020304" pitchFamily="18" charset="0"/>
              </a:rPr>
              <a:t>access</a:t>
            </a:r>
            <a:r>
              <a:rPr lang="fr-FR" sz="2400" dirty="0">
                <a:latin typeface="Times New Roman" panose="02020603050405020304" pitchFamily="18" charset="0"/>
                <a:cs typeface="Times New Roman" panose="02020603050405020304" pitchFamily="18" charset="0"/>
              </a:rPr>
              <a:t> the </a:t>
            </a:r>
            <a:r>
              <a:rPr lang="fr-FR" sz="2400" dirty="0" err="1">
                <a:latin typeface="Times New Roman" panose="02020603050405020304" pitchFamily="18" charset="0"/>
                <a:cs typeface="Times New Roman" panose="02020603050405020304" pitchFamily="18" charset="0"/>
              </a:rPr>
              <a:t>specific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bean</a:t>
            </a:r>
            <a:r>
              <a:rPr lang="fr-FR" sz="2400" dirty="0">
                <a:latin typeface="Times New Roman" panose="02020603050405020304" pitchFamily="18" charset="0"/>
                <a:cs typeface="Times New Roman" panose="02020603050405020304" pitchFamily="18" charset="0"/>
              </a:rPr>
              <a:t> the </a:t>
            </a:r>
            <a:r>
              <a:rPr lang="fr-FR" sz="2400" dirty="0" err="1">
                <a:latin typeface="Times New Roman" panose="02020603050405020304" pitchFamily="18" charset="0"/>
                <a:cs typeface="Times New Roman" panose="02020603050405020304" pitchFamily="18" charset="0"/>
              </a:rPr>
              <a:t>ApplicationContext</a:t>
            </a:r>
            <a:r>
              <a:rPr lang="fr-FR" sz="2400" dirty="0">
                <a:latin typeface="Times New Roman" panose="02020603050405020304" pitchFamily="18" charset="0"/>
                <a:cs typeface="Times New Roman" panose="02020603050405020304" pitchFamily="18" charset="0"/>
              </a:rPr>
              <a:t> interface </a:t>
            </a:r>
            <a:r>
              <a:rPr lang="fr-FR" sz="2400" dirty="0" err="1">
                <a:latin typeface="Times New Roman" panose="02020603050405020304" pitchFamily="18" charset="0"/>
                <a:cs typeface="Times New Roman" panose="02020603050405020304" pitchFamily="18" charset="0"/>
              </a:rPr>
              <a:t>provides</a:t>
            </a:r>
            <a:r>
              <a:rPr lang="fr-FR" sz="2400" dirty="0">
                <a:latin typeface="Times New Roman" panose="02020603050405020304" pitchFamily="18" charset="0"/>
                <a:cs typeface="Times New Roman" panose="02020603050405020304" pitchFamily="18" charset="0"/>
              </a:rPr>
              <a:t> a </a:t>
            </a:r>
            <a:r>
              <a:rPr lang="fr-FR" sz="2400" dirty="0" err="1">
                <a:latin typeface="Times New Roman" panose="02020603050405020304" pitchFamily="18" charset="0"/>
                <a:cs typeface="Times New Roman" panose="02020603050405020304" pitchFamily="18" charset="0"/>
              </a:rPr>
              <a:t>method</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getBean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which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takes</a:t>
            </a:r>
            <a:r>
              <a:rPr lang="fr-FR" sz="2400" dirty="0">
                <a:latin typeface="Times New Roman" panose="02020603050405020304" pitchFamily="18" charset="0"/>
                <a:cs typeface="Times New Roman" panose="02020603050405020304" pitchFamily="18" charset="0"/>
              </a:rPr>
              <a:t> the </a:t>
            </a:r>
            <a:r>
              <a:rPr lang="fr-FR" sz="2400" dirty="0" err="1">
                <a:latin typeface="Times New Roman" panose="02020603050405020304" pitchFamily="18" charset="0"/>
                <a:cs typeface="Times New Roman" panose="02020603050405020304" pitchFamily="18" charset="0"/>
              </a:rPr>
              <a:t>bean</a:t>
            </a:r>
            <a:r>
              <a:rPr lang="fr-FR" sz="2400" dirty="0">
                <a:latin typeface="Times New Roman" panose="02020603050405020304" pitchFamily="18" charset="0"/>
                <a:cs typeface="Times New Roman" panose="02020603050405020304" pitchFamily="18" charset="0"/>
              </a:rPr>
              <a:t> id as a </a:t>
            </a:r>
            <a:r>
              <a:rPr lang="fr-FR" sz="2400" dirty="0" err="1">
                <a:latin typeface="Times New Roman" panose="02020603050405020304" pitchFamily="18" charset="0"/>
                <a:cs typeface="Times New Roman" panose="02020603050405020304" pitchFamily="18" charset="0"/>
              </a:rPr>
              <a:t>parameter</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Using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this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getBean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method</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you</a:t>
            </a:r>
            <a:r>
              <a:rPr lang="fr-FR" sz="2400" dirty="0">
                <a:latin typeface="Times New Roman" panose="02020603050405020304" pitchFamily="18" charset="0"/>
                <a:cs typeface="Times New Roman" panose="02020603050405020304" pitchFamily="18" charset="0"/>
              </a:rPr>
              <a:t> can </a:t>
            </a:r>
            <a:r>
              <a:rPr lang="fr-FR" sz="2400" dirty="0" err="1">
                <a:latin typeface="Times New Roman" panose="02020603050405020304" pitchFamily="18" charset="0"/>
                <a:cs typeface="Times New Roman" panose="02020603050405020304" pitchFamily="18" charset="0"/>
              </a:rPr>
              <a:t>access</a:t>
            </a:r>
            <a:r>
              <a:rPr lang="fr-FR" sz="2400" dirty="0">
                <a:latin typeface="Times New Roman" panose="02020603050405020304" pitchFamily="18" charset="0"/>
                <a:cs typeface="Times New Roman" panose="02020603050405020304" pitchFamily="18" charset="0"/>
              </a:rPr>
              <a:t> the </a:t>
            </a:r>
            <a:r>
              <a:rPr lang="fr-FR" sz="2400" dirty="0" err="1">
                <a:latin typeface="Times New Roman" panose="02020603050405020304" pitchFamily="18" charset="0"/>
                <a:cs typeface="Times New Roman" panose="02020603050405020304" pitchFamily="18" charset="0"/>
              </a:rPr>
              <a:t>particular</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bean</a:t>
            </a:r>
            <a:r>
              <a:rPr lang="fr-FR" sz="2400" dirty="0">
                <a:latin typeface="Times New Roman" panose="02020603050405020304" pitchFamily="18" charset="0"/>
                <a:cs typeface="Times New Roman" panose="02020603050405020304" pitchFamily="18" charset="0"/>
              </a:rPr>
              <a:t>.</a:t>
            </a:r>
          </a:p>
          <a:p>
            <a:pPr marL="0" indent="0">
              <a:buNone/>
            </a:pPr>
            <a:r>
              <a:rPr lang="en-IN" sz="1800" dirty="0" err="1">
                <a:solidFill>
                  <a:srgbClr val="000000"/>
                </a:solidFill>
                <a:effectLst/>
                <a:latin typeface="Courier New" panose="02070309020205020404" pitchFamily="49" charset="0"/>
              </a:rPr>
              <a:t>BeanPgm</a:t>
            </a:r>
            <a:r>
              <a:rPr lang="en-IN" sz="1800" dirty="0">
                <a:solidFill>
                  <a:srgbClr val="000000"/>
                </a:solidFill>
                <a:effectLst/>
                <a:latin typeface="Courier New" panose="02070309020205020404" pitchFamily="49" charset="0"/>
              </a:rPr>
              <a:t> </a:t>
            </a:r>
            <a:r>
              <a:rPr lang="en-IN" sz="1800" dirty="0">
                <a:solidFill>
                  <a:srgbClr val="6A3E3E"/>
                </a:solidFill>
                <a:effectLst/>
                <a:latin typeface="Courier New" panose="02070309020205020404" pitchFamily="49" charset="0"/>
              </a:rPr>
              <a:t>beans</a:t>
            </a:r>
            <a:r>
              <a:rPr lang="en-IN" sz="1800" dirty="0">
                <a:solidFill>
                  <a:srgbClr val="000000"/>
                </a:solidFill>
                <a:effectLst/>
                <a:latin typeface="Courier New" panose="02070309020205020404" pitchFamily="49" charset="0"/>
              </a:rPr>
              <a:t>=(</a:t>
            </a:r>
            <a:r>
              <a:rPr lang="en-IN" sz="1800" dirty="0" err="1">
                <a:solidFill>
                  <a:srgbClr val="000000"/>
                </a:solidFill>
                <a:effectLst/>
                <a:latin typeface="Courier New" panose="02070309020205020404" pitchFamily="49" charset="0"/>
              </a:rPr>
              <a:t>BeanPgm</a:t>
            </a:r>
            <a:r>
              <a:rPr lang="en-IN" sz="1800" dirty="0">
                <a:solidFill>
                  <a:srgbClr val="000000"/>
                </a:solidFill>
                <a:effectLst/>
                <a:latin typeface="Courier New" panose="02070309020205020404" pitchFamily="49" charset="0"/>
              </a:rPr>
              <a:t>) </a:t>
            </a:r>
            <a:r>
              <a:rPr lang="en-IN" sz="1800" dirty="0" err="1">
                <a:solidFill>
                  <a:srgbClr val="6A3E3E"/>
                </a:solidFill>
                <a:effectLst/>
                <a:latin typeface="Courier New" panose="02070309020205020404" pitchFamily="49" charset="0"/>
              </a:rPr>
              <a:t>ctx</a:t>
            </a:r>
            <a:r>
              <a:rPr lang="en-IN" sz="1800" dirty="0" err="1">
                <a:solidFill>
                  <a:srgbClr val="000000"/>
                </a:solidFill>
                <a:effectLst/>
                <a:latin typeface="Courier New" panose="02070309020205020404" pitchFamily="49" charset="0"/>
              </a:rPr>
              <a:t>.getBean</a:t>
            </a:r>
            <a:r>
              <a:rPr lang="en-IN" sz="1800" dirty="0">
                <a:solidFill>
                  <a:srgbClr val="000000"/>
                </a:solidFill>
                <a:effectLst/>
                <a:latin typeface="Courier New" panose="02070309020205020404" pitchFamily="49" charset="0"/>
              </a:rPr>
              <a:t>(</a:t>
            </a:r>
            <a:r>
              <a:rPr lang="en-IN" sz="1800" dirty="0">
                <a:solidFill>
                  <a:srgbClr val="2A00FF"/>
                </a:solidFill>
                <a:effectLst/>
                <a:latin typeface="Courier New" panose="02070309020205020404" pitchFamily="49" charset="0"/>
              </a:rPr>
              <a:t>"bean1"</a:t>
            </a:r>
            <a:r>
              <a:rPr lang="en-IN" sz="1800" dirty="0">
                <a:solidFill>
                  <a:srgbClr val="000000"/>
                </a:solidFill>
                <a:effectLst/>
                <a:latin typeface="Courier New" panose="02070309020205020404" pitchFamily="49"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919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84EBE-0EAA-7FF2-72F1-D913A2A0B8D8}"/>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3. </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XmlWebApplicationContext</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The standard location of the configuration XML file is under WEB-INF and the default name is applicationcontext.xml.</a:t>
            </a:r>
          </a:p>
          <a:p>
            <a:pPr algn="l"/>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4. </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AnnotationConfigApplicationContext</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Instead of using XML files it will use java based spring bean configuration for the bean definition.</a:t>
            </a:r>
          </a:p>
          <a:p>
            <a:pPr algn="l"/>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5. </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AnnotationConfigWebApplicationContext</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This is also same as </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AnnotationConfigApplicationContext</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but this is used for web application.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6324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6634-F88C-8B57-9C73-A89E376277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Dependency Injection(DI)</a:t>
            </a:r>
          </a:p>
        </p:txBody>
      </p:sp>
      <p:sp>
        <p:nvSpPr>
          <p:cNvPr id="3" name="Content Placeholder 2">
            <a:extLst>
              <a:ext uri="{FF2B5EF4-FFF2-40B4-BE49-F238E27FC236}">
                <a16:creationId xmlns:a16="http://schemas.microsoft.com/office/drawing/2014/main" id="{E3AD1971-C59D-3E49-526E-BEA112F246F5}"/>
              </a:ext>
            </a:extLst>
          </p:cNvPr>
          <p:cNvSpPr>
            <a:spLocks noGrp="1"/>
          </p:cNvSpPr>
          <p:nvPr>
            <p:ph idx="1"/>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Dependency Injection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DI</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is a design pattern in which an object's dependency is injected by the framework rather than by the object itself. It reduces coupling between multiple objects as it is dynamically injected by the framework. In DI, the framework is completely responsible for reading configuration.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275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4020-B6E3-7188-E94B-6783F48A8FF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 of DI</a:t>
            </a:r>
          </a:p>
        </p:txBody>
      </p:sp>
      <p:sp>
        <p:nvSpPr>
          <p:cNvPr id="3" name="Content Placeholder 2">
            <a:extLst>
              <a:ext uri="{FF2B5EF4-FFF2-40B4-BE49-F238E27FC236}">
                <a16:creationId xmlns:a16="http://schemas.microsoft.com/office/drawing/2014/main" id="{3B0307D3-13DB-1DDC-DDA3-8D85D5EEB921}"/>
              </a:ext>
            </a:extLst>
          </p:cNvPr>
          <p:cNvSpPr>
            <a:spLocks noGrp="1"/>
          </p:cNvSpPr>
          <p:nvPr>
            <p:ph idx="1"/>
          </p:nvPr>
        </p:nvSpPr>
        <p:spPr/>
        <p:txBody>
          <a:bodyPr>
            <a:normAutofit/>
          </a:bodyPr>
          <a:lstStyle/>
          <a:p>
            <a:pPr algn="l"/>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Loosely coupled architecture. </a:t>
            </a: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Separation of responsibility.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Configuration and code are separate.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A different implementation can be supplied using configuration without changing the code dependent. </a:t>
            </a: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 Improves testability.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DI allows you to replace actual objects with mock objects. This improves testability by writing simple JUnit tests that use mock objects.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280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F271-8176-507F-CB71-4092CEB87DA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Types of Dependency Injection</a:t>
            </a:r>
          </a:p>
        </p:txBody>
      </p:sp>
      <p:pic>
        <p:nvPicPr>
          <p:cNvPr id="5" name="Picture 4">
            <a:extLst>
              <a:ext uri="{FF2B5EF4-FFF2-40B4-BE49-F238E27FC236}">
                <a16:creationId xmlns:a16="http://schemas.microsoft.com/office/drawing/2014/main" id="{3542D25C-3C74-80B6-58E5-189FDA4CE773}"/>
              </a:ext>
            </a:extLst>
          </p:cNvPr>
          <p:cNvPicPr>
            <a:picLocks noChangeAspect="1"/>
          </p:cNvPicPr>
          <p:nvPr/>
        </p:nvPicPr>
        <p:blipFill>
          <a:blip r:embed="rId2"/>
          <a:stretch>
            <a:fillRect/>
          </a:stretch>
        </p:blipFill>
        <p:spPr>
          <a:xfrm>
            <a:off x="1927411" y="1889062"/>
            <a:ext cx="7628965" cy="4269692"/>
          </a:xfrm>
          <a:prstGeom prst="rect">
            <a:avLst/>
          </a:prstGeom>
        </p:spPr>
      </p:pic>
    </p:spTree>
    <p:extLst>
      <p:ext uri="{BB962C8B-B14F-4D97-AF65-F5344CB8AC3E}">
        <p14:creationId xmlns:p14="http://schemas.microsoft.com/office/powerpoint/2010/main" val="1878108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1DAB4-7EA9-B117-AD57-B37AA09B0197}"/>
              </a:ext>
            </a:extLst>
          </p:cNvPr>
          <p:cNvPicPr>
            <a:picLocks noChangeAspect="1"/>
          </p:cNvPicPr>
          <p:nvPr/>
        </p:nvPicPr>
        <p:blipFill>
          <a:blip r:embed="rId2"/>
          <a:stretch>
            <a:fillRect/>
          </a:stretch>
        </p:blipFill>
        <p:spPr>
          <a:xfrm>
            <a:off x="152773" y="0"/>
            <a:ext cx="11483415" cy="6553201"/>
          </a:xfrm>
          <a:prstGeom prst="rect">
            <a:avLst/>
          </a:prstGeom>
        </p:spPr>
      </p:pic>
    </p:spTree>
    <p:extLst>
      <p:ext uri="{BB962C8B-B14F-4D97-AF65-F5344CB8AC3E}">
        <p14:creationId xmlns:p14="http://schemas.microsoft.com/office/powerpoint/2010/main" val="3013298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EBF-C535-A624-582C-FAE6D0AD65E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Spring MVC?</a:t>
            </a:r>
          </a:p>
        </p:txBody>
      </p:sp>
      <p:sp>
        <p:nvSpPr>
          <p:cNvPr id="3" name="Content Placeholder 2">
            <a:extLst>
              <a:ext uri="{FF2B5EF4-FFF2-40B4-BE49-F238E27FC236}">
                <a16:creationId xmlns:a16="http://schemas.microsoft.com/office/drawing/2014/main" id="{09CCA9E3-64B1-C664-5D4D-426F44448F1A}"/>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Spring MVC is a Java based framework that is used to develop web based applications.</a:t>
            </a:r>
          </a:p>
          <a:p>
            <a:r>
              <a:rPr lang="en-IN" sz="2400" dirty="0">
                <a:latin typeface="Times New Roman" panose="02020603050405020304" pitchFamily="18" charset="0"/>
                <a:cs typeface="Times New Roman" panose="02020603050405020304" pitchFamily="18" charset="0"/>
              </a:rPr>
              <a:t>Spring MVC is design pattern which contains the following components.</a:t>
            </a:r>
          </a:p>
          <a:p>
            <a:pPr lvl="1"/>
            <a:r>
              <a:rPr lang="en-IN" dirty="0">
                <a:latin typeface="Times New Roman" panose="02020603050405020304" pitchFamily="18" charset="0"/>
                <a:cs typeface="Times New Roman" panose="02020603050405020304" pitchFamily="18" charset="0"/>
              </a:rPr>
              <a:t>Model – Contains data, it may be single objects or group of things.</a:t>
            </a:r>
          </a:p>
          <a:p>
            <a:pPr lvl="1"/>
            <a:r>
              <a:rPr lang="en-IN" dirty="0">
                <a:latin typeface="Times New Roman" panose="02020603050405020304" pitchFamily="18" charset="0"/>
                <a:cs typeface="Times New Roman" panose="02020603050405020304" pitchFamily="18" charset="0"/>
              </a:rPr>
              <a:t>Controller – The controller contains an application’s business logic.  The @Controller annotation is used to identify the class as </a:t>
            </a:r>
            <a:r>
              <a:rPr lang="en-IN" dirty="0" err="1">
                <a:latin typeface="Times New Roman" panose="02020603050405020304" pitchFamily="18" charset="0"/>
                <a:cs typeface="Times New Roman" panose="02020603050405020304" pitchFamily="18" charset="0"/>
              </a:rPr>
              <a:t>controllet</a:t>
            </a:r>
            <a:r>
              <a:rPr lang="en-IN" dirty="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View – A view is User Interface or presentation which display the content in format.  To display the content it used JSP + JSTL  and </a:t>
            </a:r>
            <a:r>
              <a:rPr lang="en-IN" dirty="0" err="1">
                <a:latin typeface="Times New Roman" panose="02020603050405020304" pitchFamily="18" charset="0"/>
                <a:cs typeface="Times New Roman" panose="02020603050405020304" pitchFamily="18" charset="0"/>
              </a:rPr>
              <a:t>Thymeleaf</a:t>
            </a:r>
            <a:r>
              <a:rPr lang="en-IN" dirty="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Front Controller – The Dispatcher Servlet class serves as Front Controller, which will manage the flow of the Spring MVC application.(web.xml)</a:t>
            </a:r>
          </a:p>
        </p:txBody>
      </p:sp>
    </p:spTree>
    <p:extLst>
      <p:ext uri="{BB962C8B-B14F-4D97-AF65-F5344CB8AC3E}">
        <p14:creationId xmlns:p14="http://schemas.microsoft.com/office/powerpoint/2010/main" val="21293898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676862" y="2976667"/>
            <a:ext cx="807563" cy="873170"/>
          </a:xfrm>
          <a:prstGeom prst="roundRect">
            <a:avLst>
              <a:gd name="adj" fmla="val 11795"/>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Client</a:t>
            </a:r>
          </a:p>
        </p:txBody>
      </p:sp>
      <p:sp>
        <p:nvSpPr>
          <p:cNvPr id="125" name="Shape 125"/>
          <p:cNvSpPr/>
          <p:nvPr/>
        </p:nvSpPr>
        <p:spPr>
          <a:xfrm>
            <a:off x="6281467" y="442662"/>
            <a:ext cx="1823084" cy="769349"/>
          </a:xfrm>
          <a:prstGeom prst="roundRect">
            <a:avLst>
              <a:gd name="adj" fmla="val 12381"/>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controller</a:t>
            </a:r>
          </a:p>
        </p:txBody>
      </p:sp>
      <p:sp>
        <p:nvSpPr>
          <p:cNvPr id="126" name="Shape 126"/>
          <p:cNvSpPr/>
          <p:nvPr/>
        </p:nvSpPr>
        <p:spPr>
          <a:xfrm>
            <a:off x="8200196" y="2117922"/>
            <a:ext cx="2646189" cy="2393093"/>
          </a:xfrm>
          <a:prstGeom prst="ellipse">
            <a:avLst/>
          </a:prstGeom>
          <a:gradFill>
            <a:gsLst>
              <a:gs pos="0">
                <a:schemeClr val="accent1"/>
              </a:gs>
              <a:gs pos="100000">
                <a:schemeClr val="accent1">
                  <a:hueOff val="321133"/>
                  <a:satOff val="-12043"/>
                  <a:lumOff val="-7113"/>
                </a:schemeClr>
              </a:gs>
            </a:gsLst>
            <a:lin ang="5400000"/>
          </a:gradFill>
          <a:ln w="12700">
            <a:miter lim="400000"/>
          </a:ln>
          <a:effectLst>
            <a:outerShdw blurRad="76200" dir="18900000" rotWithShape="0">
              <a:srgbClr val="000000">
                <a:alpha val="80000"/>
              </a:srgbClr>
            </a:outerShdw>
          </a:effectLst>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27" name="Shape 127"/>
          <p:cNvSpPr/>
          <p:nvPr/>
        </p:nvSpPr>
        <p:spPr>
          <a:xfrm>
            <a:off x="8721018" y="3095751"/>
            <a:ext cx="635001" cy="635001"/>
          </a:xfrm>
          <a:prstGeom prst="ellipse">
            <a:avLst/>
          </a:prstGeom>
          <a:gradFill>
            <a:gsLst>
              <a:gs pos="0">
                <a:schemeClr val="accent2"/>
              </a:gs>
              <a:gs pos="100000">
                <a:schemeClr val="accent2">
                  <a:hueOff val="-1101185"/>
                  <a:satOff val="4910"/>
                  <a:lumOff val="-14610"/>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view</a:t>
            </a:r>
          </a:p>
        </p:txBody>
      </p:sp>
      <p:sp>
        <p:nvSpPr>
          <p:cNvPr id="128" name="Shape 128"/>
          <p:cNvSpPr/>
          <p:nvPr/>
        </p:nvSpPr>
        <p:spPr>
          <a:xfrm>
            <a:off x="9605533" y="3095751"/>
            <a:ext cx="807563" cy="635001"/>
          </a:xfrm>
          <a:prstGeom prst="ellipse">
            <a:avLst/>
          </a:prstGeom>
          <a:gradFill>
            <a:gsLst>
              <a:gs pos="0">
                <a:schemeClr val="accent2"/>
              </a:gs>
              <a:gs pos="100000">
                <a:schemeClr val="accent2">
                  <a:hueOff val="-1101185"/>
                  <a:satOff val="4910"/>
                  <a:lumOff val="-14610"/>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model</a:t>
            </a:r>
          </a:p>
        </p:txBody>
      </p:sp>
      <p:sp>
        <p:nvSpPr>
          <p:cNvPr id="129" name="Shape 129"/>
          <p:cNvSpPr/>
          <p:nvPr/>
        </p:nvSpPr>
        <p:spPr>
          <a:xfrm>
            <a:off x="9072097" y="1617910"/>
            <a:ext cx="1384995"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ModelAndView</a:t>
            </a:r>
          </a:p>
        </p:txBody>
      </p:sp>
      <p:sp>
        <p:nvSpPr>
          <p:cNvPr id="130" name="Shape 130"/>
          <p:cNvSpPr/>
          <p:nvPr/>
        </p:nvSpPr>
        <p:spPr>
          <a:xfrm>
            <a:off x="11360172" y="2191128"/>
            <a:ext cx="439223"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Data</a:t>
            </a:r>
          </a:p>
        </p:txBody>
      </p:sp>
      <p:sp>
        <p:nvSpPr>
          <p:cNvPr id="131" name="Shape 131"/>
          <p:cNvSpPr/>
          <p:nvPr/>
        </p:nvSpPr>
        <p:spPr>
          <a:xfrm flipH="1">
            <a:off x="10437146" y="2655141"/>
            <a:ext cx="997104" cy="485019"/>
          </a:xfrm>
          <a:prstGeom prst="line">
            <a:avLst/>
          </a:prstGeom>
          <a:ln w="63500">
            <a:solidFill>
              <a:schemeClr val="accent2"/>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32" name="Shape 132"/>
          <p:cNvSpPr/>
          <p:nvPr/>
        </p:nvSpPr>
        <p:spPr>
          <a:xfrm>
            <a:off x="3749025" y="751579"/>
            <a:ext cx="1422504" cy="4677804"/>
          </a:xfrm>
          <a:prstGeom prst="rect">
            <a:avLst/>
          </a:prstGeom>
          <a:gradFill>
            <a:gsLst>
              <a:gs pos="0">
                <a:schemeClr val="accent3">
                  <a:lumOff val="5363"/>
                </a:schemeClr>
              </a:gs>
              <a:gs pos="100000">
                <a:schemeClr val="accent3">
                  <a:lumOff val="-9685"/>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r>
              <a:rPr sz="1600" kern="0" dirty="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rPr>
              <a:t>Front Controller</a:t>
            </a:r>
          </a:p>
          <a:p>
            <a:pPr algn="ctr" defTabSz="412750" hangingPunct="0">
              <a:defRPr sz="3200">
                <a:effectLst>
                  <a:outerShdw blurRad="25400" dist="23998" dir="2700000" rotWithShape="0">
                    <a:srgbClr val="000000">
                      <a:alpha val="31034"/>
                    </a:srgbClr>
                  </a:outerShdw>
                </a:effectLst>
              </a:defRPr>
            </a:pPr>
            <a:endParaRPr sz="1600" kern="0" dirty="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a:p>
            <a:pPr algn="ctr" defTabSz="412750" hangingPunct="0">
              <a:defRPr sz="3200">
                <a:effectLst>
                  <a:outerShdw blurRad="25400" dist="23998" dir="2700000" rotWithShape="0">
                    <a:srgbClr val="000000">
                      <a:alpha val="31034"/>
                    </a:srgbClr>
                  </a:outerShdw>
                </a:effectLst>
              </a:defRPr>
            </a:pPr>
            <a:r>
              <a:rPr sz="1600" kern="0" dirty="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rPr>
              <a:t>Dispatcher</a:t>
            </a:r>
          </a:p>
          <a:p>
            <a:pPr algn="ctr" defTabSz="412750" hangingPunct="0">
              <a:defRPr sz="3200">
                <a:effectLst>
                  <a:outerShdw blurRad="25400" dist="23998" dir="2700000" rotWithShape="0">
                    <a:srgbClr val="000000">
                      <a:alpha val="31034"/>
                    </a:srgbClr>
                  </a:outerShdw>
                </a:effectLst>
              </a:defRPr>
            </a:pPr>
            <a:r>
              <a:rPr sz="1600" kern="0" dirty="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rPr>
              <a:t>Servlet</a:t>
            </a:r>
          </a:p>
        </p:txBody>
      </p:sp>
      <p:sp>
        <p:nvSpPr>
          <p:cNvPr id="133" name="Shape 133"/>
          <p:cNvSpPr/>
          <p:nvPr/>
        </p:nvSpPr>
        <p:spPr>
          <a:xfrm flipV="1">
            <a:off x="1632225" y="2320537"/>
            <a:ext cx="2105061" cy="757210"/>
          </a:xfrm>
          <a:prstGeom prst="line">
            <a:avLst/>
          </a:prstGeom>
          <a:ln w="63500">
            <a:solidFill>
              <a:schemeClr val="accent3">
                <a:lumOff val="5363"/>
              </a:schemeClr>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34" name="Shape 134"/>
          <p:cNvSpPr/>
          <p:nvPr/>
        </p:nvSpPr>
        <p:spPr>
          <a:xfrm flipH="1">
            <a:off x="5514710" y="1596641"/>
            <a:ext cx="2267705" cy="1491797"/>
          </a:xfrm>
          <a:prstGeom prst="line">
            <a:avLst/>
          </a:prstGeom>
          <a:ln w="63500">
            <a:solidFill>
              <a:schemeClr val="accent3">
                <a:lumOff val="5363"/>
              </a:schemeClr>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35" name="Shape 135"/>
          <p:cNvSpPr/>
          <p:nvPr/>
        </p:nvSpPr>
        <p:spPr>
          <a:xfrm flipV="1">
            <a:off x="5108045" y="1444860"/>
            <a:ext cx="1601405" cy="764950"/>
          </a:xfrm>
          <a:prstGeom prst="line">
            <a:avLst/>
          </a:prstGeom>
          <a:ln w="63500">
            <a:solidFill>
              <a:schemeClr val="accent3">
                <a:lumOff val="5363"/>
              </a:schemeClr>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36" name="Shape 136"/>
          <p:cNvSpPr/>
          <p:nvPr/>
        </p:nvSpPr>
        <p:spPr>
          <a:xfrm>
            <a:off x="8134480" y="1324315"/>
            <a:ext cx="629664" cy="1013892"/>
          </a:xfrm>
          <a:prstGeom prst="line">
            <a:avLst/>
          </a:prstGeom>
          <a:ln w="63500">
            <a:solidFill>
              <a:schemeClr val="accent3">
                <a:lumOff val="5363"/>
              </a:schemeClr>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37" name="Shape 137"/>
          <p:cNvSpPr/>
          <p:nvPr/>
        </p:nvSpPr>
        <p:spPr>
          <a:xfrm>
            <a:off x="6281467" y="4633330"/>
            <a:ext cx="1823084" cy="769349"/>
          </a:xfrm>
          <a:prstGeom prst="roundRect">
            <a:avLst>
              <a:gd name="adj" fmla="val 12381"/>
            </a:avLst>
          </a:prstGeom>
          <a:gradFill>
            <a:gsLst>
              <a:gs pos="0">
                <a:schemeClr val="accent5"/>
              </a:gs>
              <a:gs pos="100000">
                <a:schemeClr val="accent5">
                  <a:hueOff val="243286"/>
                  <a:satOff val="19694"/>
                  <a:lumOff val="-10952"/>
                </a:schemeClr>
              </a:gs>
            </a:gsLst>
            <a:lin ang="5400000"/>
          </a:gradFill>
          <a:ln w="12700">
            <a:miter lim="400000"/>
          </a:ln>
          <a:effectLst>
            <a:outerShdw blurRad="76200" dir="18900000" rotWithShape="0">
              <a:srgbClr val="000000">
                <a:alpha val="80000"/>
              </a:srgbClr>
            </a:outerShdw>
          </a:effectLst>
          <a:extLst>
            <a:ext uri="{C572A759-6A51-4108-AA02-DFA0A04FC94B}">
              <ma14:wrappingTextBoxFlag xmlns="" xmlns:ma14="http://schemas.microsoft.com/office/mac/drawingml/2011/main" val="1"/>
            </a:ext>
          </a:extLst>
        </p:spPr>
        <p:txBody>
          <a:bodyPr lIns="25400" tIns="25400" rIns="25400" bIns="25400" anchor="ctr"/>
          <a:lstStyle>
            <a:lvl1pPr>
              <a:defRPr sz="3200">
                <a:effectLst>
                  <a:outerShdw blurRad="25400" dist="23998" dir="2700000" rotWithShape="0">
                    <a:srgbClr val="000000">
                      <a:alpha val="31034"/>
                    </a:srgbClr>
                  </a:outerShdw>
                </a:effectLst>
              </a:defRPr>
            </a:lvl1p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View Resolver</a:t>
            </a:r>
          </a:p>
        </p:txBody>
      </p:sp>
      <p:sp>
        <p:nvSpPr>
          <p:cNvPr id="138" name="Shape 138"/>
          <p:cNvSpPr/>
          <p:nvPr/>
        </p:nvSpPr>
        <p:spPr>
          <a:xfrm flipH="1" flipV="1">
            <a:off x="1732119" y="3639853"/>
            <a:ext cx="4476385" cy="1274503"/>
          </a:xfrm>
          <a:prstGeom prst="line">
            <a:avLst/>
          </a:prstGeom>
          <a:ln w="63500">
            <a:solidFill>
              <a:schemeClr val="accent3">
                <a:lumOff val="5363"/>
              </a:schemeClr>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39" name="Shape 139"/>
          <p:cNvSpPr/>
          <p:nvPr/>
        </p:nvSpPr>
        <p:spPr>
          <a:xfrm>
            <a:off x="5443423" y="1287561"/>
            <a:ext cx="38311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2(a)</a:t>
            </a:r>
          </a:p>
        </p:txBody>
      </p:sp>
      <p:sp>
        <p:nvSpPr>
          <p:cNvPr id="140" name="Shape 140"/>
          <p:cNvSpPr/>
          <p:nvPr/>
        </p:nvSpPr>
        <p:spPr>
          <a:xfrm>
            <a:off x="5044649" y="3705510"/>
            <a:ext cx="1184421" cy="867968"/>
          </a:xfrm>
          <a:prstGeom prst="line">
            <a:avLst/>
          </a:prstGeom>
          <a:ln w="63500">
            <a:solidFill>
              <a:schemeClr val="accent3">
                <a:lumOff val="5363"/>
              </a:schemeClr>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41" name="Shape 141"/>
          <p:cNvSpPr/>
          <p:nvPr/>
        </p:nvSpPr>
        <p:spPr>
          <a:xfrm>
            <a:off x="2441772" y="2191128"/>
            <a:ext cx="15388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1</a:t>
            </a:r>
          </a:p>
        </p:txBody>
      </p:sp>
      <p:sp>
        <p:nvSpPr>
          <p:cNvPr id="142" name="Shape 142"/>
          <p:cNvSpPr/>
          <p:nvPr/>
        </p:nvSpPr>
        <p:spPr>
          <a:xfrm>
            <a:off x="4077960" y="318616"/>
            <a:ext cx="764633"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web.xml</a:t>
            </a:r>
          </a:p>
        </p:txBody>
      </p:sp>
      <p:sp>
        <p:nvSpPr>
          <p:cNvPr id="143" name="Shape 143"/>
          <p:cNvSpPr/>
          <p:nvPr/>
        </p:nvSpPr>
        <p:spPr>
          <a:xfrm>
            <a:off x="5419533" y="1680827"/>
            <a:ext cx="1352934"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HandlerMapper</a:t>
            </a:r>
          </a:p>
        </p:txBody>
      </p:sp>
      <p:sp>
        <p:nvSpPr>
          <p:cNvPr id="144" name="Shape 144"/>
          <p:cNvSpPr/>
          <p:nvPr/>
        </p:nvSpPr>
        <p:spPr>
          <a:xfrm>
            <a:off x="8405616" y="678577"/>
            <a:ext cx="394339"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2(b)</a:t>
            </a:r>
          </a:p>
        </p:txBody>
      </p:sp>
      <p:sp>
        <p:nvSpPr>
          <p:cNvPr id="145" name="Shape 145"/>
          <p:cNvSpPr/>
          <p:nvPr/>
        </p:nvSpPr>
        <p:spPr>
          <a:xfrm>
            <a:off x="10246966" y="4429778"/>
            <a:ext cx="15388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3</a:t>
            </a:r>
          </a:p>
        </p:txBody>
      </p:sp>
      <p:sp>
        <p:nvSpPr>
          <p:cNvPr id="146" name="Shape 146"/>
          <p:cNvSpPr/>
          <p:nvPr/>
        </p:nvSpPr>
        <p:spPr>
          <a:xfrm>
            <a:off x="6843857" y="2520652"/>
            <a:ext cx="15388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4</a:t>
            </a:r>
          </a:p>
        </p:txBody>
      </p:sp>
      <p:sp>
        <p:nvSpPr>
          <p:cNvPr id="147" name="Shape 147"/>
          <p:cNvSpPr/>
          <p:nvPr/>
        </p:nvSpPr>
        <p:spPr>
          <a:xfrm>
            <a:off x="5830434" y="3788242"/>
            <a:ext cx="15388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5</a:t>
            </a:r>
          </a:p>
        </p:txBody>
      </p:sp>
      <p:sp>
        <p:nvSpPr>
          <p:cNvPr id="148" name="Shape 148"/>
          <p:cNvSpPr/>
          <p:nvPr/>
        </p:nvSpPr>
        <p:spPr>
          <a:xfrm>
            <a:off x="5955599" y="6095537"/>
            <a:ext cx="543417"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dirty="0">
                <a:solidFill>
                  <a:srgbClr val="FFFFFF"/>
                </a:solidFill>
                <a:latin typeface="Times New Roman" panose="02020603050405020304" pitchFamily="18" charset="0"/>
                <a:cs typeface="Times New Roman" panose="02020603050405020304" pitchFamily="18" charset="0"/>
                <a:sym typeface="Helvetica Light"/>
              </a:rPr>
              <a:t>prefix</a:t>
            </a:r>
          </a:p>
        </p:txBody>
      </p:sp>
      <p:sp>
        <p:nvSpPr>
          <p:cNvPr id="149" name="Shape 149"/>
          <p:cNvSpPr/>
          <p:nvPr/>
        </p:nvSpPr>
        <p:spPr>
          <a:xfrm>
            <a:off x="7460416" y="6095537"/>
            <a:ext cx="450443"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view</a:t>
            </a:r>
          </a:p>
        </p:txBody>
      </p:sp>
      <p:sp>
        <p:nvSpPr>
          <p:cNvPr id="150" name="Shape 150"/>
          <p:cNvSpPr/>
          <p:nvPr/>
        </p:nvSpPr>
        <p:spPr>
          <a:xfrm>
            <a:off x="9006317" y="6095537"/>
            <a:ext cx="532197"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suffix</a:t>
            </a:r>
          </a:p>
        </p:txBody>
      </p:sp>
      <p:sp>
        <p:nvSpPr>
          <p:cNvPr id="151" name="Shape 151"/>
          <p:cNvSpPr/>
          <p:nvPr/>
        </p:nvSpPr>
        <p:spPr>
          <a:xfrm>
            <a:off x="7453453" y="5440150"/>
            <a:ext cx="1" cy="544424"/>
          </a:xfrm>
          <a:prstGeom prst="line">
            <a:avLst/>
          </a:prstGeom>
          <a:ln w="25400">
            <a:solidFill>
              <a:schemeClr val="accent3">
                <a:lumOff val="5363"/>
              </a:schemeClr>
            </a:solidFill>
            <a:miter lim="400000"/>
            <a:tailEnd type="triangle"/>
          </a:ln>
        </p:spPr>
        <p:txBody>
          <a:bodyPr lIns="25400" tIns="25400" rIns="25400" bIns="25400" anchor="ctr"/>
          <a:lstStyle/>
          <a:p>
            <a:pPr algn="ctr" defTabSz="412750" hangingPunct="0">
              <a:defRPr sz="3200">
                <a:effectLst>
                  <a:outerShdw blurRad="25400" dist="23998" dir="2700000" rotWithShape="0">
                    <a:srgbClr val="000000">
                      <a:alpha val="31034"/>
                    </a:srgbClr>
                  </a:outerShdw>
                </a:effectLst>
              </a:defRPr>
            </a:pPr>
            <a:endParaRPr sz="1600" kern="0">
              <a:solidFill>
                <a:srgbClr val="FFFFFF"/>
              </a:solidFill>
              <a:effectLst>
                <a:outerShdw blurRad="25400" dist="23998" dir="2700000" rotWithShape="0">
                  <a:srgbClr val="000000">
                    <a:alpha val="31034"/>
                  </a:srgbClr>
                </a:outerShdw>
              </a:effectLst>
              <a:latin typeface="Times New Roman" panose="02020603050405020304" pitchFamily="18" charset="0"/>
              <a:cs typeface="Times New Roman" panose="02020603050405020304" pitchFamily="18" charset="0"/>
              <a:sym typeface="Helvetica Light"/>
            </a:endParaRPr>
          </a:p>
        </p:txBody>
      </p:sp>
      <p:sp>
        <p:nvSpPr>
          <p:cNvPr id="152" name="Shape 152"/>
          <p:cNvSpPr/>
          <p:nvPr/>
        </p:nvSpPr>
        <p:spPr>
          <a:xfrm>
            <a:off x="7861982" y="5613565"/>
            <a:ext cx="15388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6</a:t>
            </a:r>
          </a:p>
        </p:txBody>
      </p:sp>
      <p:sp>
        <p:nvSpPr>
          <p:cNvPr id="153" name="Shape 153"/>
          <p:cNvSpPr/>
          <p:nvPr/>
        </p:nvSpPr>
        <p:spPr>
          <a:xfrm>
            <a:off x="3208529" y="4263127"/>
            <a:ext cx="15388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lgn="ctr" defTabSz="412750" hangingPunct="0"/>
            <a:r>
              <a:rPr sz="1600" kern="0">
                <a:solidFill>
                  <a:srgbClr val="FFFFFF"/>
                </a:solidFill>
                <a:latin typeface="Times New Roman" panose="02020603050405020304" pitchFamily="18" charset="0"/>
                <a:cs typeface="Times New Roman" panose="02020603050405020304" pitchFamily="18" charset="0"/>
                <a:sym typeface="Helvetica Light"/>
              </a:rPr>
              <a:t>7</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1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1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p:tmAbs val="0"/>
                                  </p:iterate>
                                  <p:childTnLst>
                                    <p:set>
                                      <p:cBhvr>
                                        <p:cTn id="42" fill="hold"/>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p:tmAbs val="0"/>
                                  </p:iterate>
                                  <p:childTnLst>
                                    <p:set>
                                      <p:cBhvr>
                                        <p:cTn id="46" fill="hold"/>
                                        <p:tgtEl>
                                          <p:spTgt spid="1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p:tmAbs val="0"/>
                                  </p:iterate>
                                  <p:childTnLst>
                                    <p:set>
                                      <p:cBhvr>
                                        <p:cTn id="50" fill="hold"/>
                                        <p:tgtEl>
                                          <p:spTgt spid="1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p:tmAbs val="0"/>
                                  </p:iterate>
                                  <p:childTnLst>
                                    <p:set>
                                      <p:cBhvr>
                                        <p:cTn id="54" fill="hold"/>
                                        <p:tgtEl>
                                          <p:spTgt spid="1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1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1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iterate>
                                    <p:tmAbs val="0"/>
                                  </p:iterate>
                                  <p:childTnLst>
                                    <p:set>
                                      <p:cBhvr>
                                        <p:cTn id="66" fill="hold"/>
                                        <p:tgtEl>
                                          <p:spTgt spid="1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p:tmAbs val="0"/>
                                  </p:iterate>
                                  <p:childTnLst>
                                    <p:set>
                                      <p:cBhvr>
                                        <p:cTn id="70" fill="hold"/>
                                        <p:tgtEl>
                                          <p:spTgt spid="1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1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p:tmAbs val="0"/>
                                  </p:iterate>
                                  <p:childTnLst>
                                    <p:set>
                                      <p:cBhvr>
                                        <p:cTn id="78" fill="hold"/>
                                        <p:tgtEl>
                                          <p:spTgt spid="1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p:tmAbs val="0"/>
                                  </p:iterate>
                                  <p:childTnLst>
                                    <p:set>
                                      <p:cBhvr>
                                        <p:cTn id="82" fill="hold"/>
                                        <p:tgtEl>
                                          <p:spTgt spid="14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iterate>
                                    <p:tmAbs val="0"/>
                                  </p:iterate>
                                  <p:childTnLst>
                                    <p:set>
                                      <p:cBhvr>
                                        <p:cTn id="86" fill="hold"/>
                                        <p:tgtEl>
                                          <p:spTgt spid="1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iterate>
                                    <p:tmAbs val="0"/>
                                  </p:iterate>
                                  <p:childTnLst>
                                    <p:set>
                                      <p:cBhvr>
                                        <p:cTn id="90" fill="hold"/>
                                        <p:tgtEl>
                                          <p:spTgt spid="1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iterate>
                                    <p:tmAbs val="0"/>
                                  </p:iterate>
                                  <p:childTnLst>
                                    <p:set>
                                      <p:cBhvr>
                                        <p:cTn id="94" fill="hold"/>
                                        <p:tgtEl>
                                          <p:spTgt spid="1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iterate>
                                    <p:tmAbs val="0"/>
                                  </p:iterate>
                                  <p:childTnLst>
                                    <p:set>
                                      <p:cBhvr>
                                        <p:cTn id="98" fill="hold"/>
                                        <p:tgtEl>
                                          <p:spTgt spid="1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iterate>
                                    <p:tmAbs val="0"/>
                                  </p:iterate>
                                  <p:childTnLst>
                                    <p:set>
                                      <p:cBhvr>
                                        <p:cTn id="102" fill="hold"/>
                                        <p:tgtEl>
                                          <p:spTgt spid="15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iterate>
                                    <p:tmAbs val="0"/>
                                  </p:iterate>
                                  <p:childTnLst>
                                    <p:set>
                                      <p:cBhvr>
                                        <p:cTn id="106" fill="hold"/>
                                        <p:tgtEl>
                                          <p:spTgt spid="14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iterate>
                                    <p:tmAbs val="0"/>
                                  </p:iterate>
                                  <p:childTnLst>
                                    <p:set>
                                      <p:cBhvr>
                                        <p:cTn id="110" fill="hold"/>
                                        <p:tgtEl>
                                          <p:spTgt spid="14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iterate>
                                    <p:tmAbs val="0"/>
                                  </p:iterate>
                                  <p:childTnLst>
                                    <p:set>
                                      <p:cBhvr>
                                        <p:cTn id="114" fill="hold"/>
                                        <p:tgtEl>
                                          <p:spTgt spid="1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iterate>
                                    <p:tmAbs val="0"/>
                                  </p:iterate>
                                  <p:childTnLst>
                                    <p:set>
                                      <p:cBhvr>
                                        <p:cTn id="118" fill="hold"/>
                                        <p:tgtEl>
                                          <p:spTgt spid="13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iterate>
                                    <p:tmAbs val="0"/>
                                  </p:iterate>
                                  <p:childTnLst>
                                    <p:set>
                                      <p:cBhvr>
                                        <p:cTn id="122" fill="hold"/>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advAuto="0"/>
      <p:bldP spid="125" grpId="0" animBg="1" advAuto="0"/>
      <p:bldP spid="126" grpId="0" animBg="1" advAuto="0"/>
      <p:bldP spid="127" grpId="0" animBg="1" advAuto="0"/>
      <p:bldP spid="128" grpId="0" animBg="1" advAuto="0"/>
      <p:bldP spid="129" grpId="0" animBg="1" advAuto="0"/>
      <p:bldP spid="130" grpId="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animBg="1" advAuto="0"/>
      <p:bldP spid="139" grpId="0" animBg="1" advAuto="0"/>
      <p:bldP spid="140" grpId="0" animBg="1" advAuto="0"/>
      <p:bldP spid="141" grpId="0" animBg="1" advAuto="0"/>
      <p:bldP spid="142" grpId="0" animBg="1" advAuto="0"/>
      <p:bldP spid="143" grpId="0" animBg="1" advAuto="0"/>
      <p:bldP spid="144" grpId="0" animBg="1" advAuto="0"/>
      <p:bldP spid="145" grpId="0" animBg="1" advAuto="0"/>
      <p:bldP spid="146" grpId="0" animBg="1" advAuto="0"/>
      <p:bldP spid="147" grpId="0" animBg="1" advAuto="0"/>
      <p:bldP spid="148" grpId="0" animBg="1" advAuto="0"/>
      <p:bldP spid="149" grpId="0" animBg="1" advAuto="0"/>
      <p:bldP spid="150" grpId="0" animBg="1" advAuto="0"/>
      <p:bldP spid="151" grpId="0" animBg="1" advAuto="0"/>
      <p:bldP spid="152" grpId="0" animBg="1" advAuto="0"/>
      <p:bldP spid="153" grpId="0"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EBF-C535-A624-582C-FAE6D0AD65E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Steps to create Spring MVC application</a:t>
            </a:r>
          </a:p>
        </p:txBody>
      </p:sp>
      <p:sp>
        <p:nvSpPr>
          <p:cNvPr id="3" name="Content Placeholder 2">
            <a:extLst>
              <a:ext uri="{FF2B5EF4-FFF2-40B4-BE49-F238E27FC236}">
                <a16:creationId xmlns:a16="http://schemas.microsoft.com/office/drawing/2014/main" id="{09CCA9E3-64B1-C664-5D4D-426F44448F1A}"/>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Configure dispatcher servlet.</a:t>
            </a:r>
          </a:p>
          <a:p>
            <a:r>
              <a:rPr lang="en-IN" dirty="0">
                <a:latin typeface="Times New Roman" panose="02020603050405020304" pitchFamily="18" charset="0"/>
                <a:cs typeface="Times New Roman" panose="02020603050405020304" pitchFamily="18" charset="0"/>
              </a:rPr>
              <a:t>Create Spring Configuration file.</a:t>
            </a:r>
          </a:p>
          <a:p>
            <a:r>
              <a:rPr lang="en-IN" dirty="0">
                <a:latin typeface="Times New Roman" panose="02020603050405020304" pitchFamily="18" charset="0"/>
                <a:cs typeface="Times New Roman" panose="02020603050405020304" pitchFamily="18" charset="0"/>
              </a:rPr>
              <a:t>Configure the View Resolver.</a:t>
            </a:r>
          </a:p>
          <a:p>
            <a:r>
              <a:rPr lang="en-IN" dirty="0">
                <a:latin typeface="Times New Roman" panose="02020603050405020304" pitchFamily="18" charset="0"/>
                <a:cs typeface="Times New Roman" panose="02020603050405020304" pitchFamily="18" charset="0"/>
              </a:rPr>
              <a:t>Create the controller.</a:t>
            </a:r>
          </a:p>
          <a:p>
            <a:r>
              <a:rPr lang="en-IN" dirty="0">
                <a:latin typeface="Times New Roman" panose="02020603050405020304" pitchFamily="18" charset="0"/>
                <a:cs typeface="Times New Roman" panose="02020603050405020304" pitchFamily="18" charset="0"/>
              </a:rPr>
              <a:t>Create a folder structure and view.</a:t>
            </a:r>
          </a:p>
          <a:p>
            <a:r>
              <a:rPr lang="en-IN" dirty="0">
                <a:latin typeface="Times New Roman" panose="02020603050405020304" pitchFamily="18" charset="0"/>
                <a:cs typeface="Times New Roman" panose="02020603050405020304" pitchFamily="18" charset="0"/>
              </a:rPr>
              <a:t>Run the application on the server.</a:t>
            </a:r>
          </a:p>
        </p:txBody>
      </p:sp>
    </p:spTree>
    <p:extLst>
      <p:ext uri="{BB962C8B-B14F-4D97-AF65-F5344CB8AC3E}">
        <p14:creationId xmlns:p14="http://schemas.microsoft.com/office/powerpoint/2010/main" val="378522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
            <a:extLst>
              <a:ext uri="{FF2B5EF4-FFF2-40B4-BE49-F238E27FC236}">
                <a16:creationId xmlns:a16="http://schemas.microsoft.com/office/drawing/2014/main" id="{1182AA34-DD12-101D-8369-EC4B217D443B}"/>
              </a:ext>
            </a:extLst>
          </p:cNvPr>
          <p:cNvPicPr>
            <a:picLocks noChangeAspect="1" noChangeArrowheads="1"/>
          </p:cNvPicPr>
          <p:nvPr/>
        </p:nvPicPr>
        <p:blipFill>
          <a:blip r:embed="rId2">
            <a:lum bright="-38000" contrast="46000"/>
            <a:extLst>
              <a:ext uri="{28A0092B-C50C-407E-A947-70E740481C1C}">
                <a14:useLocalDpi xmlns:a14="http://schemas.microsoft.com/office/drawing/2010/main" val="0"/>
              </a:ext>
            </a:extLst>
          </a:blip>
          <a:srcRect/>
          <a:stretch>
            <a:fillRect/>
          </a:stretch>
        </p:blipFill>
        <p:spPr bwMode="auto">
          <a:xfrm>
            <a:off x="1981200" y="1783975"/>
            <a:ext cx="6813175" cy="437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4341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2439-A000-AAF4-E49E-B25D51ACFD1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Folder Structure</a:t>
            </a:r>
          </a:p>
        </p:txBody>
      </p:sp>
      <p:pic>
        <p:nvPicPr>
          <p:cNvPr id="5" name="Picture 4">
            <a:extLst>
              <a:ext uri="{FF2B5EF4-FFF2-40B4-BE49-F238E27FC236}">
                <a16:creationId xmlns:a16="http://schemas.microsoft.com/office/drawing/2014/main" id="{BB802964-1CD9-2195-E74A-D9783D5995BC}"/>
              </a:ext>
            </a:extLst>
          </p:cNvPr>
          <p:cNvPicPr>
            <a:picLocks noChangeAspect="1"/>
          </p:cNvPicPr>
          <p:nvPr/>
        </p:nvPicPr>
        <p:blipFill>
          <a:blip r:embed="rId2"/>
          <a:stretch>
            <a:fillRect/>
          </a:stretch>
        </p:blipFill>
        <p:spPr>
          <a:xfrm>
            <a:off x="2259106" y="1690688"/>
            <a:ext cx="6382869" cy="4638394"/>
          </a:xfrm>
          <a:prstGeom prst="rect">
            <a:avLst/>
          </a:prstGeom>
        </p:spPr>
      </p:pic>
    </p:spTree>
    <p:extLst>
      <p:ext uri="{BB962C8B-B14F-4D97-AF65-F5344CB8AC3E}">
        <p14:creationId xmlns:p14="http://schemas.microsoft.com/office/powerpoint/2010/main" val="447991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9295-9BF6-9532-84BB-861A2CC2E35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How the Spring MVC works internally?</a:t>
            </a:r>
          </a:p>
        </p:txBody>
      </p:sp>
      <p:pic>
        <p:nvPicPr>
          <p:cNvPr id="5" name="Picture 4">
            <a:extLst>
              <a:ext uri="{FF2B5EF4-FFF2-40B4-BE49-F238E27FC236}">
                <a16:creationId xmlns:a16="http://schemas.microsoft.com/office/drawing/2014/main" id="{5307A4D6-CC02-0ED8-3139-171EFA36183F}"/>
              </a:ext>
            </a:extLst>
          </p:cNvPr>
          <p:cNvPicPr>
            <a:picLocks noChangeAspect="1"/>
          </p:cNvPicPr>
          <p:nvPr/>
        </p:nvPicPr>
        <p:blipFill>
          <a:blip r:embed="rId2"/>
          <a:stretch>
            <a:fillRect/>
          </a:stretch>
        </p:blipFill>
        <p:spPr>
          <a:xfrm>
            <a:off x="1223528" y="2148937"/>
            <a:ext cx="8740897" cy="2918713"/>
          </a:xfrm>
          <a:prstGeom prst="rect">
            <a:avLst/>
          </a:prstGeom>
        </p:spPr>
      </p:pic>
    </p:spTree>
    <p:extLst>
      <p:ext uri="{BB962C8B-B14F-4D97-AF65-F5344CB8AC3E}">
        <p14:creationId xmlns:p14="http://schemas.microsoft.com/office/powerpoint/2010/main" val="25202111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563FF-3779-5BD9-0D3E-195DE59733CA}"/>
              </a:ext>
            </a:extLst>
          </p:cNvPr>
          <p:cNvSpPr>
            <a:spLocks noGrp="1"/>
          </p:cNvSpPr>
          <p:nvPr>
            <p:ph idx="1"/>
          </p:nvPr>
        </p:nvSpPr>
        <p:spPr>
          <a:xfrm>
            <a:off x="838200" y="233082"/>
            <a:ext cx="10515600" cy="5943881"/>
          </a:xfrm>
        </p:spPr>
        <p:txBody>
          <a:bodyPr>
            <a:normAutofit fontScale="70000" lnSpcReduction="20000"/>
          </a:bodyPr>
          <a:lstStyle/>
          <a:p>
            <a:pPr algn="l"/>
            <a:r>
              <a:rPr lang="en-US" b="1" i="0" dirty="0">
                <a:solidFill>
                  <a:srgbClr val="FF0000"/>
                </a:solidFill>
                <a:effectLst/>
                <a:latin typeface="Times New Roman" panose="02020603050405020304" pitchFamily="18" charset="0"/>
                <a:cs typeface="Times New Roman" panose="02020603050405020304" pitchFamily="18" charset="0"/>
              </a:rPr>
              <a:t>Step 1</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 When the client (browser) sends an HTTP request to a specific URL. The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 of Spring MVC receives the request.</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2</a:t>
            </a:r>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 consult to </a:t>
            </a:r>
            <a:r>
              <a:rPr lang="en-US" b="1" i="0" dirty="0" err="1">
                <a:solidFill>
                  <a:srgbClr val="000000"/>
                </a:solidFill>
                <a:effectLst/>
                <a:latin typeface="Times New Roman" panose="02020603050405020304" pitchFamily="18" charset="0"/>
                <a:cs typeface="Times New Roman" panose="02020603050405020304" pitchFamily="18" charset="0"/>
              </a:rPr>
              <a:t>HandlerMapper</a:t>
            </a:r>
            <a:r>
              <a:rPr lang="en-US" b="0" i="0" dirty="0">
                <a:solidFill>
                  <a:srgbClr val="000000"/>
                </a:solidFill>
                <a:effectLst/>
                <a:latin typeface="Times New Roman" panose="02020603050405020304" pitchFamily="18" charset="0"/>
                <a:cs typeface="Times New Roman" panose="02020603050405020304" pitchFamily="18" charset="0"/>
              </a:rPr>
              <a:t> to identify which controller is responsible to handle the HTTP request.</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3</a:t>
            </a:r>
            <a:r>
              <a:rPr lang="en-US" b="0" i="0" dirty="0">
                <a:solidFill>
                  <a:srgbClr val="000000"/>
                </a:solidFill>
                <a:effectLst/>
                <a:latin typeface="Times New Roman" panose="02020603050405020304" pitchFamily="18" charset="0"/>
                <a:cs typeface="Times New Roman" panose="02020603050405020304" pitchFamily="18" charset="0"/>
              </a:rPr>
              <a:t> - </a:t>
            </a:r>
            <a:r>
              <a:rPr lang="en-US" b="1" i="0" dirty="0" err="1">
                <a:solidFill>
                  <a:srgbClr val="000000"/>
                </a:solidFill>
                <a:effectLst/>
                <a:latin typeface="Times New Roman" panose="02020603050405020304" pitchFamily="18" charset="0"/>
                <a:cs typeface="Times New Roman" panose="02020603050405020304" pitchFamily="18" charset="0"/>
              </a:rPr>
              <a:t>HandlerMapper</a:t>
            </a:r>
            <a:r>
              <a:rPr lang="en-US" b="0" i="0" dirty="0">
                <a:solidFill>
                  <a:srgbClr val="000000"/>
                </a:solidFill>
                <a:effectLst/>
                <a:latin typeface="Times New Roman" panose="02020603050405020304" pitchFamily="18" charset="0"/>
                <a:cs typeface="Times New Roman" panose="02020603050405020304" pitchFamily="18" charset="0"/>
              </a:rPr>
              <a:t> selects the controller which is mapped to the incoming request URL and returns the (selected Handler) and </a:t>
            </a:r>
            <a:r>
              <a:rPr lang="en-US" b="1" i="0" dirty="0">
                <a:solidFill>
                  <a:srgbClr val="000000"/>
                </a:solidFill>
                <a:effectLst/>
                <a:latin typeface="Times New Roman" panose="02020603050405020304" pitchFamily="18" charset="0"/>
                <a:cs typeface="Times New Roman" panose="02020603050405020304" pitchFamily="18" charset="0"/>
              </a:rPr>
              <a:t>Controller</a:t>
            </a:r>
            <a:r>
              <a:rPr lang="en-US" b="0" i="0" dirty="0">
                <a:solidFill>
                  <a:srgbClr val="000000"/>
                </a:solidFill>
                <a:effectLst/>
                <a:latin typeface="Times New Roman" panose="02020603050405020304" pitchFamily="18" charset="0"/>
                <a:cs typeface="Times New Roman" panose="02020603050405020304" pitchFamily="18" charset="0"/>
              </a:rPr>
              <a:t> details to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4</a:t>
            </a:r>
            <a:r>
              <a:rPr lang="en-US" b="0" i="0" dirty="0">
                <a:solidFill>
                  <a:srgbClr val="000000"/>
                </a:solidFill>
                <a:effectLst/>
                <a:latin typeface="Times New Roman" panose="02020603050405020304" pitchFamily="18" charset="0"/>
                <a:cs typeface="Times New Roman" panose="02020603050405020304" pitchFamily="18" charset="0"/>
              </a:rPr>
              <a:t> - Now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 knows which controller is responsible to process the request so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 will forward that request to the corresponding controller to process the request.</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5</a:t>
            </a:r>
            <a:r>
              <a:rPr lang="en-US" b="0" i="0" dirty="0">
                <a:solidFill>
                  <a:srgbClr val="000000"/>
                </a:solidFill>
                <a:effectLst/>
                <a:latin typeface="Times New Roman" panose="02020603050405020304" pitchFamily="18" charset="0"/>
                <a:cs typeface="Times New Roman" panose="02020603050405020304" pitchFamily="18" charset="0"/>
              </a:rPr>
              <a:t> - Now the </a:t>
            </a:r>
            <a:r>
              <a:rPr lang="en-US" b="1" i="0" dirty="0">
                <a:solidFill>
                  <a:srgbClr val="000000"/>
                </a:solidFill>
                <a:effectLst/>
                <a:latin typeface="Times New Roman" panose="02020603050405020304" pitchFamily="18" charset="0"/>
                <a:cs typeface="Times New Roman" panose="02020603050405020304" pitchFamily="18" charset="0"/>
              </a:rPr>
              <a:t>Controller</a:t>
            </a:r>
            <a:r>
              <a:rPr lang="en-US" b="0" i="0" dirty="0">
                <a:solidFill>
                  <a:srgbClr val="000000"/>
                </a:solidFill>
                <a:effectLst/>
                <a:latin typeface="Times New Roman" panose="02020603050405020304" pitchFamily="18" charset="0"/>
                <a:cs typeface="Times New Roman" panose="02020603050405020304" pitchFamily="18" charset="0"/>
              </a:rPr>
              <a:t> process the request, validates the request, and creates a model with data. Finally, the </a:t>
            </a:r>
            <a:r>
              <a:rPr lang="en-US" b="1" i="0" dirty="0">
                <a:solidFill>
                  <a:srgbClr val="000000"/>
                </a:solidFill>
                <a:effectLst/>
                <a:latin typeface="Times New Roman" panose="02020603050405020304" pitchFamily="18" charset="0"/>
                <a:cs typeface="Times New Roman" panose="02020603050405020304" pitchFamily="18" charset="0"/>
              </a:rPr>
              <a:t>Controller</a:t>
            </a:r>
            <a:r>
              <a:rPr lang="en-US" b="0" i="0" dirty="0">
                <a:solidFill>
                  <a:srgbClr val="000000"/>
                </a:solidFill>
                <a:effectLst/>
                <a:latin typeface="Times New Roman" panose="02020603050405020304" pitchFamily="18" charset="0"/>
                <a:cs typeface="Times New Roman" panose="02020603050405020304" pitchFamily="18" charset="0"/>
              </a:rPr>
              <a:t> returns the logical name of view and model to the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6</a:t>
            </a:r>
            <a:r>
              <a:rPr lang="en-US" b="0" i="0" dirty="0">
                <a:solidFill>
                  <a:srgbClr val="000000"/>
                </a:solidFill>
                <a:effectLst/>
                <a:latin typeface="Times New Roman" panose="02020603050405020304" pitchFamily="18" charset="0"/>
                <a:cs typeface="Times New Roman" panose="02020603050405020304" pitchFamily="18" charset="0"/>
              </a:rPr>
              <a:t> -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 consult </a:t>
            </a:r>
            <a:r>
              <a:rPr lang="en-US" b="1" i="0" dirty="0" err="1">
                <a:solidFill>
                  <a:srgbClr val="000000"/>
                </a:solidFill>
                <a:effectLst/>
                <a:latin typeface="Times New Roman" panose="02020603050405020304" pitchFamily="18" charset="0"/>
                <a:cs typeface="Times New Roman" panose="02020603050405020304" pitchFamily="18" charset="0"/>
              </a:rPr>
              <a:t>ViewResolver</a:t>
            </a:r>
            <a:r>
              <a:rPr lang="en-US" b="0" i="0" dirty="0">
                <a:solidFill>
                  <a:srgbClr val="000000"/>
                </a:solidFill>
                <a:effectLst/>
                <a:latin typeface="Times New Roman" panose="02020603050405020304" pitchFamily="18" charset="0"/>
                <a:cs typeface="Times New Roman" panose="02020603050405020304" pitchFamily="18" charset="0"/>
              </a:rPr>
              <a:t> to resolve a logical view with the physical view that exists in the application.</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7</a:t>
            </a:r>
            <a:r>
              <a:rPr lang="en-US" b="0" i="0" dirty="0">
                <a:solidFill>
                  <a:srgbClr val="000000"/>
                </a:solidFill>
                <a:effectLst/>
                <a:latin typeface="Times New Roman" panose="02020603050405020304" pitchFamily="18" charset="0"/>
                <a:cs typeface="Times New Roman" panose="02020603050405020304" pitchFamily="18" charset="0"/>
              </a:rPr>
              <a:t> - </a:t>
            </a:r>
            <a:r>
              <a:rPr lang="en-US" b="1" i="0" dirty="0" err="1">
                <a:solidFill>
                  <a:srgbClr val="000000"/>
                </a:solidFill>
                <a:effectLst/>
                <a:latin typeface="Times New Roman" panose="02020603050405020304" pitchFamily="18" charset="0"/>
                <a:cs typeface="Times New Roman" panose="02020603050405020304" pitchFamily="18" charset="0"/>
              </a:rPr>
              <a:t>ViewResolver</a:t>
            </a:r>
            <a:r>
              <a:rPr lang="en-US" b="0" i="0" dirty="0">
                <a:solidFill>
                  <a:srgbClr val="000000"/>
                </a:solidFill>
                <a:effectLst/>
                <a:latin typeface="Times New Roman" panose="02020603050405020304" pitchFamily="18" charset="0"/>
                <a:cs typeface="Times New Roman" panose="02020603050405020304" pitchFamily="18" charset="0"/>
              </a:rPr>
              <a:t> responsible to map logical view with actual view and return the actual view details back to the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8</a:t>
            </a:r>
            <a:r>
              <a:rPr lang="en-US" b="0" i="0" dirty="0">
                <a:solidFill>
                  <a:srgbClr val="000000"/>
                </a:solidFill>
                <a:effectLst/>
                <a:latin typeface="Times New Roman" panose="02020603050405020304" pitchFamily="18" charset="0"/>
                <a:cs typeface="Times New Roman" panose="02020603050405020304" pitchFamily="18" charset="0"/>
              </a:rPr>
              <a:t> - Now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 sends the view and model to the </a:t>
            </a:r>
            <a:r>
              <a:rPr lang="en-US" b="1" i="0" dirty="0">
                <a:solidFill>
                  <a:srgbClr val="000000"/>
                </a:solidFill>
                <a:effectLst/>
                <a:latin typeface="Times New Roman" panose="02020603050405020304" pitchFamily="18" charset="0"/>
                <a:cs typeface="Times New Roman" panose="02020603050405020304" pitchFamily="18" charset="0"/>
              </a:rPr>
              <a:t>View</a:t>
            </a:r>
            <a:r>
              <a:rPr lang="en-US" b="0" i="0" dirty="0">
                <a:solidFill>
                  <a:srgbClr val="000000"/>
                </a:solidFill>
                <a:effectLst/>
                <a:latin typeface="Times New Roman" panose="02020603050405020304" pitchFamily="18" charset="0"/>
                <a:cs typeface="Times New Roman" panose="02020603050405020304" pitchFamily="18" charset="0"/>
              </a:rPr>
              <a:t> component</a:t>
            </a:r>
            <a:r>
              <a:rPr lang="en-US" b="1" i="0" dirty="0">
                <a:solidFill>
                  <a:srgbClr val="000000"/>
                </a:solidFill>
                <a:effectLst/>
                <a:latin typeface="Times New Roman" panose="02020603050405020304" pitchFamily="18" charset="0"/>
                <a:cs typeface="Times New Roman" panose="02020603050405020304" pitchFamily="18" charset="0"/>
              </a:rPr>
              <a:t>.</a:t>
            </a:r>
          </a:p>
          <a:p>
            <a:pPr algn="l"/>
            <a:r>
              <a:rPr lang="en-US" b="1" i="0" dirty="0">
                <a:solidFill>
                  <a:srgbClr val="FF0000"/>
                </a:solidFill>
                <a:effectLst/>
                <a:latin typeface="Times New Roman" panose="02020603050405020304" pitchFamily="18" charset="0"/>
                <a:cs typeface="Times New Roman" panose="02020603050405020304" pitchFamily="18" charset="0"/>
              </a:rPr>
              <a:t>Step 9</a:t>
            </a:r>
            <a:r>
              <a:rPr lang="en-US" b="0" i="0" dirty="0">
                <a:solidFill>
                  <a:srgbClr val="000000"/>
                </a:solidFill>
                <a:effectLst/>
                <a:latin typeface="Times New Roman" panose="02020603050405020304" pitchFamily="18" charset="0"/>
                <a:cs typeface="Times New Roman" panose="02020603050405020304" pitchFamily="18" charset="0"/>
              </a:rPr>
              <a:t> - The </a:t>
            </a:r>
            <a:r>
              <a:rPr lang="en-US" b="1" i="0" dirty="0">
                <a:solidFill>
                  <a:srgbClr val="000000"/>
                </a:solidFill>
                <a:effectLst/>
                <a:latin typeface="Times New Roman" panose="02020603050405020304" pitchFamily="18" charset="0"/>
                <a:cs typeface="Times New Roman" panose="02020603050405020304" pitchFamily="18" charset="0"/>
              </a:rPr>
              <a:t>View</a:t>
            </a:r>
            <a:r>
              <a:rPr lang="en-US" b="0" i="0" dirty="0">
                <a:solidFill>
                  <a:srgbClr val="000000"/>
                </a:solidFill>
                <a:effectLst/>
                <a:latin typeface="Times New Roman" panose="02020603050405020304" pitchFamily="18" charset="0"/>
                <a:cs typeface="Times New Roman" panose="02020603050405020304" pitchFamily="18" charset="0"/>
              </a:rPr>
              <a:t> component merge view and model and forms a plain HTML output. Finally, the </a:t>
            </a:r>
            <a:r>
              <a:rPr lang="en-US" b="1" i="0" dirty="0">
                <a:solidFill>
                  <a:srgbClr val="000000"/>
                </a:solidFill>
                <a:effectLst/>
                <a:latin typeface="Times New Roman" panose="02020603050405020304" pitchFamily="18" charset="0"/>
                <a:cs typeface="Times New Roman" panose="02020603050405020304" pitchFamily="18" charset="0"/>
              </a:rPr>
              <a:t>View</a:t>
            </a:r>
            <a:r>
              <a:rPr lang="en-US" b="0" i="0" dirty="0">
                <a:solidFill>
                  <a:srgbClr val="000000"/>
                </a:solidFill>
                <a:effectLst/>
                <a:latin typeface="Times New Roman" panose="02020603050405020304" pitchFamily="18" charset="0"/>
                <a:cs typeface="Times New Roman" panose="02020603050405020304" pitchFamily="18" charset="0"/>
              </a:rPr>
              <a:t> component sends HTML output back to the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r>
              <a:rPr lang="en-US" b="1" i="0" dirty="0">
                <a:solidFill>
                  <a:srgbClr val="FF0000"/>
                </a:solidFill>
                <a:effectLst/>
                <a:latin typeface="Times New Roman" panose="02020603050405020304" pitchFamily="18" charset="0"/>
                <a:cs typeface="Times New Roman" panose="02020603050405020304" pitchFamily="18" charset="0"/>
              </a:rPr>
              <a:t>Step 10</a:t>
            </a:r>
            <a:r>
              <a:rPr lang="en-US" b="0" i="0" dirty="0">
                <a:solidFill>
                  <a:srgbClr val="000000"/>
                </a:solidFill>
                <a:effectLst/>
                <a:latin typeface="Times New Roman" panose="02020603050405020304" pitchFamily="18" charset="0"/>
                <a:cs typeface="Times New Roman" panose="02020603050405020304" pitchFamily="18" charset="0"/>
              </a:rPr>
              <a:t> - The </a:t>
            </a:r>
            <a:r>
              <a:rPr lang="en-US" b="1" i="0" dirty="0" err="1">
                <a:solidFill>
                  <a:srgbClr val="000000"/>
                </a:solidFill>
                <a:effectLst/>
                <a:latin typeface="Times New Roman" panose="02020603050405020304" pitchFamily="18" charset="0"/>
                <a:cs typeface="Times New Roman" panose="02020603050405020304" pitchFamily="18" charset="0"/>
              </a:rPr>
              <a:t>DispatcherServlet</a:t>
            </a:r>
            <a:r>
              <a:rPr lang="en-US" b="0" i="0" dirty="0">
                <a:solidFill>
                  <a:srgbClr val="000000"/>
                </a:solidFill>
                <a:effectLst/>
                <a:latin typeface="Times New Roman" panose="02020603050405020304" pitchFamily="18" charset="0"/>
                <a:cs typeface="Times New Roman" panose="02020603050405020304" pitchFamily="18" charset="0"/>
              </a:rPr>
              <a:t> finally sends HTML output as a response back to the browser for rendering.</a:t>
            </a:r>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907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EF04-8F97-B17F-1088-478ACFFC8523}"/>
              </a:ext>
            </a:extLst>
          </p:cNvPr>
          <p:cNvSpPr>
            <a:spLocks noGrp="1"/>
          </p:cNvSpPr>
          <p:nvPr>
            <p:ph type="title"/>
          </p:nvPr>
        </p:nvSpPr>
        <p:spPr/>
        <p:txBody>
          <a:bodyPr>
            <a:normAutofit fontScale="90000"/>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ENTERPRISE ARCHITECTURAL STYLES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E3B12C-659F-A1B1-C2C1-23E3E12987BD}"/>
              </a:ext>
            </a:extLst>
          </p:cNvPr>
          <p:cNvSpPr>
            <a:spLocks noGrp="1"/>
          </p:cNvSpPr>
          <p:nvPr>
            <p:ph idx="1"/>
          </p:nvPr>
        </p:nvSpPr>
        <p:spPr/>
        <p:txBody>
          <a:bodyPr/>
          <a:lstStyle/>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Single tier architecture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Two tier architecture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Three tier architecture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N-tier architecture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366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41BF-469D-35EF-6DB4-54848AAF8F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J2EE Architecture</a:t>
            </a:r>
          </a:p>
        </p:txBody>
      </p:sp>
      <p:pic>
        <p:nvPicPr>
          <p:cNvPr id="2051" name="Content Placeholder 3" descr="Description: download.jpg">
            <a:extLst>
              <a:ext uri="{FF2B5EF4-FFF2-40B4-BE49-F238E27FC236}">
                <a16:creationId xmlns:a16="http://schemas.microsoft.com/office/drawing/2014/main" id="{8E13A118-3833-ED19-54ED-71071AD64DF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565" y="2021822"/>
            <a:ext cx="8973670" cy="415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69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631F-86C1-7568-A5FA-039AB0634A26}"/>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CONTAINERS IN J2EE ARCHITECTURE</a:t>
            </a:r>
            <a:endParaRPr lang="en-IN" dirty="0"/>
          </a:p>
        </p:txBody>
      </p:sp>
      <p:sp>
        <p:nvSpPr>
          <p:cNvPr id="3" name="Content Placeholder 2">
            <a:extLst>
              <a:ext uri="{FF2B5EF4-FFF2-40B4-BE49-F238E27FC236}">
                <a16:creationId xmlns:a16="http://schemas.microsoft.com/office/drawing/2014/main" id="{F7DBEA01-5CDE-08CC-79D5-2943BE8599FA}"/>
              </a:ext>
            </a:extLst>
          </p:cNvPr>
          <p:cNvSpPr>
            <a:spLocks noGrp="1"/>
          </p:cNvSpPr>
          <p:nvPr>
            <p:ph idx="1"/>
          </p:nvPr>
        </p:nvSpPr>
        <p:spPr/>
        <p:txBody>
          <a:bodyPr/>
          <a:lstStyle/>
          <a:p>
            <a:pPr marL="342900" lvl="0" indent="-342900" algn="just">
              <a:lnSpc>
                <a:spcPct val="115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Applet Container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applet can be embedded with 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Application Container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classes, libraries and other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EJB Container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executes EJB components and the container maintains the state, transaction and connection pooling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Web Container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executes the web components such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jsp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servlet.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55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5514</TotalTime>
  <Words>3030</Words>
  <Application>Microsoft Office PowerPoint</Application>
  <PresentationFormat>Widescreen</PresentationFormat>
  <Paragraphs>319</Paragraphs>
  <Slides>62</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62</vt:i4>
      </vt:variant>
    </vt:vector>
  </HeadingPairs>
  <TitlesOfParts>
    <vt:vector size="76" baseType="lpstr">
      <vt:lpstr>Arial</vt:lpstr>
      <vt:lpstr>Book Antiqua</vt:lpstr>
      <vt:lpstr>Calibri</vt:lpstr>
      <vt:lpstr>Calibri Light</vt:lpstr>
      <vt:lpstr>Courier New</vt:lpstr>
      <vt:lpstr>Courier Std</vt:lpstr>
      <vt:lpstr>Helvetica</vt:lpstr>
      <vt:lpstr>Helvetica Light</vt:lpstr>
      <vt:lpstr>inter-regular</vt:lpstr>
      <vt:lpstr>Symbol</vt:lpstr>
      <vt:lpstr>Times New Roman</vt:lpstr>
      <vt:lpstr>Wingdings</vt:lpstr>
      <vt:lpstr>Office Theme</vt:lpstr>
      <vt:lpstr>Gradient</vt:lpstr>
      <vt:lpstr>J2EE </vt:lpstr>
      <vt:lpstr>Introduction to J2EE Platform</vt:lpstr>
      <vt:lpstr>Technologies used in J2EE </vt:lpstr>
      <vt:lpstr>Advantages of J2EE </vt:lpstr>
      <vt:lpstr>Advantages of J2EE (cont’d)</vt:lpstr>
      <vt:lpstr>PowerPoint Presentation</vt:lpstr>
      <vt:lpstr>ENTERPRISE ARCHITECTURAL STYLES </vt:lpstr>
      <vt:lpstr>J2EE Architecture</vt:lpstr>
      <vt:lpstr>CONTAINERS IN J2EE ARCHITECTURE</vt:lpstr>
      <vt:lpstr>J2EE TECHNOLOGIES </vt:lpstr>
      <vt:lpstr>MVC Architecture</vt:lpstr>
      <vt:lpstr>MVC Architecture (Cont’d)</vt:lpstr>
      <vt:lpstr>MVC 2 Architecture</vt:lpstr>
      <vt:lpstr>Workflow of MVC 2 Architecture: </vt:lpstr>
      <vt:lpstr>N-Tier Application development</vt:lpstr>
      <vt:lpstr>Types of Server Side Programs </vt:lpstr>
      <vt:lpstr>Java Servlets</vt:lpstr>
      <vt:lpstr>Java Servlets (cont’d)</vt:lpstr>
      <vt:lpstr>PowerPoint Presentation</vt:lpstr>
      <vt:lpstr>What is servlet?</vt:lpstr>
      <vt:lpstr>Web Container</vt:lpstr>
      <vt:lpstr>Interaction between application server and web container to process client request </vt:lpstr>
      <vt:lpstr>PowerPoint Presentation</vt:lpstr>
      <vt:lpstr>The job of the web-container when client request is received for first time: </vt:lpstr>
      <vt:lpstr>SERVLET LIFE CYCLE METHODS</vt:lpstr>
      <vt:lpstr>HTTP Methods</vt:lpstr>
      <vt:lpstr>Building Servlet</vt:lpstr>
      <vt:lpstr>JSP</vt:lpstr>
      <vt:lpstr>JSP Architecture</vt:lpstr>
      <vt:lpstr>PowerPoint Presentation</vt:lpstr>
      <vt:lpstr>PowerPoint Presentation</vt:lpstr>
      <vt:lpstr>JSP Life Cycle</vt:lpstr>
      <vt:lpstr>JSP Elements</vt:lpstr>
      <vt:lpstr>JSP Directives</vt:lpstr>
      <vt:lpstr>JSP Implicit Objects</vt:lpstr>
      <vt:lpstr>JSP Standard Action tags </vt:lpstr>
      <vt:lpstr>JSTL</vt:lpstr>
      <vt:lpstr>PowerPoint Presentation</vt:lpstr>
      <vt:lpstr>PowerPoint Presentation</vt:lpstr>
      <vt:lpstr>Introduction to Spring Framework</vt:lpstr>
      <vt:lpstr>Features of the Spring Framework </vt:lpstr>
      <vt:lpstr>Advantage of Spring Framework</vt:lpstr>
      <vt:lpstr>Spring Architecture</vt:lpstr>
      <vt:lpstr>Inversion of Control(IOC)</vt:lpstr>
      <vt:lpstr>Example of IOC Container</vt:lpstr>
      <vt:lpstr>Spring Container</vt:lpstr>
      <vt:lpstr>Bean Factory</vt:lpstr>
      <vt:lpstr>PowerPoint Presentation</vt:lpstr>
      <vt:lpstr>Implementation of Bean Factory</vt:lpstr>
      <vt:lpstr>Application Context </vt:lpstr>
      <vt:lpstr>Implementation of ApplicationContext</vt:lpstr>
      <vt:lpstr>PowerPoint Presentation</vt:lpstr>
      <vt:lpstr>Dependency Injection(DI)</vt:lpstr>
      <vt:lpstr>Advantages of DI</vt:lpstr>
      <vt:lpstr>Types of Dependency Injection</vt:lpstr>
      <vt:lpstr>PowerPoint Presentation</vt:lpstr>
      <vt:lpstr>What is Spring MVC?</vt:lpstr>
      <vt:lpstr>PowerPoint Presentation</vt:lpstr>
      <vt:lpstr>Steps to create Spring MVC application</vt:lpstr>
      <vt:lpstr>Folder Structure</vt:lpstr>
      <vt:lpstr>How the Spring MVC works internally?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J2EE </dc:title>
  <dc:creator>Anbuselvi</dc:creator>
  <cp:lastModifiedBy>Anbuselvi</cp:lastModifiedBy>
  <cp:revision>163</cp:revision>
  <dcterms:created xsi:type="dcterms:W3CDTF">2023-12-18T15:41:26Z</dcterms:created>
  <dcterms:modified xsi:type="dcterms:W3CDTF">2023-12-30T05:30:52Z</dcterms:modified>
</cp:coreProperties>
</file>