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hKza4F0yJH3Mq5stpHrZ+h553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03" name="Google Shape;103;p2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rgbClr val="BFE471"/>
                </a:solidFill>
                <a:latin typeface="Arial"/>
                <a:ea typeface="Arial"/>
                <a:cs typeface="Arial"/>
                <a:sym typeface="Arial"/>
              </a:rPr>
              <a:t>“</a:t>
            </a:r>
            <a:endParaRPr/>
          </a:p>
        </p:txBody>
      </p:sp>
      <p:sp>
        <p:nvSpPr>
          <p:cNvPr id="104" name="Google Shape;104;p2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2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18" name="Google Shape;118;p2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rgbClr val="BFE471"/>
                </a:solidFill>
                <a:latin typeface="Arial"/>
                <a:ea typeface="Arial"/>
                <a:cs typeface="Arial"/>
                <a:sym typeface="Arial"/>
              </a:rPr>
              <a:t>“</a:t>
            </a:r>
            <a:endParaRPr/>
          </a:p>
        </p:txBody>
      </p:sp>
      <p:sp>
        <p:nvSpPr>
          <p:cNvPr id="119" name="Google Shape;119;p2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2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6"/>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2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1"/>
        <p:cNvGrpSpPr/>
        <p:nvPr/>
      </p:nvGrpSpPr>
      <p:grpSpPr>
        <a:xfrm>
          <a:off x="0" y="0"/>
          <a:ext cx="0" cy="0"/>
          <a:chOff x="0" y="0"/>
          <a:chExt cx="0" cy="0"/>
        </a:xfrm>
      </p:grpSpPr>
      <p:grpSp>
        <p:nvGrpSpPr>
          <p:cNvPr id="32" name="Google Shape;32;p14"/>
          <p:cNvGrpSpPr/>
          <p:nvPr/>
        </p:nvGrpSpPr>
        <p:grpSpPr>
          <a:xfrm>
            <a:off x="0" y="-8467"/>
            <a:ext cx="12192000" cy="6866467"/>
            <a:chOff x="0" y="-8467"/>
            <a:chExt cx="12192000" cy="6866467"/>
          </a:xfrm>
        </p:grpSpPr>
        <p:cxnSp>
          <p:nvCxnSpPr>
            <p:cNvPr id="33" name="Google Shape;33;p1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4" name="Google Shape;34;p14"/>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5" name="Google Shape;35;p1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6" name="Google Shape;36;p1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7" name="Google Shape;37;p1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9" name="Google Shape;39;p1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0" name="Google Shape;40;p1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1" name="Google Shape;41;p1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4"/>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14"/>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5" name="Google Shape;4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1" name="Google Shape;51;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7" name="Google Shape;57;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7"/>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3" name="Google Shape;63;p17"/>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0" name="Google Shape;70;p18"/>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1" name="Google Shape;71;p18"/>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2" name="Google Shape;72;p18"/>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3" name="Google Shape;7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1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a:spLocks noGrp="1"/>
          </p:cNvSpPr>
          <p:nvPr>
            <p:ph type="pic" idx="2"/>
          </p:nvPr>
        </p:nvSpPr>
        <p:spPr>
          <a:xfrm>
            <a:off x="677334" y="609600"/>
            <a:ext cx="8596668" cy="3845718"/>
          </a:xfrm>
          <a:prstGeom prst="rect">
            <a:avLst/>
          </a:prstGeom>
          <a:noFill/>
          <a:ln>
            <a:noFill/>
          </a:ln>
        </p:spPr>
      </p:sp>
      <p:sp>
        <p:nvSpPr>
          <p:cNvPr id="86" name="Google Shape;86;p2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1"/>
          <p:cNvGrpSpPr/>
          <p:nvPr/>
        </p:nvGrpSpPr>
        <p:grpSpPr>
          <a:xfrm>
            <a:off x="0" y="-8467"/>
            <a:ext cx="12192000" cy="6866467"/>
            <a:chOff x="0" y="-8467"/>
            <a:chExt cx="12192000" cy="6866467"/>
          </a:xfrm>
        </p:grpSpPr>
        <p:cxnSp>
          <p:nvCxnSpPr>
            <p:cNvPr id="7" name="Google Shape;7;p1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893135" y="618093"/>
            <a:ext cx="9771321" cy="63509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4400" b="0" i="0" u="none" strike="noStrike" cap="none" dirty="0">
                <a:solidFill>
                  <a:schemeClr val="dk1"/>
                </a:solidFill>
                <a:latin typeface="Trebuchet MS"/>
                <a:ea typeface="Trebuchet MS"/>
                <a:cs typeface="Trebuchet MS"/>
                <a:sym typeface="Trebuchet MS"/>
              </a:rPr>
              <a:t>                CAPSTONE PROJECT</a:t>
            </a:r>
            <a:endParaRPr dirty="0"/>
          </a:p>
          <a:p>
            <a:pPr marL="0" marR="0" lvl="0" indent="0" algn="ctr" rtl="0">
              <a:lnSpc>
                <a:spcPct val="115000"/>
              </a:lnSpc>
              <a:spcBef>
                <a:spcPts val="1200"/>
              </a:spcBef>
              <a:spcAft>
                <a:spcPts val="0"/>
              </a:spcAft>
              <a:buNone/>
            </a:pPr>
            <a:r>
              <a:rPr lang="en-GB" sz="2800" b="1" dirty="0">
                <a:solidFill>
                  <a:schemeClr val="dk1"/>
                </a:solidFill>
                <a:latin typeface="Times New Roman"/>
                <a:ea typeface="Times New Roman"/>
                <a:cs typeface="Times New Roman"/>
                <a:sym typeface="Times New Roman"/>
              </a:rPr>
              <a:t>Memory Management Strategies in Compiler Design</a:t>
            </a:r>
            <a:endParaRPr sz="2800" dirty="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600" dirty="0">
                <a:solidFill>
                  <a:schemeClr val="dk1"/>
                </a:solidFill>
                <a:latin typeface="Times New Roman"/>
                <a:ea typeface="Times New Roman"/>
                <a:cs typeface="Times New Roman"/>
                <a:sym typeface="Times New Roman"/>
              </a:rPr>
              <a:t>Course code:  CSA1499</a:t>
            </a:r>
            <a:endParaRPr sz="1600" dirty="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600" dirty="0">
                <a:solidFill>
                  <a:schemeClr val="dk1"/>
                </a:solidFill>
                <a:latin typeface="Times New Roman"/>
                <a:ea typeface="Times New Roman"/>
                <a:cs typeface="Times New Roman"/>
                <a:sym typeface="Times New Roman"/>
              </a:rPr>
              <a:t>Course: Compiler Design For Security Applications</a:t>
            </a:r>
            <a:endParaRPr sz="1600" dirty="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600" dirty="0">
                <a:solidFill>
                  <a:schemeClr val="dk1"/>
                </a:solidFill>
                <a:latin typeface="Times New Roman"/>
                <a:ea typeface="Times New Roman"/>
                <a:cs typeface="Times New Roman"/>
                <a:sym typeface="Times New Roman"/>
              </a:rPr>
              <a:t>Slot: D</a:t>
            </a:r>
            <a:endParaRPr sz="1600" dirty="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600" dirty="0">
                <a:solidFill>
                  <a:schemeClr val="dk1"/>
                </a:solidFill>
                <a:latin typeface="Times New Roman"/>
                <a:ea typeface="Times New Roman"/>
                <a:cs typeface="Times New Roman"/>
                <a:sym typeface="Times New Roman"/>
              </a:rPr>
              <a:t>Name:  Anbusezhiyan. T (192221141)</a:t>
            </a:r>
            <a:endParaRPr dirty="0"/>
          </a:p>
          <a:p>
            <a:pPr marL="0" marR="0" lvl="0" indent="0" algn="just" rtl="0">
              <a:lnSpc>
                <a:spcPct val="115000"/>
              </a:lnSpc>
              <a:spcBef>
                <a:spcPts val="2400"/>
              </a:spcBef>
              <a:spcAft>
                <a:spcPts val="0"/>
              </a:spcAft>
              <a:buNone/>
            </a:pPr>
            <a:r>
              <a:rPr lang="en-GB" sz="1600" dirty="0">
                <a:solidFill>
                  <a:schemeClr val="dk1"/>
                </a:solidFill>
                <a:latin typeface="Times New Roman"/>
                <a:ea typeface="Times New Roman"/>
                <a:cs typeface="Times New Roman"/>
                <a:sym typeface="Times New Roman"/>
              </a:rPr>
              <a:t>             </a:t>
            </a:r>
            <a:r>
              <a:rPr lang="en-GB" sz="1600" dirty="0" err="1">
                <a:solidFill>
                  <a:schemeClr val="dk1"/>
                </a:solidFill>
                <a:latin typeface="Times New Roman"/>
                <a:ea typeface="Times New Roman"/>
                <a:cs typeface="Times New Roman"/>
                <a:sym typeface="Times New Roman"/>
              </a:rPr>
              <a:t>Aadithya</a:t>
            </a:r>
            <a:r>
              <a:rPr lang="en-GB" sz="1600" dirty="0">
                <a:solidFill>
                  <a:schemeClr val="dk1"/>
                </a:solidFill>
                <a:latin typeface="Times New Roman"/>
                <a:ea typeface="Times New Roman"/>
                <a:cs typeface="Times New Roman"/>
                <a:sym typeface="Times New Roman"/>
              </a:rPr>
              <a:t>. N (192224281)</a:t>
            </a:r>
          </a:p>
          <a:p>
            <a:pPr marL="0" marR="0" lvl="0" indent="0" algn="just" rtl="0">
              <a:lnSpc>
                <a:spcPct val="115000"/>
              </a:lnSpc>
              <a:spcBef>
                <a:spcPts val="2400"/>
              </a:spcBef>
              <a:spcAft>
                <a:spcPts val="0"/>
              </a:spcAft>
              <a:buNone/>
            </a:pPr>
            <a:r>
              <a:rPr lang="en-GB" sz="1600" dirty="0">
                <a:solidFill>
                  <a:schemeClr val="dk1"/>
                </a:solidFill>
                <a:latin typeface="Times New Roman"/>
                <a:cs typeface="Times New Roman"/>
                <a:sym typeface="Times New Roman"/>
              </a:rPr>
              <a:t>             Vimal </a:t>
            </a:r>
            <a:r>
              <a:rPr lang="en-GB" sz="1600" dirty="0" err="1">
                <a:solidFill>
                  <a:schemeClr val="dk1"/>
                </a:solidFill>
                <a:latin typeface="Times New Roman"/>
                <a:cs typeface="Times New Roman"/>
                <a:sym typeface="Times New Roman"/>
              </a:rPr>
              <a:t>Priyan</a:t>
            </a:r>
            <a:r>
              <a:rPr lang="en-GB" sz="1600" dirty="0">
                <a:solidFill>
                  <a:schemeClr val="dk1"/>
                </a:solidFill>
                <a:latin typeface="Times New Roman"/>
                <a:cs typeface="Times New Roman"/>
                <a:sym typeface="Times New Roman"/>
              </a:rPr>
              <a:t>. V S (192221147)</a:t>
            </a:r>
            <a:endParaRPr dirty="0"/>
          </a:p>
          <a:p>
            <a:pPr marL="0" marR="0" lvl="0" indent="0" algn="just" rtl="0">
              <a:lnSpc>
                <a:spcPct val="115000"/>
              </a:lnSpc>
              <a:spcBef>
                <a:spcPts val="2400"/>
              </a:spcBef>
              <a:spcAft>
                <a:spcPts val="0"/>
              </a:spcAft>
              <a:buNone/>
            </a:pPr>
            <a:r>
              <a:rPr lang="en-GB" sz="1600" dirty="0">
                <a:solidFill>
                  <a:schemeClr val="dk1"/>
                </a:solidFill>
                <a:latin typeface="Arial"/>
                <a:ea typeface="Arial"/>
                <a:cs typeface="Arial"/>
                <a:sym typeface="Arial"/>
              </a:rPr>
              <a:t>           </a:t>
            </a:r>
            <a:endParaRPr dirty="0"/>
          </a:p>
          <a:p>
            <a:pPr marL="0" marR="0" lvl="0" indent="0" algn="l" rtl="0">
              <a:spcBef>
                <a:spcPts val="1200"/>
              </a:spcBef>
              <a:spcAft>
                <a:spcPts val="0"/>
              </a:spcAft>
              <a:buNone/>
            </a:pPr>
            <a:endParaRPr sz="4400" dirty="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15000"/>
              </a:lnSpc>
              <a:spcBef>
                <a:spcPts val="0"/>
              </a:spcBef>
              <a:spcAft>
                <a:spcPts val="0"/>
              </a:spcAft>
              <a:buClr>
                <a:srgbClr val="1F1F1F"/>
              </a:buClr>
              <a:buSzPct val="100000"/>
              <a:buFont typeface="Times New Roman"/>
              <a:buNone/>
            </a:pPr>
            <a:r>
              <a:rPr lang="en-GB" sz="1800">
                <a:solidFill>
                  <a:srgbClr val="1F1F1F"/>
                </a:solidFill>
                <a:highlight>
                  <a:srgbClr val="FFFFFF"/>
                </a:highlight>
                <a:latin typeface="Times New Roman"/>
                <a:ea typeface="Times New Roman"/>
                <a:cs typeface="Times New Roman"/>
                <a:sym typeface="Times New Roman"/>
              </a:rPr>
              <a:t>INPUT:</a:t>
            </a:r>
            <a:br>
              <a:rPr lang="en-GB" sz="1800">
                <a:latin typeface="Arial"/>
                <a:ea typeface="Arial"/>
                <a:cs typeface="Arial"/>
                <a:sym typeface="Arial"/>
              </a:rPr>
            </a:br>
            <a:r>
              <a:rPr lang="en-GB" sz="1800">
                <a:solidFill>
                  <a:srgbClr val="1F1F1F"/>
                </a:solidFill>
                <a:highlight>
                  <a:srgbClr val="FFFFFF"/>
                </a:highlight>
                <a:latin typeface="Times New Roman"/>
                <a:ea typeface="Times New Roman"/>
                <a:cs typeface="Times New Roman"/>
                <a:sym typeface="Times New Roman"/>
              </a:rPr>
              <a:t>{</a:t>
            </a:r>
            <a:br>
              <a:rPr lang="en-GB" sz="1800">
                <a:latin typeface="Arial"/>
                <a:ea typeface="Arial"/>
                <a:cs typeface="Arial"/>
                <a:sym typeface="Arial"/>
              </a:rPr>
            </a:br>
            <a:r>
              <a:rPr lang="en-GB" sz="1800">
                <a:solidFill>
                  <a:srgbClr val="1F1F1F"/>
                </a:solidFill>
                <a:highlight>
                  <a:srgbClr val="FFFFFF"/>
                </a:highlight>
                <a:latin typeface="Times New Roman"/>
                <a:ea typeface="Times New Roman"/>
                <a:cs typeface="Times New Roman"/>
                <a:sym typeface="Times New Roman"/>
              </a:rPr>
              <a:t>  "code": "def factorial(n):\n	if n == 0:\n    	return 1\n	else:\n    	return n * factorial(n - 1)"</a:t>
            </a:r>
            <a:br>
              <a:rPr lang="en-GB" sz="1800">
                <a:latin typeface="Arial"/>
                <a:ea typeface="Arial"/>
                <a:cs typeface="Arial"/>
                <a:sym typeface="Arial"/>
              </a:rPr>
            </a:br>
            <a:r>
              <a:rPr lang="en-GB" sz="1800">
                <a:solidFill>
                  <a:srgbClr val="1F1F1F"/>
                </a:solidFill>
                <a:highlight>
                  <a:srgbClr val="FFFFFF"/>
                </a:highlight>
                <a:latin typeface="Times New Roman"/>
                <a:ea typeface="Times New Roman"/>
                <a:cs typeface="Times New Roman"/>
                <a:sym typeface="Times New Roman"/>
              </a:rPr>
              <a:t>}</a:t>
            </a:r>
            <a:br>
              <a:rPr lang="en-GB" sz="1800">
                <a:latin typeface="Arial"/>
                <a:ea typeface="Arial"/>
                <a:cs typeface="Arial"/>
                <a:sym typeface="Arial"/>
              </a:rPr>
            </a:br>
            <a:r>
              <a:rPr lang="en-GB" sz="1800">
                <a:solidFill>
                  <a:srgbClr val="1F1F1F"/>
                </a:solidFill>
                <a:highlight>
                  <a:srgbClr val="FFFFFF"/>
                </a:highlight>
                <a:latin typeface="Times New Roman"/>
                <a:ea typeface="Times New Roman"/>
                <a:cs typeface="Times New Roman"/>
                <a:sym typeface="Times New Roman"/>
              </a:rPr>
              <a:t> </a:t>
            </a:r>
            <a:br>
              <a:rPr lang="en-GB" sz="1800">
                <a:latin typeface="Arial"/>
                <a:ea typeface="Arial"/>
                <a:cs typeface="Arial"/>
                <a:sym typeface="Arial"/>
              </a:rPr>
            </a:br>
            <a:r>
              <a:rPr lang="en-GB" sz="1800">
                <a:solidFill>
                  <a:srgbClr val="1F1F1F"/>
                </a:solidFill>
                <a:highlight>
                  <a:srgbClr val="FFFFFF"/>
                </a:highlight>
                <a:latin typeface="Times New Roman"/>
                <a:ea typeface="Times New Roman"/>
                <a:cs typeface="Times New Roman"/>
                <a:sym typeface="Times New Roman"/>
              </a:rPr>
              <a:t>OUT PUT:</a:t>
            </a:r>
            <a:br>
              <a:rPr lang="en-GB" sz="1800">
                <a:latin typeface="Arial"/>
                <a:ea typeface="Arial"/>
                <a:cs typeface="Arial"/>
                <a:sym typeface="Arial"/>
              </a:rPr>
            </a:br>
            <a:r>
              <a:rPr lang="en-GB" sz="1800">
                <a:solidFill>
                  <a:srgbClr val="1F1F1F"/>
                </a:solidFill>
                <a:highlight>
                  <a:srgbClr val="FFFFFF"/>
                </a:highlight>
                <a:latin typeface="Times New Roman"/>
                <a:ea typeface="Times New Roman"/>
                <a:cs typeface="Times New Roman"/>
                <a:sym typeface="Times New Roman"/>
              </a:rPr>
              <a:t>{</a:t>
            </a:r>
            <a:br>
              <a:rPr lang="en-GB" sz="1800">
                <a:latin typeface="Arial"/>
                <a:ea typeface="Arial"/>
                <a:cs typeface="Arial"/>
                <a:sym typeface="Arial"/>
              </a:rPr>
            </a:br>
            <a:r>
              <a:rPr lang="en-GB" sz="1800">
                <a:solidFill>
                  <a:srgbClr val="1F1F1F"/>
                </a:solidFill>
                <a:highlight>
                  <a:srgbClr val="FFFFFF"/>
                </a:highlight>
                <a:latin typeface="Times New Roman"/>
                <a:ea typeface="Times New Roman"/>
                <a:cs typeface="Times New Roman"/>
                <a:sym typeface="Times New Roman"/>
              </a:rPr>
              <a:t>  "prediction": "heap"</a:t>
            </a:r>
            <a:br>
              <a:rPr lang="en-GB" sz="1800">
                <a:latin typeface="Arial"/>
                <a:ea typeface="Arial"/>
                <a:cs typeface="Arial"/>
                <a:sym typeface="Arial"/>
              </a:rPr>
            </a:br>
            <a:r>
              <a:rPr lang="en-GB" sz="1800">
                <a:solidFill>
                  <a:srgbClr val="1F1F1F"/>
                </a:solidFill>
                <a:highlight>
                  <a:srgbClr val="FFFFFF"/>
                </a:highlight>
                <a:latin typeface="Times New Roman"/>
                <a:ea typeface="Times New Roman"/>
                <a:cs typeface="Times New Roman"/>
                <a:sym typeface="Times New Roman"/>
              </a:rPr>
              <a:t>}</a:t>
            </a:r>
            <a:br>
              <a:rPr lang="en-GB" sz="1800">
                <a:latin typeface="Arial"/>
                <a:ea typeface="Arial"/>
                <a:cs typeface="Arial"/>
                <a:sym typeface="Arial"/>
              </a:rPr>
            </a:br>
            <a:r>
              <a:rPr lang="en-GB" sz="2200" b="1">
                <a:latin typeface="Times New Roman"/>
                <a:ea typeface="Times New Roman"/>
                <a:cs typeface="Times New Roman"/>
                <a:sym typeface="Times New Roman"/>
              </a:rPr>
              <a:t>8.Conclusion  </a:t>
            </a:r>
            <a:r>
              <a:rPr lang="en-GB" sz="1800" b="1">
                <a:latin typeface="Times New Roman"/>
                <a:ea typeface="Times New Roman"/>
                <a:cs typeface="Times New Roman"/>
                <a:sym typeface="Times New Roman"/>
              </a:rPr>
              <a:t>	</a:t>
            </a:r>
            <a:br>
              <a:rPr lang="en-GB" sz="1800">
                <a:latin typeface="Arial"/>
                <a:ea typeface="Arial"/>
                <a:cs typeface="Arial"/>
                <a:sym typeface="Arial"/>
              </a:rPr>
            </a:br>
            <a:r>
              <a:rPr lang="en-GB" sz="1800">
                <a:solidFill>
                  <a:srgbClr val="1F1F1F"/>
                </a:solidFill>
                <a:latin typeface="Arial"/>
                <a:ea typeface="Arial"/>
                <a:cs typeface="Arial"/>
                <a:sym typeface="Arial"/>
              </a:rPr>
              <a:t>This project explored the design of a web-based interface for a memory management optimization tool. The proposed solution utilises feature engineering and a machine learning model to predict the performance impact of different memory management strategies on a given program. The UI facilitates user interaction, allowing them to upload source code, view predicted performance metrics, and receive recommendations for the optimal strategy based on their preferences and constraints. This design offers several potential benefits, including improved developer productivity, informed decision-making regarding memory management, and potentially enhanced program performance. By continuously improving and expanding its capabilities, this memory management optimization tool has the potential to become a valuable asset for developers and researchers working on memory-intensive applications.</a:t>
            </a:r>
            <a:br>
              <a:rPr lang="en-GB" sz="1800">
                <a:latin typeface="Arial"/>
                <a:ea typeface="Arial"/>
                <a:cs typeface="Arial"/>
                <a:sym typeface="Arial"/>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
          <p:cNvSpPr txBox="1"/>
          <p:nvPr/>
        </p:nvSpPr>
        <p:spPr>
          <a:xfrm>
            <a:off x="393405" y="-953899"/>
            <a:ext cx="8753253" cy="1296252"/>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GB" sz="3600" b="1">
                <a:solidFill>
                  <a:schemeClr val="dk1"/>
                </a:solidFill>
                <a:latin typeface="Times New Roman"/>
                <a:ea typeface="Times New Roman"/>
                <a:cs typeface="Times New Roman"/>
                <a:sym typeface="Times New Roman"/>
              </a:rPr>
              <a:t> </a:t>
            </a:r>
            <a:endParaRPr sz="1600">
              <a:solidFill>
                <a:schemeClr val="dk1"/>
              </a:solidFill>
              <a:latin typeface="Arial"/>
              <a:ea typeface="Arial"/>
              <a:cs typeface="Arial"/>
              <a:sym typeface="Arial"/>
            </a:endParaRPr>
          </a:p>
          <a:p>
            <a:pPr marL="457200" marR="0" lvl="0" indent="0" algn="just" rtl="0">
              <a:lnSpc>
                <a:spcPct val="115000"/>
              </a:lnSpc>
              <a:spcBef>
                <a:spcPts val="2400"/>
              </a:spcBef>
              <a:spcAft>
                <a:spcPts val="0"/>
              </a:spcAft>
              <a:buNone/>
            </a:pPr>
            <a:endParaRPr sz="1600">
              <a:solidFill>
                <a:schemeClr val="dk1"/>
              </a:solidFill>
              <a:latin typeface="Arial"/>
              <a:ea typeface="Arial"/>
              <a:cs typeface="Arial"/>
              <a:sym typeface="Arial"/>
            </a:endParaRPr>
          </a:p>
        </p:txBody>
      </p:sp>
      <p:sp>
        <p:nvSpPr>
          <p:cNvPr id="149" name="Google Shape;149;p2"/>
          <p:cNvSpPr txBox="1"/>
          <p:nvPr/>
        </p:nvSpPr>
        <p:spPr>
          <a:xfrm>
            <a:off x="1098750" y="-305100"/>
            <a:ext cx="9994500" cy="8865900"/>
          </a:xfrm>
          <a:prstGeom prst="rect">
            <a:avLst/>
          </a:prstGeom>
          <a:noFill/>
          <a:ln>
            <a:noFill/>
          </a:ln>
        </p:spPr>
        <p:txBody>
          <a:bodyPr spcFirstLastPara="1" wrap="square" lIns="91425" tIns="45700" rIns="91425" bIns="45700" anchor="t" anchorCtr="0">
            <a:spAutoFit/>
          </a:bodyPr>
          <a:lstStyle/>
          <a:p>
            <a:pPr marL="457200" marR="0" lvl="0" indent="0" algn="just" rtl="0">
              <a:lnSpc>
                <a:spcPct val="115000"/>
              </a:lnSpc>
              <a:spcBef>
                <a:spcPts val="0"/>
              </a:spcBef>
              <a:spcAft>
                <a:spcPts val="0"/>
              </a:spcAft>
              <a:buClr>
                <a:schemeClr val="dk1"/>
              </a:buClr>
              <a:buSzPts val="2000"/>
              <a:buFont typeface="Trebuchet MS"/>
              <a:buNone/>
            </a:pPr>
            <a:endParaRPr sz="2000" b="1" i="0" u="none" strike="noStrike" cap="none">
              <a:solidFill>
                <a:srgbClr val="1F1F1F"/>
              </a:solidFill>
              <a:latin typeface="Times New Roman"/>
              <a:ea typeface="Times New Roman"/>
              <a:cs typeface="Times New Roman"/>
              <a:sym typeface="Times New Roman"/>
            </a:endParaRPr>
          </a:p>
          <a:p>
            <a:pPr marL="0" marR="0" lvl="0" indent="0" algn="just" rtl="0">
              <a:lnSpc>
                <a:spcPct val="115000"/>
              </a:lnSpc>
              <a:spcBef>
                <a:spcPts val="2400"/>
              </a:spcBef>
              <a:spcAft>
                <a:spcPts val="0"/>
              </a:spcAft>
              <a:buNone/>
            </a:pPr>
            <a:r>
              <a:rPr lang="en-GB" sz="1800" b="1">
                <a:solidFill>
                  <a:schemeClr val="dk1"/>
                </a:solidFill>
                <a:latin typeface="Times New Roman"/>
                <a:ea typeface="Times New Roman"/>
                <a:cs typeface="Times New Roman"/>
                <a:sym typeface="Times New Roman"/>
              </a:rPr>
              <a:t>1.Preliminary Stage</a:t>
            </a:r>
            <a:endParaRPr sz="180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800" b="1">
                <a:solidFill>
                  <a:schemeClr val="dk1"/>
                </a:solidFill>
                <a:latin typeface="Times New Roman"/>
                <a:ea typeface="Times New Roman"/>
                <a:cs typeface="Times New Roman"/>
                <a:sym typeface="Times New Roman"/>
              </a:rPr>
              <a:t> </a:t>
            </a:r>
            <a:r>
              <a:rPr lang="en-GB" sz="2000" b="1" i="0" u="none" strike="noStrike" cap="none">
                <a:solidFill>
                  <a:srgbClr val="1F1F1F"/>
                </a:solidFill>
                <a:latin typeface="Times New Roman"/>
                <a:ea typeface="Times New Roman"/>
                <a:cs typeface="Times New Roman"/>
                <a:sym typeface="Times New Roman"/>
              </a:rPr>
              <a:t>1.1</a:t>
            </a:r>
            <a:r>
              <a:rPr lang="en-GB" sz="800" b="0" i="0" u="none" strike="noStrike" cap="none">
                <a:solidFill>
                  <a:srgbClr val="1F1F1F"/>
                </a:solidFill>
                <a:latin typeface="Times New Roman"/>
                <a:ea typeface="Times New Roman"/>
                <a:cs typeface="Times New Roman"/>
                <a:sym typeface="Times New Roman"/>
              </a:rPr>
              <a:t>           </a:t>
            </a:r>
            <a:r>
              <a:rPr lang="en-GB" sz="2000" b="1" i="0" u="none" strike="noStrike" cap="none">
                <a:solidFill>
                  <a:srgbClr val="000000"/>
                </a:solidFill>
                <a:latin typeface="Times New Roman"/>
                <a:ea typeface="Times New Roman"/>
                <a:cs typeface="Times New Roman"/>
                <a:sym typeface="Times New Roman"/>
              </a:rPr>
              <a:t>Assignment Description:</a:t>
            </a:r>
            <a:endParaRPr sz="1600" b="0" i="0" u="none" strike="noStrike" cap="none">
              <a:solidFill>
                <a:srgbClr val="000000"/>
              </a:solidFill>
              <a:latin typeface="Arial"/>
              <a:ea typeface="Arial"/>
              <a:cs typeface="Arial"/>
              <a:sym typeface="Arial"/>
            </a:endParaRPr>
          </a:p>
          <a:p>
            <a:pPr marL="457200" marR="0" lvl="0" indent="0" algn="just" rtl="0">
              <a:lnSpc>
                <a:spcPct val="115000"/>
              </a:lnSpc>
              <a:spcBef>
                <a:spcPts val="2400"/>
              </a:spcBef>
              <a:spcAft>
                <a:spcPts val="0"/>
              </a:spcAft>
              <a:buNone/>
            </a:pPr>
            <a:r>
              <a:rPr lang="en-GB" sz="1600" b="0" i="0" u="none" strike="noStrike" cap="none">
                <a:solidFill>
                  <a:srgbClr val="1F1F1F"/>
                </a:solidFill>
                <a:highlight>
                  <a:srgbClr val="FFFFFF"/>
                </a:highlight>
                <a:latin typeface="Times New Roman"/>
                <a:ea typeface="Times New Roman"/>
                <a:cs typeface="Times New Roman"/>
                <a:sym typeface="Times New Roman"/>
              </a:rPr>
              <a:t>Compilers employ various strategies to manage memory during program execution. Static allocation assigns fixed memory at compile time, offering efficiency but limited flexibility. Stack allocation, using a LIFO approach, is efficient for local variables but has size constraints. Heap allocation provides dynamic memory during runtime, ideal for unknown-sized data structures, but requires manual management to avoid memory leaks. Hybrid approaches combine these strategies for optimal memory usage. Additionally, techniques like garbage collection and register allocation further enhance memory management efficiency. The chosen strategy depends on program needs, balancing efficiency, flexibility, and memory usage. Stack allocation follows a last-in, first-out model, suitable for function calls and local variables. Heap allocation, managed by a memory allocator, is dynamic and supports variable-sized data but can lead to memory leaks if not properly managed.</a:t>
            </a:r>
            <a:r>
              <a:rPr lang="en-GB" sz="1600" b="1">
                <a:solidFill>
                  <a:schemeClr val="dk1"/>
                </a:solidFill>
                <a:latin typeface="Times New Roman"/>
                <a:ea typeface="Times New Roman"/>
                <a:cs typeface="Times New Roman"/>
                <a:sym typeface="Times New Roman"/>
              </a:rPr>
              <a:t> </a:t>
            </a:r>
            <a:endParaRPr/>
          </a:p>
          <a:p>
            <a:pPr marL="457200" marR="0" lvl="0" indent="0" algn="just" rtl="0">
              <a:lnSpc>
                <a:spcPct val="115000"/>
              </a:lnSpc>
              <a:spcBef>
                <a:spcPts val="2400"/>
              </a:spcBef>
              <a:spcAft>
                <a:spcPts val="0"/>
              </a:spcAft>
              <a:buNone/>
            </a:pPr>
            <a:r>
              <a:rPr lang="en-GB" sz="1600" b="1">
                <a:solidFill>
                  <a:schemeClr val="dk1"/>
                </a:solidFill>
                <a:latin typeface="Times New Roman"/>
                <a:ea typeface="Times New Roman"/>
                <a:cs typeface="Times New Roman"/>
                <a:sym typeface="Times New Roman"/>
              </a:rPr>
              <a:t>1.2           Assignment Work Distribution:</a:t>
            </a:r>
            <a:endParaRPr sz="1600" b="1">
              <a:solidFill>
                <a:schemeClr val="dk1"/>
              </a:solidFill>
              <a:latin typeface="Arial"/>
              <a:ea typeface="Arial"/>
              <a:cs typeface="Arial"/>
              <a:sym typeface="Arial"/>
            </a:endParaRPr>
          </a:p>
          <a:p>
            <a:pPr marL="457200" marR="0" lvl="0" indent="0" algn="just" rtl="0">
              <a:lnSpc>
                <a:spcPct val="115000"/>
              </a:lnSpc>
              <a:spcBef>
                <a:spcPts val="2400"/>
              </a:spcBef>
              <a:spcAft>
                <a:spcPts val="0"/>
              </a:spcAft>
              <a:buNone/>
            </a:pPr>
            <a:r>
              <a:rPr lang="en-GB" sz="1600" b="1">
                <a:solidFill>
                  <a:schemeClr val="dk1"/>
                </a:solidFill>
                <a:latin typeface="Arial"/>
                <a:ea typeface="Arial"/>
                <a:cs typeface="Arial"/>
                <a:sym typeface="Arial"/>
              </a:rPr>
              <a:t>Project Scope Definition: </a:t>
            </a:r>
            <a:r>
              <a:rPr lang="en-GB" sz="1600">
                <a:solidFill>
                  <a:srgbClr val="1F1F1F"/>
                </a:solidFill>
                <a:highlight>
                  <a:srgbClr val="FFFFFF"/>
                </a:highlight>
                <a:latin typeface="Times New Roman"/>
                <a:ea typeface="Times New Roman"/>
                <a:cs typeface="Times New Roman"/>
                <a:sym typeface="Times New Roman"/>
              </a:rPr>
              <a:t>This project will delve into the various memory management techniques employed by compilers to efficiently allocate and manage memory during program execution. We will analyse their suitability for different programming scenarios and identify potential optimizations for specific scenarios</a:t>
            </a:r>
            <a:endParaRPr sz="1600" b="0" i="0" u="none" strike="noStrike" cap="none">
              <a:solidFill>
                <a:srgbClr val="1F1F1F"/>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2400"/>
              </a:spcBef>
              <a:spcAft>
                <a:spcPts val="0"/>
              </a:spcAft>
              <a:buClr>
                <a:schemeClr val="dk1"/>
              </a:buClr>
              <a:buSzPts val="1400"/>
              <a:buFont typeface="Trebuchet MS"/>
              <a:buNone/>
            </a:pPr>
            <a:endParaRPr sz="1400">
              <a:solidFill>
                <a:srgbClr val="1F1F1F"/>
              </a:solidFill>
              <a:highlight>
                <a:srgbClr val="FFFFFF"/>
              </a:highlight>
              <a:latin typeface="Times New Roman"/>
              <a:ea typeface="Times New Roman"/>
              <a:cs typeface="Times New Roman"/>
              <a:sym typeface="Times New Roman"/>
            </a:endParaRPr>
          </a:p>
          <a:p>
            <a:pPr marL="0" marR="0" lvl="0" indent="0" algn="just" rtl="0">
              <a:lnSpc>
                <a:spcPct val="115000"/>
              </a:lnSpc>
              <a:spcBef>
                <a:spcPts val="2400"/>
              </a:spcBef>
              <a:spcAft>
                <a:spcPts val="0"/>
              </a:spcAft>
              <a:buClr>
                <a:schemeClr val="dk1"/>
              </a:buClr>
              <a:buSzPts val="1400"/>
              <a:buFont typeface="Trebuchet MS"/>
              <a:buNone/>
            </a:pPr>
            <a:endParaRPr sz="1400" b="0" i="0" u="none" strike="noStrike" cap="none">
              <a:solidFill>
                <a:srgbClr val="000000"/>
              </a:solidFill>
              <a:latin typeface="Arial"/>
              <a:ea typeface="Arial"/>
              <a:cs typeface="Arial"/>
              <a:sym typeface="Arial"/>
            </a:endParaRPr>
          </a:p>
          <a:p>
            <a:pPr marL="0" marR="0" lvl="0" indent="0" algn="just" rtl="0">
              <a:lnSpc>
                <a:spcPct val="115000"/>
              </a:lnSpc>
              <a:spcBef>
                <a:spcPts val="2400"/>
              </a:spcBef>
              <a:spcAft>
                <a:spcPts val="0"/>
              </a:spcAft>
              <a:buClr>
                <a:srgbClr val="1F1F1F"/>
              </a:buClr>
              <a:buSzPts val="1800"/>
              <a:buFont typeface="Times New Roman"/>
              <a:buNone/>
            </a:pPr>
            <a:r>
              <a:rPr lang="en-GB" sz="1800" b="0" i="0" u="none" strike="noStrike" cap="none">
                <a:solidFill>
                  <a:srgbClr val="1F1F1F"/>
                </a:solidFill>
                <a:highlight>
                  <a:srgbClr val="FFFFFF"/>
                </a:highlight>
                <a:latin typeface="Times New Roman"/>
                <a:ea typeface="Times New Roman"/>
                <a:cs typeface="Times New Roman"/>
                <a:sym typeface="Times New Roman"/>
              </a:rPr>
              <a:t>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p:nvPr/>
        </p:nvSpPr>
        <p:spPr>
          <a:xfrm>
            <a:off x="3048886" y="-1999569"/>
            <a:ext cx="6097772" cy="874535"/>
          </a:xfrm>
          <a:prstGeom prst="rect">
            <a:avLst/>
          </a:prstGeom>
          <a:noFill/>
          <a:ln>
            <a:noFill/>
          </a:ln>
        </p:spPr>
        <p:txBody>
          <a:bodyPr spcFirstLastPara="1" wrap="square" lIns="91425" tIns="45700" rIns="91425" bIns="45700" anchor="t" anchorCtr="0">
            <a:spAutoFit/>
          </a:bodyPr>
          <a:lstStyle/>
          <a:p>
            <a:pPr marL="457200" marR="0" lvl="0" indent="0" algn="just" rtl="0">
              <a:lnSpc>
                <a:spcPct val="115000"/>
              </a:lnSpc>
              <a:spcBef>
                <a:spcPts val="0"/>
              </a:spcBef>
              <a:spcAft>
                <a:spcPts val="0"/>
              </a:spcAft>
              <a:buNone/>
            </a:pPr>
            <a:r>
              <a:rPr lang="en-GB" sz="1400">
                <a:solidFill>
                  <a:srgbClr val="1F1F1F"/>
                </a:solidFill>
                <a:highlight>
                  <a:srgbClr val="FFFFFF"/>
                </a:highlight>
                <a:latin typeface="Times New Roman"/>
                <a:ea typeface="Times New Roman"/>
                <a:cs typeface="Times New Roman"/>
                <a:sym typeface="Times New Roman"/>
              </a:rPr>
              <a:t>.</a:t>
            </a:r>
            <a:endParaRPr sz="1400">
              <a:solidFill>
                <a:schemeClr val="dk1"/>
              </a:solidFill>
              <a:latin typeface="Arial"/>
              <a:ea typeface="Arial"/>
              <a:cs typeface="Arial"/>
              <a:sym typeface="Arial"/>
            </a:endParaRPr>
          </a:p>
          <a:p>
            <a:pPr marL="228600" marR="0" lvl="0" indent="0" algn="just" rtl="0">
              <a:lnSpc>
                <a:spcPct val="115000"/>
              </a:lnSpc>
              <a:spcBef>
                <a:spcPts val="2400"/>
              </a:spcBef>
              <a:spcAft>
                <a:spcPts val="0"/>
              </a:spcAft>
              <a:buNone/>
            </a:pPr>
            <a:endParaRPr sz="1400">
              <a:solidFill>
                <a:schemeClr val="dk1"/>
              </a:solidFill>
              <a:latin typeface="Arial"/>
              <a:ea typeface="Arial"/>
              <a:cs typeface="Arial"/>
              <a:sym typeface="Arial"/>
            </a:endParaRPr>
          </a:p>
        </p:txBody>
      </p:sp>
      <p:sp>
        <p:nvSpPr>
          <p:cNvPr id="155" name="Google Shape;155;p3"/>
          <p:cNvSpPr txBox="1"/>
          <p:nvPr/>
        </p:nvSpPr>
        <p:spPr>
          <a:xfrm>
            <a:off x="659218" y="-484174"/>
            <a:ext cx="11532782" cy="8459239"/>
          </a:xfrm>
          <a:prstGeom prst="rect">
            <a:avLst/>
          </a:prstGeom>
          <a:noFill/>
          <a:ln>
            <a:noFill/>
          </a:ln>
        </p:spPr>
        <p:txBody>
          <a:bodyPr spcFirstLastPara="1" wrap="square" lIns="91425" tIns="45700" rIns="91425" bIns="45700" anchor="t" anchorCtr="0">
            <a:spAutoFit/>
          </a:bodyPr>
          <a:lstStyle/>
          <a:p>
            <a:pPr marL="228600" marR="0" lvl="0" indent="0" algn="just" rtl="0">
              <a:lnSpc>
                <a:spcPct val="115000"/>
              </a:lnSpc>
              <a:spcBef>
                <a:spcPts val="0"/>
              </a:spcBef>
              <a:spcAft>
                <a:spcPts val="0"/>
              </a:spcAft>
              <a:buClr>
                <a:srgbClr val="000000"/>
              </a:buClr>
              <a:buSzPts val="1400"/>
              <a:buFont typeface="Times New Roman"/>
              <a:buNone/>
            </a:pPr>
            <a:r>
              <a:rPr lang="en-GB" sz="1400" b="0" i="0" u="none" strike="noStrike" cap="none">
                <a:solidFill>
                  <a:srgbClr val="000000"/>
                </a:solidFill>
                <a:latin typeface="Times New Roman"/>
                <a:ea typeface="Times New Roman"/>
                <a:cs typeface="Times New Roman"/>
                <a:sym typeface="Times New Roman"/>
              </a:rPr>
              <a:t>   </a:t>
            </a:r>
            <a:endParaRPr sz="1400" b="1" i="0" u="none" strike="noStrike" cap="none">
              <a:solidFill>
                <a:srgbClr val="000000"/>
              </a:solidFill>
              <a:latin typeface="Arial"/>
              <a:ea typeface="Arial"/>
              <a:cs typeface="Arial"/>
              <a:sym typeface="Arial"/>
            </a:endParaRPr>
          </a:p>
          <a:p>
            <a:pPr marL="228600" marR="0" lvl="0" indent="0" algn="just" rtl="0">
              <a:lnSpc>
                <a:spcPct val="115000"/>
              </a:lnSpc>
              <a:spcBef>
                <a:spcPts val="2400"/>
              </a:spcBef>
              <a:spcAft>
                <a:spcPts val="0"/>
              </a:spcAft>
              <a:buClr>
                <a:schemeClr val="dk1"/>
              </a:buClr>
              <a:buSzPts val="1800"/>
              <a:buFont typeface="Arial"/>
              <a:buNone/>
            </a:pPr>
            <a:r>
              <a:rPr lang="en-GB" sz="1800" b="1">
                <a:solidFill>
                  <a:schemeClr val="dk1"/>
                </a:solidFill>
                <a:latin typeface="Arial"/>
                <a:ea typeface="Arial"/>
                <a:cs typeface="Arial"/>
                <a:sym typeface="Arial"/>
              </a:rPr>
              <a:t>Data Collection and Preparation:</a:t>
            </a:r>
            <a:endParaRPr sz="1800">
              <a:solidFill>
                <a:schemeClr val="dk1"/>
              </a:solidFill>
              <a:latin typeface="Arial"/>
              <a:ea typeface="Arial"/>
              <a:cs typeface="Arial"/>
              <a:sym typeface="Arial"/>
            </a:endParaRPr>
          </a:p>
          <a:p>
            <a:pPr marL="228600" marR="0" lvl="0" indent="0" algn="just" rtl="0">
              <a:lnSpc>
                <a:spcPct val="115000"/>
              </a:lnSpc>
              <a:spcBef>
                <a:spcPts val="2400"/>
              </a:spcBef>
              <a:spcAft>
                <a:spcPts val="0"/>
              </a:spcAft>
              <a:buClr>
                <a:srgbClr val="000000"/>
              </a:buClr>
              <a:buSzPts val="1600"/>
              <a:buFont typeface="Times New Roman"/>
              <a:buNone/>
            </a:pPr>
            <a:r>
              <a:rPr lang="en-GB" sz="1600" b="0" i="0" u="none" strike="noStrike" cap="none">
                <a:solidFill>
                  <a:srgbClr val="000000"/>
                </a:solidFill>
                <a:latin typeface="Times New Roman"/>
                <a:ea typeface="Times New Roman"/>
                <a:cs typeface="Times New Roman"/>
                <a:sym typeface="Times New Roman"/>
              </a:rPr>
              <a:t>Identify the data sources: the data sources are taken from</a:t>
            </a:r>
            <a:r>
              <a:rPr lang="en-GB" sz="1600" b="0" i="0" u="none" strike="noStrike" cap="none">
                <a:solidFill>
                  <a:srgbClr val="1F1F1F"/>
                </a:solidFill>
                <a:highlight>
                  <a:srgbClr val="FFFFFF"/>
                </a:highlight>
                <a:latin typeface="Times New Roman"/>
                <a:ea typeface="Times New Roman"/>
                <a:cs typeface="Times New Roman"/>
                <a:sym typeface="Times New Roman"/>
              </a:rPr>
              <a:t> databases like ACM digital library, IEEE Xplore, and google scholar for articles on memory management techniques in compiler design.</a:t>
            </a:r>
            <a:endParaRPr sz="1600" b="0" i="0" u="none" strike="noStrike" cap="none">
              <a:solidFill>
                <a:srgbClr val="000000"/>
              </a:solidFill>
              <a:latin typeface="Arial"/>
              <a:ea typeface="Arial"/>
              <a:cs typeface="Arial"/>
              <a:sym typeface="Arial"/>
            </a:endParaRPr>
          </a:p>
          <a:p>
            <a:pPr marL="0" marR="0" lvl="0" indent="0" algn="just" rtl="0">
              <a:lnSpc>
                <a:spcPct val="115000"/>
              </a:lnSpc>
              <a:spcBef>
                <a:spcPts val="2400"/>
              </a:spcBef>
              <a:spcAft>
                <a:spcPts val="0"/>
              </a:spcAft>
              <a:buClr>
                <a:srgbClr val="000000"/>
              </a:buClr>
              <a:buSzPts val="1600"/>
              <a:buFont typeface="Times New Roman"/>
              <a:buNone/>
            </a:pPr>
            <a:r>
              <a:rPr lang="en-GB" sz="1600" b="0" i="0" u="none" strike="noStrike" cap="none">
                <a:solidFill>
                  <a:srgbClr val="000000"/>
                </a:solidFill>
                <a:latin typeface="Times New Roman"/>
                <a:ea typeface="Times New Roman"/>
                <a:cs typeface="Times New Roman"/>
                <a:sym typeface="Times New Roman"/>
              </a:rPr>
              <a:t>Develop a data collection plan: the data is collected from various research papers like “compiler decided dynamic memory allocation for scratch pad based embedded system”. </a:t>
            </a:r>
            <a:r>
              <a:rPr lang="en-GB" sz="1600" b="0" i="0" u="none" strike="noStrike" cap="none">
                <a:solidFill>
                  <a:srgbClr val="1F1F1F"/>
                </a:solidFill>
                <a:highlight>
                  <a:srgbClr val="FFFFFF"/>
                </a:highlight>
                <a:latin typeface="Times New Roman"/>
                <a:ea typeface="Times New Roman"/>
                <a:cs typeface="Times New Roman"/>
                <a:sym typeface="Times New Roman"/>
              </a:rPr>
              <a:t>We have used software like Mendeley or Zotero to efficiently store, organize, and annotate the collected data.</a:t>
            </a:r>
            <a:endParaRPr sz="1600" b="0" i="0" u="none" strike="noStrike" cap="none">
              <a:solidFill>
                <a:srgbClr val="000000"/>
              </a:solidFill>
              <a:latin typeface="Arial"/>
              <a:ea typeface="Arial"/>
              <a:cs typeface="Arial"/>
              <a:sym typeface="Arial"/>
            </a:endParaRPr>
          </a:p>
          <a:p>
            <a:pPr marL="0" marR="0" lvl="0" indent="0" algn="just" rtl="0">
              <a:lnSpc>
                <a:spcPct val="115000"/>
              </a:lnSpc>
              <a:spcBef>
                <a:spcPts val="2400"/>
              </a:spcBef>
              <a:spcAft>
                <a:spcPts val="0"/>
              </a:spcAft>
              <a:buClr>
                <a:srgbClr val="000000"/>
              </a:buClr>
              <a:buSzPts val="1600"/>
              <a:buFont typeface="Times New Roman"/>
              <a:buNone/>
            </a:pPr>
            <a:r>
              <a:rPr lang="en-GB" sz="1600" b="0" i="0" u="none" strike="noStrike" cap="none">
                <a:solidFill>
                  <a:srgbClr val="000000"/>
                </a:solidFill>
                <a:latin typeface="Times New Roman"/>
                <a:ea typeface="Times New Roman"/>
                <a:cs typeface="Times New Roman"/>
                <a:sym typeface="Times New Roman"/>
              </a:rPr>
              <a:t>Cleanse and preprocess the collected data to ensure data quality: the collected data is inspected</a:t>
            </a:r>
            <a:r>
              <a:rPr lang="en-GB" sz="1600" b="0" i="0" u="none" strike="noStrike" cap="none">
                <a:solidFill>
                  <a:srgbClr val="1F1F1F"/>
                </a:solidFill>
                <a:highlight>
                  <a:srgbClr val="FFFFFF"/>
                </a:highlight>
                <a:latin typeface="Times New Roman"/>
                <a:ea typeface="Times New Roman"/>
                <a:cs typeface="Times New Roman"/>
                <a:sym typeface="Times New Roman"/>
              </a:rPr>
              <a:t> to ensure its direct relevance to the specific memory management techniques being analysed.</a:t>
            </a:r>
            <a:endParaRPr sz="1600" b="0" i="0" u="none" strike="noStrike" cap="none">
              <a:solidFill>
                <a:srgbClr val="000000"/>
              </a:solidFill>
              <a:latin typeface="Arial"/>
              <a:ea typeface="Arial"/>
              <a:cs typeface="Arial"/>
              <a:sym typeface="Arial"/>
            </a:endParaRPr>
          </a:p>
          <a:p>
            <a:pPr marL="0" marR="0" lvl="0" indent="0" algn="just" rtl="0">
              <a:lnSpc>
                <a:spcPct val="115000"/>
              </a:lnSpc>
              <a:spcBef>
                <a:spcPts val="2400"/>
              </a:spcBef>
              <a:spcAft>
                <a:spcPts val="0"/>
              </a:spcAft>
              <a:buClr>
                <a:srgbClr val="000000"/>
              </a:buClr>
              <a:buSzPts val="1600"/>
              <a:buFont typeface="Times New Roman"/>
              <a:buNone/>
            </a:pPr>
            <a:r>
              <a:rPr lang="en-GB" sz="1600" b="0" i="0" u="none" strike="noStrike" cap="none">
                <a:solidFill>
                  <a:srgbClr val="000000"/>
                </a:solidFill>
                <a:latin typeface="Times New Roman"/>
                <a:ea typeface="Times New Roman"/>
                <a:cs typeface="Times New Roman"/>
                <a:sym typeface="Times New Roman"/>
              </a:rPr>
              <a:t>Consistency of the project:  </a:t>
            </a:r>
            <a:r>
              <a:rPr lang="en-GB" sz="1600" b="0" i="0" u="none" strike="noStrike" cap="none">
                <a:solidFill>
                  <a:srgbClr val="1F1F1F"/>
                </a:solidFill>
                <a:highlight>
                  <a:srgbClr val="FFFFFF"/>
                </a:highlight>
                <a:latin typeface="Times New Roman"/>
                <a:ea typeface="Times New Roman"/>
                <a:cs typeface="Times New Roman"/>
                <a:sym typeface="Times New Roman"/>
              </a:rPr>
              <a:t>Throughout the data collection and preparation process, our sources, search strategies, and data manipulation steps to ensure transparency are analysed. all data collection and analysis adhere to ethical research practices, respecting intellectual property rights and properly citing sources.</a:t>
            </a:r>
            <a:endParaRPr/>
          </a:p>
          <a:p>
            <a:pPr marL="0" marR="0" lvl="0" indent="0" algn="just" rtl="0">
              <a:lnSpc>
                <a:spcPct val="115000"/>
              </a:lnSpc>
              <a:spcBef>
                <a:spcPts val="2400"/>
              </a:spcBef>
              <a:spcAft>
                <a:spcPts val="0"/>
              </a:spcAft>
              <a:buClr>
                <a:schemeClr val="dk1"/>
              </a:buClr>
              <a:buSzPts val="1600"/>
              <a:buFont typeface="Times New Roman"/>
              <a:buNone/>
            </a:pPr>
            <a:r>
              <a:rPr lang="en-GB" sz="1600">
                <a:solidFill>
                  <a:schemeClr val="dk1"/>
                </a:solidFill>
                <a:latin typeface="Times New Roman"/>
                <a:ea typeface="Times New Roman"/>
                <a:cs typeface="Times New Roman"/>
                <a:sym typeface="Times New Roman"/>
              </a:rPr>
              <a:t> </a:t>
            </a:r>
            <a:r>
              <a:rPr lang="en-GB" sz="1600" b="1">
                <a:solidFill>
                  <a:schemeClr val="dk1"/>
                </a:solidFill>
                <a:latin typeface="Arial"/>
                <a:ea typeface="Arial"/>
                <a:cs typeface="Arial"/>
                <a:sym typeface="Arial"/>
              </a:rPr>
              <a:t>Exploratory Data Analysis (EDA):</a:t>
            </a:r>
            <a:endParaRPr sz="160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600">
                <a:solidFill>
                  <a:schemeClr val="dk1"/>
                </a:solidFill>
                <a:latin typeface="Times New Roman"/>
                <a:ea typeface="Times New Roman"/>
                <a:cs typeface="Times New Roman"/>
                <a:sym typeface="Times New Roman"/>
              </a:rPr>
              <a:t>Conduct exploratory data analysis: </a:t>
            </a:r>
            <a:r>
              <a:rPr lang="en-GB" sz="1600">
                <a:solidFill>
                  <a:srgbClr val="1F1F1F"/>
                </a:solidFill>
                <a:highlight>
                  <a:srgbClr val="FFFFFF"/>
                </a:highlight>
                <a:latin typeface="Times New Roman"/>
                <a:ea typeface="Times New Roman"/>
                <a:cs typeface="Times New Roman"/>
                <a:sym typeface="Times New Roman"/>
              </a:rPr>
              <a:t>Analyse the performance characteristics of different memory management strategies like static, stack, heap based on data collected from research papers or compiler benchmarks.</a:t>
            </a:r>
            <a:endParaRPr sz="160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600">
                <a:solidFill>
                  <a:schemeClr val="dk1"/>
                </a:solidFill>
                <a:latin typeface="Times New Roman"/>
                <a:ea typeface="Times New Roman"/>
                <a:cs typeface="Times New Roman"/>
                <a:sym typeface="Times New Roman"/>
              </a:rPr>
              <a:t>understand the patterns and trends: </a:t>
            </a:r>
            <a:r>
              <a:rPr lang="en-GB" sz="1600">
                <a:solidFill>
                  <a:srgbClr val="1F1F1F"/>
                </a:solidFill>
                <a:highlight>
                  <a:srgbClr val="FFFFFF"/>
                </a:highlight>
                <a:latin typeface="Times New Roman"/>
                <a:ea typeface="Times New Roman"/>
                <a:cs typeface="Times New Roman"/>
                <a:sym typeface="Times New Roman"/>
              </a:rPr>
              <a:t>we will implement histograms, boxplots, or kernel density plots to visualize the distribution of each variable like execution time, memory usage, cache misses for each memory management strategy.</a:t>
            </a:r>
            <a:endParaRPr sz="1600">
              <a:solidFill>
                <a:schemeClr val="dk1"/>
              </a:solidFill>
              <a:latin typeface="Arial"/>
              <a:ea typeface="Arial"/>
              <a:cs typeface="Arial"/>
              <a:sym typeface="Arial"/>
            </a:endParaRPr>
          </a:p>
          <a:p>
            <a:pPr marL="0" marR="0" lvl="0" indent="0" algn="just" rtl="0">
              <a:lnSpc>
                <a:spcPct val="115000"/>
              </a:lnSpc>
              <a:spcBef>
                <a:spcPts val="2400"/>
              </a:spcBef>
              <a:spcAft>
                <a:spcPts val="0"/>
              </a:spcAft>
              <a:buClr>
                <a:schemeClr val="dk1"/>
              </a:buClr>
              <a:buSzPts val="1400"/>
              <a:buFont typeface="Trebuchet MS"/>
              <a:buNone/>
            </a:pPr>
            <a:endParaRPr sz="1400" b="0" i="0" u="none" strike="noStrike" cap="none">
              <a:solidFill>
                <a:srgbClr val="000000"/>
              </a:solidFill>
              <a:latin typeface="Arial"/>
              <a:ea typeface="Arial"/>
              <a:cs typeface="Arial"/>
              <a:sym typeface="Arial"/>
            </a:endParaRPr>
          </a:p>
          <a:p>
            <a:pPr marL="0" marR="0" lvl="0" indent="0" algn="just" rtl="0">
              <a:lnSpc>
                <a:spcPct val="115000"/>
              </a:lnSpc>
              <a:spcBef>
                <a:spcPts val="2400"/>
              </a:spcBef>
              <a:spcAft>
                <a:spcPts val="0"/>
              </a:spcAft>
              <a:buClr>
                <a:srgbClr val="1F1F1F"/>
              </a:buClr>
              <a:buSzPts val="1400"/>
              <a:buFont typeface="Times New Roman"/>
              <a:buNone/>
            </a:pPr>
            <a:r>
              <a:rPr lang="en-GB" sz="1400" b="0" i="0" u="none" strike="noStrike" cap="none">
                <a:solidFill>
                  <a:srgbClr val="1F1F1F"/>
                </a:solidFill>
                <a:highlight>
                  <a:srgbClr val="FFFFFF"/>
                </a:highlight>
                <a:latin typeface="Times New Roman"/>
                <a:ea typeface="Times New Roman"/>
                <a:cs typeface="Times New Roman"/>
                <a:sym typeface="Times New Roman"/>
              </a:rPr>
              <a:t>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
          <p:cNvSpPr txBox="1"/>
          <p:nvPr/>
        </p:nvSpPr>
        <p:spPr>
          <a:xfrm>
            <a:off x="202019" y="631191"/>
            <a:ext cx="12096307" cy="6591484"/>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GB" sz="1600" b="1">
                <a:solidFill>
                  <a:srgbClr val="1F1F1F"/>
                </a:solidFill>
                <a:highlight>
                  <a:srgbClr val="FFFFFF"/>
                </a:highlight>
                <a:latin typeface="Arial"/>
                <a:ea typeface="Arial"/>
                <a:cs typeface="Arial"/>
                <a:sym typeface="Arial"/>
              </a:rPr>
              <a:t>Visualisation for distribution of execution time across strategies:</a:t>
            </a:r>
            <a:endParaRPr sz="160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600">
                <a:solidFill>
                  <a:schemeClr val="dk1"/>
                </a:solidFill>
                <a:latin typeface="Times New Roman"/>
                <a:ea typeface="Times New Roman"/>
                <a:cs typeface="Times New Roman"/>
                <a:sym typeface="Times New Roman"/>
              </a:rPr>
              <a:t>import</a:t>
            </a:r>
            <a:r>
              <a:rPr lang="en-GB" sz="1600">
                <a:solidFill>
                  <a:srgbClr val="444746"/>
                </a:solidFill>
                <a:latin typeface="Times New Roman"/>
                <a:ea typeface="Times New Roman"/>
                <a:cs typeface="Times New Roman"/>
                <a:sym typeface="Times New Roman"/>
              </a:rPr>
              <a:t> matplotlib.pyplot </a:t>
            </a:r>
            <a:r>
              <a:rPr lang="en-GB" sz="1600">
                <a:solidFill>
                  <a:schemeClr val="dk1"/>
                </a:solidFill>
                <a:latin typeface="Times New Roman"/>
                <a:ea typeface="Times New Roman"/>
                <a:cs typeface="Times New Roman"/>
                <a:sym typeface="Times New Roman"/>
              </a:rPr>
              <a:t>as</a:t>
            </a:r>
            <a:r>
              <a:rPr lang="en-GB" sz="1600">
                <a:solidFill>
                  <a:srgbClr val="444746"/>
                </a:solidFill>
                <a:latin typeface="Times New Roman"/>
                <a:ea typeface="Times New Roman"/>
                <a:cs typeface="Times New Roman"/>
                <a:sym typeface="Times New Roman"/>
              </a:rPr>
              <a:t> plt</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GB" sz="1600">
                <a:solidFill>
                  <a:srgbClr val="444746"/>
                </a:solidFill>
                <a:latin typeface="Times New Roman"/>
                <a:ea typeface="Times New Roman"/>
                <a:cs typeface="Times New Roman"/>
                <a:sym typeface="Times New Roman"/>
              </a:rPr>
              <a:t> </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GB" sz="1600">
                <a:solidFill>
                  <a:schemeClr val="dk1"/>
                </a:solidFill>
                <a:latin typeface="Times New Roman"/>
                <a:ea typeface="Times New Roman"/>
                <a:cs typeface="Times New Roman"/>
                <a:sym typeface="Times New Roman"/>
              </a:rPr>
              <a:t># Sample data (replace with your actual data)</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GB" sz="1600">
                <a:solidFill>
                  <a:srgbClr val="444746"/>
                </a:solidFill>
                <a:latin typeface="Times New Roman"/>
                <a:ea typeface="Times New Roman"/>
                <a:cs typeface="Times New Roman"/>
                <a:sym typeface="Times New Roman"/>
              </a:rPr>
              <a:t>execution_times = {</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"static"</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10</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12</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15</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18</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20</a:t>
            </a:r>
            <a:r>
              <a:rPr lang="en-GB" sz="1600">
                <a:solidFill>
                  <a:srgbClr val="444746"/>
                </a:solidFill>
                <a:latin typeface="Times New Roman"/>
                <a:ea typeface="Times New Roman"/>
                <a:cs typeface="Times New Roman"/>
                <a:sym typeface="Times New Roman"/>
              </a:rPr>
              <a:t>],</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"stack"</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8</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10</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11</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13</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14</a:t>
            </a:r>
            <a:r>
              <a:rPr lang="en-GB" sz="1600">
                <a:solidFill>
                  <a:srgbClr val="444746"/>
                </a:solidFill>
                <a:latin typeface="Times New Roman"/>
                <a:ea typeface="Times New Roman"/>
                <a:cs typeface="Times New Roman"/>
                <a:sym typeface="Times New Roman"/>
              </a:rPr>
              <a:t>],</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"heap"</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15</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18</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20</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22</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25</a:t>
            </a:r>
            <a:r>
              <a:rPr lang="en-GB" sz="1600">
                <a:solidFill>
                  <a:srgbClr val="444746"/>
                </a:solidFill>
                <a:latin typeface="Times New Roman"/>
                <a:ea typeface="Times New Roman"/>
                <a:cs typeface="Times New Roman"/>
                <a:sym typeface="Times New Roman"/>
              </a:rPr>
              <a:t>]</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GB" sz="1600">
                <a:solidFill>
                  <a:srgbClr val="444746"/>
                </a:solidFill>
                <a:latin typeface="Times New Roman"/>
                <a:ea typeface="Times New Roman"/>
                <a:cs typeface="Times New Roman"/>
                <a:sym typeface="Times New Roman"/>
              </a:rPr>
              <a:t>}</a:t>
            </a:r>
            <a:endParaRPr sz="1600">
              <a:solidFill>
                <a:srgbClr val="444746"/>
              </a:solidFill>
              <a:latin typeface="Arial"/>
              <a:ea typeface="Arial"/>
              <a:cs typeface="Arial"/>
              <a:sym typeface="Arial"/>
            </a:endParaRPr>
          </a:p>
          <a:p>
            <a:pPr marL="0" marR="0" lvl="0" indent="0" algn="just" rtl="0">
              <a:lnSpc>
                <a:spcPct val="115000"/>
              </a:lnSpc>
              <a:spcBef>
                <a:spcPts val="1200"/>
              </a:spcBef>
              <a:spcAft>
                <a:spcPts val="0"/>
              </a:spcAft>
              <a:buNone/>
            </a:pPr>
            <a:r>
              <a:rPr lang="en-GB" sz="1600">
                <a:solidFill>
                  <a:srgbClr val="444746"/>
                </a:solidFill>
                <a:latin typeface="Times New Roman"/>
                <a:ea typeface="Times New Roman"/>
                <a:cs typeface="Times New Roman"/>
                <a:sym typeface="Times New Roman"/>
              </a:rPr>
              <a:t>strategies = </a:t>
            </a:r>
            <a:r>
              <a:rPr lang="en-GB" sz="1600">
                <a:solidFill>
                  <a:schemeClr val="dk1"/>
                </a:solidFill>
                <a:latin typeface="Times New Roman"/>
                <a:ea typeface="Times New Roman"/>
                <a:cs typeface="Times New Roman"/>
                <a:sym typeface="Times New Roman"/>
              </a:rPr>
              <a:t>list</a:t>
            </a:r>
            <a:r>
              <a:rPr lang="en-GB" sz="1600">
                <a:solidFill>
                  <a:srgbClr val="444746"/>
                </a:solidFill>
                <a:latin typeface="Times New Roman"/>
                <a:ea typeface="Times New Roman"/>
                <a:cs typeface="Times New Roman"/>
                <a:sym typeface="Times New Roman"/>
              </a:rPr>
              <a:t>(execution_times.keys())</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GB" sz="1600">
                <a:solidFill>
                  <a:srgbClr val="444746"/>
                </a:solidFill>
                <a:latin typeface="Times New Roman"/>
                <a:ea typeface="Times New Roman"/>
                <a:cs typeface="Times New Roman"/>
                <a:sym typeface="Times New Roman"/>
              </a:rPr>
              <a:t> plt.figure(figsize=(</a:t>
            </a:r>
            <a:r>
              <a:rPr lang="en-GB" sz="1600">
                <a:solidFill>
                  <a:schemeClr val="dk1"/>
                </a:solidFill>
                <a:latin typeface="Times New Roman"/>
                <a:ea typeface="Times New Roman"/>
                <a:cs typeface="Times New Roman"/>
                <a:sym typeface="Times New Roman"/>
              </a:rPr>
              <a:t>8</a:t>
            </a:r>
            <a:r>
              <a:rPr lang="en-GB" sz="1600">
                <a:solidFill>
                  <a:srgbClr val="444746"/>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6</a:t>
            </a:r>
            <a:r>
              <a:rPr lang="en-GB" sz="1600">
                <a:solidFill>
                  <a:srgbClr val="444746"/>
                </a:solidFill>
                <a:latin typeface="Times New Roman"/>
                <a:ea typeface="Times New Roman"/>
                <a:cs typeface="Times New Roman"/>
                <a:sym typeface="Times New Roman"/>
              </a:rPr>
              <a:t>))</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GB" sz="1600">
                <a:solidFill>
                  <a:srgbClr val="444746"/>
                </a:solidFill>
                <a:latin typeface="Times New Roman"/>
                <a:ea typeface="Times New Roman"/>
                <a:cs typeface="Times New Roman"/>
                <a:sym typeface="Times New Roman"/>
              </a:rPr>
              <a:t>plt.boxplot(execution_times.values(), labels=strategies, notch=</a:t>
            </a:r>
            <a:r>
              <a:rPr lang="en-GB" sz="1600">
                <a:solidFill>
                  <a:schemeClr val="dk1"/>
                </a:solidFill>
                <a:latin typeface="Times New Roman"/>
                <a:ea typeface="Times New Roman"/>
                <a:cs typeface="Times New Roman"/>
                <a:sym typeface="Times New Roman"/>
              </a:rPr>
              <a:t>True</a:t>
            </a:r>
            <a:r>
              <a:rPr lang="en-GB" sz="1600">
                <a:solidFill>
                  <a:srgbClr val="444746"/>
                </a:solidFill>
                <a:latin typeface="Times New Roman"/>
                <a:ea typeface="Times New Roman"/>
                <a:cs typeface="Times New Roman"/>
                <a:sym typeface="Times New Roman"/>
              </a:rPr>
              <a:t>)</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GB" sz="1600">
                <a:solidFill>
                  <a:srgbClr val="444746"/>
                </a:solidFill>
                <a:latin typeface="Times New Roman"/>
                <a:ea typeface="Times New Roman"/>
                <a:cs typeface="Times New Roman"/>
                <a:sym typeface="Times New Roman"/>
              </a:rPr>
              <a:t>plt.xlabel(</a:t>
            </a:r>
            <a:r>
              <a:rPr lang="en-GB" sz="1600">
                <a:solidFill>
                  <a:schemeClr val="dk1"/>
                </a:solidFill>
                <a:latin typeface="Times New Roman"/>
                <a:ea typeface="Times New Roman"/>
                <a:cs typeface="Times New Roman"/>
                <a:sym typeface="Times New Roman"/>
              </a:rPr>
              <a:t>"Memory Management Strategy"</a:t>
            </a:r>
            <a:r>
              <a:rPr lang="en-GB" sz="1600">
                <a:solidFill>
                  <a:srgbClr val="444746"/>
                </a:solidFill>
                <a:latin typeface="Times New Roman"/>
                <a:ea typeface="Times New Roman"/>
                <a:cs typeface="Times New Roman"/>
                <a:sym typeface="Times New Roman"/>
              </a:rPr>
              <a:t>)</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GB" sz="1600">
                <a:solidFill>
                  <a:srgbClr val="444746"/>
                </a:solidFill>
                <a:latin typeface="Times New Roman"/>
                <a:ea typeface="Times New Roman"/>
                <a:cs typeface="Times New Roman"/>
                <a:sym typeface="Times New Roman"/>
              </a:rPr>
              <a:t>plt.ylabel(</a:t>
            </a:r>
            <a:r>
              <a:rPr lang="en-GB" sz="1600">
                <a:solidFill>
                  <a:schemeClr val="dk1"/>
                </a:solidFill>
                <a:latin typeface="Times New Roman"/>
                <a:ea typeface="Times New Roman"/>
                <a:cs typeface="Times New Roman"/>
                <a:sym typeface="Times New Roman"/>
              </a:rPr>
              <a:t>"Execution Time (ms)"</a:t>
            </a:r>
            <a:r>
              <a:rPr lang="en-GB" sz="1600">
                <a:solidFill>
                  <a:srgbClr val="444746"/>
                </a:solidFill>
                <a:latin typeface="Times New Roman"/>
                <a:ea typeface="Times New Roman"/>
                <a:cs typeface="Times New Roman"/>
                <a:sym typeface="Times New Roman"/>
              </a:rPr>
              <a:t>)</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endParaRPr sz="14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5"/>
          <p:cNvSpPr txBox="1"/>
          <p:nvPr/>
        </p:nvSpPr>
        <p:spPr>
          <a:xfrm>
            <a:off x="306572" y="314333"/>
            <a:ext cx="11578856" cy="718498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GB" sz="1600">
                <a:solidFill>
                  <a:srgbClr val="444746"/>
                </a:solidFill>
                <a:latin typeface="Times New Roman"/>
                <a:ea typeface="Times New Roman"/>
                <a:cs typeface="Times New Roman"/>
                <a:sym typeface="Times New Roman"/>
              </a:rPr>
              <a:t>plt.title(</a:t>
            </a:r>
            <a:r>
              <a:rPr lang="en-GB" sz="1600">
                <a:solidFill>
                  <a:schemeClr val="dk1"/>
                </a:solidFill>
                <a:latin typeface="Times New Roman"/>
                <a:ea typeface="Times New Roman"/>
                <a:cs typeface="Times New Roman"/>
                <a:sym typeface="Times New Roman"/>
              </a:rPr>
              <a:t>"Distribution of Execution Time Across Strategies"</a:t>
            </a:r>
            <a:r>
              <a:rPr lang="en-GB" sz="1600">
                <a:solidFill>
                  <a:srgbClr val="444746"/>
                </a:solidFill>
                <a:latin typeface="Times New Roman"/>
                <a:ea typeface="Times New Roman"/>
                <a:cs typeface="Times New Roman"/>
                <a:sym typeface="Times New Roman"/>
              </a:rPr>
              <a:t>)</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GB" sz="1600">
                <a:solidFill>
                  <a:srgbClr val="444746"/>
                </a:solidFill>
                <a:latin typeface="Times New Roman"/>
                <a:ea typeface="Times New Roman"/>
                <a:cs typeface="Times New Roman"/>
                <a:sym typeface="Times New Roman"/>
              </a:rPr>
              <a:t>plt.grid(</a:t>
            </a:r>
            <a:r>
              <a:rPr lang="en-GB" sz="1600">
                <a:solidFill>
                  <a:schemeClr val="dk1"/>
                </a:solidFill>
                <a:latin typeface="Times New Roman"/>
                <a:ea typeface="Times New Roman"/>
                <a:cs typeface="Times New Roman"/>
                <a:sym typeface="Times New Roman"/>
              </a:rPr>
              <a:t>True</a:t>
            </a:r>
            <a:r>
              <a:rPr lang="en-GB" sz="1600">
                <a:solidFill>
                  <a:srgbClr val="444746"/>
                </a:solidFill>
                <a:latin typeface="Times New Roman"/>
                <a:ea typeface="Times New Roman"/>
                <a:cs typeface="Times New Roman"/>
                <a:sym typeface="Times New Roman"/>
              </a:rPr>
              <a:t>)</a:t>
            </a:r>
            <a:endParaRPr sz="16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GB" sz="1600">
                <a:solidFill>
                  <a:srgbClr val="444746"/>
                </a:solidFill>
                <a:latin typeface="Times New Roman"/>
                <a:ea typeface="Times New Roman"/>
                <a:cs typeface="Times New Roman"/>
                <a:sym typeface="Times New Roman"/>
              </a:rPr>
              <a:t>plt.show()</a:t>
            </a:r>
            <a:endParaRPr/>
          </a:p>
          <a:p>
            <a:pPr marL="0" marR="0" lvl="0" indent="0" algn="just" rtl="0">
              <a:lnSpc>
                <a:spcPct val="115000"/>
              </a:lnSpc>
              <a:spcBef>
                <a:spcPts val="2400"/>
              </a:spcBef>
              <a:spcAft>
                <a:spcPts val="0"/>
              </a:spcAft>
              <a:buNone/>
            </a:pPr>
            <a:r>
              <a:rPr lang="en-GB" sz="1600">
                <a:solidFill>
                  <a:srgbClr val="444746"/>
                </a:solidFill>
                <a:latin typeface="Times New Roman"/>
                <a:ea typeface="Times New Roman"/>
                <a:cs typeface="Times New Roman"/>
                <a:sym typeface="Times New Roman"/>
              </a:rPr>
              <a:t>sample implementation of graph:</a:t>
            </a:r>
            <a:endParaRPr sz="160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600">
                <a:solidFill>
                  <a:schemeClr val="dk1"/>
                </a:solidFill>
                <a:latin typeface="Arial"/>
                <a:ea typeface="Arial"/>
                <a:cs typeface="Arial"/>
                <a:sym typeface="Arial"/>
              </a:rPr>
              <a:t> </a:t>
            </a:r>
            <a:r>
              <a:rPr lang="en-GB" sz="1600" b="1">
                <a:solidFill>
                  <a:schemeClr val="dk1"/>
                </a:solidFill>
                <a:latin typeface="Times New Roman"/>
                <a:ea typeface="Times New Roman"/>
                <a:cs typeface="Times New Roman"/>
                <a:sym typeface="Times New Roman"/>
              </a:rPr>
              <a:t>2. Abstract</a:t>
            </a:r>
            <a:endParaRPr sz="160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600">
                <a:solidFill>
                  <a:srgbClr val="1F1F1F"/>
                </a:solidFill>
                <a:latin typeface="Arial"/>
                <a:ea typeface="Arial"/>
                <a:cs typeface="Arial"/>
                <a:sym typeface="Arial"/>
              </a:rPr>
              <a:t>Efficient memory management is crucial for program performance and resource utilization. However, selecting the optimal strategy (static, stack, heap, hybrid) remains a challenge due to the diverse characteristics of programs and memory usage patterns.</a:t>
            </a:r>
            <a:r>
              <a:rPr lang="en-GB" sz="1600" b="1">
                <a:solidFill>
                  <a:srgbClr val="1F1F1F"/>
                </a:solidFill>
                <a:latin typeface="Arial"/>
                <a:ea typeface="Arial"/>
                <a:cs typeface="Arial"/>
                <a:sym typeface="Arial"/>
              </a:rPr>
              <a:t> </a:t>
            </a:r>
            <a:r>
              <a:rPr lang="en-GB" sz="1600">
                <a:solidFill>
                  <a:srgbClr val="1F1F1F"/>
                </a:solidFill>
                <a:latin typeface="Arial"/>
                <a:ea typeface="Arial"/>
                <a:cs typeface="Arial"/>
                <a:sym typeface="Arial"/>
              </a:rPr>
              <a:t>This work proposes a data-driven approach for</a:t>
            </a:r>
            <a:r>
              <a:rPr lang="en-GB" sz="1600" b="1">
                <a:solidFill>
                  <a:srgbClr val="1F1F1F"/>
                </a:solidFill>
                <a:latin typeface="Arial"/>
                <a:ea typeface="Arial"/>
                <a:cs typeface="Arial"/>
                <a:sym typeface="Arial"/>
              </a:rPr>
              <a:t> </a:t>
            </a:r>
            <a:r>
              <a:rPr lang="en-GB" sz="1600">
                <a:solidFill>
                  <a:srgbClr val="1F1F1F"/>
                </a:solidFill>
                <a:latin typeface="Arial"/>
                <a:ea typeface="Arial"/>
                <a:cs typeface="Arial"/>
                <a:sym typeface="Arial"/>
              </a:rPr>
              <a:t>optimizing memory management in compiler design</a:t>
            </a:r>
            <a:r>
              <a:rPr lang="en-GB" sz="1600" b="1">
                <a:solidFill>
                  <a:srgbClr val="1F1F1F"/>
                </a:solidFill>
                <a:latin typeface="Arial"/>
                <a:ea typeface="Arial"/>
                <a:cs typeface="Arial"/>
                <a:sym typeface="Arial"/>
              </a:rPr>
              <a:t>. </a:t>
            </a:r>
            <a:r>
              <a:rPr lang="en-GB" sz="1600">
                <a:solidFill>
                  <a:srgbClr val="1F1F1F"/>
                </a:solidFill>
                <a:latin typeface="Arial"/>
                <a:ea typeface="Arial"/>
                <a:cs typeface="Arial"/>
                <a:sym typeface="Arial"/>
              </a:rPr>
              <a:t>We leverage machine learning to</a:t>
            </a:r>
            <a:r>
              <a:rPr lang="en-GB" sz="1600" b="1">
                <a:solidFill>
                  <a:srgbClr val="1F1F1F"/>
                </a:solidFill>
                <a:latin typeface="Arial"/>
                <a:ea typeface="Arial"/>
                <a:cs typeface="Arial"/>
                <a:sym typeface="Arial"/>
              </a:rPr>
              <a:t> </a:t>
            </a:r>
            <a:r>
              <a:rPr lang="en-GB" sz="1600">
                <a:solidFill>
                  <a:srgbClr val="1F1F1F"/>
                </a:solidFill>
                <a:latin typeface="Arial"/>
                <a:ea typeface="Arial"/>
                <a:cs typeface="Arial"/>
                <a:sym typeface="Arial"/>
              </a:rPr>
              <a:t>automatically assess program characteristics</a:t>
            </a:r>
            <a:r>
              <a:rPr lang="en-GB" sz="1600" b="1">
                <a:solidFill>
                  <a:srgbClr val="1F1F1F"/>
                </a:solidFill>
                <a:latin typeface="Arial"/>
                <a:ea typeface="Arial"/>
                <a:cs typeface="Arial"/>
                <a:sym typeface="Arial"/>
              </a:rPr>
              <a:t> </a:t>
            </a:r>
            <a:r>
              <a:rPr lang="en-GB" sz="1600">
                <a:solidFill>
                  <a:srgbClr val="1F1F1F"/>
                </a:solidFill>
                <a:latin typeface="Arial"/>
                <a:ea typeface="Arial"/>
                <a:cs typeface="Arial"/>
                <a:sym typeface="Arial"/>
              </a:rPr>
              <a:t>and predict the performance impact</a:t>
            </a:r>
            <a:r>
              <a:rPr lang="en-GB" sz="1600" b="1">
                <a:solidFill>
                  <a:srgbClr val="1F1F1F"/>
                </a:solidFill>
                <a:latin typeface="Arial"/>
                <a:ea typeface="Arial"/>
                <a:cs typeface="Arial"/>
                <a:sym typeface="Arial"/>
              </a:rPr>
              <a:t> </a:t>
            </a:r>
            <a:r>
              <a:rPr lang="en-GB" sz="1600">
                <a:solidFill>
                  <a:srgbClr val="1F1F1F"/>
                </a:solidFill>
                <a:latin typeface="Arial"/>
                <a:ea typeface="Arial"/>
                <a:cs typeface="Arial"/>
                <a:sym typeface="Arial"/>
              </a:rPr>
              <a:t>of different strategies. This enables the recommendation of the optimal strategy</a:t>
            </a:r>
            <a:r>
              <a:rPr lang="en-GB" sz="1600" b="1">
                <a:solidFill>
                  <a:srgbClr val="1F1F1F"/>
                </a:solidFill>
                <a:latin typeface="Arial"/>
                <a:ea typeface="Arial"/>
                <a:cs typeface="Arial"/>
                <a:sym typeface="Arial"/>
              </a:rPr>
              <a:t> </a:t>
            </a:r>
            <a:r>
              <a:rPr lang="en-GB" sz="1600">
                <a:solidFill>
                  <a:srgbClr val="1F1F1F"/>
                </a:solidFill>
                <a:latin typeface="Arial"/>
                <a:ea typeface="Arial"/>
                <a:cs typeface="Arial"/>
                <a:sym typeface="Arial"/>
              </a:rPr>
              <a:t>based on</a:t>
            </a:r>
            <a:r>
              <a:rPr lang="en-GB" sz="1600" b="1">
                <a:solidFill>
                  <a:srgbClr val="1F1F1F"/>
                </a:solidFill>
                <a:latin typeface="Arial"/>
                <a:ea typeface="Arial"/>
                <a:cs typeface="Arial"/>
                <a:sym typeface="Arial"/>
              </a:rPr>
              <a:t> </a:t>
            </a:r>
            <a:r>
              <a:rPr lang="en-GB" sz="1600">
                <a:solidFill>
                  <a:srgbClr val="1F1F1F"/>
                </a:solidFill>
                <a:latin typeface="Arial"/>
                <a:ea typeface="Arial"/>
                <a:cs typeface="Arial"/>
                <a:sym typeface="Arial"/>
              </a:rPr>
              <a:t>performance goals and resource constraints. This data-driven approach holds the potential to revolutionize compiler design by enabling the selection of optimal memory management strategies for various program types, leading to significant advancements in program performance, development efficiency, and resource utilization. it also aims to</a:t>
            </a:r>
            <a:r>
              <a:rPr lang="en-GB" sz="1600" b="1">
                <a:solidFill>
                  <a:srgbClr val="1F1F1F"/>
                </a:solidFill>
                <a:latin typeface="Arial"/>
                <a:ea typeface="Arial"/>
                <a:cs typeface="Arial"/>
                <a:sym typeface="Arial"/>
              </a:rPr>
              <a:t> </a:t>
            </a:r>
            <a:r>
              <a:rPr lang="en-GB" sz="1600">
                <a:solidFill>
                  <a:srgbClr val="1F1F1F"/>
                </a:solidFill>
                <a:latin typeface="Arial"/>
                <a:ea typeface="Arial"/>
                <a:cs typeface="Arial"/>
                <a:sym typeface="Arial"/>
              </a:rPr>
              <a:t>improve program performance, enhance development efficiency, and mitigate memory-related issues</a:t>
            </a:r>
            <a:r>
              <a:rPr lang="en-GB" sz="1600" b="1">
                <a:solidFill>
                  <a:srgbClr val="1F1F1F"/>
                </a:solidFill>
                <a:latin typeface="Arial"/>
                <a:ea typeface="Arial"/>
                <a:cs typeface="Arial"/>
                <a:sym typeface="Arial"/>
              </a:rPr>
              <a:t>.</a:t>
            </a:r>
            <a:endParaRPr sz="160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600" b="1">
                <a:solidFill>
                  <a:srgbClr val="1F1F1F"/>
                </a:solidFill>
                <a:latin typeface="Arial"/>
                <a:ea typeface="Arial"/>
                <a:cs typeface="Arial"/>
                <a:sym typeface="Arial"/>
              </a:rPr>
              <a:t>Keywords:</a:t>
            </a:r>
            <a:r>
              <a:rPr lang="en-GB" sz="1600">
                <a:solidFill>
                  <a:srgbClr val="1F1F1F"/>
                </a:solidFill>
                <a:latin typeface="Arial"/>
                <a:ea typeface="Arial"/>
                <a:cs typeface="Arial"/>
                <a:sym typeface="Arial"/>
              </a:rPr>
              <a:t> memory management, compiler design, machine learning, program analysis, performance optimization.</a:t>
            </a:r>
            <a:endParaRPr sz="1600">
              <a:solidFill>
                <a:schemeClr val="dk1"/>
              </a:solidFill>
              <a:latin typeface="Arial"/>
              <a:ea typeface="Arial"/>
              <a:cs typeface="Arial"/>
              <a:sym typeface="Arial"/>
            </a:endParaRPr>
          </a:p>
          <a:p>
            <a:pPr marL="0" marR="0" lvl="0" indent="0" algn="l" rtl="0">
              <a:spcBef>
                <a:spcPts val="1200"/>
              </a:spcBef>
              <a:spcAft>
                <a:spcPts val="0"/>
              </a:spcAft>
              <a:buNone/>
            </a:pPr>
            <a:endParaRPr sz="14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endParaRPr sz="140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400">
                <a:solidFill>
                  <a:srgbClr val="444746"/>
                </a:solidFill>
                <a:latin typeface="Times New Roman"/>
                <a:ea typeface="Times New Roman"/>
                <a:cs typeface="Times New Roman"/>
                <a:sym typeface="Times New Roman"/>
              </a:rPr>
              <a:t> </a:t>
            </a:r>
            <a:endParaRPr sz="1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6"/>
          <p:cNvSpPr txBox="1"/>
          <p:nvPr/>
        </p:nvSpPr>
        <p:spPr>
          <a:xfrm>
            <a:off x="77972" y="0"/>
            <a:ext cx="11695814" cy="7971413"/>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GB" sz="1600" b="1">
                <a:solidFill>
                  <a:schemeClr val="dk1"/>
                </a:solidFill>
                <a:latin typeface="Times New Roman"/>
                <a:ea typeface="Times New Roman"/>
                <a:cs typeface="Times New Roman"/>
                <a:sym typeface="Times New Roman"/>
              </a:rPr>
              <a:t>3.Introduction</a:t>
            </a:r>
            <a:endParaRPr sz="1600">
              <a:solidFill>
                <a:schemeClr val="dk1"/>
              </a:solidFill>
              <a:latin typeface="Arial"/>
              <a:ea typeface="Arial"/>
              <a:cs typeface="Arial"/>
              <a:sym typeface="Arial"/>
            </a:endParaRPr>
          </a:p>
          <a:p>
            <a:pPr marL="0" marR="0" lvl="0" indent="0" algn="l" rtl="0">
              <a:spcBef>
                <a:spcPts val="1200"/>
              </a:spcBef>
              <a:spcAft>
                <a:spcPts val="0"/>
              </a:spcAft>
              <a:buNone/>
            </a:pPr>
            <a:r>
              <a:rPr lang="en-GB" sz="1600">
                <a:solidFill>
                  <a:srgbClr val="1F1F1F"/>
                </a:solidFill>
                <a:highlight>
                  <a:srgbClr val="FFFFFF"/>
                </a:highlight>
                <a:latin typeface="Times New Roman"/>
                <a:ea typeface="Times New Roman"/>
                <a:cs typeface="Times New Roman"/>
                <a:sym typeface="Times New Roman"/>
              </a:rPr>
              <a:t>Memory management is a crucial aspect of compiler design responsible for allocating and deallocating memory efficiently during program execution. Different strategies achieve this based on the data's lifetime, access patterns, and size. Memory management significantly impacts a program's performance, correctness, and resource utilization. Efficient allocation minimizes fragmentation, prevents memory leaks, and optimizes memory access times. Efficient memory management directly impacts a program's performance. This becomes crucial in performance-critical applications like real-time systems or embedded devices. Memory is a finite and valuable resource, especially in resource-constrained environments. Optimizing memory usage through effective strategies can prevent memory leaks, crashes, and system instability</a:t>
            </a:r>
            <a:endParaRPr/>
          </a:p>
          <a:p>
            <a:pPr marL="0" marR="0" lvl="0" indent="0" algn="just" rtl="0">
              <a:lnSpc>
                <a:spcPct val="115000"/>
              </a:lnSpc>
              <a:spcBef>
                <a:spcPts val="1200"/>
              </a:spcBef>
              <a:spcAft>
                <a:spcPts val="0"/>
              </a:spcAft>
              <a:buNone/>
            </a:pPr>
            <a:r>
              <a:rPr lang="en-GB" sz="1600" b="1">
                <a:solidFill>
                  <a:schemeClr val="dk1"/>
                </a:solidFill>
                <a:latin typeface="Times New Roman"/>
                <a:ea typeface="Times New Roman"/>
                <a:cs typeface="Times New Roman"/>
                <a:sym typeface="Times New Roman"/>
              </a:rPr>
              <a:t>4. Problem Statement</a:t>
            </a:r>
            <a:endParaRPr sz="160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600">
                <a:solidFill>
                  <a:srgbClr val="1F1F1F"/>
                </a:solidFill>
                <a:highlight>
                  <a:srgbClr val="FFFFFF"/>
                </a:highlight>
                <a:latin typeface="Times New Roman"/>
                <a:ea typeface="Times New Roman"/>
                <a:cs typeface="Times New Roman"/>
                <a:sym typeface="Times New Roman"/>
              </a:rPr>
              <a:t>Compiler designers face the challenge of selecting the most suitable memory management strategy like static, stack, heap, hybrid for different program types and functionalities. Each strategy offers distinct advantages and disadvantages in terms of efficiency, flexibility, and memory usage. Choosing the optimal memory management strategy for a specific program remains a complex task, often requiring manual analysis and experimentation. This can be time-consuming and error-prone, especially for complex programs with diverse memory requirements.</a:t>
            </a:r>
            <a:r>
              <a:rPr lang="en-GB" sz="1600" b="1">
                <a:solidFill>
                  <a:schemeClr val="dk1"/>
                </a:solidFill>
                <a:latin typeface="Times New Roman"/>
                <a:ea typeface="Times New Roman"/>
                <a:cs typeface="Times New Roman"/>
                <a:sym typeface="Times New Roman"/>
              </a:rPr>
              <a:t> </a:t>
            </a:r>
            <a:r>
              <a:rPr lang="en-GB" sz="1600">
                <a:solidFill>
                  <a:srgbClr val="1F1F1F"/>
                </a:solidFill>
                <a:highlight>
                  <a:srgbClr val="FFFFFF"/>
                </a:highlight>
                <a:latin typeface="Times New Roman"/>
                <a:ea typeface="Times New Roman"/>
                <a:cs typeface="Times New Roman"/>
                <a:sym typeface="Times New Roman"/>
              </a:rPr>
              <a:t>This approach should leverage data analysis and machine learning techniques to </a:t>
            </a:r>
            <a:r>
              <a:rPr lang="en-GB" sz="1600">
                <a:solidFill>
                  <a:srgbClr val="1F1F1F"/>
                </a:solidFill>
                <a:latin typeface="Times New Roman"/>
                <a:ea typeface="Times New Roman"/>
                <a:cs typeface="Times New Roman"/>
                <a:sym typeface="Times New Roman"/>
              </a:rPr>
              <a:t>Automatically assess program characteristics, Predict the performance impact and recommend the optimal strategy.</a:t>
            </a:r>
            <a:endParaRPr/>
          </a:p>
          <a:p>
            <a:pPr marL="0" marR="0" lvl="0" indent="0" algn="just" rtl="0">
              <a:lnSpc>
                <a:spcPct val="115000"/>
              </a:lnSpc>
              <a:spcBef>
                <a:spcPts val="2400"/>
              </a:spcBef>
              <a:spcAft>
                <a:spcPts val="0"/>
              </a:spcAft>
              <a:buNone/>
            </a:pPr>
            <a:r>
              <a:rPr lang="en-GB" sz="1600" b="1">
                <a:solidFill>
                  <a:schemeClr val="dk1"/>
                </a:solidFill>
                <a:latin typeface="Times New Roman"/>
                <a:ea typeface="Times New Roman"/>
                <a:cs typeface="Times New Roman"/>
                <a:sym typeface="Times New Roman"/>
              </a:rPr>
              <a:t>5. Proposed Design work</a:t>
            </a:r>
            <a:endParaRPr sz="160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600">
                <a:solidFill>
                  <a:schemeClr val="dk1"/>
                </a:solidFill>
                <a:latin typeface="Times New Roman"/>
                <a:ea typeface="Times New Roman"/>
                <a:cs typeface="Times New Roman"/>
                <a:sym typeface="Times New Roman"/>
              </a:rPr>
              <a:t>5.1 Identify the key components: </a:t>
            </a:r>
            <a:r>
              <a:rPr lang="en-GB" sz="1600">
                <a:solidFill>
                  <a:srgbClr val="1F1F1F"/>
                </a:solidFill>
                <a:highlight>
                  <a:srgbClr val="FFFFFF"/>
                </a:highlight>
                <a:latin typeface="Times New Roman"/>
                <a:ea typeface="Times New Roman"/>
                <a:cs typeface="Times New Roman"/>
                <a:sym typeface="Times New Roman"/>
              </a:rPr>
              <a:t>This design employs feature engineering to capture program characteristics relevant to memory usage patterns. The Random Forest model, trained on historical data, predicts the performance impact of different strategies for a new program. The strategy selection module, informed by predictions and program requirements, recommends the optimal approach. This data-driven system aims to automate memory management selection, improving program performance, compiler efficiency, and memory management effectiveness.</a:t>
            </a:r>
            <a:endParaRPr sz="160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endParaRPr sz="1600">
              <a:solidFill>
                <a:schemeClr val="dk1"/>
              </a:solidFill>
              <a:latin typeface="Arial"/>
              <a:ea typeface="Arial"/>
              <a:cs typeface="Arial"/>
              <a:sym typeface="Arial"/>
            </a:endParaRPr>
          </a:p>
          <a:p>
            <a:pPr marL="0" marR="0" lvl="0" indent="0" algn="l" rtl="0">
              <a:spcBef>
                <a:spcPts val="1200"/>
              </a:spcBef>
              <a:spcAft>
                <a:spcPts val="0"/>
              </a:spcAft>
              <a:buNone/>
            </a:pPr>
            <a:endParaRPr sz="14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txBox="1"/>
          <p:nvPr/>
        </p:nvSpPr>
        <p:spPr>
          <a:xfrm>
            <a:off x="146280" y="321733"/>
            <a:ext cx="11557591" cy="7083927"/>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GB" sz="1600">
                <a:solidFill>
                  <a:schemeClr val="dk1"/>
                </a:solidFill>
                <a:latin typeface="Times New Roman"/>
                <a:ea typeface="Times New Roman"/>
                <a:cs typeface="Times New Roman"/>
                <a:sym typeface="Times New Roman"/>
              </a:rPr>
              <a:t>5.2 Functionality:</a:t>
            </a:r>
            <a:r>
              <a:rPr lang="en-GB" sz="1600">
                <a:solidFill>
                  <a:srgbClr val="1F1F1F"/>
                </a:solidFill>
                <a:latin typeface="Times New Roman"/>
                <a:ea typeface="Times New Roman"/>
                <a:cs typeface="Times New Roman"/>
                <a:sym typeface="Times New Roman"/>
              </a:rPr>
              <a:t> The Feature Engineering Module extracts features from the input program. The extracted features are used to train the Random Forest Model. For a new program, the features are extracted and fed into the trained model. The Random Forest Model predicts the performance impact of each memory management strategy. The Strategy Selection Module analyses the predictions, program requirements, and constraints, recommending the optimal strategy.</a:t>
            </a:r>
            <a:endParaRPr/>
          </a:p>
          <a:p>
            <a:pPr marL="0" marR="0" lvl="0" indent="0" algn="just" rtl="0">
              <a:lnSpc>
                <a:spcPct val="115000"/>
              </a:lnSpc>
              <a:spcBef>
                <a:spcPts val="2400"/>
              </a:spcBef>
              <a:spcAft>
                <a:spcPts val="0"/>
              </a:spcAft>
              <a:buNone/>
            </a:pPr>
            <a:r>
              <a:rPr lang="en-GB" sz="1600">
                <a:solidFill>
                  <a:srgbClr val="000000"/>
                </a:solidFill>
                <a:latin typeface="Times New Roman"/>
                <a:ea typeface="Times New Roman"/>
                <a:cs typeface="Times New Roman"/>
                <a:sym typeface="Times New Roman"/>
              </a:rPr>
              <a:t>5.3 Architectural Design:</a:t>
            </a:r>
            <a:r>
              <a:rPr lang="en-GB" sz="1600" b="1">
                <a:solidFill>
                  <a:srgbClr val="1F1F1F"/>
                </a:solidFill>
                <a:latin typeface="Arial"/>
                <a:ea typeface="Arial"/>
                <a:cs typeface="Arial"/>
                <a:sym typeface="Arial"/>
              </a:rPr>
              <a:t> </a:t>
            </a:r>
            <a:r>
              <a:rPr lang="en-GB" sz="1600">
                <a:solidFill>
                  <a:srgbClr val="1F1F1F"/>
                </a:solidFill>
                <a:latin typeface="Times New Roman"/>
                <a:ea typeface="Times New Roman"/>
                <a:cs typeface="Times New Roman"/>
                <a:sym typeface="Times New Roman"/>
              </a:rPr>
              <a:t>On working with modular design Each component is independent, facilitating development, testing, and maintenance. Utilization of open- source libraries like scikit-learn for feature engineering and Random Forest implementation. Cloud based training Leverage cloud platforms like Google Collab or Amazon Sage Maker for efficient model training on large datasets and integrated the design as an API within the compiler to enable seamless strategy selection during compilation</a:t>
            </a:r>
            <a:r>
              <a:rPr lang="en-GB" sz="1400">
                <a:solidFill>
                  <a:srgbClr val="1F1F1F"/>
                </a:solidFill>
                <a:latin typeface="Times New Roman"/>
                <a:ea typeface="Times New Roman"/>
                <a:cs typeface="Times New Roman"/>
                <a:sym typeface="Times New Roman"/>
              </a:rPr>
              <a:t>.</a:t>
            </a:r>
            <a:endParaRPr sz="1400">
              <a:solidFill>
                <a:schemeClr val="dk1"/>
              </a:solidFill>
              <a:latin typeface="Arial"/>
              <a:ea typeface="Arial"/>
              <a:cs typeface="Arial"/>
              <a:sym typeface="Arial"/>
            </a:endParaRPr>
          </a:p>
          <a:p>
            <a:pPr marL="0" marR="0" lvl="0" indent="0" algn="just" rtl="0">
              <a:lnSpc>
                <a:spcPct val="115000"/>
              </a:lnSpc>
              <a:spcBef>
                <a:spcPts val="1200"/>
              </a:spcBef>
              <a:spcAft>
                <a:spcPts val="0"/>
              </a:spcAft>
              <a:buNone/>
            </a:pPr>
            <a:r>
              <a:rPr lang="en-GB" sz="1400" b="1">
                <a:solidFill>
                  <a:schemeClr val="dk1"/>
                </a:solidFill>
                <a:latin typeface="Times New Roman"/>
                <a:ea typeface="Times New Roman"/>
                <a:cs typeface="Times New Roman"/>
                <a:sym typeface="Times New Roman"/>
              </a:rPr>
              <a:t> </a:t>
            </a:r>
            <a:r>
              <a:rPr lang="en-GB" sz="1800" b="1">
                <a:solidFill>
                  <a:schemeClr val="dk1"/>
                </a:solidFill>
                <a:latin typeface="Times New Roman"/>
                <a:ea typeface="Times New Roman"/>
                <a:cs typeface="Times New Roman"/>
                <a:sym typeface="Times New Roman"/>
              </a:rPr>
              <a:t>6. UI Design:</a:t>
            </a:r>
            <a:endParaRPr sz="180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r>
              <a:rPr lang="en-GB" sz="1800">
                <a:solidFill>
                  <a:schemeClr val="dk1"/>
                </a:solidFill>
                <a:latin typeface="Times New Roman"/>
                <a:ea typeface="Times New Roman"/>
                <a:cs typeface="Times New Roman"/>
                <a:sym typeface="Times New Roman"/>
              </a:rPr>
              <a:t>The</a:t>
            </a:r>
            <a:r>
              <a:rPr lang="en-GB" sz="1800" b="1">
                <a:solidFill>
                  <a:schemeClr val="dk1"/>
                </a:solidFill>
                <a:latin typeface="Times New Roman"/>
                <a:ea typeface="Times New Roman"/>
                <a:cs typeface="Times New Roman"/>
                <a:sym typeface="Times New Roman"/>
              </a:rPr>
              <a:t> </a:t>
            </a:r>
            <a:r>
              <a:rPr lang="en-GB" sz="1800">
                <a:solidFill>
                  <a:schemeClr val="dk1"/>
                </a:solidFill>
                <a:latin typeface="Times New Roman"/>
                <a:ea typeface="Times New Roman"/>
                <a:cs typeface="Times New Roman"/>
                <a:sym typeface="Times New Roman"/>
              </a:rPr>
              <a:t>UI design for this</a:t>
            </a:r>
            <a:r>
              <a:rPr lang="en-GB" sz="1800" b="1">
                <a:solidFill>
                  <a:schemeClr val="dk1"/>
                </a:solidFill>
                <a:latin typeface="Times New Roman"/>
                <a:ea typeface="Times New Roman"/>
                <a:cs typeface="Times New Roman"/>
                <a:sym typeface="Times New Roman"/>
              </a:rPr>
              <a:t> </a:t>
            </a:r>
            <a:r>
              <a:rPr lang="en-GB" sz="1800">
                <a:solidFill>
                  <a:schemeClr val="dk1"/>
                </a:solidFill>
                <a:latin typeface="Times New Roman"/>
                <a:ea typeface="Times New Roman"/>
                <a:cs typeface="Times New Roman"/>
                <a:sym typeface="Times New Roman"/>
              </a:rPr>
              <a:t>memory management strategies in compiler design would be to develop a “web-based interface”.</a:t>
            </a:r>
            <a:r>
              <a:rPr lang="en-GB" sz="1800">
                <a:solidFill>
                  <a:srgbClr val="1F1F1F"/>
                </a:solidFill>
                <a:latin typeface="Times New Roman"/>
                <a:ea typeface="Times New Roman"/>
                <a:cs typeface="Times New Roman"/>
                <a:sym typeface="Times New Roman"/>
              </a:rPr>
              <a:t> Accessible from any device with a web browser and it Can be shared easily online.</a:t>
            </a:r>
            <a:r>
              <a:rPr lang="en-GB" sz="1800">
                <a:solidFill>
                  <a:srgbClr val="1F1F1F"/>
                </a:solidFill>
                <a:highlight>
                  <a:srgbClr val="FFFFFF"/>
                </a:highlight>
                <a:latin typeface="Times New Roman"/>
                <a:ea typeface="Times New Roman"/>
                <a:cs typeface="Times New Roman"/>
                <a:sym typeface="Times New Roman"/>
              </a:rPr>
              <a:t> Developers and researchers working with compilers or memory management. These elements facilitate user interaction, data processing, and result presentation. The input panel allows users to provide the code for analysis. The analysis section displays the predicted performance impact of different strategies and visualizes the results for easy comparison. The recommendation section highlights the optimal strategy and provides justification. Additional options allow users to customize the analysis based on their preferences and constraints. This web-based interface offers a user-friendly and accessible way to interact with the memory management optimization tool.</a:t>
            </a:r>
            <a:endParaRPr sz="180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endParaRPr sz="1400">
              <a:solidFill>
                <a:schemeClr val="dk1"/>
              </a:solidFill>
              <a:latin typeface="Arial"/>
              <a:ea typeface="Arial"/>
              <a:cs typeface="Arial"/>
              <a:sym typeface="Arial"/>
            </a:endParaRPr>
          </a:p>
          <a:p>
            <a:pPr marL="0" marR="0" lvl="0" indent="0" algn="just" rtl="0">
              <a:lnSpc>
                <a:spcPct val="115000"/>
              </a:lnSpc>
              <a:spcBef>
                <a:spcPts val="2400"/>
              </a:spcBef>
              <a:spcAft>
                <a:spcPts val="0"/>
              </a:spcAft>
              <a:buNone/>
            </a:pPr>
            <a:endParaRPr sz="14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15000"/>
              </a:lnSpc>
              <a:spcBef>
                <a:spcPts val="0"/>
              </a:spcBef>
              <a:spcAft>
                <a:spcPts val="0"/>
              </a:spcAft>
              <a:buClr>
                <a:schemeClr val="accent1"/>
              </a:buClr>
              <a:buSzPct val="100000"/>
              <a:buFont typeface="Times New Roman"/>
              <a:buNone/>
            </a:pPr>
            <a:r>
              <a:rPr lang="en-GB" sz="2200" b="1">
                <a:latin typeface="Times New Roman"/>
                <a:ea typeface="Times New Roman"/>
                <a:cs typeface="Times New Roman"/>
                <a:sym typeface="Times New Roman"/>
              </a:rPr>
              <a:t>7. code:</a:t>
            </a:r>
            <a:br>
              <a:rPr lang="en-GB" sz="1800">
                <a:latin typeface="Arial"/>
                <a:ea typeface="Arial"/>
                <a:cs typeface="Arial"/>
                <a:sym typeface="Arial"/>
              </a:rPr>
            </a:br>
            <a:r>
              <a:rPr lang="en-GB" sz="1800">
                <a:latin typeface="Times New Roman"/>
                <a:ea typeface="Times New Roman"/>
                <a:cs typeface="Times New Roman"/>
                <a:sym typeface="Times New Roman"/>
              </a:rPr>
              <a:t>from</a:t>
            </a:r>
            <a:r>
              <a:rPr lang="en-GB" sz="1800">
                <a:solidFill>
                  <a:srgbClr val="444746"/>
                </a:solidFill>
                <a:latin typeface="Times New Roman"/>
                <a:ea typeface="Times New Roman"/>
                <a:cs typeface="Times New Roman"/>
                <a:sym typeface="Times New Roman"/>
              </a:rPr>
              <a:t> flask </a:t>
            </a:r>
            <a:r>
              <a:rPr lang="en-GB" sz="1800">
                <a:latin typeface="Times New Roman"/>
                <a:ea typeface="Times New Roman"/>
                <a:cs typeface="Times New Roman"/>
                <a:sym typeface="Times New Roman"/>
              </a:rPr>
              <a:t>import</a:t>
            </a:r>
            <a:r>
              <a:rPr lang="en-GB" sz="1800">
                <a:solidFill>
                  <a:srgbClr val="444746"/>
                </a:solidFill>
                <a:latin typeface="Times New Roman"/>
                <a:ea typeface="Times New Roman"/>
                <a:cs typeface="Times New Roman"/>
                <a:sym typeface="Times New Roman"/>
              </a:rPr>
              <a:t> Flask, request, jsonify</a:t>
            </a:r>
            <a:br>
              <a:rPr lang="en-GB" sz="1800">
                <a:latin typeface="Arial"/>
                <a:ea typeface="Arial"/>
                <a:cs typeface="Arial"/>
                <a:sym typeface="Arial"/>
              </a:rPr>
            </a:br>
            <a:r>
              <a:rPr lang="en-GB" sz="1800">
                <a:latin typeface="Times New Roman"/>
                <a:ea typeface="Times New Roman"/>
                <a:cs typeface="Times New Roman"/>
                <a:sym typeface="Times New Roman"/>
              </a:rPr>
              <a:t>from</a:t>
            </a:r>
            <a:r>
              <a:rPr lang="en-GB" sz="1800">
                <a:solidFill>
                  <a:srgbClr val="444746"/>
                </a:solidFill>
                <a:latin typeface="Times New Roman"/>
                <a:ea typeface="Times New Roman"/>
                <a:cs typeface="Times New Roman"/>
                <a:sym typeface="Times New Roman"/>
              </a:rPr>
              <a:t> sklearn.ensemble </a:t>
            </a:r>
            <a:r>
              <a:rPr lang="en-GB" sz="1800">
                <a:latin typeface="Times New Roman"/>
                <a:ea typeface="Times New Roman"/>
                <a:cs typeface="Times New Roman"/>
                <a:sym typeface="Times New Roman"/>
              </a:rPr>
              <a:t>import</a:t>
            </a:r>
            <a:r>
              <a:rPr lang="en-GB" sz="1800">
                <a:solidFill>
                  <a:srgbClr val="444746"/>
                </a:solidFill>
                <a:latin typeface="Times New Roman"/>
                <a:ea typeface="Times New Roman"/>
                <a:cs typeface="Times New Roman"/>
                <a:sym typeface="Times New Roman"/>
              </a:rPr>
              <a:t> RandomForestClassifier</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app = Flask(__name__)</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a:t>
            </a:r>
            <a:br>
              <a:rPr lang="en-GB" sz="1800">
                <a:latin typeface="Arial"/>
                <a:ea typeface="Arial"/>
                <a:cs typeface="Arial"/>
                <a:sym typeface="Arial"/>
              </a:rPr>
            </a:br>
            <a:r>
              <a:rPr lang="en-GB" sz="1800">
                <a:latin typeface="Times New Roman"/>
                <a:ea typeface="Times New Roman"/>
                <a:cs typeface="Times New Roman"/>
                <a:sym typeface="Times New Roman"/>
              </a:rPr>
              <a:t># Replace with your feature extraction and prediction logic</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def predict_performance(code):</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a:t>
            </a:r>
            <a:r>
              <a:rPr lang="en-GB" sz="1800">
                <a:latin typeface="Times New Roman"/>
                <a:ea typeface="Times New Roman"/>
                <a:cs typeface="Times New Roman"/>
                <a:sym typeface="Times New Roman"/>
              </a:rPr>
              <a:t># Extract features from the code</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features = extract_features(code)</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a:t>
            </a:r>
            <a:r>
              <a:rPr lang="en-GB" sz="1800">
                <a:latin typeface="Times New Roman"/>
                <a:ea typeface="Times New Roman"/>
                <a:cs typeface="Times New Roman"/>
                <a:sym typeface="Times New Roman"/>
              </a:rPr>
              <a:t># Make prediction using the trained model</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prediction = model.predict([features])[</a:t>
            </a:r>
            <a:r>
              <a:rPr lang="en-GB" sz="1800">
                <a:latin typeface="Times New Roman"/>
                <a:ea typeface="Times New Roman"/>
                <a:cs typeface="Times New Roman"/>
                <a:sym typeface="Times New Roman"/>
              </a:rPr>
              <a:t>0</a:t>
            </a:r>
            <a:r>
              <a:rPr lang="en-GB" sz="1800">
                <a:solidFill>
                  <a:srgbClr val="444746"/>
                </a:solidFill>
                <a:latin typeface="Times New Roman"/>
                <a:ea typeface="Times New Roman"/>
                <a:cs typeface="Times New Roman"/>
                <a:sym typeface="Times New Roman"/>
              </a:rPr>
              <a:t>]</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a:t>
            </a:r>
            <a:r>
              <a:rPr lang="en-GB" sz="1800">
                <a:latin typeface="Times New Roman"/>
                <a:ea typeface="Times New Roman"/>
                <a:cs typeface="Times New Roman"/>
                <a:sym typeface="Times New Roman"/>
              </a:rPr>
              <a:t>return</a:t>
            </a:r>
            <a:r>
              <a:rPr lang="en-GB" sz="1800">
                <a:solidFill>
                  <a:srgbClr val="444746"/>
                </a:solidFill>
                <a:latin typeface="Times New Roman"/>
                <a:ea typeface="Times New Roman"/>
                <a:cs typeface="Times New Roman"/>
                <a:sym typeface="Times New Roman"/>
              </a:rPr>
              <a:t> prediction</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a:t>
            </a:r>
            <a:br>
              <a:rPr lang="en-GB" sz="1800">
                <a:latin typeface="Arial"/>
                <a:ea typeface="Arial"/>
                <a:cs typeface="Arial"/>
                <a:sym typeface="Arial"/>
              </a:rPr>
            </a:br>
            <a:r>
              <a:rPr lang="en-GB" sz="1800">
                <a:latin typeface="Times New Roman"/>
                <a:ea typeface="Times New Roman"/>
                <a:cs typeface="Times New Roman"/>
                <a:sym typeface="Times New Roman"/>
              </a:rPr>
              <a:t># Load the pre-trained model (replace with your training logic)</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model = RandomForestClassifier()</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model.load_model(</a:t>
            </a:r>
            <a:r>
              <a:rPr lang="en-GB" sz="1800">
                <a:latin typeface="Times New Roman"/>
                <a:ea typeface="Times New Roman"/>
                <a:cs typeface="Times New Roman"/>
                <a:sym typeface="Times New Roman"/>
              </a:rPr>
              <a:t>"memory_management_model.pkl"</a:t>
            </a:r>
            <a:r>
              <a:rPr lang="en-GB" sz="1800">
                <a:solidFill>
                  <a:srgbClr val="444746"/>
                </a:solidFill>
                <a:latin typeface="Times New Roman"/>
                <a:ea typeface="Times New Roman"/>
                <a:cs typeface="Times New Roman"/>
                <a:sym typeface="Times New Roman"/>
              </a:rPr>
              <a:t>)</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a:t>
            </a:r>
            <a:br>
              <a:rPr lang="en-GB" sz="1800">
                <a:latin typeface="Arial"/>
                <a:ea typeface="Arial"/>
                <a:cs typeface="Arial"/>
                <a:sym typeface="Arial"/>
              </a:rPr>
            </a:b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9"/>
          <p:cNvSpPr txBox="1">
            <a:spLocks noGrp="1"/>
          </p:cNvSpPr>
          <p:nvPr>
            <p:ph type="title"/>
          </p:nvPr>
        </p:nvSpPr>
        <p:spPr>
          <a:xfrm>
            <a:off x="648458" y="561474"/>
            <a:ext cx="8596668" cy="5300312"/>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15000"/>
              </a:lnSpc>
              <a:spcBef>
                <a:spcPts val="0"/>
              </a:spcBef>
              <a:spcAft>
                <a:spcPts val="0"/>
              </a:spcAft>
              <a:buClr>
                <a:schemeClr val="accent1"/>
              </a:buClr>
              <a:buSzPct val="100000"/>
              <a:buFont typeface="Times New Roman"/>
              <a:buNone/>
            </a:pPr>
            <a:r>
              <a:rPr lang="en-GB" sz="1800">
                <a:latin typeface="Times New Roman"/>
                <a:ea typeface="Times New Roman"/>
                <a:cs typeface="Times New Roman"/>
                <a:sym typeface="Times New Roman"/>
              </a:rPr>
              <a:t>@app.route("/predict", methods=["POST"])</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def predict():</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a:t>
            </a:r>
            <a:r>
              <a:rPr lang="en-GB" sz="1800">
                <a:latin typeface="Times New Roman"/>
                <a:ea typeface="Times New Roman"/>
                <a:cs typeface="Times New Roman"/>
                <a:sym typeface="Times New Roman"/>
              </a:rPr>
              <a:t>if</a:t>
            </a:r>
            <a:r>
              <a:rPr lang="en-GB" sz="1800">
                <a:solidFill>
                  <a:srgbClr val="444746"/>
                </a:solidFill>
                <a:latin typeface="Times New Roman"/>
                <a:ea typeface="Times New Roman"/>
                <a:cs typeface="Times New Roman"/>
                <a:sym typeface="Times New Roman"/>
              </a:rPr>
              <a:t> request.method == </a:t>
            </a:r>
            <a:r>
              <a:rPr lang="en-GB" sz="1800">
                <a:latin typeface="Times New Roman"/>
                <a:ea typeface="Times New Roman"/>
                <a:cs typeface="Times New Roman"/>
                <a:sym typeface="Times New Roman"/>
              </a:rPr>
              <a:t>"POST"</a:t>
            </a:r>
            <a:r>
              <a:rPr lang="en-GB" sz="1800">
                <a:solidFill>
                  <a:srgbClr val="444746"/>
                </a:solidFill>
                <a:latin typeface="Times New Roman"/>
                <a:ea typeface="Times New Roman"/>
                <a:cs typeface="Times New Roman"/>
                <a:sym typeface="Times New Roman"/>
              </a:rPr>
              <a:t>:</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code = request.form[</a:t>
            </a:r>
            <a:r>
              <a:rPr lang="en-GB" sz="1800">
                <a:latin typeface="Times New Roman"/>
                <a:ea typeface="Times New Roman"/>
                <a:cs typeface="Times New Roman"/>
                <a:sym typeface="Times New Roman"/>
              </a:rPr>
              <a:t>"code"</a:t>
            </a:r>
            <a:r>
              <a:rPr lang="en-GB" sz="1800">
                <a:solidFill>
                  <a:srgbClr val="444746"/>
                </a:solidFill>
                <a:latin typeface="Times New Roman"/>
                <a:ea typeface="Times New Roman"/>
                <a:cs typeface="Times New Roman"/>
                <a:sym typeface="Times New Roman"/>
              </a:rPr>
              <a:t>]</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prediction = predict_performance(code)</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a:t>
            </a:r>
            <a:r>
              <a:rPr lang="en-GB" sz="1800">
                <a:latin typeface="Times New Roman"/>
                <a:ea typeface="Times New Roman"/>
                <a:cs typeface="Times New Roman"/>
                <a:sym typeface="Times New Roman"/>
              </a:rPr>
              <a:t>return</a:t>
            </a:r>
            <a:r>
              <a:rPr lang="en-GB" sz="1800">
                <a:solidFill>
                  <a:srgbClr val="444746"/>
                </a:solidFill>
                <a:latin typeface="Times New Roman"/>
                <a:ea typeface="Times New Roman"/>
                <a:cs typeface="Times New Roman"/>
                <a:sym typeface="Times New Roman"/>
              </a:rPr>
              <a:t> jsonify({</a:t>
            </a:r>
            <a:r>
              <a:rPr lang="en-GB" sz="1800">
                <a:latin typeface="Times New Roman"/>
                <a:ea typeface="Times New Roman"/>
                <a:cs typeface="Times New Roman"/>
                <a:sym typeface="Times New Roman"/>
              </a:rPr>
              <a:t>"prediction"</a:t>
            </a:r>
            <a:r>
              <a:rPr lang="en-GB" sz="1800">
                <a:solidFill>
                  <a:srgbClr val="444746"/>
                </a:solidFill>
                <a:latin typeface="Times New Roman"/>
                <a:ea typeface="Times New Roman"/>
                <a:cs typeface="Times New Roman"/>
                <a:sym typeface="Times New Roman"/>
              </a:rPr>
              <a:t>: prediction})</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a:t>
            </a:r>
            <a:br>
              <a:rPr lang="en-GB" sz="1800">
                <a:latin typeface="Arial"/>
                <a:ea typeface="Arial"/>
                <a:cs typeface="Arial"/>
                <a:sym typeface="Arial"/>
              </a:rPr>
            </a:br>
            <a:r>
              <a:rPr lang="en-GB" sz="1800">
                <a:latin typeface="Times New Roman"/>
                <a:ea typeface="Times New Roman"/>
                <a:cs typeface="Times New Roman"/>
                <a:sym typeface="Times New Roman"/>
              </a:rPr>
              <a:t>if</a:t>
            </a:r>
            <a:r>
              <a:rPr lang="en-GB" sz="1800">
                <a:solidFill>
                  <a:srgbClr val="444746"/>
                </a:solidFill>
                <a:latin typeface="Times New Roman"/>
                <a:ea typeface="Times New Roman"/>
                <a:cs typeface="Times New Roman"/>
                <a:sym typeface="Times New Roman"/>
              </a:rPr>
              <a:t> __name__ == </a:t>
            </a:r>
            <a:r>
              <a:rPr lang="en-GB" sz="1800">
                <a:latin typeface="Times New Roman"/>
                <a:ea typeface="Times New Roman"/>
                <a:cs typeface="Times New Roman"/>
                <a:sym typeface="Times New Roman"/>
              </a:rPr>
              <a:t>"__main__"</a:t>
            </a:r>
            <a:r>
              <a:rPr lang="en-GB" sz="1800">
                <a:solidFill>
                  <a:srgbClr val="444746"/>
                </a:solidFill>
                <a:latin typeface="Times New Roman"/>
                <a:ea typeface="Times New Roman"/>
                <a:cs typeface="Times New Roman"/>
                <a:sym typeface="Times New Roman"/>
              </a:rPr>
              <a:t>:</a:t>
            </a:r>
            <a:br>
              <a:rPr lang="en-GB" sz="1800">
                <a:latin typeface="Arial"/>
                <a:ea typeface="Arial"/>
                <a:cs typeface="Arial"/>
                <a:sym typeface="Arial"/>
              </a:rPr>
            </a:br>
            <a:r>
              <a:rPr lang="en-GB" sz="1800">
                <a:solidFill>
                  <a:srgbClr val="444746"/>
                </a:solidFill>
                <a:latin typeface="Times New Roman"/>
                <a:ea typeface="Times New Roman"/>
                <a:cs typeface="Times New Roman"/>
                <a:sym typeface="Times New Roman"/>
              </a:rPr>
              <a:t>	app.run(debug=</a:t>
            </a:r>
            <a:r>
              <a:rPr lang="en-GB" sz="1800">
                <a:latin typeface="Times New Roman"/>
                <a:ea typeface="Times New Roman"/>
                <a:cs typeface="Times New Roman"/>
                <a:sym typeface="Times New Roman"/>
              </a:rPr>
              <a:t>True</a:t>
            </a:r>
            <a:r>
              <a:rPr lang="en-GB" sz="1800">
                <a:solidFill>
                  <a:srgbClr val="444746"/>
                </a:solidFill>
                <a:latin typeface="Times New Roman"/>
                <a:ea typeface="Times New Roman"/>
                <a:cs typeface="Times New Roman"/>
                <a:sym typeface="Times New Roman"/>
              </a:rPr>
              <a:t>)</a:t>
            </a:r>
            <a:br>
              <a:rPr lang="en-GB" sz="1800">
                <a:latin typeface="Arial"/>
                <a:ea typeface="Arial"/>
                <a:cs typeface="Arial"/>
                <a:sym typeface="Arial"/>
              </a:rPr>
            </a:br>
            <a:r>
              <a:rPr lang="en-GB" sz="1800">
                <a:solidFill>
                  <a:srgbClr val="1F1F1F"/>
                </a:solidFill>
                <a:latin typeface="Times New Roman"/>
                <a:ea typeface="Times New Roman"/>
                <a:cs typeface="Times New Roman"/>
                <a:sym typeface="Times New Roman"/>
              </a:rPr>
              <a:t> </a:t>
            </a:r>
            <a:br>
              <a:rPr lang="en-GB" sz="1800">
                <a:latin typeface="Arial"/>
                <a:ea typeface="Arial"/>
                <a:cs typeface="Arial"/>
                <a:sym typeface="Arial"/>
              </a:rPr>
            </a:br>
            <a:r>
              <a:rPr lang="en-GB" sz="2000">
                <a:solidFill>
                  <a:srgbClr val="1F1F1F"/>
                </a:solidFill>
                <a:latin typeface="Times New Roman"/>
                <a:ea typeface="Times New Roman"/>
                <a:cs typeface="Times New Roman"/>
                <a:sym typeface="Times New Roman"/>
              </a:rPr>
              <a:t>This code initializes a Flask application (app) to handle user requests. predict_performance</a:t>
            </a:r>
            <a:r>
              <a:rPr lang="en-GB" sz="2000" b="1">
                <a:solidFill>
                  <a:srgbClr val="1F1F1F"/>
                </a:solidFill>
                <a:latin typeface="Times New Roman"/>
                <a:ea typeface="Times New Roman"/>
                <a:cs typeface="Times New Roman"/>
                <a:sym typeface="Times New Roman"/>
              </a:rPr>
              <a:t> </a:t>
            </a:r>
            <a:r>
              <a:rPr lang="en-GB" sz="2000">
                <a:solidFill>
                  <a:srgbClr val="1F1F1F"/>
                </a:solidFill>
                <a:latin typeface="Times New Roman"/>
                <a:ea typeface="Times New Roman"/>
                <a:cs typeface="Times New Roman"/>
                <a:sym typeface="Times New Roman"/>
              </a:rPr>
              <a:t>function is placeholder function represents logic for extracting features from the code and making predictions using the trained model. We need to implement this based on chosen feature engineering and machine learning techniques. replace the placeholder code with your model loading logic. You'll need to train and save a model beforehand.  /predict</a:t>
            </a:r>
            <a:r>
              <a:rPr lang="en-GB" sz="2000" b="1">
                <a:solidFill>
                  <a:srgbClr val="1F1F1F"/>
                </a:solidFill>
                <a:latin typeface="Times New Roman"/>
                <a:ea typeface="Times New Roman"/>
                <a:cs typeface="Times New Roman"/>
                <a:sym typeface="Times New Roman"/>
              </a:rPr>
              <a:t> </a:t>
            </a:r>
            <a:r>
              <a:rPr lang="en-GB" sz="2000">
                <a:solidFill>
                  <a:srgbClr val="1F1F1F"/>
                </a:solidFill>
                <a:latin typeface="Times New Roman"/>
                <a:ea typeface="Times New Roman"/>
                <a:cs typeface="Times New Roman"/>
                <a:sym typeface="Times New Roman"/>
              </a:rPr>
              <a:t>route handles POST requests sent by the frontend containing the source code. the code extracts features, makes predictions using the loaded model, and returns the predicted strategy as a JSON response.</a:t>
            </a:r>
            <a:br>
              <a:rPr lang="en-GB" sz="2000">
                <a:latin typeface="Arial"/>
                <a:ea typeface="Arial"/>
                <a:cs typeface="Arial"/>
                <a:sym typeface="Arial"/>
              </a:rPr>
            </a:br>
            <a:r>
              <a:rPr lang="en-GB" sz="1800">
                <a:solidFill>
                  <a:srgbClr val="1F1F1F"/>
                </a:solidFill>
                <a:highlight>
                  <a:srgbClr val="FFFFFF"/>
                </a:highlight>
                <a:latin typeface="Times New Roman"/>
                <a:ea typeface="Times New Roman"/>
                <a:cs typeface="Times New Roman"/>
                <a:sym typeface="Times New Roman"/>
              </a:rPr>
              <a:t> </a:t>
            </a:r>
            <a:br>
              <a:rPr lang="en-GB" sz="1800">
                <a:latin typeface="Arial"/>
                <a:ea typeface="Arial"/>
                <a:cs typeface="Arial"/>
                <a:sym typeface="Arial"/>
              </a:rPr>
            </a:br>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1965</Words>
  <Application>Microsoft Office PowerPoint</Application>
  <PresentationFormat>Widescreen</PresentationFormat>
  <Paragraphs>68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Noto Sans Symbols</vt:lpstr>
      <vt:lpstr>Times New Roman</vt:lpstr>
      <vt:lpstr>Trebuchet MS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code: from flask import Flask, request, jsonify from sklearn.ensemble import RandomForestClassifier   app = Flask(__name__)   # Replace with your feature extraction and prediction logic def predict_performance(code):  # Extract features from the code  features = extract_features(code)    # Make prediction using the trained model  prediction = model.predict([features])[0]    return prediction   # Load the pre-trained model (replace with your training logic) model = RandomForestClassifier() model.load_model("memory_management_model.pkl")   </vt:lpstr>
      <vt:lpstr>@app.route("/predict", methods=["POST"]) def predict():  if request.method == "POST":      code = request.form["code"]      prediction = predict_performance(code)      return jsonify({"prediction": prediction})   if __name__ == "__main__":  app.run(debug=True)   This code initializes a Flask application (app) to handle user requests. predict_performance function is placeholder function represents logic for extracting features from the code and making predictions using the trained model. We need to implement this based on chosen feature engineering and machine learning techniques. replace the placeholder code with your model loading logic. You'll need to train and save a model beforehand.  /predict route handles POST requests sent by the frontend containing the source code. the code extracts features, makes predictions using the loaded model, and returns the predicted strategy as a JSON response.   </vt:lpstr>
      <vt:lpstr>INPUT: {   "code": "def factorial(n):\n if n == 0:\n     return 1\n else:\n     return n * factorial(n - 1)" }   OUT PUT: {   "prediction": "heap" } 8.Conclusion    This project explored the design of a web-based interface for a memory management optimization tool. The proposed solution utilises feature engineering and a machine learning model to predict the performance impact of different memory management strategies on a given program. The UI facilitates user interaction, allowing them to upload source code, view predicted performance metrics, and receive recommendations for the optimal strategy based on their preferences and constraints. This design offers several potential benefits, including improved developer productivity, informed decision-making regarding memory management, and potentially enhanced program performance. By continuously improving and expanding its capabilities, this memory management optimization tool has the potential to become a valuable asset for developers and researchers working on memory-intensive 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mude sai</dc:creator>
  <cp:lastModifiedBy>Anbusezhiyan T</cp:lastModifiedBy>
  <cp:revision>1</cp:revision>
  <dcterms:created xsi:type="dcterms:W3CDTF">2024-03-19T13:45:52Z</dcterms:created>
  <dcterms:modified xsi:type="dcterms:W3CDTF">2024-09-23T03:36:34Z</dcterms:modified>
</cp:coreProperties>
</file>