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1608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7/29/2024</a:t>
            </a:fld>
            <a:endParaRPr lang="en-US"/>
          </a:p>
        </p:txBody>
      </p:sp>
      <p:sp>
        <p:nvSpPr>
          <p:cNvPr id="104872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57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73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9415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877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979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375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441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73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2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331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697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86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11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64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17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80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84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ext 6"/>
          <p:cNvSpPr/>
          <p:nvPr/>
        </p:nvSpPr>
        <p:spPr>
          <a:xfrm>
            <a:off x="1382316" y="5738932"/>
            <a:ext cx="2610564" cy="431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D3E6A-8BE1-EFBD-E77A-94D7416C72F6}"/>
              </a:ext>
            </a:extLst>
          </p:cNvPr>
          <p:cNvSpPr txBox="1"/>
          <p:nvPr/>
        </p:nvSpPr>
        <p:spPr>
          <a:xfrm>
            <a:off x="2538663" y="613081"/>
            <a:ext cx="9553073" cy="186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Instrument Sans"/>
                <a:ea typeface="Calibri" panose="020F0502020204030204" pitchFamily="34" charset="0"/>
                <a:cs typeface="Times New Roman" panose="02020603050405020304" pitchFamily="18" charset="0"/>
              </a:rPr>
              <a:t>SAVEETHA SCHOOL OF ENGINEERING</a:t>
            </a:r>
            <a:endParaRPr lang="en-IN" sz="3200" kern="100" dirty="0">
              <a:effectLst/>
              <a:latin typeface="Instrumen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Instrument Sans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endParaRPr lang="en-IN" sz="3200" kern="100" dirty="0">
              <a:effectLst/>
              <a:latin typeface="Instrumen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222CC-6A1B-F48B-73C9-2DFB470AD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12903"/>
            <a:ext cx="2060994" cy="2060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51E630-DEA6-A460-C634-E9F8E224B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920" y="512903"/>
            <a:ext cx="1960816" cy="19608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91813-A8D2-B281-0DEB-031C55B7B8A5}"/>
              </a:ext>
            </a:extLst>
          </p:cNvPr>
          <p:cNvSpPr txBox="1"/>
          <p:nvPr/>
        </p:nvSpPr>
        <p:spPr>
          <a:xfrm>
            <a:off x="1508165" y="2875219"/>
            <a:ext cx="116140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Instrument Sans"/>
              </a:rPr>
              <a:t>COURSE CODE:</a:t>
            </a:r>
            <a:r>
              <a:rPr lang="en-IN" sz="2800" dirty="0">
                <a:latin typeface="Instrument Sans"/>
              </a:rPr>
              <a:t> </a:t>
            </a:r>
          </a:p>
          <a:p>
            <a:pPr algn="ctr"/>
            <a:r>
              <a:rPr lang="en-IN" sz="2800" dirty="0">
                <a:latin typeface="Instrument Sans"/>
              </a:rPr>
              <a:t>CSA1590 -CLOUD COMPUTING FOR BIG DATA ANLYTICS FOR VIRTUAL CLUSTERS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3817B-8E61-113E-F5A8-6A0B6C0389DF}"/>
              </a:ext>
            </a:extLst>
          </p:cNvPr>
          <p:cNvSpPr txBox="1"/>
          <p:nvPr/>
        </p:nvSpPr>
        <p:spPr>
          <a:xfrm>
            <a:off x="878772" y="4358244"/>
            <a:ext cx="93691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strument Sans"/>
              </a:rPr>
              <a:t>TOPIC</a:t>
            </a:r>
            <a:r>
              <a:rPr lang="en-US" sz="3200" dirty="0">
                <a:latin typeface="Instrument Sans"/>
              </a:rPr>
              <a:t>:</a:t>
            </a:r>
          </a:p>
          <a:p>
            <a:r>
              <a:rPr lang="en-US" sz="3200" dirty="0"/>
              <a:t>Best cloud node prediction and matchmaking using cloud resource prediction pattern</a:t>
            </a:r>
            <a:endParaRPr lang="en-IN" sz="3200" b="0" i="0" dirty="0">
              <a:effectLst/>
              <a:latin typeface="Instrument San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AC07-761C-BB92-BF79-04E450BFE1C7}"/>
              </a:ext>
            </a:extLst>
          </p:cNvPr>
          <p:cNvSpPr txBox="1"/>
          <p:nvPr/>
        </p:nvSpPr>
        <p:spPr>
          <a:xfrm>
            <a:off x="874956" y="6136892"/>
            <a:ext cx="53557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strument Sans"/>
              </a:rPr>
              <a:t>SUPERVISED BY:</a:t>
            </a:r>
          </a:p>
          <a:p>
            <a:r>
              <a:rPr lang="en-US" sz="3200" dirty="0">
                <a:latin typeface="Instrument Sans"/>
              </a:rPr>
              <a:t>Dr. Gnana Soundari</a:t>
            </a:r>
            <a:endParaRPr lang="en-IN" sz="3200" dirty="0">
              <a:latin typeface="Instrument Sans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0A79E-B576-BF7E-2DCB-7D3413F53E74}"/>
              </a:ext>
            </a:extLst>
          </p:cNvPr>
          <p:cNvSpPr txBox="1"/>
          <p:nvPr/>
        </p:nvSpPr>
        <p:spPr>
          <a:xfrm>
            <a:off x="8098971" y="5890672"/>
            <a:ext cx="6230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strument Sans"/>
              </a:rPr>
              <a:t>By,</a:t>
            </a:r>
          </a:p>
          <a:p>
            <a:r>
              <a:rPr lang="en-US" sz="3200" dirty="0">
                <a:latin typeface="Instrument Sans"/>
              </a:rPr>
              <a:t>NAME :T. Anbusezhiyan</a:t>
            </a:r>
          </a:p>
          <a:p>
            <a:r>
              <a:rPr lang="en-IN" sz="3200" dirty="0">
                <a:latin typeface="Instrument Sans"/>
              </a:rPr>
              <a:t>REG.NO: 192221141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54BEFE-0FB2-A6A1-ACD1-60C65F382AA1}"/>
              </a:ext>
            </a:extLst>
          </p:cNvPr>
          <p:cNvSpPr txBox="1"/>
          <p:nvPr/>
        </p:nvSpPr>
        <p:spPr>
          <a:xfrm>
            <a:off x="605742" y="786422"/>
            <a:ext cx="12894197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Problem Statement</a:t>
            </a:r>
          </a:p>
          <a:p>
            <a:endParaRPr lang="en-US" dirty="0"/>
          </a:p>
          <a:p>
            <a:r>
              <a:rPr lang="en-US" sz="2800" dirty="0"/>
              <a:t>Content:</a:t>
            </a:r>
          </a:p>
          <a:p>
            <a:endParaRPr lang="en-US" dirty="0"/>
          </a:p>
          <a:p>
            <a:r>
              <a:rPr lang="en-US" dirty="0"/>
              <a:t>Classifying big data is challenging due to its volume and complexity. Traditional methods often fail with high-dimensional data, leading to inefficiencies. Key issues include:</a:t>
            </a:r>
          </a:p>
          <a:p>
            <a:endParaRPr lang="en-US" dirty="0"/>
          </a:p>
          <a:p>
            <a:r>
              <a:rPr lang="en-US" sz="2400" dirty="0"/>
              <a:t>Feature Selection:</a:t>
            </a:r>
          </a:p>
          <a:p>
            <a:r>
              <a:rPr lang="en-US" dirty="0"/>
              <a:t>   Difficulty in identifying relevant features from vast datasets.</a:t>
            </a:r>
          </a:p>
          <a:p>
            <a:endParaRPr lang="en-US" dirty="0"/>
          </a:p>
          <a:p>
            <a:r>
              <a:rPr lang="en-US" sz="2400" dirty="0"/>
              <a:t>Hyper-Parameter Tuning: </a:t>
            </a:r>
          </a:p>
          <a:p>
            <a:r>
              <a:rPr lang="en-US" dirty="0"/>
              <a:t>  Requires precise, costly, and time-consuming adjustments.</a:t>
            </a:r>
          </a:p>
          <a:p>
            <a:endParaRPr lang="en-US" dirty="0"/>
          </a:p>
          <a:p>
            <a:r>
              <a:rPr lang="en-US" sz="2400" dirty="0"/>
              <a:t>Scalability:</a:t>
            </a:r>
          </a:p>
          <a:p>
            <a:r>
              <a:rPr lang="en-US" dirty="0"/>
              <a:t>  Efficient handling of large-scale data in distributed environments is crucial.</a:t>
            </a:r>
          </a:p>
          <a:p>
            <a:endParaRPr lang="en-US" dirty="0"/>
          </a:p>
          <a:p>
            <a:r>
              <a:rPr lang="en-US" sz="2400" dirty="0"/>
              <a:t>Objective:</a:t>
            </a:r>
          </a:p>
          <a:p>
            <a:r>
              <a:rPr lang="en-US" dirty="0"/>
              <a:t> Improve classification performance using Chaotic Pigeon Inspired Optimization (CPIO) for feature selection and Harris Hawks Optimization (HHO) for tuning within a Hadoop MapReduce framework, aiming for better accuracy and scalability.</a:t>
            </a:r>
          </a:p>
          <a:p>
            <a:endParaRPr lang="en-US" dirty="0"/>
          </a:p>
        </p:txBody>
      </p:sp>
      <p:pic>
        <p:nvPicPr>
          <p:cNvPr id="5124" name="Picture 4" descr="The Node.js API for open cloud">
            <a:extLst>
              <a:ext uri="{FF2B5EF4-FFF2-40B4-BE49-F238E27FC236}">
                <a16:creationId xmlns:a16="http://schemas.microsoft.com/office/drawing/2014/main" id="{456AA658-CECD-7F7B-2221-9F966EA1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755" y="3118339"/>
            <a:ext cx="468418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3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D4DD-CB3D-6963-CD9A-0000B860A20E}"/>
              </a:ext>
            </a:extLst>
          </p:cNvPr>
          <p:cNvSpPr txBox="1"/>
          <p:nvPr/>
        </p:nvSpPr>
        <p:spPr>
          <a:xfrm>
            <a:off x="733063" y="990868"/>
            <a:ext cx="1227955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200" dirty="0"/>
              <a:t>Proposed Design Work</a:t>
            </a:r>
          </a:p>
          <a:p>
            <a:endParaRPr lang="en-IN" dirty="0"/>
          </a:p>
          <a:p>
            <a:r>
              <a:rPr lang="en-IN" sz="3200" dirty="0"/>
              <a:t>Content:</a:t>
            </a:r>
          </a:p>
          <a:p>
            <a:endParaRPr lang="en-IN" dirty="0"/>
          </a:p>
          <a:p>
            <a:r>
              <a:rPr lang="en-IN" sz="2400" dirty="0"/>
              <a:t>CPIO for Feature Selection:</a:t>
            </a:r>
          </a:p>
          <a:p>
            <a:r>
              <a:rPr lang="en-IN" dirty="0"/>
              <a:t>         Uses Chaotic Pigeon Inspired Optimization to choose relevant features, reducing dimensionality and improving data quality.</a:t>
            </a:r>
          </a:p>
          <a:p>
            <a:endParaRPr lang="en-IN" dirty="0"/>
          </a:p>
          <a:p>
            <a:r>
              <a:rPr lang="en-IN" sz="2400" dirty="0"/>
              <a:t>HHO-based DBN Classification:</a:t>
            </a:r>
          </a:p>
          <a:p>
            <a:r>
              <a:rPr lang="en-IN" dirty="0"/>
              <a:t>        Harris Hawks Optimization fine-tunes the Deep Belief Network's hyper-parameters for accurate and efficient data classification.</a:t>
            </a:r>
          </a:p>
          <a:p>
            <a:endParaRPr lang="en-IN" sz="2400" dirty="0"/>
          </a:p>
          <a:p>
            <a:r>
              <a:rPr lang="en-IN" sz="2400" dirty="0"/>
              <a:t>Hadoop MapReduce Execution: </a:t>
            </a:r>
          </a:p>
          <a:p>
            <a:r>
              <a:rPr lang="en-IN" dirty="0"/>
              <a:t>        Implements the model in Hadoop MapReduce to leverage distributed computing, ensuring scalability and handling large datasets effectively.</a:t>
            </a:r>
          </a:p>
          <a:p>
            <a:endParaRPr lang="en-IN" dirty="0"/>
          </a:p>
          <a:p>
            <a:r>
              <a:rPr lang="en-IN" sz="2400" dirty="0"/>
              <a:t>Goal: </a:t>
            </a:r>
          </a:p>
          <a:p>
            <a:r>
              <a:rPr lang="en-IN" dirty="0"/>
              <a:t>        Integrate CPIO and HHO-tuned DBN within Hadoop MapReduce to enhance classification performance and scalability in big data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1698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6791A-1AF0-AF36-3825-649E43E2C88B}"/>
              </a:ext>
            </a:extLst>
          </p:cNvPr>
          <p:cNvSpPr txBox="1"/>
          <p:nvPr/>
        </p:nvSpPr>
        <p:spPr>
          <a:xfrm>
            <a:off x="989635" y="1083201"/>
            <a:ext cx="1316041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Key Components and Functionality</a:t>
            </a:r>
          </a:p>
          <a:p>
            <a:endParaRPr lang="en-IN" dirty="0"/>
          </a:p>
          <a:p>
            <a:r>
              <a:rPr lang="en-IN" dirty="0"/>
              <a:t>Title: Key Components and Functionality in MapReduce-based Big Data Classification Model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CPIO Algorithm: </a:t>
            </a:r>
            <a:r>
              <a:rPr lang="en-IN" dirty="0"/>
              <a:t>Utilizes chaotic pigeon-inspired optimization for effective feature selection, reducing data complexity and improving model performance.</a:t>
            </a:r>
          </a:p>
          <a:p>
            <a:r>
              <a:rPr lang="en-IN" dirty="0"/>
              <a:t>  </a:t>
            </a:r>
          </a:p>
          <a:p>
            <a:r>
              <a:rPr lang="en-IN" sz="2800" dirty="0"/>
              <a:t>DBN Model: </a:t>
            </a:r>
            <a:r>
              <a:rPr lang="en-IN" dirty="0"/>
              <a:t>Employs a Deep Belief Network for high-accuracy data classification using the selected features.</a:t>
            </a:r>
          </a:p>
          <a:p>
            <a:endParaRPr lang="en-IN" dirty="0"/>
          </a:p>
          <a:p>
            <a:r>
              <a:rPr lang="en-IN" sz="2800" dirty="0"/>
              <a:t>HHO Algorithm: </a:t>
            </a:r>
            <a:r>
              <a:rPr lang="en-IN" dirty="0"/>
              <a:t>Harris Hawks Optimization fine-tunes the DBN’s hyper-parameters, enhancing classification effectiveness.</a:t>
            </a:r>
          </a:p>
          <a:p>
            <a:endParaRPr lang="en-IN" dirty="0"/>
          </a:p>
          <a:p>
            <a:r>
              <a:rPr lang="en-IN" sz="2800" dirty="0"/>
              <a:t>Hadoop MapReduce: </a:t>
            </a:r>
            <a:r>
              <a:rPr lang="en-IN" dirty="0"/>
              <a:t>Provides a distributed framework for processing and managing large datasets, ensuring efficient data handling and scalability.</a:t>
            </a:r>
          </a:p>
          <a:p>
            <a:endParaRPr lang="en-IN" dirty="0"/>
          </a:p>
          <a:p>
            <a:r>
              <a:rPr lang="en-IN" sz="2800" dirty="0"/>
              <a:t>Goal: </a:t>
            </a:r>
            <a:r>
              <a:rPr lang="en-IN" dirty="0"/>
              <a:t>Integrate these components to create a robust classification model that leverages optimized feature selection, accurate classification, and scalable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225695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11F1B-4950-ED8D-485B-B3C1D3E66BAD}"/>
              </a:ext>
            </a:extLst>
          </p:cNvPr>
          <p:cNvSpPr txBox="1"/>
          <p:nvPr/>
        </p:nvSpPr>
        <p:spPr>
          <a:xfrm>
            <a:off x="625032" y="1148141"/>
            <a:ext cx="9843144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400" dirty="0"/>
              <a:t>Architectural Design and Cloud Node Prediction</a:t>
            </a:r>
            <a:endParaRPr lang="en-IN" dirty="0"/>
          </a:p>
          <a:p>
            <a:endParaRPr lang="en-IN" dirty="0"/>
          </a:p>
          <a:p>
            <a:r>
              <a:rPr lang="en-IN" sz="2400" dirty="0"/>
              <a:t> Architecture Overview:</a:t>
            </a:r>
          </a:p>
          <a:p>
            <a:r>
              <a:rPr lang="en-IN" sz="2400" dirty="0"/>
              <a:t>     </a:t>
            </a:r>
            <a:r>
              <a:rPr lang="en-IN" dirty="0"/>
              <a:t>Diagram integrating CPIO, HHO, DBN, and Hadoop MapReduce for classification.</a:t>
            </a:r>
          </a:p>
          <a:p>
            <a:endParaRPr lang="en-IN" dirty="0"/>
          </a:p>
          <a:p>
            <a:r>
              <a:rPr lang="en-IN" sz="2400" dirty="0"/>
              <a:t> Data Flow:</a:t>
            </a:r>
          </a:p>
          <a:p>
            <a:r>
              <a:rPr lang="en-IN" sz="2400" dirty="0"/>
              <a:t>     </a:t>
            </a:r>
            <a:r>
              <a:rPr lang="en-IN" dirty="0"/>
              <a:t>Steps from data input to feature selection, classification, and output.</a:t>
            </a:r>
          </a:p>
          <a:p>
            <a:endParaRPr lang="en-IN" dirty="0"/>
          </a:p>
          <a:p>
            <a:r>
              <a:rPr lang="en-IN" sz="2400" dirty="0"/>
              <a:t> Scalability: </a:t>
            </a:r>
          </a:p>
          <a:p>
            <a:r>
              <a:rPr lang="en-IN" sz="2400" dirty="0"/>
              <a:t>     </a:t>
            </a:r>
            <a:r>
              <a:rPr lang="en-IN" dirty="0"/>
              <a:t>Design supports handling increasing data loads efficiently.</a:t>
            </a:r>
          </a:p>
          <a:p>
            <a:endParaRPr lang="en-IN" dirty="0"/>
          </a:p>
          <a:p>
            <a:r>
              <a:rPr lang="en-IN" sz="2400" dirty="0"/>
              <a:t>Cloud Node Prediction Design:</a:t>
            </a:r>
          </a:p>
          <a:p>
            <a:r>
              <a:rPr lang="en-IN" dirty="0"/>
              <a:t>      </a:t>
            </a:r>
            <a:r>
              <a:rPr lang="en-IN" sz="2000" dirty="0"/>
              <a:t>Layout</a:t>
            </a:r>
            <a:r>
              <a:rPr lang="en-IN" dirty="0"/>
              <a:t>: System architecture for optimal resource allocation.</a:t>
            </a:r>
          </a:p>
          <a:p>
            <a:r>
              <a:rPr lang="en-IN" dirty="0"/>
              <a:t>      </a:t>
            </a:r>
            <a:r>
              <a:rPr lang="en-IN" sz="2000" dirty="0"/>
              <a:t>User-Friendly: </a:t>
            </a:r>
            <a:r>
              <a:rPr lang="en-IN" dirty="0"/>
              <a:t>Features for easy cloud administrator interaction.</a:t>
            </a:r>
          </a:p>
          <a:p>
            <a:r>
              <a:rPr lang="en-IN" dirty="0"/>
              <a:t>      </a:t>
            </a:r>
            <a:r>
              <a:rPr lang="en-IN" sz="2000" dirty="0"/>
              <a:t>Resource Selection: </a:t>
            </a:r>
            <a:r>
              <a:rPr lang="en-IN" dirty="0"/>
              <a:t>Criteria for optimal cloud resource selection.</a:t>
            </a:r>
          </a:p>
          <a:p>
            <a:r>
              <a:rPr lang="en-IN" dirty="0"/>
              <a:t>      </a:t>
            </a:r>
            <a:r>
              <a:rPr lang="en-IN" sz="2000" dirty="0"/>
              <a:t>Automation: </a:t>
            </a:r>
            <a:r>
              <a:rPr lang="en-IN" dirty="0"/>
              <a:t>Automated monitoring and allocation processes.</a:t>
            </a:r>
          </a:p>
        </p:txBody>
      </p:sp>
      <p:pic>
        <p:nvPicPr>
          <p:cNvPr id="3076" name="Picture 4" descr="Fog nodes simplify edge vs. cloud ...">
            <a:extLst>
              <a:ext uri="{FF2B5EF4-FFF2-40B4-BE49-F238E27FC236}">
                <a16:creationId xmlns:a16="http://schemas.microsoft.com/office/drawing/2014/main" id="{1B16F00C-3458-8C97-4AB3-766D80F1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03" y="2004467"/>
            <a:ext cx="4613597" cy="490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81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B82E-D1D9-2517-4694-F104822FD06F}"/>
              </a:ext>
            </a:extLst>
          </p:cNvPr>
          <p:cNvSpPr txBox="1"/>
          <p:nvPr/>
        </p:nvSpPr>
        <p:spPr>
          <a:xfrm>
            <a:off x="422476" y="444564"/>
            <a:ext cx="13785447" cy="734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Implementation and Performance Evaluation</a:t>
            </a:r>
          </a:p>
          <a:p>
            <a:endParaRPr lang="en-US" dirty="0"/>
          </a:p>
          <a:p>
            <a:r>
              <a:rPr lang="en-US" sz="2600" dirty="0"/>
              <a:t>Connecting Components:</a:t>
            </a:r>
          </a:p>
          <a:p>
            <a:r>
              <a:rPr lang="en-US" sz="2600" dirty="0"/>
              <a:t>      </a:t>
            </a:r>
            <a:r>
              <a:rPr lang="en-US" sz="2400" dirty="0"/>
              <a:t>Integration of CPIO, HHO, and DBN in the cloud environment for seamless operation.</a:t>
            </a:r>
          </a:p>
          <a:p>
            <a:endParaRPr lang="en-US" dirty="0"/>
          </a:p>
          <a:p>
            <a:r>
              <a:rPr lang="en-US" sz="2600" dirty="0"/>
              <a:t>Big Data Deployment:</a:t>
            </a:r>
          </a:p>
          <a:p>
            <a:r>
              <a:rPr lang="en-US" sz="2600" dirty="0"/>
              <a:t>      </a:t>
            </a:r>
            <a:r>
              <a:rPr lang="en-US" sz="2300" dirty="0"/>
              <a:t>Steps for deploying the model in Hadoop MapReduce, focusing on data distribution and parallel processing.</a:t>
            </a:r>
          </a:p>
          <a:p>
            <a:endParaRPr lang="en-US" dirty="0"/>
          </a:p>
          <a:p>
            <a:r>
              <a:rPr lang="en-US" sz="2600" dirty="0"/>
              <a:t>Deployment Challenges: </a:t>
            </a:r>
          </a:p>
          <a:p>
            <a:r>
              <a:rPr lang="en-US" sz="2600" dirty="0"/>
              <a:t>      </a:t>
            </a:r>
            <a:r>
              <a:rPr lang="en-US" sz="2300" dirty="0"/>
              <a:t>Key challenges faced during implementation and proposed solutions.</a:t>
            </a:r>
          </a:p>
          <a:p>
            <a:endParaRPr lang="en-US" dirty="0"/>
          </a:p>
          <a:p>
            <a:r>
              <a:rPr lang="en-US" sz="2600" dirty="0"/>
              <a:t>Simulation Results:</a:t>
            </a:r>
          </a:p>
          <a:p>
            <a:r>
              <a:rPr lang="en-US" sz="2300" dirty="0"/>
              <a:t>     Summary of simulation outcomes and performance highlights.</a:t>
            </a:r>
          </a:p>
          <a:p>
            <a:endParaRPr lang="en-US" dirty="0"/>
          </a:p>
          <a:p>
            <a:r>
              <a:rPr lang="en-US" sz="2600" dirty="0"/>
              <a:t>Evaluation Metrics:</a:t>
            </a:r>
          </a:p>
          <a:p>
            <a:r>
              <a:rPr lang="en-US" sz="2600" dirty="0"/>
              <a:t>    </a:t>
            </a:r>
            <a:r>
              <a:rPr lang="en-US" sz="2300" dirty="0"/>
              <a:t>Metrics such as accuracy and processing time used for assessment.</a:t>
            </a:r>
          </a:p>
          <a:p>
            <a:endParaRPr lang="en-US" dirty="0"/>
          </a:p>
          <a:p>
            <a:r>
              <a:rPr lang="en-US" sz="2600" dirty="0"/>
              <a:t>Comparative Analysis</a:t>
            </a:r>
            <a:r>
              <a:rPr lang="en-US" dirty="0"/>
              <a:t>:</a:t>
            </a:r>
          </a:p>
          <a:p>
            <a:r>
              <a:rPr lang="en-US" dirty="0"/>
              <a:t>     </a:t>
            </a:r>
            <a:r>
              <a:rPr lang="en-US" sz="2300" dirty="0"/>
              <a:t>Comparison with recent techniques, highlighting performance improvements.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6252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1D8FA-362C-24BE-73EF-E50BF44E0E60}"/>
              </a:ext>
            </a:extLst>
          </p:cNvPr>
          <p:cNvSpPr txBox="1"/>
          <p:nvPr/>
        </p:nvSpPr>
        <p:spPr>
          <a:xfrm>
            <a:off x="601883" y="1757278"/>
            <a:ext cx="11935813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CONCLUSION</a:t>
            </a:r>
          </a:p>
          <a:p>
            <a:endParaRPr lang="en-US" sz="2400" dirty="0"/>
          </a:p>
          <a:p>
            <a:r>
              <a:rPr lang="en-US" sz="2400" dirty="0"/>
              <a:t>      This project developed a MapReduce-based classification model that integrates</a:t>
            </a:r>
          </a:p>
          <a:p>
            <a:r>
              <a:rPr lang="en-US" sz="2400" dirty="0"/>
              <a:t> Chaotic Pigeon Inspired Optimization (CPIO) for feature selection and Harris Hawks </a:t>
            </a:r>
          </a:p>
          <a:p>
            <a:r>
              <a:rPr lang="en-US" sz="2400" dirty="0"/>
              <a:t>Optimization (HHO) for tuning a Deep Belief Network (DBN), executed within Hadoop</a:t>
            </a:r>
          </a:p>
          <a:p>
            <a:r>
              <a:rPr lang="en-US" sz="2400" dirty="0"/>
              <a:t> MapReduce to efficiently manage large datasets. The model significantly improved classification</a:t>
            </a:r>
          </a:p>
          <a:p>
            <a:r>
              <a:rPr lang="en-US" sz="2400" dirty="0"/>
              <a:t> accuracy and efficiency, surpassing traditional methods in handling high-dimensional and</a:t>
            </a:r>
          </a:p>
          <a:p>
            <a:r>
              <a:rPr lang="en-US" sz="2400" dirty="0"/>
              <a:t> large-scale data. Future work will focus on further optimizing the algorithms, exploring</a:t>
            </a:r>
          </a:p>
          <a:p>
            <a:r>
              <a:rPr lang="en-US" sz="2400" dirty="0"/>
              <a:t> additional deep learning models, and scaling the approach for even larger datasets and real-time</a:t>
            </a:r>
          </a:p>
          <a:p>
            <a:r>
              <a:rPr lang="en-US" sz="2400" dirty="0"/>
              <a:t> applications. Appreciation is extended to mentors, colleagues, and institutions for their crucial</a:t>
            </a:r>
          </a:p>
          <a:p>
            <a:r>
              <a:rPr lang="en-US" sz="2400" dirty="0"/>
              <a:t> support and contributions.</a:t>
            </a:r>
            <a:endParaRPr lang="en-IN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659F2A-8BFD-EE5B-CEEE-5C0EC3368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752" y="35423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19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697</Words>
  <Application>Microsoft Office PowerPoint</Application>
  <PresentationFormat>Custom</PresentationFormat>
  <Paragraphs>105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Instrument Sans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Anbusezhiyan T</cp:lastModifiedBy>
  <cp:revision>2</cp:revision>
  <dcterms:created xsi:type="dcterms:W3CDTF">2024-07-28T05:26:12Z</dcterms:created>
  <dcterms:modified xsi:type="dcterms:W3CDTF">2024-07-29T08:17:52Z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1279070cef2c4903948cdbb68544b534</vt:lpwstr>
  </property>
</Properties>
</file>