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Medium"/>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9f32bf1a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9f32bf1a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9e364065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9e364065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9e364065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9e364065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9e364065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9e364065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a1859ee36_0_3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a1859ee36_0_3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9f32bf1a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9f32bf1a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9e36406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9e36406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9f32bf1a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9f32bf1a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a1859ee3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a1859ee3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9f32bf1a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9f32bf1a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9f32bf1a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9f32bf1a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9f32bf1a7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9f32bf1a7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0" y="3515425"/>
            <a:ext cx="3909000" cy="1628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2582075" y="2779175"/>
            <a:ext cx="6408600" cy="20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80">
                <a:solidFill>
                  <a:schemeClr val="lt1"/>
                </a:solidFill>
                <a:highlight>
                  <a:schemeClr val="dk1"/>
                </a:highlight>
              </a:rPr>
              <a:t>Salaries Analysis for </a:t>
            </a:r>
            <a:r>
              <a:rPr lang="en" sz="4080">
                <a:solidFill>
                  <a:schemeClr val="lt1"/>
                </a:solidFill>
                <a:highlight>
                  <a:schemeClr val="dk1"/>
                </a:highlight>
              </a:rPr>
              <a:t>Data Roles </a:t>
            </a:r>
            <a:endParaRPr sz="4080">
              <a:solidFill>
                <a:schemeClr val="lt1"/>
              </a:solidFill>
              <a:highlight>
                <a:schemeClr val="dk1"/>
              </a:highlight>
            </a:endParaRPr>
          </a:p>
          <a:p>
            <a:pPr indent="0" lvl="0" marL="0" rtl="0" algn="l">
              <a:spcBef>
                <a:spcPts val="0"/>
              </a:spcBef>
              <a:spcAft>
                <a:spcPts val="0"/>
              </a:spcAft>
              <a:buSzPts val="990"/>
              <a:buNone/>
            </a:pPr>
            <a:r>
              <a:rPr lang="en" sz="2480">
                <a:solidFill>
                  <a:schemeClr val="lt1"/>
                </a:solidFill>
                <a:highlight>
                  <a:schemeClr val="dk1"/>
                </a:highlight>
              </a:rPr>
              <a:t>2020 - 2023</a:t>
            </a:r>
            <a:endParaRPr sz="2480">
              <a:solidFill>
                <a:schemeClr val="lt1"/>
              </a:solidFill>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838325" y="515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Inflation Rate Over 4 years</a:t>
            </a:r>
            <a:endParaRPr/>
          </a:p>
        </p:txBody>
      </p:sp>
      <p:sp>
        <p:nvSpPr>
          <p:cNvPr id="171" name="Google Shape;17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2"/>
          <p:cNvPicPr preferRelativeResize="0"/>
          <p:nvPr/>
        </p:nvPicPr>
        <p:blipFill>
          <a:blip r:embed="rId3">
            <a:alphaModFix/>
          </a:blip>
          <a:stretch>
            <a:fillRect/>
          </a:stretch>
        </p:blipFill>
        <p:spPr>
          <a:xfrm>
            <a:off x="0" y="1051025"/>
            <a:ext cx="9144001" cy="4081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727650" y="1308275"/>
            <a:ext cx="7688700" cy="535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40000"/>
              </a:lnSpc>
              <a:spcBef>
                <a:spcPts val="800"/>
              </a:spcBef>
              <a:spcAft>
                <a:spcPts val="800"/>
              </a:spcAft>
              <a:buNone/>
            </a:pPr>
            <a:r>
              <a:rPr lang="en" sz="1600">
                <a:solidFill>
                  <a:schemeClr val="dk1"/>
                </a:solidFill>
                <a:highlight>
                  <a:schemeClr val="lt1"/>
                </a:highlight>
                <a:latin typeface="Lato"/>
                <a:ea typeface="Lato"/>
                <a:cs typeface="Lato"/>
                <a:sym typeface="Lato"/>
              </a:rPr>
              <a:t>Teamwork &amp; Project Management</a:t>
            </a:r>
            <a:r>
              <a:rPr b="0" lang="en" sz="1600">
                <a:solidFill>
                  <a:schemeClr val="dk1"/>
                </a:solidFill>
                <a:highlight>
                  <a:schemeClr val="lt1"/>
                </a:highlight>
                <a:latin typeface="Lato"/>
                <a:ea typeface="Lato"/>
                <a:cs typeface="Lato"/>
                <a:sym typeface="Lato"/>
              </a:rPr>
              <a:t> </a:t>
            </a:r>
            <a:endParaRPr sz="3000"/>
          </a:p>
        </p:txBody>
      </p:sp>
      <p:sp>
        <p:nvSpPr>
          <p:cNvPr id="178" name="Google Shape;178;p23"/>
          <p:cNvSpPr txBox="1"/>
          <p:nvPr>
            <p:ph idx="1" type="body"/>
          </p:nvPr>
        </p:nvSpPr>
        <p:spPr>
          <a:xfrm>
            <a:off x="727650" y="1986850"/>
            <a:ext cx="7688700" cy="2808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30200" lvl="1" marL="1219200" rtl="0" algn="just">
              <a:lnSpc>
                <a:spcPct val="140000"/>
              </a:lnSpc>
              <a:spcBef>
                <a:spcPts val="2000"/>
              </a:spcBef>
              <a:spcAft>
                <a:spcPts val="0"/>
              </a:spcAft>
              <a:buClr>
                <a:schemeClr val="dk1"/>
              </a:buClr>
              <a:buSzPts val="1600"/>
              <a:buChar char="●"/>
            </a:pPr>
            <a:r>
              <a:rPr lang="en" sz="1600">
                <a:solidFill>
                  <a:schemeClr val="dk1"/>
                </a:solidFill>
                <a:highlight>
                  <a:schemeClr val="lt1"/>
                </a:highlight>
              </a:rPr>
              <a:t>We followed a structured workflow from the beginning of the project.</a:t>
            </a:r>
            <a:endParaRPr sz="1600">
              <a:solidFill>
                <a:schemeClr val="dk1"/>
              </a:solidFill>
              <a:highlight>
                <a:schemeClr val="lt1"/>
              </a:highlight>
            </a:endParaRPr>
          </a:p>
          <a:p>
            <a:pPr indent="-330200" lvl="1" marL="1219200" rtl="0" algn="just">
              <a:lnSpc>
                <a:spcPct val="140000"/>
              </a:lnSpc>
              <a:spcBef>
                <a:spcPts val="0"/>
              </a:spcBef>
              <a:spcAft>
                <a:spcPts val="0"/>
              </a:spcAft>
              <a:buClr>
                <a:schemeClr val="dk1"/>
              </a:buClr>
              <a:buSzPts val="1600"/>
              <a:buChar char="●"/>
            </a:pPr>
            <a:r>
              <a:rPr lang="en" sz="1600">
                <a:solidFill>
                  <a:schemeClr val="dk1"/>
                </a:solidFill>
                <a:highlight>
                  <a:schemeClr val="lt1"/>
                </a:highlight>
              </a:rPr>
              <a:t>We worked as a team with excellent communication and coordination. As an improvement, we can aim to tackle a more complex dataset next project.</a:t>
            </a:r>
            <a:endParaRPr sz="1600">
              <a:solidFill>
                <a:schemeClr val="dk1"/>
              </a:solidFill>
              <a:highlight>
                <a:schemeClr val="lt1"/>
              </a:highlight>
            </a:endParaRPr>
          </a:p>
          <a:p>
            <a:pPr indent="-304800" lvl="1" marL="1219200" rtl="0" algn="just">
              <a:lnSpc>
                <a:spcPct val="140000"/>
              </a:lnSpc>
              <a:spcBef>
                <a:spcPts val="0"/>
              </a:spcBef>
              <a:spcAft>
                <a:spcPts val="0"/>
              </a:spcAft>
              <a:buClr>
                <a:schemeClr val="dk1"/>
              </a:buClr>
              <a:buSzPts val="1200"/>
              <a:buChar char="●"/>
            </a:pPr>
            <a:r>
              <a:rPr b="1" lang="en" sz="1500">
                <a:solidFill>
                  <a:schemeClr val="dk1"/>
                </a:solidFill>
                <a:highlight>
                  <a:schemeClr val="lt1"/>
                </a:highlight>
                <a:latin typeface="Arial"/>
                <a:ea typeface="Arial"/>
                <a:cs typeface="Arial"/>
                <a:sym typeface="Arial"/>
              </a:rPr>
              <a:t>Risk:</a:t>
            </a:r>
            <a:r>
              <a:rPr lang="en" sz="1500">
                <a:solidFill>
                  <a:schemeClr val="dk1"/>
                </a:solidFill>
                <a:highlight>
                  <a:schemeClr val="lt1"/>
                </a:highlight>
                <a:latin typeface="Arial"/>
                <a:ea typeface="Arial"/>
                <a:cs typeface="Arial"/>
                <a:sym typeface="Arial"/>
              </a:rPr>
              <a:t> We encountered a challenge when we were unable to find a suitable API for two days. During this period, we considered changing the project, which could have resulted in a two-day setback</a:t>
            </a:r>
            <a:r>
              <a:rPr lang="en" sz="1200">
                <a:solidFill>
                  <a:schemeClr val="dk1"/>
                </a:solidFill>
                <a:highlight>
                  <a:schemeClr val="lt1"/>
                </a:highlight>
              </a:rPr>
              <a:t> </a:t>
            </a:r>
            <a:endParaRPr>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457200" rtl="0" algn="l">
              <a:lnSpc>
                <a:spcPct val="140000"/>
              </a:lnSpc>
              <a:spcBef>
                <a:spcPts val="800"/>
              </a:spcBef>
              <a:spcAft>
                <a:spcPts val="800"/>
              </a:spcAft>
              <a:buNone/>
            </a:pPr>
            <a:r>
              <a:rPr lang="en" sz="1800">
                <a:solidFill>
                  <a:schemeClr val="dk1"/>
                </a:solidFill>
                <a:highlight>
                  <a:schemeClr val="lt1"/>
                </a:highlight>
                <a:latin typeface="Lato"/>
                <a:ea typeface="Lato"/>
                <a:cs typeface="Lato"/>
                <a:sym typeface="Lato"/>
              </a:rPr>
              <a:t>Conclusion</a:t>
            </a:r>
            <a:endParaRPr sz="3200"/>
          </a:p>
        </p:txBody>
      </p:sp>
      <p:sp>
        <p:nvSpPr>
          <p:cNvPr id="184" name="Google Shape;184;p24"/>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lnSpc>
                <a:spcPct val="140000"/>
              </a:lnSpc>
              <a:spcBef>
                <a:spcPts val="800"/>
              </a:spcBef>
              <a:spcAft>
                <a:spcPts val="0"/>
              </a:spcAft>
              <a:buNone/>
            </a:pPr>
            <a:r>
              <a:t/>
            </a:r>
            <a:endParaRPr sz="1200">
              <a:solidFill>
                <a:schemeClr val="dk1"/>
              </a:solidFill>
              <a:highlight>
                <a:srgbClr val="FFFFFF"/>
              </a:highlight>
            </a:endParaRPr>
          </a:p>
          <a:p>
            <a:pPr indent="457200" lvl="0" marL="0" rtl="0" algn="just">
              <a:lnSpc>
                <a:spcPct val="140000"/>
              </a:lnSpc>
              <a:spcBef>
                <a:spcPts val="2000"/>
              </a:spcBef>
              <a:spcAft>
                <a:spcPts val="2000"/>
              </a:spcAft>
              <a:buNone/>
            </a:pPr>
            <a:r>
              <a:rPr lang="en" sz="1400">
                <a:solidFill>
                  <a:schemeClr val="dk1"/>
                </a:solidFill>
                <a:highlight>
                  <a:srgbClr val="FFFFFF"/>
                </a:highlight>
              </a:rPr>
              <a:t>The disparities in inflation and salary trends between countries underscore the need for tailored economic strategies. While some countries have managed to keep inflation rates low and stable, others face challenges that require targeted interventions to protect the financial well-being of their workforce.</a:t>
            </a:r>
            <a:endParaRPr sz="14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729450" y="1318650"/>
            <a:ext cx="3960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latin typeface="Arial"/>
                <a:ea typeface="Arial"/>
                <a:cs typeface="Arial"/>
                <a:sym typeface="Arial"/>
              </a:rPr>
              <a:t>Thank You!!</a:t>
            </a:r>
            <a:endParaRPr>
              <a:solidFill>
                <a:schemeClr val="dk1"/>
              </a:solidFill>
              <a:latin typeface="Arial"/>
              <a:ea typeface="Arial"/>
              <a:cs typeface="Arial"/>
              <a:sym typeface="Arial"/>
            </a:endParaRPr>
          </a:p>
        </p:txBody>
      </p:sp>
      <p:sp>
        <p:nvSpPr>
          <p:cNvPr id="190" name="Google Shape;190;p25"/>
          <p:cNvSpPr txBox="1"/>
          <p:nvPr>
            <p:ph idx="1" type="body"/>
          </p:nvPr>
        </p:nvSpPr>
        <p:spPr>
          <a:xfrm>
            <a:off x="729450" y="2078875"/>
            <a:ext cx="4042200" cy="2261100"/>
          </a:xfrm>
          <a:prstGeom prst="rect">
            <a:avLst/>
          </a:prstGeom>
        </p:spPr>
        <p:txBody>
          <a:bodyPr anchorCtr="0" anchor="t" bIns="91425" lIns="91425" spcFirstLastPara="1" rIns="91425" wrap="square" tIns="91425">
            <a:normAutofit/>
          </a:bodyPr>
          <a:lstStyle/>
          <a:p>
            <a:pPr indent="0" lvl="0" marL="0" rtl="0" algn="l">
              <a:lnSpc>
                <a:spcPct val="140000"/>
              </a:lnSpc>
              <a:spcBef>
                <a:spcPts val="800"/>
              </a:spcBef>
              <a:spcAft>
                <a:spcPts val="0"/>
              </a:spcAft>
              <a:buNone/>
            </a:pPr>
            <a:r>
              <a:rPr b="1" lang="en" sz="1400">
                <a:solidFill>
                  <a:schemeClr val="dk1"/>
                </a:solidFill>
                <a:highlight>
                  <a:srgbClr val="FFFFFF"/>
                </a:highlight>
              </a:rPr>
              <a:t>Salaries Analysis for Data Roles 2020-23</a:t>
            </a:r>
            <a:endParaRPr b="1" sz="1400">
              <a:solidFill>
                <a:schemeClr val="dk1"/>
              </a:solidFill>
              <a:highlight>
                <a:srgbClr val="FFFFFF"/>
              </a:highlight>
            </a:endParaRPr>
          </a:p>
          <a:p>
            <a:pPr indent="0" lvl="0" marL="457200" rtl="0" algn="l">
              <a:lnSpc>
                <a:spcPct val="140000"/>
              </a:lnSpc>
              <a:spcBef>
                <a:spcPts val="800"/>
              </a:spcBef>
              <a:spcAft>
                <a:spcPts val="0"/>
              </a:spcAft>
              <a:buNone/>
            </a:pPr>
            <a:r>
              <a:t/>
            </a:r>
            <a:endParaRPr b="1" sz="1200">
              <a:solidFill>
                <a:schemeClr val="dk1"/>
              </a:solidFill>
              <a:highlight>
                <a:srgbClr val="FFFFFF"/>
              </a:highlight>
            </a:endParaRPr>
          </a:p>
          <a:p>
            <a:pPr indent="0" lvl="0" marL="0" rtl="0" algn="l">
              <a:lnSpc>
                <a:spcPct val="140000"/>
              </a:lnSpc>
              <a:spcBef>
                <a:spcPts val="800"/>
              </a:spcBef>
              <a:spcAft>
                <a:spcPts val="0"/>
              </a:spcAft>
              <a:buNone/>
            </a:pPr>
            <a:r>
              <a:rPr b="1" lang="en">
                <a:solidFill>
                  <a:schemeClr val="dk1"/>
                </a:solidFill>
                <a:highlight>
                  <a:srgbClr val="FFFFFF"/>
                </a:highlight>
              </a:rPr>
              <a:t>Anca &amp; Savi</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800"/>
              </a:spcBef>
              <a:spcAft>
                <a:spcPts val="1200"/>
              </a:spcAft>
              <a:buNone/>
            </a:pPr>
            <a:r>
              <a:t/>
            </a:r>
            <a:endParaRPr/>
          </a:p>
        </p:txBody>
      </p:sp>
      <p:pic>
        <p:nvPicPr>
          <p:cNvPr id="191" name="Google Shape;191;p25"/>
          <p:cNvPicPr preferRelativeResize="0"/>
          <p:nvPr/>
        </p:nvPicPr>
        <p:blipFill>
          <a:blip r:embed="rId3">
            <a:alphaModFix/>
          </a:blip>
          <a:stretch>
            <a:fillRect/>
          </a:stretch>
        </p:blipFill>
        <p:spPr>
          <a:xfrm>
            <a:off x="4944525" y="1423800"/>
            <a:ext cx="2896751" cy="2984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677500" y="720575"/>
            <a:ext cx="7688700" cy="4236000"/>
          </a:xfrm>
          <a:prstGeom prst="rect">
            <a:avLst/>
          </a:prstGeom>
        </p:spPr>
        <p:txBody>
          <a:bodyPr anchorCtr="0" anchor="t" bIns="91425" lIns="91425" spcFirstLastPara="1" rIns="91425" wrap="square" tIns="91425">
            <a:normAutofit/>
          </a:bodyPr>
          <a:lstStyle/>
          <a:p>
            <a:pPr indent="0" lvl="0" marL="457200" rtl="0" algn="l">
              <a:lnSpc>
                <a:spcPct val="140000"/>
              </a:lnSpc>
              <a:spcBef>
                <a:spcPts val="800"/>
              </a:spcBef>
              <a:spcAft>
                <a:spcPts val="800"/>
              </a:spcAft>
              <a:buClr>
                <a:schemeClr val="dk1"/>
              </a:buClr>
              <a:buSzPts val="1100"/>
              <a:buFont typeface="Arial"/>
              <a:buNone/>
            </a:pPr>
            <a:r>
              <a:t/>
            </a:r>
            <a:endParaRPr b="1" sz="1200">
              <a:solidFill>
                <a:schemeClr val="dk2"/>
              </a:solidFill>
              <a:highlight>
                <a:schemeClr val="lt1"/>
              </a:highlight>
            </a:endParaRPr>
          </a:p>
        </p:txBody>
      </p:sp>
      <p:grpSp>
        <p:nvGrpSpPr>
          <p:cNvPr id="92" name="Google Shape;92;p14"/>
          <p:cNvGrpSpPr/>
          <p:nvPr/>
        </p:nvGrpSpPr>
        <p:grpSpPr>
          <a:xfrm>
            <a:off x="658738" y="1387713"/>
            <a:ext cx="7300925" cy="731700"/>
            <a:chOff x="710675" y="1323175"/>
            <a:chExt cx="7300925" cy="731700"/>
          </a:xfrm>
        </p:grpSpPr>
        <p:sp>
          <p:nvSpPr>
            <p:cNvPr id="93" name="Google Shape;93;p14"/>
            <p:cNvSpPr txBox="1"/>
            <p:nvPr/>
          </p:nvSpPr>
          <p:spPr>
            <a:xfrm>
              <a:off x="710675" y="1373350"/>
              <a:ext cx="20685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600">
                  <a:solidFill>
                    <a:srgbClr val="085630"/>
                  </a:solidFill>
                  <a:latin typeface="Roboto Medium"/>
                  <a:ea typeface="Roboto Medium"/>
                  <a:cs typeface="Roboto Medium"/>
                  <a:sym typeface="Roboto Medium"/>
                </a:rPr>
                <a:t>Topic</a:t>
              </a:r>
              <a:r>
                <a:rPr lang="en" sz="4400">
                  <a:solidFill>
                    <a:srgbClr val="085630"/>
                  </a:solidFill>
                  <a:latin typeface="Roboto Medium"/>
                  <a:ea typeface="Roboto Medium"/>
                  <a:cs typeface="Roboto Medium"/>
                  <a:sym typeface="Roboto Medium"/>
                </a:rPr>
                <a:t> </a:t>
              </a:r>
              <a:endParaRPr sz="4400">
                <a:solidFill>
                  <a:srgbClr val="085630"/>
                </a:solidFill>
                <a:latin typeface="Roboto Medium"/>
                <a:ea typeface="Roboto Medium"/>
                <a:cs typeface="Roboto Medium"/>
                <a:sym typeface="Roboto Medium"/>
              </a:endParaRPr>
            </a:p>
          </p:txBody>
        </p:sp>
        <p:sp>
          <p:nvSpPr>
            <p:cNvPr id="94" name="Google Shape;94;p14"/>
            <p:cNvSpPr/>
            <p:nvPr/>
          </p:nvSpPr>
          <p:spPr>
            <a:xfrm>
              <a:off x="2862100" y="1323175"/>
              <a:ext cx="5149500" cy="7317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4"/>
            <p:cNvSpPr txBox="1"/>
            <p:nvPr/>
          </p:nvSpPr>
          <p:spPr>
            <a:xfrm>
              <a:off x="2904038" y="1373363"/>
              <a:ext cx="50853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Data roles - trends &amp; salaries</a:t>
              </a:r>
              <a:endParaRPr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Why? - It is a </a:t>
              </a:r>
              <a:r>
                <a:rPr lang="en" sz="1200">
                  <a:solidFill>
                    <a:srgbClr val="FFFFFF"/>
                  </a:solidFill>
                  <a:latin typeface="Roboto"/>
                  <a:ea typeface="Roboto"/>
                  <a:cs typeface="Roboto"/>
                  <a:sym typeface="Roboto"/>
                </a:rPr>
                <a:t>subject</a:t>
              </a:r>
              <a:r>
                <a:rPr lang="en" sz="1200">
                  <a:solidFill>
                    <a:srgbClr val="FFFFFF"/>
                  </a:solidFill>
                  <a:latin typeface="Roboto"/>
                  <a:ea typeface="Roboto"/>
                  <a:cs typeface="Roboto"/>
                  <a:sym typeface="Roboto"/>
                </a:rPr>
                <a:t> of considerable interest and we wish to </a:t>
              </a:r>
              <a:r>
                <a:rPr lang="en" sz="1200">
                  <a:solidFill>
                    <a:srgbClr val="FFFFFF"/>
                  </a:solidFill>
                  <a:latin typeface="Roboto"/>
                  <a:ea typeface="Roboto"/>
                  <a:cs typeface="Roboto"/>
                  <a:sym typeface="Roboto"/>
                </a:rPr>
                <a:t>investigate</a:t>
              </a:r>
              <a:r>
                <a:rPr lang="en" sz="1200">
                  <a:solidFill>
                    <a:srgbClr val="FFFFFF"/>
                  </a:solidFill>
                  <a:latin typeface="Roboto"/>
                  <a:ea typeface="Roboto"/>
                  <a:cs typeface="Roboto"/>
                  <a:sym typeface="Roboto"/>
                </a:rPr>
                <a:t> it further. </a:t>
              </a:r>
              <a:endParaRPr sz="1200">
                <a:solidFill>
                  <a:srgbClr val="FFFFFF"/>
                </a:solidFill>
                <a:latin typeface="Roboto"/>
                <a:ea typeface="Roboto"/>
                <a:cs typeface="Roboto"/>
                <a:sym typeface="Roboto"/>
              </a:endParaRPr>
            </a:p>
          </p:txBody>
        </p:sp>
      </p:grpSp>
      <p:grpSp>
        <p:nvGrpSpPr>
          <p:cNvPr id="96" name="Google Shape;96;p14"/>
          <p:cNvGrpSpPr/>
          <p:nvPr/>
        </p:nvGrpSpPr>
        <p:grpSpPr>
          <a:xfrm>
            <a:off x="732750" y="2187877"/>
            <a:ext cx="7256801" cy="1724068"/>
            <a:chOff x="6" y="2230996"/>
            <a:chExt cx="7650012" cy="1236600"/>
          </a:xfrm>
        </p:grpSpPr>
        <p:sp>
          <p:nvSpPr>
            <p:cNvPr id="97" name="Google Shape;97;p14"/>
            <p:cNvSpPr txBox="1"/>
            <p:nvPr/>
          </p:nvSpPr>
          <p:spPr>
            <a:xfrm>
              <a:off x="6" y="2257725"/>
              <a:ext cx="22101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t/>
              </a:r>
              <a:endParaRPr sz="3600">
                <a:solidFill>
                  <a:srgbClr val="0B713F"/>
                </a:solidFill>
                <a:latin typeface="Roboto Medium"/>
                <a:ea typeface="Roboto Medium"/>
                <a:cs typeface="Roboto Medium"/>
                <a:sym typeface="Roboto Medium"/>
              </a:endParaRPr>
            </a:p>
            <a:p>
              <a:pPr indent="0" lvl="0" marL="0" rtl="0" algn="r">
                <a:lnSpc>
                  <a:spcPct val="90000"/>
                </a:lnSpc>
                <a:spcBef>
                  <a:spcPts val="0"/>
                </a:spcBef>
                <a:spcAft>
                  <a:spcPts val="0"/>
                </a:spcAft>
                <a:buNone/>
              </a:pPr>
              <a:r>
                <a:rPr lang="en" sz="3600">
                  <a:solidFill>
                    <a:srgbClr val="0B713F"/>
                  </a:solidFill>
                  <a:latin typeface="Roboto Medium"/>
                  <a:ea typeface="Roboto Medium"/>
                  <a:cs typeface="Roboto Medium"/>
                  <a:sym typeface="Roboto Medium"/>
                </a:rPr>
                <a:t>Describe</a:t>
              </a:r>
              <a:endParaRPr sz="3600">
                <a:solidFill>
                  <a:srgbClr val="0B713F"/>
                </a:solidFill>
                <a:latin typeface="Roboto Medium"/>
                <a:ea typeface="Roboto Medium"/>
                <a:cs typeface="Roboto Medium"/>
                <a:sym typeface="Roboto Medium"/>
              </a:endParaRPr>
            </a:p>
            <a:p>
              <a:pPr indent="0" lvl="0" marL="0" rtl="0" algn="r">
                <a:lnSpc>
                  <a:spcPct val="90000"/>
                </a:lnSpc>
                <a:spcBef>
                  <a:spcPts val="0"/>
                </a:spcBef>
                <a:spcAft>
                  <a:spcPts val="0"/>
                </a:spcAft>
                <a:buNone/>
              </a:pPr>
              <a:r>
                <a:rPr lang="en" sz="1600">
                  <a:solidFill>
                    <a:srgbClr val="0B713F"/>
                  </a:solidFill>
                  <a:latin typeface="Roboto Medium"/>
                  <a:ea typeface="Roboto Medium"/>
                  <a:cs typeface="Roboto Medium"/>
                  <a:sym typeface="Roboto Medium"/>
                </a:rPr>
                <a:t>Dataset</a:t>
              </a:r>
              <a:endParaRPr sz="1600">
                <a:solidFill>
                  <a:srgbClr val="0B713F"/>
                </a:solidFill>
                <a:latin typeface="Roboto Medium"/>
                <a:ea typeface="Roboto Medium"/>
                <a:cs typeface="Roboto Medium"/>
                <a:sym typeface="Roboto Medium"/>
              </a:endParaRPr>
            </a:p>
          </p:txBody>
        </p:sp>
        <p:sp>
          <p:nvSpPr>
            <p:cNvPr id="98" name="Google Shape;98;p14"/>
            <p:cNvSpPr/>
            <p:nvPr/>
          </p:nvSpPr>
          <p:spPr>
            <a:xfrm>
              <a:off x="2210119" y="2230996"/>
              <a:ext cx="5439900" cy="12366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4"/>
            <p:cNvSpPr txBox="1"/>
            <p:nvPr/>
          </p:nvSpPr>
          <p:spPr>
            <a:xfrm>
              <a:off x="2344659" y="2397632"/>
              <a:ext cx="5170800" cy="1035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The original dataset: 3755 rows &amp; 13 columns. </a:t>
              </a:r>
              <a:endParaRPr sz="1200">
                <a:solidFill>
                  <a:srgbClr val="FFFFFF"/>
                </a:solidFill>
                <a:latin typeface="Roboto"/>
                <a:ea typeface="Roboto"/>
                <a:cs typeface="Roboto"/>
                <a:sym typeface="Roboto"/>
              </a:endParaRPr>
            </a:p>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year </a:t>
              </a:r>
              <a:endParaRPr sz="1000">
                <a:solidFill>
                  <a:srgbClr val="FFFFFF"/>
                </a:solidFill>
                <a:latin typeface="Roboto"/>
                <a:ea typeface="Roboto"/>
                <a:cs typeface="Roboto"/>
                <a:sym typeface="Roboto"/>
              </a:endParaRPr>
            </a:p>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experience_level</a:t>
              </a:r>
              <a:endParaRPr sz="1000">
                <a:solidFill>
                  <a:srgbClr val="FFFFFF"/>
                </a:solidFill>
                <a:latin typeface="Roboto"/>
                <a:ea typeface="Roboto"/>
                <a:cs typeface="Roboto"/>
                <a:sym typeface="Roboto"/>
              </a:endParaRPr>
            </a:p>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employment_type</a:t>
              </a:r>
              <a:endParaRPr sz="1000">
                <a:solidFill>
                  <a:srgbClr val="FFFFFF"/>
                </a:solidFill>
                <a:latin typeface="Roboto"/>
                <a:ea typeface="Roboto"/>
                <a:cs typeface="Roboto"/>
                <a:sym typeface="Roboto"/>
              </a:endParaRPr>
            </a:p>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job_title</a:t>
              </a:r>
              <a:endParaRPr sz="1000">
                <a:solidFill>
                  <a:srgbClr val="FFFFFF"/>
                </a:solidFill>
                <a:latin typeface="Roboto"/>
                <a:ea typeface="Roboto"/>
                <a:cs typeface="Roboto"/>
                <a:sym typeface="Roboto"/>
              </a:endParaRPr>
            </a:p>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salary</a:t>
              </a:r>
              <a:endParaRPr sz="1000">
                <a:solidFill>
                  <a:srgbClr val="FFFFFF"/>
                </a:solidFill>
                <a:latin typeface="Roboto"/>
                <a:ea typeface="Roboto"/>
                <a:cs typeface="Roboto"/>
                <a:sym typeface="Roboto"/>
              </a:endParaRPr>
            </a:p>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remote_ratio</a:t>
              </a:r>
              <a:endParaRPr sz="1000">
                <a:solidFill>
                  <a:srgbClr val="FFFFFF"/>
                </a:solidFill>
                <a:latin typeface="Roboto"/>
                <a:ea typeface="Roboto"/>
                <a:cs typeface="Roboto"/>
                <a:sym typeface="Roboto"/>
              </a:endParaRPr>
            </a:p>
            <a:p>
              <a:pPr indent="-292100" lvl="0" marL="457200" rtl="0" algn="l">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country</a:t>
              </a:r>
              <a:endParaRPr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grpSp>
      <p:grpSp>
        <p:nvGrpSpPr>
          <p:cNvPr id="100" name="Google Shape;100;p14"/>
          <p:cNvGrpSpPr/>
          <p:nvPr/>
        </p:nvGrpSpPr>
        <p:grpSpPr>
          <a:xfrm>
            <a:off x="732825" y="4001175"/>
            <a:ext cx="7256645" cy="731700"/>
            <a:chOff x="755103" y="3088625"/>
            <a:chExt cx="6532221" cy="731700"/>
          </a:xfrm>
        </p:grpSpPr>
        <p:sp>
          <p:nvSpPr>
            <p:cNvPr id="101" name="Google Shape;101;p14"/>
            <p:cNvSpPr txBox="1"/>
            <p:nvPr/>
          </p:nvSpPr>
          <p:spPr>
            <a:xfrm>
              <a:off x="755103" y="3138825"/>
              <a:ext cx="1887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2500">
                  <a:solidFill>
                    <a:srgbClr val="0B7743"/>
                  </a:solidFill>
                  <a:latin typeface="Roboto Medium"/>
                  <a:ea typeface="Roboto Medium"/>
                  <a:cs typeface="Roboto Medium"/>
                  <a:sym typeface="Roboto Medium"/>
                </a:rPr>
                <a:t>Structure &amp; process</a:t>
              </a:r>
              <a:endParaRPr sz="2500">
                <a:solidFill>
                  <a:srgbClr val="0B7743"/>
                </a:solidFill>
                <a:latin typeface="Roboto Medium"/>
                <a:ea typeface="Roboto Medium"/>
                <a:cs typeface="Roboto Medium"/>
                <a:sym typeface="Roboto Medium"/>
              </a:endParaRPr>
            </a:p>
          </p:txBody>
        </p:sp>
        <p:sp>
          <p:nvSpPr>
            <p:cNvPr id="102" name="Google Shape;102;p14"/>
            <p:cNvSpPr/>
            <p:nvPr/>
          </p:nvSpPr>
          <p:spPr>
            <a:xfrm>
              <a:off x="2642424" y="3088625"/>
              <a:ext cx="4644900" cy="7317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4"/>
            <p:cNvSpPr txBox="1"/>
            <p:nvPr/>
          </p:nvSpPr>
          <p:spPr>
            <a:xfrm>
              <a:off x="2783852" y="3295175"/>
              <a:ext cx="44247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Pull Data              Clean Data              Format Data              Merge Data</a:t>
              </a:r>
              <a:endParaRPr sz="1200">
                <a:solidFill>
                  <a:srgbClr val="FFFFFF"/>
                </a:solidFill>
                <a:latin typeface="Roboto"/>
                <a:ea typeface="Roboto"/>
                <a:cs typeface="Roboto"/>
                <a:sym typeface="Roboto"/>
              </a:endParaRPr>
            </a:p>
          </p:txBody>
        </p:sp>
      </p:grpSp>
      <p:sp>
        <p:nvSpPr>
          <p:cNvPr id="104" name="Google Shape;104;p14"/>
          <p:cNvSpPr/>
          <p:nvPr/>
        </p:nvSpPr>
        <p:spPr>
          <a:xfrm>
            <a:off x="3774675" y="4271625"/>
            <a:ext cx="363000" cy="1764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 name="Google Shape;105;p14"/>
          <p:cNvSpPr/>
          <p:nvPr/>
        </p:nvSpPr>
        <p:spPr>
          <a:xfrm>
            <a:off x="5036650" y="4271625"/>
            <a:ext cx="363000" cy="1764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 name="Google Shape;106;p14"/>
          <p:cNvSpPr/>
          <p:nvPr/>
        </p:nvSpPr>
        <p:spPr>
          <a:xfrm>
            <a:off x="6412725" y="4271625"/>
            <a:ext cx="363000" cy="1764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idx="1" type="body"/>
          </p:nvPr>
        </p:nvSpPr>
        <p:spPr>
          <a:xfrm>
            <a:off x="607000" y="1366550"/>
            <a:ext cx="7688700" cy="462600"/>
          </a:xfrm>
          <a:prstGeom prst="rect">
            <a:avLst/>
          </a:prstGeom>
        </p:spPr>
        <p:txBody>
          <a:bodyPr anchorCtr="0" anchor="t" bIns="91425" lIns="91425" spcFirstLastPara="1" rIns="91425" wrap="square" tIns="91425">
            <a:noAutofit/>
          </a:bodyPr>
          <a:lstStyle/>
          <a:p>
            <a:pPr indent="0" lvl="0" marL="0" rtl="0" algn="l">
              <a:lnSpc>
                <a:spcPct val="140000"/>
              </a:lnSpc>
              <a:spcBef>
                <a:spcPts val="2000"/>
              </a:spcBef>
              <a:spcAft>
                <a:spcPts val="0"/>
              </a:spcAft>
              <a:buSzPts val="275"/>
              <a:buNone/>
            </a:pPr>
            <a:r>
              <a:rPr b="1" lang="en" sz="1900">
                <a:solidFill>
                  <a:srgbClr val="000000"/>
                </a:solidFill>
                <a:latin typeface="Arial"/>
                <a:ea typeface="Arial"/>
                <a:cs typeface="Arial"/>
                <a:sym typeface="Arial"/>
              </a:rPr>
              <a:t>Hypothesis: </a:t>
            </a:r>
            <a:endParaRPr sz="1900">
              <a:solidFill>
                <a:schemeClr val="dk1"/>
              </a:solidFill>
              <a:highlight>
                <a:srgbClr val="FFFFFF"/>
              </a:highlight>
            </a:endParaRPr>
          </a:p>
          <a:p>
            <a:pPr indent="0" lvl="0" marL="0" rtl="0" algn="l">
              <a:spcBef>
                <a:spcPts val="2000"/>
              </a:spcBef>
              <a:spcAft>
                <a:spcPts val="1200"/>
              </a:spcAft>
              <a:buSzPts val="275"/>
              <a:buNone/>
            </a:pPr>
            <a:r>
              <a:t/>
            </a:r>
            <a:endParaRPr sz="1900"/>
          </a:p>
        </p:txBody>
      </p:sp>
      <p:sp>
        <p:nvSpPr>
          <p:cNvPr id="112" name="Google Shape;112;p15"/>
          <p:cNvSpPr txBox="1"/>
          <p:nvPr>
            <p:ph idx="1" type="body"/>
          </p:nvPr>
        </p:nvSpPr>
        <p:spPr>
          <a:xfrm>
            <a:off x="985150" y="1975975"/>
            <a:ext cx="7160400" cy="2421000"/>
          </a:xfrm>
          <a:prstGeom prst="rect">
            <a:avLst/>
          </a:prstGeom>
        </p:spPr>
        <p:txBody>
          <a:bodyPr anchorCtr="0" anchor="t" bIns="91425" lIns="91425" spcFirstLastPara="1" rIns="91425" wrap="square" tIns="91425">
            <a:normAutofit/>
          </a:bodyPr>
          <a:lstStyle/>
          <a:p>
            <a:pPr indent="0" lvl="0" marL="0" rtl="0" algn="l">
              <a:lnSpc>
                <a:spcPct val="140000"/>
              </a:lnSpc>
              <a:spcBef>
                <a:spcPts val="800"/>
              </a:spcBef>
              <a:spcAft>
                <a:spcPts val="0"/>
              </a:spcAft>
              <a:buNone/>
            </a:pPr>
            <a:r>
              <a:t/>
            </a:r>
            <a:endParaRPr sz="1200">
              <a:solidFill>
                <a:schemeClr val="dk1"/>
              </a:solidFill>
              <a:highlight>
                <a:srgbClr val="FFFFFF"/>
              </a:highlight>
            </a:endParaRPr>
          </a:p>
          <a:p>
            <a:pPr indent="-342900" lvl="0" marL="457200" rtl="0" algn="l">
              <a:lnSpc>
                <a:spcPct val="140000"/>
              </a:lnSpc>
              <a:spcBef>
                <a:spcPts val="2000"/>
              </a:spcBef>
              <a:spcAft>
                <a:spcPts val="0"/>
              </a:spcAft>
              <a:buClr>
                <a:schemeClr val="dk1"/>
              </a:buClr>
              <a:buSzPts val="1800"/>
              <a:buChar char="●"/>
            </a:pPr>
            <a:r>
              <a:rPr lang="en" sz="1800">
                <a:solidFill>
                  <a:schemeClr val="dk1"/>
                </a:solidFill>
                <a:highlight>
                  <a:schemeClr val="lt1"/>
                </a:highlight>
              </a:rPr>
              <a:t>Medium size companies pay high average.</a:t>
            </a:r>
            <a:endParaRPr sz="1800">
              <a:solidFill>
                <a:schemeClr val="dk1"/>
              </a:solidFill>
              <a:highlight>
                <a:schemeClr val="lt1"/>
              </a:highlight>
            </a:endParaRPr>
          </a:p>
          <a:p>
            <a:pPr indent="-342900" lvl="0" marL="457200" rtl="0" algn="l">
              <a:lnSpc>
                <a:spcPct val="140000"/>
              </a:lnSpc>
              <a:spcBef>
                <a:spcPts val="0"/>
              </a:spcBef>
              <a:spcAft>
                <a:spcPts val="0"/>
              </a:spcAft>
              <a:buClr>
                <a:schemeClr val="dk1"/>
              </a:buClr>
              <a:buSzPts val="1800"/>
              <a:buChar char="●"/>
            </a:pPr>
            <a:r>
              <a:rPr lang="en" sz="1800">
                <a:solidFill>
                  <a:schemeClr val="dk1"/>
                </a:solidFill>
                <a:highlight>
                  <a:schemeClr val="lt1"/>
                </a:highlight>
              </a:rPr>
              <a:t>Medium size  companies hire more senior level. </a:t>
            </a:r>
            <a:endParaRPr sz="1800">
              <a:solidFill>
                <a:schemeClr val="dk1"/>
              </a:solidFill>
              <a:highlight>
                <a:schemeClr val="lt1"/>
              </a:highlight>
            </a:endParaRPr>
          </a:p>
          <a:p>
            <a:pPr indent="-336550" lvl="0" marL="457200" rtl="0" algn="l">
              <a:lnSpc>
                <a:spcPct val="140000"/>
              </a:lnSpc>
              <a:spcBef>
                <a:spcPts val="0"/>
              </a:spcBef>
              <a:spcAft>
                <a:spcPts val="0"/>
              </a:spcAft>
              <a:buClr>
                <a:schemeClr val="dk1"/>
              </a:buClr>
              <a:buSzPts val="1700"/>
              <a:buChar char="●"/>
            </a:pPr>
            <a:r>
              <a:rPr lang="en" sz="1940">
                <a:solidFill>
                  <a:schemeClr val="dk1"/>
                </a:solidFill>
                <a:highlight>
                  <a:srgbClr val="FFFFFF"/>
                </a:highlight>
              </a:rPr>
              <a:t>Inflation has a direct impact on employees salaries </a:t>
            </a:r>
            <a:endParaRPr sz="1700">
              <a:solidFill>
                <a:schemeClr val="dk1"/>
              </a:solidFill>
              <a:highlight>
                <a:srgbClr val="FFFFFF"/>
              </a:highlight>
            </a:endParaRPr>
          </a:p>
          <a:p>
            <a:pPr indent="0" lvl="0" marL="0" rtl="0" algn="l">
              <a:spcBef>
                <a:spcPts val="2000"/>
              </a:spcBef>
              <a:spcAft>
                <a:spcPts val="12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1"/>
                </a:solidFill>
                <a:highlight>
                  <a:srgbClr val="FFFFFF"/>
                </a:highlight>
                <a:latin typeface="Arial"/>
                <a:ea typeface="Arial"/>
                <a:cs typeface="Arial"/>
                <a:sym typeface="Arial"/>
              </a:rPr>
              <a:t>Data Wrangling and Cleaning</a:t>
            </a:r>
            <a:endParaRPr sz="1800">
              <a:latin typeface="Arial"/>
              <a:ea typeface="Arial"/>
              <a:cs typeface="Arial"/>
              <a:sym typeface="Arial"/>
            </a:endParaRPr>
          </a:p>
        </p:txBody>
      </p:sp>
      <p:sp>
        <p:nvSpPr>
          <p:cNvPr id="118" name="Google Shape;118;p16"/>
          <p:cNvSpPr txBox="1"/>
          <p:nvPr>
            <p:ph idx="1" type="body"/>
          </p:nvPr>
        </p:nvSpPr>
        <p:spPr>
          <a:xfrm>
            <a:off x="593375" y="1853850"/>
            <a:ext cx="8142300" cy="1730700"/>
          </a:xfrm>
          <a:prstGeom prst="rect">
            <a:avLst/>
          </a:prstGeom>
        </p:spPr>
        <p:txBody>
          <a:bodyPr anchorCtr="0" anchor="t" bIns="91425" lIns="91425" spcFirstLastPara="1" rIns="91425" wrap="square" tIns="91425">
            <a:noAutofit/>
          </a:bodyPr>
          <a:lstStyle/>
          <a:p>
            <a:pPr indent="-311150" lvl="1" marL="1219200" rtl="0" algn="just">
              <a:lnSpc>
                <a:spcPct val="140000"/>
              </a:lnSpc>
              <a:spcBef>
                <a:spcPts val="2000"/>
              </a:spcBef>
              <a:spcAft>
                <a:spcPts val="0"/>
              </a:spcAft>
              <a:buClr>
                <a:schemeClr val="dk1"/>
              </a:buClr>
              <a:buSzPts val="1300"/>
              <a:buFont typeface="Arial"/>
              <a:buChar char="●"/>
            </a:pPr>
            <a:r>
              <a:rPr lang="en" sz="1300">
                <a:solidFill>
                  <a:schemeClr val="dk1"/>
                </a:solidFill>
                <a:highlight>
                  <a:srgbClr val="FFFFFF"/>
                </a:highlight>
                <a:latin typeface="Arial"/>
                <a:ea typeface="Arial"/>
                <a:cs typeface="Arial"/>
                <a:sym typeface="Arial"/>
              </a:rPr>
              <a:t>We encountered missing data, required date formatting, mismatched country names in the column headers, and inconsistent data types.</a:t>
            </a:r>
            <a:endParaRPr sz="1300">
              <a:solidFill>
                <a:schemeClr val="dk1"/>
              </a:solidFill>
              <a:highlight>
                <a:srgbClr val="FFFFFF"/>
              </a:highlight>
              <a:latin typeface="Arial"/>
              <a:ea typeface="Arial"/>
              <a:cs typeface="Arial"/>
              <a:sym typeface="Arial"/>
            </a:endParaRPr>
          </a:p>
          <a:p>
            <a:pPr indent="-311150" lvl="1" marL="1219200" rtl="0" algn="just">
              <a:lnSpc>
                <a:spcPct val="140000"/>
              </a:lnSpc>
              <a:spcBef>
                <a:spcPts val="0"/>
              </a:spcBef>
              <a:spcAft>
                <a:spcPts val="0"/>
              </a:spcAft>
              <a:buClr>
                <a:schemeClr val="dk1"/>
              </a:buClr>
              <a:buSzPts val="1300"/>
              <a:buFont typeface="Arial"/>
              <a:buChar char="●"/>
            </a:pPr>
            <a:r>
              <a:rPr lang="en" sz="1300">
                <a:solidFill>
                  <a:schemeClr val="dk1"/>
                </a:solidFill>
                <a:highlight>
                  <a:srgbClr val="FFFFFF"/>
                </a:highlight>
                <a:latin typeface="Arial"/>
                <a:ea typeface="Arial"/>
                <a:cs typeface="Arial"/>
                <a:sym typeface="Arial"/>
              </a:rPr>
              <a:t>With the help of APIs, we enriched our dataset by adding inflation data for comparison with salaries.</a:t>
            </a:r>
            <a:endParaRPr sz="1300">
              <a:solidFill>
                <a:schemeClr val="dk1"/>
              </a:solidFill>
              <a:highlight>
                <a:srgbClr val="FFFFFF"/>
              </a:highlight>
              <a:latin typeface="Arial"/>
              <a:ea typeface="Arial"/>
              <a:cs typeface="Arial"/>
              <a:sym typeface="Arial"/>
            </a:endParaRPr>
          </a:p>
          <a:p>
            <a:pPr indent="-311150" lvl="1" marL="1219200" rtl="0" algn="just">
              <a:lnSpc>
                <a:spcPct val="140000"/>
              </a:lnSpc>
              <a:spcBef>
                <a:spcPts val="0"/>
              </a:spcBef>
              <a:spcAft>
                <a:spcPts val="0"/>
              </a:spcAft>
              <a:buClr>
                <a:schemeClr val="dk1"/>
              </a:buClr>
              <a:buSzPts val="1300"/>
              <a:buFont typeface="Arial"/>
              <a:buChar char="●"/>
            </a:pPr>
            <a:r>
              <a:rPr lang="en" sz="1300">
                <a:solidFill>
                  <a:schemeClr val="dk1"/>
                </a:solidFill>
                <a:highlight>
                  <a:srgbClr val="FFFFFF"/>
                </a:highlight>
                <a:latin typeface="Arial"/>
                <a:ea typeface="Arial"/>
                <a:cs typeface="Arial"/>
                <a:sym typeface="Arial"/>
              </a:rPr>
              <a:t>Merging the data was challenging due to the use of different APIs for eight countries, requiring a focused effort to match data types.</a:t>
            </a:r>
            <a:endParaRPr sz="1300">
              <a:latin typeface="Arial"/>
              <a:ea typeface="Arial"/>
              <a:cs typeface="Arial"/>
              <a:sym typeface="Arial"/>
            </a:endParaRPr>
          </a:p>
        </p:txBody>
      </p:sp>
      <p:sp>
        <p:nvSpPr>
          <p:cNvPr id="119" name="Google Shape;119;p16"/>
          <p:cNvSpPr txBox="1"/>
          <p:nvPr>
            <p:ph idx="1" type="body"/>
          </p:nvPr>
        </p:nvSpPr>
        <p:spPr>
          <a:xfrm>
            <a:off x="593375" y="3707000"/>
            <a:ext cx="8142300" cy="966300"/>
          </a:xfrm>
          <a:prstGeom prst="rect">
            <a:avLst/>
          </a:prstGeom>
        </p:spPr>
        <p:txBody>
          <a:bodyPr anchorCtr="0" anchor="t" bIns="91425" lIns="91425" spcFirstLastPara="1" rIns="91425" wrap="square" tIns="91425">
            <a:noAutofit/>
          </a:bodyPr>
          <a:lstStyle/>
          <a:p>
            <a:pPr indent="0" lvl="0" marL="0" rtl="0" algn="l">
              <a:lnSpc>
                <a:spcPct val="140000"/>
              </a:lnSpc>
              <a:spcBef>
                <a:spcPts val="800"/>
              </a:spcBef>
              <a:spcAft>
                <a:spcPts val="0"/>
              </a:spcAft>
              <a:buNone/>
            </a:pPr>
            <a:r>
              <a:rPr lang="en" sz="1800">
                <a:solidFill>
                  <a:schemeClr val="dk1"/>
                </a:solidFill>
                <a:highlight>
                  <a:srgbClr val="FFFFFF"/>
                </a:highlight>
                <a:latin typeface="Arial"/>
                <a:ea typeface="Arial"/>
                <a:cs typeface="Arial"/>
                <a:sym typeface="Arial"/>
              </a:rPr>
              <a:t>  Exploratory Data Analysis</a:t>
            </a:r>
            <a:endParaRPr sz="3200">
              <a:solidFill>
                <a:srgbClr val="000000"/>
              </a:solidFill>
              <a:latin typeface="Arial"/>
              <a:ea typeface="Arial"/>
              <a:cs typeface="Arial"/>
              <a:sym typeface="Arial"/>
            </a:endParaRPr>
          </a:p>
          <a:p>
            <a:pPr indent="-304800" lvl="1" marL="1200150" rtl="0" algn="just">
              <a:lnSpc>
                <a:spcPct val="140000"/>
              </a:lnSpc>
              <a:spcBef>
                <a:spcPts val="2000"/>
              </a:spcBef>
              <a:spcAft>
                <a:spcPts val="0"/>
              </a:spcAft>
              <a:buClr>
                <a:schemeClr val="dk1"/>
              </a:buClr>
              <a:buSzPts val="1200"/>
              <a:buFont typeface="Arial"/>
              <a:buChar char="●"/>
            </a:pPr>
            <a:r>
              <a:rPr lang="en" sz="1200">
                <a:solidFill>
                  <a:schemeClr val="dk1"/>
                </a:solidFill>
                <a:latin typeface="Arial"/>
                <a:ea typeface="Arial"/>
                <a:cs typeface="Arial"/>
                <a:sym typeface="Arial"/>
              </a:rPr>
              <a:t>We utilized Python libraries including Pandas, NumPy, Matplotlib, Seaborn, and Plotly</a:t>
            </a:r>
            <a:endParaRPr sz="12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820950" y="482650"/>
            <a:ext cx="7505700" cy="543900"/>
          </a:xfrm>
          <a:prstGeom prst="rect">
            <a:avLst/>
          </a:prstGeom>
        </p:spPr>
        <p:txBody>
          <a:bodyPr anchorCtr="0" anchor="t" bIns="91425" lIns="91425" spcFirstLastPara="1" rIns="91425" wrap="square" tIns="91425">
            <a:normAutofit fontScale="90000"/>
          </a:bodyPr>
          <a:lstStyle/>
          <a:p>
            <a:pPr indent="0" lvl="0" marL="1371600" rtl="0" algn="l">
              <a:lnSpc>
                <a:spcPct val="140000"/>
              </a:lnSpc>
              <a:spcBef>
                <a:spcPts val="2000"/>
              </a:spcBef>
              <a:spcAft>
                <a:spcPts val="0"/>
              </a:spcAft>
              <a:buNone/>
            </a:pPr>
            <a:r>
              <a:t/>
            </a:r>
            <a:endParaRPr b="0" i="1" sz="1133">
              <a:solidFill>
                <a:schemeClr val="accent1"/>
              </a:solidFill>
              <a:highlight>
                <a:schemeClr val="lt1"/>
              </a:highlight>
              <a:latin typeface="Lato"/>
              <a:ea typeface="Lato"/>
              <a:cs typeface="Lato"/>
              <a:sym typeface="Lato"/>
            </a:endParaRPr>
          </a:p>
          <a:p>
            <a:pPr indent="0" lvl="0" marL="1371600" rtl="0" algn="l">
              <a:lnSpc>
                <a:spcPct val="140000"/>
              </a:lnSpc>
              <a:spcBef>
                <a:spcPts val="2000"/>
              </a:spcBef>
              <a:spcAft>
                <a:spcPts val="0"/>
              </a:spcAft>
              <a:buNone/>
            </a:pPr>
            <a:r>
              <a:t/>
            </a:r>
            <a:endParaRPr b="0" sz="1800">
              <a:solidFill>
                <a:schemeClr val="dk1"/>
              </a:solidFill>
              <a:highlight>
                <a:schemeClr val="lt1"/>
              </a:highlight>
              <a:latin typeface="Lato"/>
              <a:ea typeface="Lato"/>
              <a:cs typeface="Lato"/>
              <a:sym typeface="Lato"/>
            </a:endParaRPr>
          </a:p>
          <a:p>
            <a:pPr indent="-331470" lvl="0" marL="457200" rtl="0" algn="l">
              <a:lnSpc>
                <a:spcPct val="140000"/>
              </a:lnSpc>
              <a:spcBef>
                <a:spcPts val="2000"/>
              </a:spcBef>
              <a:spcAft>
                <a:spcPts val="0"/>
              </a:spcAft>
              <a:buClr>
                <a:schemeClr val="dk1"/>
              </a:buClr>
              <a:buSzPct val="100000"/>
              <a:buFont typeface="Lato"/>
              <a:buChar char="●"/>
            </a:pPr>
            <a:r>
              <a:t/>
            </a:r>
            <a:endParaRPr b="0" sz="1800">
              <a:solidFill>
                <a:schemeClr val="dk1"/>
              </a:solidFill>
              <a:highlight>
                <a:schemeClr val="lt1"/>
              </a:highlight>
              <a:latin typeface="Lato"/>
              <a:ea typeface="Lato"/>
              <a:cs typeface="Lato"/>
              <a:sym typeface="Lato"/>
            </a:endParaRPr>
          </a:p>
        </p:txBody>
      </p:sp>
      <p:sp>
        <p:nvSpPr>
          <p:cNvPr id="125" name="Google Shape;125;p17"/>
          <p:cNvSpPr txBox="1"/>
          <p:nvPr>
            <p:ph idx="1" type="body"/>
          </p:nvPr>
        </p:nvSpPr>
        <p:spPr>
          <a:xfrm>
            <a:off x="729450" y="1296250"/>
            <a:ext cx="7688700" cy="3422100"/>
          </a:xfrm>
          <a:prstGeom prst="rect">
            <a:avLst/>
          </a:prstGeom>
        </p:spPr>
        <p:txBody>
          <a:bodyPr anchorCtr="0" anchor="t" bIns="91425" lIns="91425" spcFirstLastPara="1" rIns="91425" wrap="square" tIns="91425">
            <a:normAutofit/>
          </a:bodyPr>
          <a:lstStyle/>
          <a:p>
            <a:pPr indent="0" lvl="0" marL="0" rtl="0" algn="l">
              <a:lnSpc>
                <a:spcPct val="140000"/>
              </a:lnSpc>
              <a:spcBef>
                <a:spcPts val="2000"/>
              </a:spcBef>
              <a:spcAft>
                <a:spcPts val="0"/>
              </a:spcAft>
              <a:buNone/>
            </a:pPr>
            <a:r>
              <a:t/>
            </a:r>
            <a:endParaRPr sz="1200">
              <a:solidFill>
                <a:schemeClr val="dk1"/>
              </a:solidFill>
              <a:highlight>
                <a:srgbClr val="FFFFFF"/>
              </a:highlight>
            </a:endParaRPr>
          </a:p>
          <a:p>
            <a:pPr indent="0" lvl="0" marL="0" rtl="0" algn="l">
              <a:spcBef>
                <a:spcPts val="2000"/>
              </a:spcBef>
              <a:spcAft>
                <a:spcPts val="1200"/>
              </a:spcAft>
              <a:buNone/>
            </a:pPr>
            <a:r>
              <a:t/>
            </a:r>
            <a:endParaRPr/>
          </a:p>
        </p:txBody>
      </p:sp>
      <p:pic>
        <p:nvPicPr>
          <p:cNvPr id="126" name="Google Shape;126;p17"/>
          <p:cNvPicPr preferRelativeResize="0"/>
          <p:nvPr/>
        </p:nvPicPr>
        <p:blipFill>
          <a:blip r:embed="rId3">
            <a:alphaModFix/>
          </a:blip>
          <a:stretch>
            <a:fillRect/>
          </a:stretch>
        </p:blipFill>
        <p:spPr>
          <a:xfrm>
            <a:off x="899226" y="1296251"/>
            <a:ext cx="2015700" cy="2125925"/>
          </a:xfrm>
          <a:prstGeom prst="rect">
            <a:avLst/>
          </a:prstGeom>
          <a:noFill/>
          <a:ln>
            <a:noFill/>
          </a:ln>
        </p:spPr>
      </p:pic>
      <p:pic>
        <p:nvPicPr>
          <p:cNvPr id="127" name="Google Shape;127;p17"/>
          <p:cNvPicPr preferRelativeResize="0"/>
          <p:nvPr/>
        </p:nvPicPr>
        <p:blipFill>
          <a:blip r:embed="rId4">
            <a:alphaModFix/>
          </a:blip>
          <a:stretch>
            <a:fillRect/>
          </a:stretch>
        </p:blipFill>
        <p:spPr>
          <a:xfrm>
            <a:off x="2966725" y="1226712"/>
            <a:ext cx="2863862" cy="2264995"/>
          </a:xfrm>
          <a:prstGeom prst="rect">
            <a:avLst/>
          </a:prstGeom>
          <a:noFill/>
          <a:ln>
            <a:noFill/>
          </a:ln>
        </p:spPr>
      </p:pic>
      <p:pic>
        <p:nvPicPr>
          <p:cNvPr id="128" name="Google Shape;128;p17"/>
          <p:cNvPicPr preferRelativeResize="0"/>
          <p:nvPr/>
        </p:nvPicPr>
        <p:blipFill>
          <a:blip r:embed="rId5">
            <a:alphaModFix/>
          </a:blip>
          <a:stretch>
            <a:fillRect/>
          </a:stretch>
        </p:blipFill>
        <p:spPr>
          <a:xfrm>
            <a:off x="5963650" y="1399987"/>
            <a:ext cx="2594575" cy="1918426"/>
          </a:xfrm>
          <a:prstGeom prst="rect">
            <a:avLst/>
          </a:prstGeom>
          <a:noFill/>
          <a:ln>
            <a:noFill/>
          </a:ln>
        </p:spPr>
      </p:pic>
      <p:pic>
        <p:nvPicPr>
          <p:cNvPr id="129" name="Google Shape;129;p17"/>
          <p:cNvPicPr preferRelativeResize="0"/>
          <p:nvPr/>
        </p:nvPicPr>
        <p:blipFill>
          <a:blip r:embed="rId6">
            <a:alphaModFix/>
          </a:blip>
          <a:stretch>
            <a:fillRect/>
          </a:stretch>
        </p:blipFill>
        <p:spPr>
          <a:xfrm>
            <a:off x="6017325" y="3574650"/>
            <a:ext cx="2309324" cy="1018825"/>
          </a:xfrm>
          <a:prstGeom prst="rect">
            <a:avLst/>
          </a:prstGeom>
          <a:noFill/>
          <a:ln>
            <a:noFill/>
          </a:ln>
        </p:spPr>
      </p:pic>
      <p:pic>
        <p:nvPicPr>
          <p:cNvPr id="130" name="Google Shape;130;p17"/>
          <p:cNvPicPr preferRelativeResize="0"/>
          <p:nvPr/>
        </p:nvPicPr>
        <p:blipFill>
          <a:blip r:embed="rId7">
            <a:alphaModFix/>
          </a:blip>
          <a:stretch>
            <a:fillRect/>
          </a:stretch>
        </p:blipFill>
        <p:spPr>
          <a:xfrm>
            <a:off x="3412038" y="3691850"/>
            <a:ext cx="2254999" cy="1018825"/>
          </a:xfrm>
          <a:prstGeom prst="rect">
            <a:avLst/>
          </a:prstGeom>
          <a:noFill/>
          <a:ln>
            <a:noFill/>
          </a:ln>
        </p:spPr>
      </p:pic>
      <p:pic>
        <p:nvPicPr>
          <p:cNvPr id="131" name="Google Shape;131;p17"/>
          <p:cNvPicPr preferRelativeResize="0"/>
          <p:nvPr/>
        </p:nvPicPr>
        <p:blipFill>
          <a:blip r:embed="rId8">
            <a:alphaModFix/>
          </a:blip>
          <a:stretch>
            <a:fillRect/>
          </a:stretch>
        </p:blipFill>
        <p:spPr>
          <a:xfrm>
            <a:off x="752413" y="3748025"/>
            <a:ext cx="2309326" cy="8972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727650" y="582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18"/>
          <p:cNvSpPr txBox="1"/>
          <p:nvPr>
            <p:ph idx="1" type="body"/>
          </p:nvPr>
        </p:nvSpPr>
        <p:spPr>
          <a:xfrm>
            <a:off x="729450" y="1296250"/>
            <a:ext cx="7688700" cy="352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18"/>
          <p:cNvPicPr preferRelativeResize="0"/>
          <p:nvPr/>
        </p:nvPicPr>
        <p:blipFill>
          <a:blip r:embed="rId3">
            <a:alphaModFix/>
          </a:blip>
          <a:stretch>
            <a:fillRect/>
          </a:stretch>
        </p:blipFill>
        <p:spPr>
          <a:xfrm>
            <a:off x="1535219" y="3405253"/>
            <a:ext cx="1995206" cy="1333150"/>
          </a:xfrm>
          <a:prstGeom prst="rect">
            <a:avLst/>
          </a:prstGeom>
          <a:noFill/>
          <a:ln>
            <a:noFill/>
          </a:ln>
        </p:spPr>
      </p:pic>
      <p:pic>
        <p:nvPicPr>
          <p:cNvPr id="139" name="Google Shape;139;p18"/>
          <p:cNvPicPr preferRelativeResize="0"/>
          <p:nvPr/>
        </p:nvPicPr>
        <p:blipFill>
          <a:blip r:embed="rId4">
            <a:alphaModFix/>
          </a:blip>
          <a:stretch>
            <a:fillRect/>
          </a:stretch>
        </p:blipFill>
        <p:spPr>
          <a:xfrm>
            <a:off x="4387247" y="1296253"/>
            <a:ext cx="3935575" cy="3075153"/>
          </a:xfrm>
          <a:prstGeom prst="rect">
            <a:avLst/>
          </a:prstGeom>
          <a:noFill/>
          <a:ln>
            <a:noFill/>
          </a:ln>
        </p:spPr>
      </p:pic>
      <p:pic>
        <p:nvPicPr>
          <p:cNvPr id="140" name="Google Shape;140;p18"/>
          <p:cNvPicPr preferRelativeResize="0"/>
          <p:nvPr/>
        </p:nvPicPr>
        <p:blipFill>
          <a:blip r:embed="rId5">
            <a:alphaModFix/>
          </a:blip>
          <a:stretch>
            <a:fillRect/>
          </a:stretch>
        </p:blipFill>
        <p:spPr>
          <a:xfrm>
            <a:off x="765487" y="1352300"/>
            <a:ext cx="3534674" cy="205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632775" y="204125"/>
            <a:ext cx="3721500" cy="5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40">
                <a:solidFill>
                  <a:schemeClr val="dk1"/>
                </a:solidFill>
              </a:rPr>
              <a:t>Avg inflation for 10 year</a:t>
            </a:r>
            <a:r>
              <a:rPr lang="en" sz="2140"/>
              <a:t> </a:t>
            </a:r>
            <a:endParaRPr sz="2140"/>
          </a:p>
        </p:txBody>
      </p:sp>
      <p:sp>
        <p:nvSpPr>
          <p:cNvPr id="146" name="Google Shape;146;p1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19"/>
          <p:cNvPicPr preferRelativeResize="0"/>
          <p:nvPr/>
        </p:nvPicPr>
        <p:blipFill>
          <a:blip r:embed="rId3">
            <a:alphaModFix/>
          </a:blip>
          <a:stretch>
            <a:fillRect/>
          </a:stretch>
        </p:blipFill>
        <p:spPr>
          <a:xfrm>
            <a:off x="537500" y="958325"/>
            <a:ext cx="3721525" cy="4014124"/>
          </a:xfrm>
          <a:prstGeom prst="rect">
            <a:avLst/>
          </a:prstGeom>
          <a:noFill/>
          <a:ln>
            <a:noFill/>
          </a:ln>
        </p:spPr>
      </p:pic>
      <p:sp>
        <p:nvSpPr>
          <p:cNvPr id="148" name="Google Shape;148;p19"/>
          <p:cNvSpPr txBox="1"/>
          <p:nvPr>
            <p:ph type="title"/>
          </p:nvPr>
        </p:nvSpPr>
        <p:spPr>
          <a:xfrm>
            <a:off x="4482188" y="204125"/>
            <a:ext cx="4381500" cy="64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I</a:t>
            </a:r>
            <a:r>
              <a:rPr lang="en">
                <a:solidFill>
                  <a:schemeClr val="dk1"/>
                </a:solidFill>
              </a:rPr>
              <a:t>nflation for 2021-2023 year </a:t>
            </a:r>
            <a:endParaRPr>
              <a:solidFill>
                <a:schemeClr val="dk1"/>
              </a:solidFill>
            </a:endParaRPr>
          </a:p>
        </p:txBody>
      </p:sp>
      <p:pic>
        <p:nvPicPr>
          <p:cNvPr id="149" name="Google Shape;149;p19"/>
          <p:cNvPicPr preferRelativeResize="0"/>
          <p:nvPr/>
        </p:nvPicPr>
        <p:blipFill>
          <a:blip r:embed="rId4">
            <a:alphaModFix/>
          </a:blip>
          <a:stretch>
            <a:fillRect/>
          </a:stretch>
        </p:blipFill>
        <p:spPr>
          <a:xfrm>
            <a:off x="4354275" y="1110600"/>
            <a:ext cx="4637325" cy="361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0"/>
          <p:cNvSpPr txBox="1"/>
          <p:nvPr>
            <p:ph type="title"/>
          </p:nvPr>
        </p:nvSpPr>
        <p:spPr>
          <a:xfrm>
            <a:off x="634200" y="9648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040">
                <a:solidFill>
                  <a:schemeClr val="dk1"/>
                </a:solidFill>
              </a:rPr>
              <a:t>“</a:t>
            </a:r>
            <a:r>
              <a:rPr lang="en" sz="1740">
                <a:solidFill>
                  <a:schemeClr val="dk1"/>
                </a:solidFill>
              </a:rPr>
              <a:t>Inflation has a direct relation with employees salaries</a:t>
            </a:r>
            <a:r>
              <a:rPr lang="en" sz="1740">
                <a:solidFill>
                  <a:schemeClr val="dk1"/>
                </a:solidFill>
              </a:rPr>
              <a:t>”</a:t>
            </a:r>
            <a:endParaRPr sz="1740">
              <a:solidFill>
                <a:schemeClr val="dk1"/>
              </a:solidFill>
            </a:endParaRPr>
          </a:p>
        </p:txBody>
      </p:sp>
      <p:sp>
        <p:nvSpPr>
          <p:cNvPr id="155" name="Google Shape;15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0"/>
          <p:cNvPicPr preferRelativeResize="0"/>
          <p:nvPr/>
        </p:nvPicPr>
        <p:blipFill>
          <a:blip r:embed="rId3">
            <a:alphaModFix/>
          </a:blip>
          <a:stretch>
            <a:fillRect/>
          </a:stretch>
        </p:blipFill>
        <p:spPr>
          <a:xfrm>
            <a:off x="4739250" y="1729275"/>
            <a:ext cx="4155150" cy="3229549"/>
          </a:xfrm>
          <a:prstGeom prst="rect">
            <a:avLst/>
          </a:prstGeom>
          <a:noFill/>
          <a:ln>
            <a:noFill/>
          </a:ln>
        </p:spPr>
      </p:pic>
      <p:pic>
        <p:nvPicPr>
          <p:cNvPr id="157" name="Google Shape;157;p20"/>
          <p:cNvPicPr preferRelativeResize="0"/>
          <p:nvPr/>
        </p:nvPicPr>
        <p:blipFill>
          <a:blip r:embed="rId4">
            <a:alphaModFix/>
          </a:blip>
          <a:stretch>
            <a:fillRect/>
          </a:stretch>
        </p:blipFill>
        <p:spPr>
          <a:xfrm>
            <a:off x="-258500" y="1729275"/>
            <a:ext cx="4830499" cy="3414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1"/>
          <p:cNvPicPr preferRelativeResize="0"/>
          <p:nvPr/>
        </p:nvPicPr>
        <p:blipFill>
          <a:blip r:embed="rId3">
            <a:alphaModFix/>
          </a:blip>
          <a:stretch>
            <a:fillRect/>
          </a:stretch>
        </p:blipFill>
        <p:spPr>
          <a:xfrm>
            <a:off x="4867575" y="326950"/>
            <a:ext cx="4494125" cy="4816550"/>
          </a:xfrm>
          <a:prstGeom prst="rect">
            <a:avLst/>
          </a:prstGeom>
          <a:noFill/>
          <a:ln>
            <a:noFill/>
          </a:ln>
        </p:spPr>
      </p:pic>
      <p:pic>
        <p:nvPicPr>
          <p:cNvPr id="165" name="Google Shape;165;p21"/>
          <p:cNvPicPr preferRelativeResize="0"/>
          <p:nvPr/>
        </p:nvPicPr>
        <p:blipFill>
          <a:blip r:embed="rId4">
            <a:alphaModFix/>
          </a:blip>
          <a:stretch>
            <a:fillRect/>
          </a:stretch>
        </p:blipFill>
        <p:spPr>
          <a:xfrm>
            <a:off x="665575" y="326950"/>
            <a:ext cx="4201999" cy="481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