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DM Sans Bold" panose="020B0604020202020204" charset="0"/>
      <p:regular r:id="rId16"/>
    </p:embeddedFont>
    <p:embeddedFont>
      <p:font typeface="Oswald" panose="00000500000000000000" pitchFamily="2" charset="0"/>
      <p:regular r:id="rId17"/>
      <p:bold r:id="rId18"/>
    </p:embeddedFont>
    <p:embeddedFont>
      <p:font typeface="Oswald Bold" panose="00000800000000000000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A8A"/>
    <a:srgbClr val="FF5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0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svg"/><Relationship Id="rId7" Type="http://schemas.openxmlformats.org/officeDocument/2006/relationships/image" Target="../media/image1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13.svg"/><Relationship Id="rId7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25.svg"/><Relationship Id="rId4" Type="http://schemas.openxmlformats.org/officeDocument/2006/relationships/image" Target="../media/image11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9.jpe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08035" y="-390133"/>
            <a:ext cx="5295160" cy="5295160"/>
          </a:xfrm>
          <a:custGeom>
            <a:avLst/>
            <a:gdLst/>
            <a:ahLst/>
            <a:cxnLst/>
            <a:rect l="l" t="t" r="r" b="b"/>
            <a:pathLst>
              <a:path w="5295160" h="5295160">
                <a:moveTo>
                  <a:pt x="0" y="0"/>
                </a:moveTo>
                <a:lnTo>
                  <a:pt x="5295160" y="0"/>
                </a:lnTo>
                <a:lnTo>
                  <a:pt x="5295160" y="5295159"/>
                </a:lnTo>
                <a:lnTo>
                  <a:pt x="0" y="5295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628900" y="7723971"/>
            <a:ext cx="7315200" cy="2332736"/>
          </a:xfrm>
          <a:custGeom>
            <a:avLst/>
            <a:gdLst/>
            <a:ahLst/>
            <a:cxnLst/>
            <a:rect l="l" t="t" r="r" b="b"/>
            <a:pathLst>
              <a:path w="7315200" h="2332736">
                <a:moveTo>
                  <a:pt x="0" y="0"/>
                </a:moveTo>
                <a:lnTo>
                  <a:pt x="7315200" y="0"/>
                </a:lnTo>
                <a:lnTo>
                  <a:pt x="7315200" y="2332736"/>
                </a:lnTo>
                <a:lnTo>
                  <a:pt x="0" y="2332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9072436">
            <a:off x="14142663" y="319628"/>
            <a:ext cx="6233274" cy="1987722"/>
          </a:xfrm>
          <a:custGeom>
            <a:avLst/>
            <a:gdLst/>
            <a:ahLst/>
            <a:cxnLst/>
            <a:rect l="l" t="t" r="r" b="b"/>
            <a:pathLst>
              <a:path w="6233274" h="1987722">
                <a:moveTo>
                  <a:pt x="0" y="0"/>
                </a:moveTo>
                <a:lnTo>
                  <a:pt x="6233274" y="0"/>
                </a:lnTo>
                <a:lnTo>
                  <a:pt x="6233274" y="1987722"/>
                </a:lnTo>
                <a:lnTo>
                  <a:pt x="0" y="19877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400000">
            <a:off x="5104883" y="-5339168"/>
            <a:ext cx="6927537" cy="6927537"/>
          </a:xfrm>
          <a:custGeom>
            <a:avLst/>
            <a:gdLst/>
            <a:ahLst/>
            <a:cxnLst/>
            <a:rect l="l" t="t" r="r" b="b"/>
            <a:pathLst>
              <a:path w="6927537" h="6927537">
                <a:moveTo>
                  <a:pt x="0" y="0"/>
                </a:moveTo>
                <a:lnTo>
                  <a:pt x="6927537" y="0"/>
                </a:lnTo>
                <a:lnTo>
                  <a:pt x="6927537" y="6927537"/>
                </a:lnTo>
                <a:lnTo>
                  <a:pt x="0" y="69275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611720" y="6808081"/>
            <a:ext cx="5295160" cy="5295160"/>
          </a:xfrm>
          <a:custGeom>
            <a:avLst/>
            <a:gdLst/>
            <a:ahLst/>
            <a:cxnLst/>
            <a:rect l="l" t="t" r="r" b="b"/>
            <a:pathLst>
              <a:path w="5295160" h="5295160">
                <a:moveTo>
                  <a:pt x="0" y="0"/>
                </a:moveTo>
                <a:lnTo>
                  <a:pt x="5295160" y="0"/>
                </a:lnTo>
                <a:lnTo>
                  <a:pt x="5295160" y="5295160"/>
                </a:lnTo>
                <a:lnTo>
                  <a:pt x="0" y="52951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6101208" y="2704511"/>
            <a:ext cx="4834002" cy="1962141"/>
          </a:xfrm>
          <a:custGeom>
            <a:avLst/>
            <a:gdLst/>
            <a:ahLst/>
            <a:cxnLst/>
            <a:rect l="l" t="t" r="r" b="b"/>
            <a:pathLst>
              <a:path w="4834002" h="1962141">
                <a:moveTo>
                  <a:pt x="0" y="0"/>
                </a:moveTo>
                <a:lnTo>
                  <a:pt x="4834003" y="0"/>
                </a:lnTo>
                <a:lnTo>
                  <a:pt x="4834003" y="1962141"/>
                </a:lnTo>
                <a:lnTo>
                  <a:pt x="0" y="196214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543650" y="4914522"/>
            <a:ext cx="11200701" cy="1893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0"/>
              </a:lnSpc>
            </a:pPr>
            <a:r>
              <a:rPr lang="en-US" sz="5500" spc="539" dirty="0">
                <a:solidFill>
                  <a:srgbClr val="231F20"/>
                </a:solidFill>
                <a:latin typeface="Oswald Bold"/>
              </a:rPr>
              <a:t>CIRCUITE INTEGRATE DE JOASĂ TENSIUNE ȘI MICĂ PUTERE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97755" y="648059"/>
            <a:ext cx="3361545" cy="1364465"/>
          </a:xfrm>
          <a:custGeom>
            <a:avLst/>
            <a:gdLst/>
            <a:ahLst/>
            <a:cxnLst/>
            <a:rect l="l" t="t" r="r" b="b"/>
            <a:pathLst>
              <a:path w="3361545" h="1364465">
                <a:moveTo>
                  <a:pt x="0" y="0"/>
                </a:moveTo>
                <a:lnTo>
                  <a:pt x="3361545" y="0"/>
                </a:lnTo>
                <a:lnTo>
                  <a:pt x="3361545" y="1364464"/>
                </a:lnTo>
                <a:lnTo>
                  <a:pt x="0" y="136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75929" y="3238817"/>
            <a:ext cx="7403676" cy="4353836"/>
          </a:xfrm>
          <a:custGeom>
            <a:avLst/>
            <a:gdLst/>
            <a:ahLst/>
            <a:cxnLst/>
            <a:rect l="l" t="t" r="r" b="b"/>
            <a:pathLst>
              <a:path w="7403676" h="4353836">
                <a:moveTo>
                  <a:pt x="0" y="0"/>
                </a:moveTo>
                <a:lnTo>
                  <a:pt x="7403676" y="0"/>
                </a:lnTo>
                <a:lnTo>
                  <a:pt x="7403676" y="4353835"/>
                </a:lnTo>
                <a:lnTo>
                  <a:pt x="0" y="43538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629775" y="3238817"/>
            <a:ext cx="8629525" cy="4353836"/>
          </a:xfrm>
          <a:custGeom>
            <a:avLst/>
            <a:gdLst/>
            <a:ahLst/>
            <a:cxnLst/>
            <a:rect l="l" t="t" r="r" b="b"/>
            <a:pathLst>
              <a:path w="8629525" h="4353836">
                <a:moveTo>
                  <a:pt x="0" y="0"/>
                </a:moveTo>
                <a:lnTo>
                  <a:pt x="8629525" y="0"/>
                </a:lnTo>
                <a:lnTo>
                  <a:pt x="8629525" y="4353835"/>
                </a:lnTo>
                <a:lnTo>
                  <a:pt x="0" y="43538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43" t="-578" b="-18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224330" y="1426469"/>
            <a:ext cx="3126284" cy="73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231F20"/>
                </a:solidFill>
                <a:latin typeface="Oswald Bold"/>
              </a:rPr>
              <a:t>04.Tehnologie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24330" y="771695"/>
            <a:ext cx="12648468" cy="740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39"/>
              </a:lnSpc>
            </a:pPr>
            <a:r>
              <a:rPr lang="en-US" sz="5371" spc="526">
                <a:solidFill>
                  <a:srgbClr val="231F20"/>
                </a:solidFill>
                <a:latin typeface="Oswald Bold"/>
              </a:rPr>
              <a:t>III. REALIZAREA PROIECTULUI</a:t>
            </a:r>
          </a:p>
        </p:txBody>
      </p:sp>
      <p:sp>
        <p:nvSpPr>
          <p:cNvPr id="7" name="Freeform 7"/>
          <p:cNvSpPr/>
          <p:nvPr/>
        </p:nvSpPr>
        <p:spPr>
          <a:xfrm>
            <a:off x="-1565341" y="8372628"/>
            <a:ext cx="3130682" cy="2783649"/>
          </a:xfrm>
          <a:custGeom>
            <a:avLst/>
            <a:gdLst/>
            <a:ahLst/>
            <a:cxnLst/>
            <a:rect l="l" t="t" r="r" b="b"/>
            <a:pathLst>
              <a:path w="3130682" h="2783649">
                <a:moveTo>
                  <a:pt x="0" y="0"/>
                </a:moveTo>
                <a:lnTo>
                  <a:pt x="3130682" y="0"/>
                </a:lnTo>
                <a:lnTo>
                  <a:pt x="3130682" y="2783649"/>
                </a:lnTo>
                <a:lnTo>
                  <a:pt x="0" y="2783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578527" y="7983456"/>
            <a:ext cx="4425866" cy="4114800"/>
          </a:xfrm>
          <a:custGeom>
            <a:avLst/>
            <a:gdLst/>
            <a:ahLst/>
            <a:cxnLst/>
            <a:rect l="l" t="t" r="r" b="b"/>
            <a:pathLst>
              <a:path w="4425866" h="4114800">
                <a:moveTo>
                  <a:pt x="0" y="0"/>
                </a:moveTo>
                <a:lnTo>
                  <a:pt x="4425866" y="0"/>
                </a:lnTo>
                <a:lnTo>
                  <a:pt x="44258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97755" y="648059"/>
            <a:ext cx="3361545" cy="1364465"/>
          </a:xfrm>
          <a:custGeom>
            <a:avLst/>
            <a:gdLst/>
            <a:ahLst/>
            <a:cxnLst/>
            <a:rect l="l" t="t" r="r" b="b"/>
            <a:pathLst>
              <a:path w="3361545" h="1364465">
                <a:moveTo>
                  <a:pt x="0" y="0"/>
                </a:moveTo>
                <a:lnTo>
                  <a:pt x="3361545" y="0"/>
                </a:lnTo>
                <a:lnTo>
                  <a:pt x="3361545" y="1364464"/>
                </a:lnTo>
                <a:lnTo>
                  <a:pt x="0" y="136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224330" y="1426469"/>
            <a:ext cx="9931963" cy="73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dirty="0">
                <a:solidFill>
                  <a:srgbClr val="231F20"/>
                </a:solidFill>
                <a:latin typeface="Oswald Bold"/>
              </a:rPr>
              <a:t>04.Tehnologie - </a:t>
            </a:r>
            <a:r>
              <a:rPr lang="en-US" sz="4300" dirty="0" err="1">
                <a:solidFill>
                  <a:srgbClr val="231F20"/>
                </a:solidFill>
                <a:latin typeface="Oswald Bold"/>
              </a:rPr>
              <a:t>Înainte</a:t>
            </a:r>
            <a:r>
              <a:rPr lang="en-US" sz="4300" dirty="0">
                <a:solidFill>
                  <a:srgbClr val="231F20"/>
                </a:solidFill>
                <a:latin typeface="Oswald Bold"/>
              </a:rPr>
              <a:t> </a:t>
            </a:r>
            <a:r>
              <a:rPr lang="en-US" sz="4300" dirty="0" err="1">
                <a:solidFill>
                  <a:srgbClr val="231F20"/>
                </a:solidFill>
                <a:latin typeface="Oswald Bold"/>
              </a:rPr>
              <a:t>și</a:t>
            </a:r>
            <a:r>
              <a:rPr lang="en-US" sz="4300" dirty="0">
                <a:solidFill>
                  <a:srgbClr val="231F20"/>
                </a:solidFill>
                <a:latin typeface="Oswald Bold"/>
              </a:rPr>
              <a:t> </a:t>
            </a:r>
            <a:r>
              <a:rPr lang="en-US" sz="4300" dirty="0" err="1">
                <a:solidFill>
                  <a:srgbClr val="231F20"/>
                </a:solidFill>
                <a:latin typeface="Oswald Bold"/>
              </a:rPr>
              <a:t>după</a:t>
            </a:r>
            <a:r>
              <a:rPr lang="en-US" sz="4300" dirty="0">
                <a:solidFill>
                  <a:srgbClr val="231F20"/>
                </a:solidFill>
                <a:latin typeface="Oswald Bold"/>
              </a:rPr>
              <a:t> </a:t>
            </a:r>
            <a:r>
              <a:rPr lang="en-US" sz="4300" dirty="0" err="1">
                <a:solidFill>
                  <a:srgbClr val="231F20"/>
                </a:solidFill>
                <a:latin typeface="Oswald Bold"/>
              </a:rPr>
              <a:t>îmbunătățiri</a:t>
            </a:r>
            <a:endParaRPr lang="en-US" sz="4300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224330" y="771695"/>
            <a:ext cx="12648468" cy="740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39"/>
              </a:lnSpc>
            </a:pPr>
            <a:r>
              <a:rPr lang="en-US" sz="5371" spc="526">
                <a:solidFill>
                  <a:srgbClr val="231F20"/>
                </a:solidFill>
                <a:latin typeface="Oswald Bold"/>
              </a:rPr>
              <a:t>III. REALIZAREA PROIECTULUI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25DE05E-6C2E-92B7-B4B3-CFAA2223D1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8839803"/>
                  </p:ext>
                </p:extLst>
              </p:nvPr>
            </p:nvGraphicFramePr>
            <p:xfrm>
              <a:off x="1790701" y="2324100"/>
              <a:ext cx="14706598" cy="758471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82336">
                      <a:extLst>
                        <a:ext uri="{9D8B030D-6E8A-4147-A177-3AD203B41FA5}">
                          <a16:colId xmlns:a16="http://schemas.microsoft.com/office/drawing/2014/main" val="962628858"/>
                        </a:ext>
                      </a:extLst>
                    </a:gridCol>
                    <a:gridCol w="3454961">
                      <a:extLst>
                        <a:ext uri="{9D8B030D-6E8A-4147-A177-3AD203B41FA5}">
                          <a16:colId xmlns:a16="http://schemas.microsoft.com/office/drawing/2014/main" val="1061275371"/>
                        </a:ext>
                      </a:extLst>
                    </a:gridCol>
                    <a:gridCol w="3307168">
                      <a:extLst>
                        <a:ext uri="{9D8B030D-6E8A-4147-A177-3AD203B41FA5}">
                          <a16:colId xmlns:a16="http://schemas.microsoft.com/office/drawing/2014/main" val="851079172"/>
                        </a:ext>
                      </a:extLst>
                    </a:gridCol>
                    <a:gridCol w="955463">
                      <a:extLst>
                        <a:ext uri="{9D8B030D-6E8A-4147-A177-3AD203B41FA5}">
                          <a16:colId xmlns:a16="http://schemas.microsoft.com/office/drawing/2014/main" val="1483292015"/>
                        </a:ext>
                      </a:extLst>
                    </a:gridCol>
                    <a:gridCol w="958341">
                      <a:extLst>
                        <a:ext uri="{9D8B030D-6E8A-4147-A177-3AD203B41FA5}">
                          <a16:colId xmlns:a16="http://schemas.microsoft.com/office/drawing/2014/main" val="842933041"/>
                        </a:ext>
                      </a:extLst>
                    </a:gridCol>
                    <a:gridCol w="920664">
                      <a:extLst>
                        <a:ext uri="{9D8B030D-6E8A-4147-A177-3AD203B41FA5}">
                          <a16:colId xmlns:a16="http://schemas.microsoft.com/office/drawing/2014/main" val="1802759761"/>
                        </a:ext>
                      </a:extLst>
                    </a:gridCol>
                    <a:gridCol w="923544">
                      <a:extLst>
                        <a:ext uri="{9D8B030D-6E8A-4147-A177-3AD203B41FA5}">
                          <a16:colId xmlns:a16="http://schemas.microsoft.com/office/drawing/2014/main" val="3313361869"/>
                        </a:ext>
                      </a:extLst>
                    </a:gridCol>
                    <a:gridCol w="987381">
                      <a:extLst>
                        <a:ext uri="{9D8B030D-6E8A-4147-A177-3AD203B41FA5}">
                          <a16:colId xmlns:a16="http://schemas.microsoft.com/office/drawing/2014/main" val="306537359"/>
                        </a:ext>
                      </a:extLst>
                    </a:gridCol>
                    <a:gridCol w="987381">
                      <a:extLst>
                        <a:ext uri="{9D8B030D-6E8A-4147-A177-3AD203B41FA5}">
                          <a16:colId xmlns:a16="http://schemas.microsoft.com/office/drawing/2014/main" val="2745421593"/>
                        </a:ext>
                      </a:extLst>
                    </a:gridCol>
                    <a:gridCol w="1029359">
                      <a:extLst>
                        <a:ext uri="{9D8B030D-6E8A-4147-A177-3AD203B41FA5}">
                          <a16:colId xmlns:a16="http://schemas.microsoft.com/office/drawing/2014/main" val="2188685658"/>
                        </a:ext>
                      </a:extLst>
                    </a:gridCol>
                  </a:tblGrid>
                  <a:tr h="578844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Parametru</a:t>
                          </a:r>
                        </a:p>
                      </a:txBody>
                      <a:tcPr marL="12700" marR="12700" marT="1270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Descriere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Condiții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Min</a:t>
                          </a:r>
                          <a:r>
                            <a:rPr lang="en-US" sz="2000" b="1" dirty="0" err="1">
                              <a:effectLst/>
                              <a:latin typeface="Oswald" panose="00000500000000000000" pitchFamily="2" charset="0"/>
                            </a:rPr>
                            <a:t>im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Nom</a:t>
                          </a:r>
                          <a:r>
                            <a:rPr lang="en-US" sz="2000" b="1" dirty="0" err="1">
                              <a:effectLst/>
                              <a:latin typeface="Oswald" panose="00000500000000000000" pitchFamily="2" charset="0"/>
                            </a:rPr>
                            <a:t>inal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Max</a:t>
                          </a:r>
                          <a:r>
                            <a:rPr lang="en-US" sz="2000" b="1" dirty="0" err="1">
                              <a:effectLst/>
                              <a:latin typeface="Oswald" panose="00000500000000000000" pitchFamily="2" charset="0"/>
                            </a:rPr>
                            <a:t>im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Unitate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3131695979"/>
                      </a:ext>
                    </a:extLst>
                  </a:tr>
                  <a:tr h="578844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Înainte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După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Înainte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După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Înainte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După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2041671571"/>
                      </a:ext>
                    </a:extLst>
                  </a:tr>
                  <a:tr h="45903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Gama de alimentare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27 ⁰C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1.92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1.91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5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1718269910"/>
                      </a:ext>
                    </a:extLst>
                  </a:tr>
                  <a:tr h="5788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I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Q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Curentul total consumat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27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7.36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7.51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4136867115"/>
                      </a:ext>
                    </a:extLst>
                  </a:tr>
                  <a:tr h="5771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I</a:t>
                          </a:r>
                          <a:r>
                            <a:rPr lang="en-US" sz="1800" baseline="-2500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Gama de variație a I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cu 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= 27 ⁰C</a:t>
                          </a:r>
                          <a:b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= Min. </a:t>
                          </a:r>
                          <a:r>
                            <a:rPr lang="en-US" sz="1800">
                              <a:effectLst/>
                              <a:latin typeface="Oswald" panose="00000500000000000000" pitchFamily="2" charset="0"/>
                              <a:sym typeface="Wingdings" panose="05000000000000000000" pitchFamily="2" charset="2"/>
                            </a:rPr>
                            <a:t></a:t>
                          </a: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 Max.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1.26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1.29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1.34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1.40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1.34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1.40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756466078"/>
                      </a:ext>
                    </a:extLst>
                  </a:tr>
                  <a:tr h="6875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o-RO" sz="1800">
                                        <a:effectLst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o-RO" sz="1800">
                                        <a:effectLst/>
                                      </a:rPr>
                                      <m:t>VDD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ro-RO" sz="1800">
                                        <a:effectLst/>
                                      </a:rPr>
                                      <m:t>IOUT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Sensibilitatea I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în funcție de 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27 ⁰C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0.04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0.053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3350353106"/>
                      </a:ext>
                    </a:extLst>
                  </a:tr>
                  <a:tr h="5788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I</a:t>
                          </a:r>
                          <a:r>
                            <a:rPr lang="en-US" sz="1800" baseline="-2500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Gama de variație a I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cu temperatura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-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40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⁰C 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  <a:sym typeface="Wingdings" panose="05000000000000000000" pitchFamily="2" charset="2"/>
                            </a:rPr>
                            <a:t>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 125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1.03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1.1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1.53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1.59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1262156955"/>
                      </a:ext>
                    </a:extLst>
                  </a:tr>
                  <a:tr h="5788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TC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Coeficient de variație cu temperatura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-2.9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nA/⁰C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3360437075"/>
                      </a:ext>
                    </a:extLst>
                  </a:tr>
                  <a:tr h="5788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m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Media din </a:t>
                          </a:r>
                          <a:r>
                            <a:rPr lang="en-US" sz="1800" dirty="0" err="1">
                              <a:effectLst/>
                              <a:latin typeface="Oswald" panose="00000500000000000000" pitchFamily="2" charset="0"/>
                            </a:rPr>
                            <a:t>simularea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 Monte Carlo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Temp. = 27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1.36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1.37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3769643983"/>
                      </a:ext>
                    </a:extLst>
                  </a:tr>
                  <a:tr h="5788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800">
                              <a:effectLst/>
                            </a:rPr>
                            <a:t>σ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Oswald" panose="00000500000000000000" pitchFamily="2" charset="0"/>
                            </a:rPr>
                            <a:t>Devia</a:t>
                          </a: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ția standard din simularea Monte Carlo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Temp. = 27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n.a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0.3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0.26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2215823676"/>
                      </a:ext>
                    </a:extLst>
                  </a:tr>
                  <a:tr h="5788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I</a:t>
                          </a:r>
                          <a:r>
                            <a:rPr lang="en-US" sz="1800" baseline="-2500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Gama de variație a I</a:t>
                          </a:r>
                          <a:r>
                            <a:rPr lang="ro-RO" sz="1800" baseline="-2500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 cu procesul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Temp. = 27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cs typeface="Times New Roman" panose="02020603050405020304" pitchFamily="18" charset="0"/>
                            </a:rPr>
                            <a:t>0.46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cs typeface="Times New Roman" panose="02020603050405020304" pitchFamily="18" charset="0"/>
                            </a:rPr>
                            <a:t>0.56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1.36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1.37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cs typeface="Times New Roman" panose="02020603050405020304" pitchFamily="18" charset="0"/>
                            </a:rPr>
                            <a:t>2.26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cs typeface="Times New Roman" panose="02020603050405020304" pitchFamily="18" charset="0"/>
                            </a:rPr>
                            <a:t>2.18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3861181113"/>
                      </a:ext>
                    </a:extLst>
                  </a:tr>
                  <a:tr h="6441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Tensiunea maximă de ieșire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-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40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⁰C 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  <a:sym typeface="Wingdings" panose="05000000000000000000" pitchFamily="2" charset="2"/>
                            </a:rPr>
                            <a:t>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 125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5 V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4.75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4.76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4.8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4.8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4.82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4.82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221741710"/>
                      </a:ext>
                    </a:extLst>
                  </a:tr>
                  <a:tr h="5788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Arie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Nr. total de dispozitive din schemă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 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cs typeface="Times New Roman" panose="02020603050405020304" pitchFamily="18" charset="0"/>
                            </a:rPr>
                            <a:t>22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cs typeface="Times New Roman" panose="02020603050405020304" pitchFamily="18" charset="0"/>
                            </a:rPr>
                            <a:t>22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1876501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25DE05E-6C2E-92B7-B4B3-CFAA2223D1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8839803"/>
                  </p:ext>
                </p:extLst>
              </p:nvPr>
            </p:nvGraphicFramePr>
            <p:xfrm>
              <a:off x="1790701" y="2324100"/>
              <a:ext cx="14706598" cy="758471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82336">
                      <a:extLst>
                        <a:ext uri="{9D8B030D-6E8A-4147-A177-3AD203B41FA5}">
                          <a16:colId xmlns:a16="http://schemas.microsoft.com/office/drawing/2014/main" val="962628858"/>
                        </a:ext>
                      </a:extLst>
                    </a:gridCol>
                    <a:gridCol w="3454961">
                      <a:extLst>
                        <a:ext uri="{9D8B030D-6E8A-4147-A177-3AD203B41FA5}">
                          <a16:colId xmlns:a16="http://schemas.microsoft.com/office/drawing/2014/main" val="1061275371"/>
                        </a:ext>
                      </a:extLst>
                    </a:gridCol>
                    <a:gridCol w="3307168">
                      <a:extLst>
                        <a:ext uri="{9D8B030D-6E8A-4147-A177-3AD203B41FA5}">
                          <a16:colId xmlns:a16="http://schemas.microsoft.com/office/drawing/2014/main" val="851079172"/>
                        </a:ext>
                      </a:extLst>
                    </a:gridCol>
                    <a:gridCol w="955463">
                      <a:extLst>
                        <a:ext uri="{9D8B030D-6E8A-4147-A177-3AD203B41FA5}">
                          <a16:colId xmlns:a16="http://schemas.microsoft.com/office/drawing/2014/main" val="1483292015"/>
                        </a:ext>
                      </a:extLst>
                    </a:gridCol>
                    <a:gridCol w="958341">
                      <a:extLst>
                        <a:ext uri="{9D8B030D-6E8A-4147-A177-3AD203B41FA5}">
                          <a16:colId xmlns:a16="http://schemas.microsoft.com/office/drawing/2014/main" val="842933041"/>
                        </a:ext>
                      </a:extLst>
                    </a:gridCol>
                    <a:gridCol w="920664">
                      <a:extLst>
                        <a:ext uri="{9D8B030D-6E8A-4147-A177-3AD203B41FA5}">
                          <a16:colId xmlns:a16="http://schemas.microsoft.com/office/drawing/2014/main" val="1802759761"/>
                        </a:ext>
                      </a:extLst>
                    </a:gridCol>
                    <a:gridCol w="923544">
                      <a:extLst>
                        <a:ext uri="{9D8B030D-6E8A-4147-A177-3AD203B41FA5}">
                          <a16:colId xmlns:a16="http://schemas.microsoft.com/office/drawing/2014/main" val="3313361869"/>
                        </a:ext>
                      </a:extLst>
                    </a:gridCol>
                    <a:gridCol w="987381">
                      <a:extLst>
                        <a:ext uri="{9D8B030D-6E8A-4147-A177-3AD203B41FA5}">
                          <a16:colId xmlns:a16="http://schemas.microsoft.com/office/drawing/2014/main" val="306537359"/>
                        </a:ext>
                      </a:extLst>
                    </a:gridCol>
                    <a:gridCol w="987381">
                      <a:extLst>
                        <a:ext uri="{9D8B030D-6E8A-4147-A177-3AD203B41FA5}">
                          <a16:colId xmlns:a16="http://schemas.microsoft.com/office/drawing/2014/main" val="2745421593"/>
                        </a:ext>
                      </a:extLst>
                    </a:gridCol>
                    <a:gridCol w="1029359">
                      <a:extLst>
                        <a:ext uri="{9D8B030D-6E8A-4147-A177-3AD203B41FA5}">
                          <a16:colId xmlns:a16="http://schemas.microsoft.com/office/drawing/2014/main" val="2188685658"/>
                        </a:ext>
                      </a:extLst>
                    </a:gridCol>
                  </a:tblGrid>
                  <a:tr h="578844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Parametru</a:t>
                          </a:r>
                        </a:p>
                      </a:txBody>
                      <a:tcPr marL="12700" marR="12700" marT="1270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Descriere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Condiții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Min</a:t>
                          </a:r>
                          <a:r>
                            <a:rPr lang="en-US" sz="2000" b="1" dirty="0" err="1">
                              <a:effectLst/>
                              <a:latin typeface="Oswald" panose="00000500000000000000" pitchFamily="2" charset="0"/>
                            </a:rPr>
                            <a:t>im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Nom</a:t>
                          </a:r>
                          <a:r>
                            <a:rPr lang="en-US" sz="2000" b="1" dirty="0" err="1">
                              <a:effectLst/>
                              <a:latin typeface="Oswald" panose="00000500000000000000" pitchFamily="2" charset="0"/>
                            </a:rPr>
                            <a:t>inal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Max</a:t>
                          </a:r>
                          <a:r>
                            <a:rPr lang="en-US" sz="2000" b="1" dirty="0" err="1">
                              <a:effectLst/>
                              <a:latin typeface="Oswald" panose="00000500000000000000" pitchFamily="2" charset="0"/>
                            </a:rPr>
                            <a:t>im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Unitate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3131695979"/>
                      </a:ext>
                    </a:extLst>
                  </a:tr>
                  <a:tr h="578844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Înainte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După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Înainte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După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Înainte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După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2041671571"/>
                      </a:ext>
                    </a:extLst>
                  </a:tr>
                  <a:tr h="45903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Gama de alimentare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27 ⁰C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1.92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1.91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5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1718269910"/>
                      </a:ext>
                    </a:extLst>
                  </a:tr>
                  <a:tr h="5798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I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Q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Curentul total consumat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27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7.36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7.51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4136867115"/>
                      </a:ext>
                    </a:extLst>
                  </a:tr>
                  <a:tr h="57956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I</a:t>
                          </a:r>
                          <a:r>
                            <a:rPr lang="en-US" sz="1800" baseline="-2500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Gama de variație a I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cu 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= 27 ⁰C</a:t>
                          </a:r>
                          <a:b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= Min. </a:t>
                          </a:r>
                          <a:r>
                            <a:rPr lang="en-US" sz="1800">
                              <a:effectLst/>
                              <a:latin typeface="Oswald" panose="00000500000000000000" pitchFamily="2" charset="0"/>
                              <a:sym typeface="Wingdings" panose="05000000000000000000" pitchFamily="2" charset="2"/>
                            </a:rPr>
                            <a:t></a:t>
                          </a: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 Max.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1.26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1.29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1.34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1.40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1.34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1.40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756466078"/>
                      </a:ext>
                    </a:extLst>
                  </a:tr>
                  <a:tr h="6875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700" marR="12700" marT="12700" marB="0" anchor="ctr">
                        <a:blipFill>
                          <a:blip r:embed="rId3"/>
                          <a:stretch>
                            <a:fillRect l="-515" t="-404425" r="-1145361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Sensibilitatea I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în funcție de 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27 ⁰C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0.04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0.053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3350353106"/>
                      </a:ext>
                    </a:extLst>
                  </a:tr>
                  <a:tr h="5798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I</a:t>
                          </a:r>
                          <a:r>
                            <a:rPr lang="en-US" sz="1800" baseline="-2500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Gama de variație a I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cu temperatura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-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40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⁰C 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  <a:sym typeface="Wingdings" panose="05000000000000000000" pitchFamily="2" charset="2"/>
                            </a:rPr>
                            <a:t>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 125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1.03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1.1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1.53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1.59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1262156955"/>
                      </a:ext>
                    </a:extLst>
                  </a:tr>
                  <a:tr h="5788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TC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Coeficient de variație cu temperatura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-2.9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nA/⁰C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3360437075"/>
                      </a:ext>
                    </a:extLst>
                  </a:tr>
                  <a:tr h="5798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m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Media din </a:t>
                          </a:r>
                          <a:r>
                            <a:rPr lang="en-US" sz="1800" dirty="0" err="1">
                              <a:effectLst/>
                              <a:latin typeface="Oswald" panose="00000500000000000000" pitchFamily="2" charset="0"/>
                            </a:rPr>
                            <a:t>simularea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 Monte Carlo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Temp. = 27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1.36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1.37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3769643983"/>
                      </a:ext>
                    </a:extLst>
                  </a:tr>
                  <a:tr h="5798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800">
                              <a:effectLst/>
                            </a:rPr>
                            <a:t>σ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Oswald" panose="00000500000000000000" pitchFamily="2" charset="0"/>
                            </a:rPr>
                            <a:t>Devia</a:t>
                          </a: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ția standard din simularea Monte Carlo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Temp. = 27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n.a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0.3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0.26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2215823676"/>
                      </a:ext>
                    </a:extLst>
                  </a:tr>
                  <a:tr h="5798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I</a:t>
                          </a:r>
                          <a:r>
                            <a:rPr lang="en-US" sz="1800" baseline="-2500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Gama de variație a I</a:t>
                          </a:r>
                          <a:r>
                            <a:rPr lang="ro-RO" sz="1800" baseline="-2500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 cu procesul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Temp. = 27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cs typeface="Times New Roman" panose="02020603050405020304" pitchFamily="18" charset="0"/>
                            </a:rPr>
                            <a:t>0.46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cs typeface="Times New Roman" panose="02020603050405020304" pitchFamily="18" charset="0"/>
                            </a:rPr>
                            <a:t>0.56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1.36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1.37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cs typeface="Times New Roman" panose="02020603050405020304" pitchFamily="18" charset="0"/>
                            </a:rPr>
                            <a:t>2.26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cs typeface="Times New Roman" panose="02020603050405020304" pitchFamily="18" charset="0"/>
                            </a:rPr>
                            <a:t>2.18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3861181113"/>
                      </a:ext>
                    </a:extLst>
                  </a:tr>
                  <a:tr h="6441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Tensiunea maximă de ieșire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-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40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⁰C 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  <a:sym typeface="Wingdings" panose="05000000000000000000" pitchFamily="2" charset="2"/>
                            </a:rPr>
                            <a:t>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 125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5 V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4.75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4.76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4.8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4.8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4.82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4.82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221741710"/>
                      </a:ext>
                    </a:extLst>
                  </a:tr>
                  <a:tr h="5788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Arie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Nr. total de dispozitive din schemă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 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cs typeface="Times New Roman" panose="02020603050405020304" pitchFamily="18" charset="0"/>
                            </a:rPr>
                            <a:t>22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cs typeface="Times New Roman" panose="02020603050405020304" pitchFamily="18" charset="0"/>
                            </a:rPr>
                            <a:t>22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>
                        <a:solidFill>
                          <a:srgbClr val="FE8A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187650160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3897755" y="648059"/>
            <a:ext cx="3361545" cy="1364465"/>
          </a:xfrm>
          <a:custGeom>
            <a:avLst/>
            <a:gdLst/>
            <a:ahLst/>
            <a:cxnLst/>
            <a:rect l="l" t="t" r="r" b="b"/>
            <a:pathLst>
              <a:path w="3361545" h="1364465">
                <a:moveTo>
                  <a:pt x="0" y="0"/>
                </a:moveTo>
                <a:lnTo>
                  <a:pt x="3361545" y="0"/>
                </a:lnTo>
                <a:lnTo>
                  <a:pt x="3361545" y="1364464"/>
                </a:lnTo>
                <a:lnTo>
                  <a:pt x="0" y="136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676400" y="1504070"/>
            <a:ext cx="9377653" cy="740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dirty="0">
                <a:solidFill>
                  <a:srgbClr val="231F20"/>
                </a:solidFill>
                <a:latin typeface="Oswald Bold"/>
              </a:rPr>
              <a:t>05.Marketing</a:t>
            </a:r>
            <a:r>
              <a:rPr lang="ro-RO" sz="4500" dirty="0">
                <a:solidFill>
                  <a:srgbClr val="231F20"/>
                </a:solidFill>
                <a:latin typeface="Oswald Bold"/>
              </a:rPr>
              <a:t> – de ce ROCK</a:t>
            </a:r>
            <a:r>
              <a:rPr lang="en-US" sz="4500" dirty="0">
                <a:solidFill>
                  <a:srgbClr val="231F20"/>
                </a:solidFill>
                <a:latin typeface="Oswald Bold"/>
              </a:rPr>
              <a:t>’</a:t>
            </a:r>
            <a:r>
              <a:rPr lang="en-US" sz="4500" dirty="0" err="1">
                <a:solidFill>
                  <a:srgbClr val="231F20"/>
                </a:solidFill>
                <a:latin typeface="Oswald Bold"/>
              </a:rPr>
              <a:t>n’VOLT</a:t>
            </a:r>
            <a:r>
              <a:rPr lang="en-US" sz="4500" dirty="0">
                <a:solidFill>
                  <a:srgbClr val="231F20"/>
                </a:solidFill>
                <a:latin typeface="Oswald Bold"/>
              </a:rPr>
              <a:t>?</a:t>
            </a:r>
            <a:r>
              <a:rPr lang="ro-RO" sz="4500" dirty="0">
                <a:solidFill>
                  <a:srgbClr val="231F20"/>
                </a:solidFill>
                <a:latin typeface="Oswald Bold"/>
              </a:rPr>
              <a:t> </a:t>
            </a:r>
            <a:endParaRPr lang="en-US" sz="4500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24330" y="771695"/>
            <a:ext cx="12648468" cy="740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39"/>
              </a:lnSpc>
            </a:pPr>
            <a:r>
              <a:rPr lang="en-US" sz="5371" spc="526" dirty="0">
                <a:solidFill>
                  <a:srgbClr val="231F20"/>
                </a:solidFill>
                <a:latin typeface="Oswald Bold"/>
              </a:rPr>
              <a:t>III. REALIZAREA PROIECTULUI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C52207-9A54-5713-27EB-92C661F87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23" y="2977891"/>
            <a:ext cx="7762875" cy="5905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941BE159-63B5-A9B1-5049-D94A66F484D9}"/>
              </a:ext>
            </a:extLst>
          </p:cNvPr>
          <p:cNvSpPr txBox="1"/>
          <p:nvPr/>
        </p:nvSpPr>
        <p:spPr>
          <a:xfrm>
            <a:off x="9496426" y="3771900"/>
            <a:ext cx="7762874" cy="39241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200" b="1" dirty="0">
                <a:solidFill>
                  <a:srgbClr val="231F20"/>
                </a:solidFill>
                <a:latin typeface="Oswald"/>
              </a:rPr>
              <a:t>Rock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-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pasiunea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tuturor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,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fiecare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dintre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noi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a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trecut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	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printr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-o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perioadă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rock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în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viață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.</a:t>
            </a:r>
          </a:p>
          <a:p>
            <a:pPr>
              <a:lnSpc>
                <a:spcPts val="3360"/>
              </a:lnSpc>
            </a:pPr>
            <a:r>
              <a:rPr lang="ro-RO" sz="3200" b="1" dirty="0">
                <a:solidFill>
                  <a:srgbClr val="231F20"/>
                </a:solidFill>
                <a:latin typeface="Oswald"/>
              </a:rPr>
              <a:t>   </a:t>
            </a:r>
            <a:r>
              <a:rPr lang="en-US" sz="3200" dirty="0">
                <a:solidFill>
                  <a:srgbClr val="231F20"/>
                </a:solidFill>
                <a:latin typeface="Oswald Bold"/>
              </a:rPr>
              <a:t>’</a:t>
            </a:r>
            <a:r>
              <a:rPr lang="en-US" sz="3200" b="1" dirty="0">
                <a:solidFill>
                  <a:srgbClr val="231F20"/>
                </a:solidFill>
                <a:latin typeface="Oswald"/>
              </a:rPr>
              <a:t>n’ </a:t>
            </a:r>
            <a:r>
              <a:rPr lang="ro-RO" sz="3200" b="1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-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simbolizează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tranzistorul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n,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legat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la </a:t>
            </a:r>
            <a:r>
              <a:rPr lang="ro-RO" sz="3200" dirty="0">
                <a:solidFill>
                  <a:srgbClr val="231F20"/>
                </a:solidFill>
                <a:latin typeface="Oswald"/>
              </a:rPr>
              <a:t>	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masă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în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circuitele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de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joasă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tensiune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,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având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cel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ro-RO" sz="3200" dirty="0">
                <a:solidFill>
                  <a:srgbClr val="231F20"/>
                </a:solidFill>
                <a:latin typeface="Oswald"/>
              </a:rPr>
              <a:t>	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mai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scăzut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potențial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,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legat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de NMOS.</a:t>
            </a:r>
          </a:p>
          <a:p>
            <a:pPr>
              <a:lnSpc>
                <a:spcPts val="3360"/>
              </a:lnSpc>
            </a:pPr>
            <a:r>
              <a:rPr lang="en-US" sz="3200" b="1" dirty="0">
                <a:solidFill>
                  <a:srgbClr val="231F20"/>
                </a:solidFill>
                <a:latin typeface="Oswald"/>
              </a:rPr>
              <a:t>Volt 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- </a:t>
            </a:r>
            <a:r>
              <a:rPr lang="ro-RO" sz="3200" dirty="0">
                <a:solidFill>
                  <a:srgbClr val="231F20"/>
                </a:solidFill>
                <a:latin typeface="Oswald"/>
              </a:rPr>
              <a:t>sugerează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tehnologia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și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măsurarea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tensiunii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ro-RO" sz="3200" dirty="0">
                <a:solidFill>
                  <a:srgbClr val="231F20"/>
                </a:solidFill>
                <a:latin typeface="Oswald"/>
              </a:rPr>
              <a:t>	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electrice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în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volți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,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reflectând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inovația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în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ro-RO" sz="3200" dirty="0">
                <a:solidFill>
                  <a:srgbClr val="231F20"/>
                </a:solidFill>
                <a:latin typeface="Oswald"/>
              </a:rPr>
              <a:t>	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circuitele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ro-RO" sz="3200" dirty="0">
                <a:solidFill>
                  <a:srgbClr val="231F20"/>
                </a:solidFill>
                <a:latin typeface="Oswald"/>
              </a:rPr>
              <a:t>integrate 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de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joasă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3200" dirty="0" err="1">
                <a:solidFill>
                  <a:srgbClr val="231F20"/>
                </a:solidFill>
                <a:latin typeface="Oswald"/>
              </a:rPr>
              <a:t>tensiune</a:t>
            </a:r>
            <a:r>
              <a:rPr lang="ro-RO" sz="3200" dirty="0">
                <a:solidFill>
                  <a:srgbClr val="231F20"/>
                </a:solidFill>
                <a:latin typeface="Oswald"/>
              </a:rPr>
              <a:t> și mică 	putere</a:t>
            </a:r>
            <a:r>
              <a:rPr lang="en-US" sz="3200" dirty="0">
                <a:solidFill>
                  <a:srgbClr val="231F20"/>
                </a:solidFill>
                <a:latin typeface="Oswald"/>
              </a:rPr>
              <a:t>.</a:t>
            </a:r>
            <a:r>
              <a:rPr lang="en-US" sz="3200" spc="539" dirty="0">
                <a:solidFill>
                  <a:srgbClr val="231F20"/>
                </a:solidFill>
                <a:latin typeface="Oswald Bold"/>
              </a:rPr>
              <a:t> </a:t>
            </a:r>
            <a:endParaRPr lang="en-US" sz="3200" dirty="0">
              <a:solidFill>
                <a:srgbClr val="231F20"/>
              </a:solidFill>
              <a:latin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384362">
            <a:off x="15009793" y="6386148"/>
            <a:ext cx="4859229" cy="4839260"/>
          </a:xfrm>
          <a:custGeom>
            <a:avLst/>
            <a:gdLst/>
            <a:ahLst/>
            <a:cxnLst/>
            <a:rect l="l" t="t" r="r" b="b"/>
            <a:pathLst>
              <a:path w="4859229" h="4839260">
                <a:moveTo>
                  <a:pt x="0" y="0"/>
                </a:moveTo>
                <a:lnTo>
                  <a:pt x="4859229" y="0"/>
                </a:lnTo>
                <a:lnTo>
                  <a:pt x="4859229" y="4839259"/>
                </a:lnTo>
                <a:lnTo>
                  <a:pt x="0" y="4839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792650" y="7200900"/>
            <a:ext cx="4425866" cy="4114800"/>
          </a:xfrm>
          <a:custGeom>
            <a:avLst/>
            <a:gdLst/>
            <a:ahLst/>
            <a:cxnLst/>
            <a:rect l="l" t="t" r="r" b="b"/>
            <a:pathLst>
              <a:path w="4425866" h="4114800">
                <a:moveTo>
                  <a:pt x="0" y="0"/>
                </a:moveTo>
                <a:lnTo>
                  <a:pt x="4425866" y="0"/>
                </a:lnTo>
                <a:lnTo>
                  <a:pt x="44258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5400000">
            <a:off x="-2428275" y="908269"/>
            <a:ext cx="7315200" cy="2208508"/>
          </a:xfrm>
          <a:custGeom>
            <a:avLst/>
            <a:gdLst/>
            <a:ahLst/>
            <a:cxnLst/>
            <a:rect l="l" t="t" r="r" b="b"/>
            <a:pathLst>
              <a:path w="7315200" h="2208508">
                <a:moveTo>
                  <a:pt x="0" y="0"/>
                </a:moveTo>
                <a:lnTo>
                  <a:pt x="7315200" y="0"/>
                </a:lnTo>
                <a:lnTo>
                  <a:pt x="7315200" y="2208509"/>
                </a:lnTo>
                <a:lnTo>
                  <a:pt x="0" y="22085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891449" y="973376"/>
            <a:ext cx="12648468" cy="809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69"/>
              </a:lnSpc>
            </a:pPr>
            <a:r>
              <a:rPr lang="en-US" sz="5971" spc="585">
                <a:solidFill>
                  <a:srgbClr val="231F20"/>
                </a:solidFill>
                <a:latin typeface="Oswald Bold"/>
              </a:rPr>
              <a:t>IV. CONCLUZII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76209" y="3501196"/>
            <a:ext cx="9257165" cy="1271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5" lvl="1" indent="-259082" algn="just">
              <a:lnSpc>
                <a:spcPts val="3360"/>
              </a:lnSpc>
              <a:buAutoNum type="arabicPeriod"/>
            </a:pPr>
            <a:r>
              <a:rPr lang="en-US" sz="2400" dirty="0">
                <a:solidFill>
                  <a:srgbClr val="231F20"/>
                </a:solidFill>
                <a:latin typeface="Oswald"/>
              </a:rPr>
              <a:t>Am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învățat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importanța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muncii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în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echipă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,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gestionarea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unui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proiect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pe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etape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și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cum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să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colaborăm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eficient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între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departamente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.</a:t>
            </a:r>
          </a:p>
          <a:p>
            <a:pPr algn="just">
              <a:lnSpc>
                <a:spcPts val="3360"/>
              </a:lnSpc>
            </a:pPr>
            <a:endParaRPr lang="en-US" sz="2400" dirty="0">
              <a:solidFill>
                <a:srgbClr val="231F20"/>
              </a:solidFill>
              <a:latin typeface="Oswa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09800" y="4540222"/>
            <a:ext cx="6673260" cy="835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ro-RO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2. Am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simulat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un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mediu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de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lucru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profesional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.</a:t>
            </a:r>
          </a:p>
          <a:p>
            <a:pPr algn="ctr">
              <a:lnSpc>
                <a:spcPts val="3360"/>
              </a:lnSpc>
            </a:pPr>
            <a:endParaRPr lang="en-US" sz="2400" dirty="0">
              <a:solidFill>
                <a:srgbClr val="231F20"/>
              </a:solidFill>
              <a:latin typeface="Oswa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773921" y="5171709"/>
            <a:ext cx="8458200" cy="12710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dirty="0">
                <a:solidFill>
                  <a:srgbClr val="231F20"/>
                </a:solidFill>
                <a:latin typeface="Oswald"/>
              </a:rPr>
              <a:t>3. Am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înțeles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că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prima idee nu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este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întotdeauna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cea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mai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bună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en-US" sz="2400" dirty="0" err="1">
                <a:solidFill>
                  <a:srgbClr val="231F20"/>
                </a:solidFill>
                <a:latin typeface="Oswald"/>
              </a:rPr>
              <a:t>opțiune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.</a:t>
            </a:r>
          </a:p>
          <a:p>
            <a:pPr algn="ctr">
              <a:lnSpc>
                <a:spcPts val="3360"/>
              </a:lnSpc>
            </a:pPr>
            <a:endParaRPr lang="en-US" sz="2400" dirty="0">
              <a:solidFill>
                <a:srgbClr val="231F20"/>
              </a:solidFill>
              <a:latin typeface="Oswald"/>
            </a:endParaRPr>
          </a:p>
          <a:p>
            <a:pPr algn="ctr">
              <a:lnSpc>
                <a:spcPts val="3360"/>
              </a:lnSpc>
            </a:pPr>
            <a:endParaRPr lang="en-US" sz="2400" dirty="0">
              <a:solidFill>
                <a:srgbClr val="231F20"/>
              </a:solidFill>
              <a:latin typeface="Oswa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3897755" y="648059"/>
            <a:ext cx="3361545" cy="1364465"/>
          </a:xfrm>
          <a:custGeom>
            <a:avLst/>
            <a:gdLst/>
            <a:ahLst/>
            <a:cxnLst/>
            <a:rect l="l" t="t" r="r" b="b"/>
            <a:pathLst>
              <a:path w="3361545" h="1364465">
                <a:moveTo>
                  <a:pt x="0" y="0"/>
                </a:moveTo>
                <a:lnTo>
                  <a:pt x="3361545" y="0"/>
                </a:lnTo>
                <a:lnTo>
                  <a:pt x="3361545" y="1364464"/>
                </a:lnTo>
                <a:lnTo>
                  <a:pt x="0" y="13644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E122D107-2A46-D28C-5186-BC62F59C29D0}"/>
              </a:ext>
            </a:extLst>
          </p:cNvPr>
          <p:cNvSpPr txBox="1"/>
          <p:nvPr/>
        </p:nvSpPr>
        <p:spPr>
          <a:xfrm>
            <a:off x="2773921" y="5774718"/>
            <a:ext cx="8458200" cy="399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ro-RO" sz="2400" dirty="0">
                <a:solidFill>
                  <a:srgbClr val="231F20"/>
                </a:solidFill>
                <a:latin typeface="Oswald"/>
              </a:rPr>
              <a:t> 4</a:t>
            </a:r>
            <a:r>
              <a:rPr lang="en-US" sz="2400" dirty="0">
                <a:solidFill>
                  <a:srgbClr val="231F20"/>
                </a:solidFill>
                <a:latin typeface="Oswald"/>
              </a:rPr>
              <a:t>. </a:t>
            </a:r>
            <a:r>
              <a:rPr lang="fr-FR" sz="2400" dirty="0">
                <a:solidFill>
                  <a:srgbClr val="231F20"/>
                </a:solidFill>
                <a:latin typeface="Oswald"/>
              </a:rPr>
              <a:t>Am </a:t>
            </a:r>
            <a:r>
              <a:rPr lang="fr-FR" sz="2400" dirty="0" err="1">
                <a:solidFill>
                  <a:srgbClr val="231F20"/>
                </a:solidFill>
                <a:latin typeface="Oswald"/>
              </a:rPr>
              <a:t>proiectat</a:t>
            </a:r>
            <a:r>
              <a:rPr lang="fr-FR" sz="2400" dirty="0">
                <a:solidFill>
                  <a:srgbClr val="231F20"/>
                </a:solidFill>
                <a:latin typeface="Oswald"/>
              </a:rPr>
              <a:t> o </a:t>
            </a:r>
            <a:r>
              <a:rPr lang="fr-FR" sz="2400" dirty="0" err="1">
                <a:solidFill>
                  <a:srgbClr val="231F20"/>
                </a:solidFill>
                <a:latin typeface="Oswald"/>
              </a:rPr>
              <a:t>sursă</a:t>
            </a:r>
            <a:r>
              <a:rPr lang="fr-FR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fr-FR" sz="2400" dirty="0" err="1">
                <a:solidFill>
                  <a:srgbClr val="231F20"/>
                </a:solidFill>
                <a:latin typeface="Oswald"/>
              </a:rPr>
              <a:t>capabilă</a:t>
            </a:r>
            <a:r>
              <a:rPr lang="fr-FR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fr-FR" sz="2400" dirty="0" err="1">
                <a:solidFill>
                  <a:srgbClr val="231F20"/>
                </a:solidFill>
                <a:latin typeface="Oswald"/>
              </a:rPr>
              <a:t>să</a:t>
            </a:r>
            <a:r>
              <a:rPr lang="fr-FR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fr-FR" sz="2400" dirty="0" err="1">
                <a:solidFill>
                  <a:srgbClr val="231F20"/>
                </a:solidFill>
                <a:latin typeface="Oswald"/>
              </a:rPr>
              <a:t>livreze</a:t>
            </a:r>
            <a:r>
              <a:rPr lang="fr-FR" sz="2400" dirty="0">
                <a:solidFill>
                  <a:srgbClr val="231F20"/>
                </a:solidFill>
                <a:latin typeface="Oswald"/>
              </a:rPr>
              <a:t> un curent de </a:t>
            </a:r>
            <a:r>
              <a:rPr lang="fr-FR" sz="2400" dirty="0" err="1">
                <a:solidFill>
                  <a:srgbClr val="231F20"/>
                </a:solidFill>
                <a:latin typeface="Oswald"/>
              </a:rPr>
              <a:t>ieșire</a:t>
            </a:r>
            <a:r>
              <a:rPr lang="fr-FR" sz="2400" dirty="0">
                <a:solidFill>
                  <a:srgbClr val="231F20"/>
                </a:solidFill>
                <a:latin typeface="Oswald"/>
              </a:rPr>
              <a:t> de 1.4 </a:t>
            </a:r>
            <a:r>
              <a:rPr lang="ro-RO" sz="2400" dirty="0">
                <a:effectLst/>
                <a:latin typeface="Oswald" panose="00000500000000000000" pitchFamily="2" charset="0"/>
              </a:rPr>
              <a:t>µ</a:t>
            </a:r>
            <a:r>
              <a:rPr lang="fr-FR" sz="2400" dirty="0">
                <a:solidFill>
                  <a:srgbClr val="231F20"/>
                </a:solidFill>
                <a:latin typeface="Oswald"/>
              </a:rPr>
              <a:t>A.</a:t>
            </a:r>
            <a:endParaRPr lang="en-US" sz="2400" dirty="0">
              <a:solidFill>
                <a:srgbClr val="231F20"/>
              </a:solidFill>
              <a:latin typeface="Oswa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6F1AA-0626-8934-F8BC-83532528DBFA}"/>
              </a:ext>
            </a:extLst>
          </p:cNvPr>
          <p:cNvSpPr txBox="1"/>
          <p:nvPr/>
        </p:nvSpPr>
        <p:spPr>
          <a:xfrm>
            <a:off x="3027793" y="6260158"/>
            <a:ext cx="11216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31F20"/>
                </a:solidFill>
                <a:latin typeface="Oswald"/>
              </a:rPr>
              <a:t>5. </a:t>
            </a:r>
            <a:r>
              <a:rPr lang="fr-FR" sz="2400" dirty="0">
                <a:solidFill>
                  <a:srgbClr val="231F20"/>
                </a:solidFill>
                <a:latin typeface="Oswald"/>
              </a:rPr>
              <a:t>Am </a:t>
            </a:r>
            <a:r>
              <a:rPr lang="fr-FR" sz="2400" dirty="0" err="1">
                <a:solidFill>
                  <a:srgbClr val="231F20"/>
                </a:solidFill>
                <a:latin typeface="Oswald"/>
              </a:rPr>
              <a:t>dezvoltat</a:t>
            </a:r>
            <a:r>
              <a:rPr lang="fr-FR" sz="2400" dirty="0">
                <a:solidFill>
                  <a:srgbClr val="231F20"/>
                </a:solidFill>
                <a:latin typeface="Oswald"/>
              </a:rPr>
              <a:t> un </a:t>
            </a:r>
            <a:r>
              <a:rPr lang="fr-FR" sz="2400" dirty="0" err="1">
                <a:solidFill>
                  <a:srgbClr val="231F20"/>
                </a:solidFill>
                <a:latin typeface="Oswald"/>
              </a:rPr>
              <a:t>produs</a:t>
            </a:r>
            <a:r>
              <a:rPr lang="fr-FR" sz="2400" dirty="0">
                <a:solidFill>
                  <a:srgbClr val="231F20"/>
                </a:solidFill>
                <a:latin typeface="Oswald"/>
              </a:rPr>
              <a:t> ce </a:t>
            </a:r>
            <a:r>
              <a:rPr lang="fr-FR" sz="2400" dirty="0" err="1">
                <a:solidFill>
                  <a:srgbClr val="231F20"/>
                </a:solidFill>
                <a:latin typeface="Oswald"/>
              </a:rPr>
              <a:t>ar</a:t>
            </a:r>
            <a:r>
              <a:rPr lang="fr-FR" sz="2400" dirty="0">
                <a:solidFill>
                  <a:srgbClr val="231F20"/>
                </a:solidFill>
                <a:latin typeface="Oswald"/>
              </a:rPr>
              <a:t> </a:t>
            </a:r>
            <a:r>
              <a:rPr lang="fr-FR" sz="2400" dirty="0" err="1">
                <a:solidFill>
                  <a:srgbClr val="231F20"/>
                </a:solidFill>
                <a:latin typeface="Oswald"/>
              </a:rPr>
              <a:t>putea</a:t>
            </a:r>
            <a:r>
              <a:rPr lang="fr-FR" sz="2400" dirty="0">
                <a:solidFill>
                  <a:srgbClr val="231F20"/>
                </a:solidFill>
                <a:latin typeface="Oswald"/>
              </a:rPr>
              <a:t> fi </a:t>
            </a:r>
            <a:r>
              <a:rPr lang="fr-FR" sz="2400" dirty="0" err="1">
                <a:solidFill>
                  <a:srgbClr val="231F20"/>
                </a:solidFill>
                <a:latin typeface="Oswald"/>
              </a:rPr>
              <a:t>comercializat</a:t>
            </a:r>
            <a:r>
              <a:rPr lang="fr-FR" sz="2400" dirty="0">
                <a:solidFill>
                  <a:srgbClr val="231F20"/>
                </a:solidFill>
                <a:latin typeface="Oswald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638011" y="-1435181"/>
            <a:ext cx="4425866" cy="4114800"/>
          </a:xfrm>
          <a:custGeom>
            <a:avLst/>
            <a:gdLst/>
            <a:ahLst/>
            <a:cxnLst/>
            <a:rect l="l" t="t" r="r" b="b"/>
            <a:pathLst>
              <a:path w="4425866" h="4114800">
                <a:moveTo>
                  <a:pt x="0" y="0"/>
                </a:moveTo>
                <a:lnTo>
                  <a:pt x="4425865" y="0"/>
                </a:lnTo>
                <a:lnTo>
                  <a:pt x="442586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073977" y="5364715"/>
            <a:ext cx="4140047" cy="1680462"/>
          </a:xfrm>
          <a:custGeom>
            <a:avLst/>
            <a:gdLst/>
            <a:ahLst/>
            <a:cxnLst/>
            <a:rect l="l" t="t" r="r" b="b"/>
            <a:pathLst>
              <a:path w="4140047" h="1680462">
                <a:moveTo>
                  <a:pt x="0" y="0"/>
                </a:moveTo>
                <a:lnTo>
                  <a:pt x="4140046" y="0"/>
                </a:lnTo>
                <a:lnTo>
                  <a:pt x="4140046" y="1680462"/>
                </a:lnTo>
                <a:lnTo>
                  <a:pt x="0" y="1680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582926" y="-900545"/>
            <a:ext cx="4356847" cy="4114800"/>
          </a:xfrm>
          <a:custGeom>
            <a:avLst/>
            <a:gdLst/>
            <a:ahLst/>
            <a:cxnLst/>
            <a:rect l="l" t="t" r="r" b="b"/>
            <a:pathLst>
              <a:path w="4356847" h="4114800">
                <a:moveTo>
                  <a:pt x="0" y="0"/>
                </a:moveTo>
                <a:lnTo>
                  <a:pt x="4356847" y="0"/>
                </a:lnTo>
                <a:lnTo>
                  <a:pt x="43568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2904881" y="7460137"/>
            <a:ext cx="4627786" cy="4114800"/>
          </a:xfrm>
          <a:custGeom>
            <a:avLst/>
            <a:gdLst/>
            <a:ahLst/>
            <a:cxnLst/>
            <a:rect l="l" t="t" r="r" b="b"/>
            <a:pathLst>
              <a:path w="4627786" h="4114800">
                <a:moveTo>
                  <a:pt x="0" y="0"/>
                </a:moveTo>
                <a:lnTo>
                  <a:pt x="4627786" y="0"/>
                </a:lnTo>
                <a:lnTo>
                  <a:pt x="46277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1955337" y="7912865"/>
            <a:ext cx="6438353" cy="1985856"/>
          </a:xfrm>
          <a:custGeom>
            <a:avLst/>
            <a:gdLst/>
            <a:ahLst/>
            <a:cxnLst/>
            <a:rect l="l" t="t" r="r" b="b"/>
            <a:pathLst>
              <a:path w="6438353" h="1985856">
                <a:moveTo>
                  <a:pt x="0" y="0"/>
                </a:moveTo>
                <a:lnTo>
                  <a:pt x="6438353" y="0"/>
                </a:lnTo>
                <a:lnTo>
                  <a:pt x="6438353" y="1985856"/>
                </a:lnTo>
                <a:lnTo>
                  <a:pt x="0" y="19858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366195" y="3842239"/>
            <a:ext cx="11555611" cy="1309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9"/>
              </a:lnSpc>
            </a:pPr>
            <a:r>
              <a:rPr lang="en-US" sz="7707">
                <a:solidFill>
                  <a:srgbClr val="000000"/>
                </a:solidFill>
                <a:latin typeface="Oswald Bold"/>
              </a:rPr>
              <a:t>Vă mulțumim pentru atenție!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82008" y="4449178"/>
            <a:ext cx="1400485" cy="3268502"/>
            <a:chOff x="0" y="0"/>
            <a:chExt cx="368852" cy="860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8852" cy="860840"/>
            </a:xfrm>
            <a:custGeom>
              <a:avLst/>
              <a:gdLst/>
              <a:ahLst/>
              <a:cxnLst/>
              <a:rect l="l" t="t" r="r" b="b"/>
              <a:pathLst>
                <a:path w="368852" h="860840">
                  <a:moveTo>
                    <a:pt x="0" y="0"/>
                  </a:moveTo>
                  <a:lnTo>
                    <a:pt x="368852" y="0"/>
                  </a:lnTo>
                  <a:lnTo>
                    <a:pt x="368852" y="860840"/>
                  </a:lnTo>
                  <a:lnTo>
                    <a:pt x="0" y="860840"/>
                  </a:lnTo>
                  <a:close/>
                </a:path>
              </a:pathLst>
            </a:custGeom>
            <a:solidFill>
              <a:srgbClr val="95A9B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368852" cy="879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34969" y="7717679"/>
            <a:ext cx="4425866" cy="4114800"/>
          </a:xfrm>
          <a:custGeom>
            <a:avLst/>
            <a:gdLst/>
            <a:ahLst/>
            <a:cxnLst/>
            <a:rect l="l" t="t" r="r" b="b"/>
            <a:pathLst>
              <a:path w="4425866" h="4114800">
                <a:moveTo>
                  <a:pt x="0" y="0"/>
                </a:moveTo>
                <a:lnTo>
                  <a:pt x="4425866" y="0"/>
                </a:lnTo>
                <a:lnTo>
                  <a:pt x="44258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5400000">
            <a:off x="-1881389" y="763475"/>
            <a:ext cx="7315200" cy="2208508"/>
          </a:xfrm>
          <a:custGeom>
            <a:avLst/>
            <a:gdLst/>
            <a:ahLst/>
            <a:cxnLst/>
            <a:rect l="l" t="t" r="r" b="b"/>
            <a:pathLst>
              <a:path w="7315200" h="2208508">
                <a:moveTo>
                  <a:pt x="0" y="0"/>
                </a:moveTo>
                <a:lnTo>
                  <a:pt x="7315200" y="0"/>
                </a:lnTo>
                <a:lnTo>
                  <a:pt x="7315200" y="2208508"/>
                </a:lnTo>
                <a:lnTo>
                  <a:pt x="0" y="22085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9384362">
            <a:off x="14226802" y="6675967"/>
            <a:ext cx="4859229" cy="4839260"/>
          </a:xfrm>
          <a:custGeom>
            <a:avLst/>
            <a:gdLst/>
            <a:ahLst/>
            <a:cxnLst/>
            <a:rect l="l" t="t" r="r" b="b"/>
            <a:pathLst>
              <a:path w="4859229" h="4839260">
                <a:moveTo>
                  <a:pt x="0" y="0"/>
                </a:moveTo>
                <a:lnTo>
                  <a:pt x="4859229" y="0"/>
                </a:lnTo>
                <a:lnTo>
                  <a:pt x="4859229" y="4839260"/>
                </a:lnTo>
                <a:lnTo>
                  <a:pt x="0" y="4839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4800600" y="2353636"/>
            <a:ext cx="5616481" cy="1278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31"/>
              </a:lnSpc>
            </a:pPr>
            <a:r>
              <a:rPr lang="en-US" sz="7558" spc="740" dirty="0">
                <a:solidFill>
                  <a:srgbClr val="231F20"/>
                </a:solidFill>
                <a:latin typeface="Oswald Bold"/>
              </a:rPr>
              <a:t>CUPRINS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94040" y="458505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I.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94040" y="538217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II.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694040" y="618227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III.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713641" y="698237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IV.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070118" y="4693011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Oswald"/>
              </a:rPr>
              <a:t>DESPRE NOI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070118" y="5487229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Oswald"/>
              </a:rPr>
              <a:t>SCOPUL PROIECTULUI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70118" y="6287329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swald"/>
              </a:rPr>
              <a:t>REALIZAREA PROIECTULUI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070118" y="7087429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swald"/>
              </a:rPr>
              <a:t>CONCLUZII</a:t>
            </a:r>
          </a:p>
        </p:txBody>
      </p:sp>
      <p:sp>
        <p:nvSpPr>
          <p:cNvPr id="17" name="Freeform 17"/>
          <p:cNvSpPr/>
          <p:nvPr/>
        </p:nvSpPr>
        <p:spPr>
          <a:xfrm>
            <a:off x="13897755" y="648059"/>
            <a:ext cx="3361545" cy="1364465"/>
          </a:xfrm>
          <a:custGeom>
            <a:avLst/>
            <a:gdLst/>
            <a:ahLst/>
            <a:cxnLst/>
            <a:rect l="l" t="t" r="r" b="b"/>
            <a:pathLst>
              <a:path w="3361545" h="1364465">
                <a:moveTo>
                  <a:pt x="0" y="0"/>
                </a:moveTo>
                <a:lnTo>
                  <a:pt x="3361545" y="0"/>
                </a:lnTo>
                <a:lnTo>
                  <a:pt x="3361545" y="1364464"/>
                </a:lnTo>
                <a:lnTo>
                  <a:pt x="0" y="13644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534969" y="7717679"/>
            <a:ext cx="4425866" cy="4114800"/>
          </a:xfrm>
          <a:custGeom>
            <a:avLst/>
            <a:gdLst/>
            <a:ahLst/>
            <a:cxnLst/>
            <a:rect l="l" t="t" r="r" b="b"/>
            <a:pathLst>
              <a:path w="4425866" h="4114800">
                <a:moveTo>
                  <a:pt x="0" y="0"/>
                </a:moveTo>
                <a:lnTo>
                  <a:pt x="4425866" y="0"/>
                </a:lnTo>
                <a:lnTo>
                  <a:pt x="44258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90864" y="7310950"/>
            <a:ext cx="4013781" cy="425063"/>
          </a:xfrm>
          <a:custGeom>
            <a:avLst/>
            <a:gdLst/>
            <a:ahLst/>
            <a:cxnLst/>
            <a:rect l="l" t="t" r="r" b="b"/>
            <a:pathLst>
              <a:path w="4013781" h="425063">
                <a:moveTo>
                  <a:pt x="0" y="0"/>
                </a:moveTo>
                <a:lnTo>
                  <a:pt x="4013782" y="0"/>
                </a:lnTo>
                <a:lnTo>
                  <a:pt x="4013782" y="425063"/>
                </a:lnTo>
                <a:lnTo>
                  <a:pt x="0" y="425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609332" y="2734105"/>
            <a:ext cx="4576845" cy="4576845"/>
          </a:xfrm>
          <a:custGeom>
            <a:avLst/>
            <a:gdLst/>
            <a:ahLst/>
            <a:cxnLst/>
            <a:rect l="l" t="t" r="r" b="b"/>
            <a:pathLst>
              <a:path w="4576845" h="4576845">
                <a:moveTo>
                  <a:pt x="0" y="0"/>
                </a:moveTo>
                <a:lnTo>
                  <a:pt x="4576846" y="0"/>
                </a:lnTo>
                <a:lnTo>
                  <a:pt x="4576846" y="4576845"/>
                </a:lnTo>
                <a:lnTo>
                  <a:pt x="0" y="45768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800000">
            <a:off x="13079698" y="7830016"/>
            <a:ext cx="7315200" cy="2256312"/>
          </a:xfrm>
          <a:custGeom>
            <a:avLst/>
            <a:gdLst/>
            <a:ahLst/>
            <a:cxnLst/>
            <a:rect l="l" t="t" r="r" b="b"/>
            <a:pathLst>
              <a:path w="7315200" h="2256312">
                <a:moveTo>
                  <a:pt x="0" y="0"/>
                </a:moveTo>
                <a:lnTo>
                  <a:pt x="7315200" y="0"/>
                </a:lnTo>
                <a:lnTo>
                  <a:pt x="7315200" y="2256312"/>
                </a:lnTo>
                <a:lnTo>
                  <a:pt x="0" y="2256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717620" y="7542954"/>
            <a:ext cx="4627786" cy="4114800"/>
          </a:xfrm>
          <a:custGeom>
            <a:avLst/>
            <a:gdLst/>
            <a:ahLst/>
            <a:cxnLst/>
            <a:rect l="l" t="t" r="r" b="b"/>
            <a:pathLst>
              <a:path w="4627786" h="4114800">
                <a:moveTo>
                  <a:pt x="0" y="0"/>
                </a:moveTo>
                <a:lnTo>
                  <a:pt x="4627786" y="0"/>
                </a:lnTo>
                <a:lnTo>
                  <a:pt x="46277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760111" y="903844"/>
            <a:ext cx="11319587" cy="938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09"/>
              </a:lnSpc>
            </a:pPr>
            <a:r>
              <a:rPr lang="en-US" sz="6771" spc="663">
                <a:solidFill>
                  <a:srgbClr val="231F20"/>
                </a:solidFill>
                <a:latin typeface="Oswald Bold"/>
              </a:rPr>
              <a:t>I. SCOPUL PROIECTULUI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96273" y="3347718"/>
            <a:ext cx="9624360" cy="3524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3232" lvl="1" indent="-361616" algn="just">
              <a:lnSpc>
                <a:spcPts val="4689"/>
              </a:lnSpc>
              <a:buFont typeface="Arial"/>
              <a:buChar char="•"/>
            </a:pPr>
            <a:r>
              <a:rPr lang="en-US" sz="3349">
                <a:solidFill>
                  <a:srgbClr val="231F20"/>
                </a:solidFill>
                <a:latin typeface="Oswald"/>
              </a:rPr>
              <a:t>Aplicarea practică a cunoștințelor teoretice.</a:t>
            </a:r>
          </a:p>
          <a:p>
            <a:pPr marL="723232" lvl="1" indent="-361616" algn="just">
              <a:lnSpc>
                <a:spcPts val="4689"/>
              </a:lnSpc>
              <a:buFont typeface="Arial"/>
              <a:buChar char="•"/>
            </a:pPr>
            <a:r>
              <a:rPr lang="en-US" sz="3349">
                <a:solidFill>
                  <a:srgbClr val="231F20"/>
                </a:solidFill>
                <a:latin typeface="Oswald"/>
              </a:rPr>
              <a:t>Organizarea unui proiect în funcție de etape.</a:t>
            </a:r>
          </a:p>
          <a:p>
            <a:pPr marL="723232" lvl="1" indent="-361616" algn="just">
              <a:lnSpc>
                <a:spcPts val="4689"/>
              </a:lnSpc>
              <a:buFont typeface="Arial"/>
              <a:buChar char="•"/>
            </a:pPr>
            <a:r>
              <a:rPr lang="en-US" sz="3349">
                <a:solidFill>
                  <a:srgbClr val="231F20"/>
                </a:solidFill>
                <a:latin typeface="Oswald"/>
              </a:rPr>
              <a:t>Implementarea unui circuit de sursă de curent Blauschild.</a:t>
            </a:r>
          </a:p>
          <a:p>
            <a:pPr marL="723232" lvl="1" indent="-361616" algn="just">
              <a:lnSpc>
                <a:spcPts val="4689"/>
              </a:lnSpc>
              <a:buFont typeface="Arial"/>
              <a:buChar char="•"/>
            </a:pPr>
            <a:r>
              <a:rPr lang="en-US" sz="3349">
                <a:solidFill>
                  <a:srgbClr val="231F20"/>
                </a:solidFill>
                <a:latin typeface="Oswald"/>
              </a:rPr>
              <a:t>Familiarizarea cu  software-ul specializat.</a:t>
            </a:r>
          </a:p>
          <a:p>
            <a:pPr marL="723232" lvl="1" indent="-361616" algn="just">
              <a:lnSpc>
                <a:spcPts val="4689"/>
              </a:lnSpc>
              <a:buFont typeface="Arial"/>
              <a:buChar char="•"/>
            </a:pPr>
            <a:r>
              <a:rPr lang="en-US" sz="3349">
                <a:solidFill>
                  <a:srgbClr val="231F20"/>
                </a:solidFill>
                <a:latin typeface="Oswald"/>
              </a:rPr>
              <a:t>Colaborarea eficientă în echipă.</a:t>
            </a:r>
          </a:p>
          <a:p>
            <a:pPr algn="just">
              <a:lnSpc>
                <a:spcPts val="4689"/>
              </a:lnSpc>
            </a:pPr>
            <a:endParaRPr lang="en-US" sz="3349">
              <a:solidFill>
                <a:srgbClr val="231F20"/>
              </a:solidFill>
              <a:latin typeface="Oswa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3897755" y="648059"/>
            <a:ext cx="3361545" cy="1364465"/>
          </a:xfrm>
          <a:custGeom>
            <a:avLst/>
            <a:gdLst/>
            <a:ahLst/>
            <a:cxnLst/>
            <a:rect l="l" t="t" r="r" b="b"/>
            <a:pathLst>
              <a:path w="3361545" h="1364465">
                <a:moveTo>
                  <a:pt x="0" y="0"/>
                </a:moveTo>
                <a:lnTo>
                  <a:pt x="3361545" y="0"/>
                </a:lnTo>
                <a:lnTo>
                  <a:pt x="3361545" y="1364464"/>
                </a:lnTo>
                <a:lnTo>
                  <a:pt x="0" y="13644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04804" y="3007840"/>
            <a:ext cx="3474003" cy="1005207"/>
            <a:chOff x="0" y="-28388"/>
            <a:chExt cx="914964" cy="2647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14964" cy="207596"/>
            </a:xfrm>
            <a:custGeom>
              <a:avLst/>
              <a:gdLst/>
              <a:ahLst/>
              <a:cxnLst/>
              <a:rect l="l" t="t" r="r" b="b"/>
              <a:pathLst>
                <a:path w="914964" h="207596">
                  <a:moveTo>
                    <a:pt x="0" y="0"/>
                  </a:moveTo>
                  <a:lnTo>
                    <a:pt x="914964" y="0"/>
                  </a:lnTo>
                  <a:lnTo>
                    <a:pt x="914964" y="207596"/>
                  </a:lnTo>
                  <a:lnTo>
                    <a:pt x="0" y="207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388"/>
              <a:ext cx="914964" cy="2647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 err="1">
                  <a:solidFill>
                    <a:srgbClr val="FFFFFF"/>
                  </a:solidFill>
                  <a:latin typeface="Oswald Bold"/>
                </a:rPr>
                <a:t>Lider</a:t>
              </a:r>
              <a:r>
                <a:rPr lang="en-US" sz="2981" spc="29" dirty="0">
                  <a:solidFill>
                    <a:srgbClr val="FFFFFF"/>
                  </a:solidFill>
                  <a:latin typeface="Oswald Bold"/>
                </a:rPr>
                <a:t> de </a:t>
              </a:r>
              <a:r>
                <a:rPr lang="en-US" sz="2981" spc="29" dirty="0" err="1">
                  <a:solidFill>
                    <a:srgbClr val="FFFFFF"/>
                  </a:solidFill>
                  <a:latin typeface="Oswald Bold"/>
                </a:rPr>
                <a:t>echipă</a:t>
              </a:r>
              <a:endParaRPr lang="en-US" sz="2981" spc="29" dirty="0">
                <a:solidFill>
                  <a:srgbClr val="FFFFFF"/>
                </a:solidFill>
                <a:latin typeface="Oswald Bold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-642393" y="689750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II. DESPRE NOI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0169" y="4199431"/>
            <a:ext cx="4043271" cy="3429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 err="1">
                <a:solidFill>
                  <a:srgbClr val="231F20"/>
                </a:solidFill>
                <a:latin typeface="DM Sans Bold"/>
              </a:rPr>
              <a:t>Simion</a:t>
            </a:r>
            <a:r>
              <a:rPr lang="en-US" sz="2010" spc="197" dirty="0">
                <a:solidFill>
                  <a:srgbClr val="231F20"/>
                </a:solidFill>
                <a:latin typeface="DM Sans Bold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 Bold"/>
              </a:rPr>
              <a:t>Emanuela</a:t>
            </a:r>
            <a:r>
              <a:rPr lang="en-US" sz="2010" spc="197" dirty="0">
                <a:solidFill>
                  <a:srgbClr val="231F20"/>
                </a:solidFill>
                <a:latin typeface="DM Sans Bold"/>
              </a:rPr>
              <a:t>-Andreea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445262" y="2991511"/>
            <a:ext cx="3360904" cy="1005207"/>
            <a:chOff x="0" y="-35888"/>
            <a:chExt cx="885176" cy="264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85176" cy="207596"/>
            </a:xfrm>
            <a:custGeom>
              <a:avLst/>
              <a:gdLst/>
              <a:ahLst/>
              <a:cxnLst/>
              <a:rect l="l" t="t" r="r" b="b"/>
              <a:pathLst>
                <a:path w="885176" h="207596">
                  <a:moveTo>
                    <a:pt x="0" y="0"/>
                  </a:moveTo>
                  <a:lnTo>
                    <a:pt x="885176" y="0"/>
                  </a:lnTo>
                  <a:lnTo>
                    <a:pt x="885176" y="207596"/>
                  </a:lnTo>
                  <a:lnTo>
                    <a:pt x="0" y="207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5888"/>
              <a:ext cx="885176" cy="2647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Oswald Bold"/>
                </a:rPr>
                <a:t>CAD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978841" y="2979364"/>
            <a:ext cx="3360904" cy="1005207"/>
            <a:chOff x="0" y="-35888"/>
            <a:chExt cx="885176" cy="26474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85176" cy="207596"/>
            </a:xfrm>
            <a:custGeom>
              <a:avLst/>
              <a:gdLst/>
              <a:ahLst/>
              <a:cxnLst/>
              <a:rect l="l" t="t" r="r" b="b"/>
              <a:pathLst>
                <a:path w="885176" h="207596">
                  <a:moveTo>
                    <a:pt x="0" y="0"/>
                  </a:moveTo>
                  <a:lnTo>
                    <a:pt x="885176" y="0"/>
                  </a:lnTo>
                  <a:lnTo>
                    <a:pt x="885176" y="207596"/>
                  </a:lnTo>
                  <a:lnTo>
                    <a:pt x="0" y="207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5888"/>
              <a:ext cx="885176" cy="2647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 err="1">
                  <a:solidFill>
                    <a:srgbClr val="FFFFFF"/>
                  </a:solidFill>
                  <a:latin typeface="Oswald Bold"/>
                </a:rPr>
                <a:t>Proiectare</a:t>
              </a:r>
              <a:endParaRPr lang="en-US" sz="2981" spc="29" dirty="0">
                <a:solidFill>
                  <a:srgbClr val="FFFFFF"/>
                </a:solidFill>
                <a:latin typeface="Oswald Bold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948255" y="5267474"/>
            <a:ext cx="3477630" cy="1005207"/>
            <a:chOff x="0" y="-37347"/>
            <a:chExt cx="915919" cy="26474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00070" cy="207596"/>
            </a:xfrm>
            <a:custGeom>
              <a:avLst/>
              <a:gdLst/>
              <a:ahLst/>
              <a:cxnLst/>
              <a:rect l="l" t="t" r="r" b="b"/>
              <a:pathLst>
                <a:path w="900070" h="207596">
                  <a:moveTo>
                    <a:pt x="0" y="0"/>
                  </a:moveTo>
                  <a:lnTo>
                    <a:pt x="900070" y="0"/>
                  </a:lnTo>
                  <a:lnTo>
                    <a:pt x="900070" y="207596"/>
                  </a:lnTo>
                  <a:lnTo>
                    <a:pt x="0" y="207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5849" y="-37347"/>
              <a:ext cx="900070" cy="2647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 err="1">
                  <a:solidFill>
                    <a:srgbClr val="FFFFFF"/>
                  </a:solidFill>
                  <a:latin typeface="Oswald Bold"/>
                </a:rPr>
                <a:t>Testare</a:t>
              </a:r>
              <a:endParaRPr lang="en-US" sz="2981" spc="29" dirty="0">
                <a:solidFill>
                  <a:srgbClr val="FFFFFF"/>
                </a:solidFill>
                <a:latin typeface="Oswald Bold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390831" y="5372874"/>
            <a:ext cx="3415336" cy="1005207"/>
            <a:chOff x="0" y="-28575"/>
            <a:chExt cx="899512" cy="26474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85176" cy="207596"/>
            </a:xfrm>
            <a:custGeom>
              <a:avLst/>
              <a:gdLst/>
              <a:ahLst/>
              <a:cxnLst/>
              <a:rect l="l" t="t" r="r" b="b"/>
              <a:pathLst>
                <a:path w="885176" h="207596">
                  <a:moveTo>
                    <a:pt x="0" y="0"/>
                  </a:moveTo>
                  <a:lnTo>
                    <a:pt x="885176" y="0"/>
                  </a:lnTo>
                  <a:lnTo>
                    <a:pt x="885176" y="207596"/>
                  </a:lnTo>
                  <a:lnTo>
                    <a:pt x="0" y="207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336" y="-28575"/>
              <a:ext cx="885176" cy="2647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 err="1">
                  <a:solidFill>
                    <a:srgbClr val="FFFFFF"/>
                  </a:solidFill>
                  <a:latin typeface="Oswald Bold"/>
                </a:rPr>
                <a:t>Tehnologie</a:t>
              </a:r>
              <a:endParaRPr lang="en-US" sz="2981" spc="29" dirty="0">
                <a:solidFill>
                  <a:srgbClr val="FFFFFF"/>
                </a:solidFill>
                <a:latin typeface="Oswald Bold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978841" y="5353381"/>
            <a:ext cx="3360904" cy="1005207"/>
            <a:chOff x="0" y="-30945"/>
            <a:chExt cx="885176" cy="26474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85176" cy="207596"/>
            </a:xfrm>
            <a:custGeom>
              <a:avLst/>
              <a:gdLst/>
              <a:ahLst/>
              <a:cxnLst/>
              <a:rect l="l" t="t" r="r" b="b"/>
              <a:pathLst>
                <a:path w="885176" h="207596">
                  <a:moveTo>
                    <a:pt x="0" y="0"/>
                  </a:moveTo>
                  <a:lnTo>
                    <a:pt x="885176" y="0"/>
                  </a:lnTo>
                  <a:lnTo>
                    <a:pt x="885176" y="207596"/>
                  </a:lnTo>
                  <a:lnTo>
                    <a:pt x="0" y="207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0945"/>
              <a:ext cx="885176" cy="2647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Oswald Bold"/>
                </a:rPr>
                <a:t>Marketing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-2563009" y="-1556330"/>
            <a:ext cx="4627786" cy="4114800"/>
          </a:xfrm>
          <a:custGeom>
            <a:avLst/>
            <a:gdLst/>
            <a:ahLst/>
            <a:cxnLst/>
            <a:rect l="l" t="t" r="r" b="b"/>
            <a:pathLst>
              <a:path w="4627786" h="4114800">
                <a:moveTo>
                  <a:pt x="0" y="0"/>
                </a:moveTo>
                <a:lnTo>
                  <a:pt x="4627786" y="0"/>
                </a:lnTo>
                <a:lnTo>
                  <a:pt x="46277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 rot="-10800000">
            <a:off x="14305198" y="8813336"/>
            <a:ext cx="5908205" cy="1783727"/>
          </a:xfrm>
          <a:custGeom>
            <a:avLst/>
            <a:gdLst/>
            <a:ahLst/>
            <a:cxnLst/>
            <a:rect l="l" t="t" r="r" b="b"/>
            <a:pathLst>
              <a:path w="5908205" h="1783727">
                <a:moveTo>
                  <a:pt x="0" y="0"/>
                </a:moveTo>
                <a:lnTo>
                  <a:pt x="5908204" y="0"/>
                </a:lnTo>
                <a:lnTo>
                  <a:pt x="5908204" y="1783727"/>
                </a:lnTo>
                <a:lnTo>
                  <a:pt x="0" y="17837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7408975" y="4275462"/>
            <a:ext cx="3360904" cy="342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 Bold"/>
              </a:rPr>
              <a:t>Dumitru Radu-</a:t>
            </a:r>
            <a:r>
              <a:rPr lang="en-US" sz="2010" spc="197" dirty="0" err="1">
                <a:solidFill>
                  <a:srgbClr val="231F20"/>
                </a:solidFill>
                <a:latin typeface="DM Sans Bold"/>
              </a:rPr>
              <a:t>Ștefan</a:t>
            </a:r>
            <a:endParaRPr lang="en-US" sz="2010" spc="197" dirty="0">
              <a:solidFill>
                <a:srgbClr val="231F20"/>
              </a:solidFill>
              <a:latin typeface="DM Sans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2728613" y="4170374"/>
            <a:ext cx="3861359" cy="701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010" spc="197" dirty="0" err="1">
                <a:solidFill>
                  <a:srgbClr val="231F20"/>
                </a:solidFill>
                <a:latin typeface="DM Sans Bold"/>
              </a:rPr>
              <a:t>Hîncea</a:t>
            </a:r>
            <a:r>
              <a:rPr lang="en-US" sz="2010" spc="197" dirty="0">
                <a:solidFill>
                  <a:srgbClr val="231F20"/>
                </a:solidFill>
                <a:latin typeface="DM Sans Bold"/>
              </a:rPr>
              <a:t> Maria-Alexandra</a:t>
            </a:r>
          </a:p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 Bold"/>
              </a:rPr>
              <a:t>Gheorghe Cristian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061354" y="6664364"/>
            <a:ext cx="3360904" cy="677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010" spc="197" dirty="0" err="1">
                <a:solidFill>
                  <a:srgbClr val="231F20"/>
                </a:solidFill>
                <a:latin typeface="DM Sans Bold"/>
              </a:rPr>
              <a:t>Ciocoiu</a:t>
            </a:r>
            <a:r>
              <a:rPr lang="en-US" sz="2010" spc="197" dirty="0">
                <a:solidFill>
                  <a:srgbClr val="231F20"/>
                </a:solidFill>
                <a:latin typeface="DM Sans Bold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 Bold"/>
              </a:rPr>
              <a:t>Ștefania</a:t>
            </a:r>
            <a:r>
              <a:rPr lang="en-US" sz="2010" spc="197" dirty="0">
                <a:solidFill>
                  <a:srgbClr val="231F20"/>
                </a:solidFill>
                <a:latin typeface="DM Sans Bold"/>
              </a:rPr>
              <a:t>-Anca</a:t>
            </a:r>
          </a:p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 err="1">
                <a:solidFill>
                  <a:srgbClr val="231F20"/>
                </a:solidFill>
                <a:latin typeface="DM Sans Bold"/>
              </a:rPr>
              <a:t>Șuhan</a:t>
            </a:r>
            <a:r>
              <a:rPr lang="en-US" sz="2010" spc="197" dirty="0">
                <a:solidFill>
                  <a:srgbClr val="231F20"/>
                </a:solidFill>
                <a:latin typeface="DM Sans Bold"/>
              </a:rPr>
              <a:t> Vlad-Alexandru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752487" y="6665966"/>
            <a:ext cx="4783025" cy="701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010" spc="197" dirty="0">
                <a:solidFill>
                  <a:srgbClr val="231F20"/>
                </a:solidFill>
                <a:latin typeface="DM Sans Bold"/>
              </a:rPr>
              <a:t>Niculescu-</a:t>
            </a:r>
            <a:r>
              <a:rPr lang="en-US" sz="2010" spc="197" dirty="0" err="1">
                <a:solidFill>
                  <a:srgbClr val="231F20"/>
                </a:solidFill>
                <a:latin typeface="DM Sans Bold"/>
              </a:rPr>
              <a:t>Caranfil</a:t>
            </a:r>
            <a:r>
              <a:rPr lang="en-US" sz="2010" spc="197" dirty="0">
                <a:solidFill>
                  <a:srgbClr val="231F20"/>
                </a:solidFill>
                <a:latin typeface="DM Sans Bold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 Bold"/>
              </a:rPr>
              <a:t>Cătălin</a:t>
            </a:r>
            <a:r>
              <a:rPr lang="en-US" sz="2010" spc="197" dirty="0">
                <a:solidFill>
                  <a:srgbClr val="231F20"/>
                </a:solidFill>
                <a:latin typeface="DM Sans Bold"/>
              </a:rPr>
              <a:t>-Ioan</a:t>
            </a:r>
          </a:p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 err="1">
                <a:solidFill>
                  <a:srgbClr val="231F20"/>
                </a:solidFill>
                <a:latin typeface="DM Sans Bold"/>
              </a:rPr>
              <a:t>Stănescu</a:t>
            </a:r>
            <a:r>
              <a:rPr lang="en-US" sz="2010" spc="197" dirty="0">
                <a:solidFill>
                  <a:srgbClr val="231F20"/>
                </a:solidFill>
                <a:latin typeface="DM Sans Bold"/>
              </a:rPr>
              <a:t> Andrei-</a:t>
            </a:r>
            <a:r>
              <a:rPr lang="en-US" sz="2010" spc="197" dirty="0" err="1">
                <a:solidFill>
                  <a:srgbClr val="231F20"/>
                </a:solidFill>
                <a:latin typeface="DM Sans Bold"/>
              </a:rPr>
              <a:t>Codruț</a:t>
            </a:r>
            <a:endParaRPr lang="en-US" sz="2010" spc="197" dirty="0">
              <a:solidFill>
                <a:srgbClr val="231F20"/>
              </a:solidFill>
              <a:latin typeface="DM Sans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2267779" y="6589835"/>
            <a:ext cx="4783025" cy="10610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010" spc="197" dirty="0" err="1">
                <a:solidFill>
                  <a:srgbClr val="231F20"/>
                </a:solidFill>
                <a:latin typeface="DM Sans Bold"/>
              </a:rPr>
              <a:t>Niță</a:t>
            </a:r>
            <a:r>
              <a:rPr lang="en-US" sz="2010" spc="197" dirty="0">
                <a:solidFill>
                  <a:srgbClr val="231F20"/>
                </a:solidFill>
                <a:latin typeface="DM Sans Bold"/>
              </a:rPr>
              <a:t> Ioana-Theodora</a:t>
            </a:r>
          </a:p>
          <a:p>
            <a:pPr algn="ctr">
              <a:lnSpc>
                <a:spcPts val="2774"/>
              </a:lnSpc>
            </a:pPr>
            <a:r>
              <a:rPr lang="en-US" sz="2010" spc="197" dirty="0">
                <a:solidFill>
                  <a:srgbClr val="231F20"/>
                </a:solidFill>
                <a:latin typeface="DM Sans Bold"/>
              </a:rPr>
              <a:t>Wanya-</a:t>
            </a:r>
            <a:r>
              <a:rPr lang="en-US" sz="2010" spc="197" dirty="0" err="1">
                <a:solidFill>
                  <a:srgbClr val="231F20"/>
                </a:solidFill>
                <a:latin typeface="DM Sans Bold"/>
              </a:rPr>
              <a:t>Crîngu</a:t>
            </a:r>
            <a:r>
              <a:rPr lang="en-US" sz="2010" spc="197" dirty="0">
                <a:solidFill>
                  <a:srgbClr val="231F20"/>
                </a:solidFill>
                <a:latin typeface="DM Sans Bold"/>
              </a:rPr>
              <a:t>  Leon-Cristian</a:t>
            </a:r>
          </a:p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 Bold"/>
              </a:rPr>
              <a:t>Zaharia Andreea-Alexandra</a:t>
            </a:r>
          </a:p>
        </p:txBody>
      </p:sp>
      <p:sp>
        <p:nvSpPr>
          <p:cNvPr id="29" name="Freeform 29"/>
          <p:cNvSpPr/>
          <p:nvPr/>
        </p:nvSpPr>
        <p:spPr>
          <a:xfrm>
            <a:off x="13897755" y="648059"/>
            <a:ext cx="3361545" cy="1364465"/>
          </a:xfrm>
          <a:custGeom>
            <a:avLst/>
            <a:gdLst/>
            <a:ahLst/>
            <a:cxnLst/>
            <a:rect l="l" t="t" r="r" b="b"/>
            <a:pathLst>
              <a:path w="3361545" h="1364465">
                <a:moveTo>
                  <a:pt x="0" y="0"/>
                </a:moveTo>
                <a:lnTo>
                  <a:pt x="3361545" y="0"/>
                </a:lnTo>
                <a:lnTo>
                  <a:pt x="3361545" y="1364464"/>
                </a:lnTo>
                <a:lnTo>
                  <a:pt x="0" y="13644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3333812" y="7370494"/>
            <a:ext cx="7315200" cy="2256312"/>
          </a:xfrm>
          <a:custGeom>
            <a:avLst/>
            <a:gdLst/>
            <a:ahLst/>
            <a:cxnLst/>
            <a:rect l="l" t="t" r="r" b="b"/>
            <a:pathLst>
              <a:path w="7315200" h="2256312">
                <a:moveTo>
                  <a:pt x="0" y="0"/>
                </a:moveTo>
                <a:lnTo>
                  <a:pt x="7315200" y="0"/>
                </a:lnTo>
                <a:lnTo>
                  <a:pt x="7315200" y="2256312"/>
                </a:lnTo>
                <a:lnTo>
                  <a:pt x="0" y="2256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224330" y="771695"/>
            <a:ext cx="12648468" cy="740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39"/>
              </a:lnSpc>
            </a:pPr>
            <a:r>
              <a:rPr lang="en-US" sz="5371" spc="526">
                <a:solidFill>
                  <a:srgbClr val="231F20"/>
                </a:solidFill>
                <a:latin typeface="Oswald Bold"/>
              </a:rPr>
              <a:t>III. REALIZAREA PROIECTULUI</a:t>
            </a:r>
          </a:p>
        </p:txBody>
      </p:sp>
      <p:sp>
        <p:nvSpPr>
          <p:cNvPr id="4" name="Freeform 4"/>
          <p:cNvSpPr/>
          <p:nvPr/>
        </p:nvSpPr>
        <p:spPr>
          <a:xfrm>
            <a:off x="-2030744" y="7753592"/>
            <a:ext cx="7315200" cy="2332736"/>
          </a:xfrm>
          <a:custGeom>
            <a:avLst/>
            <a:gdLst/>
            <a:ahLst/>
            <a:cxnLst/>
            <a:rect l="l" t="t" r="r" b="b"/>
            <a:pathLst>
              <a:path w="7315200" h="2332736">
                <a:moveTo>
                  <a:pt x="0" y="0"/>
                </a:moveTo>
                <a:lnTo>
                  <a:pt x="7315200" y="0"/>
                </a:lnTo>
                <a:lnTo>
                  <a:pt x="7315200" y="2332736"/>
                </a:lnTo>
                <a:lnTo>
                  <a:pt x="0" y="2332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022431" y="3287981"/>
            <a:ext cx="1262026" cy="1917442"/>
          </a:xfrm>
          <a:custGeom>
            <a:avLst/>
            <a:gdLst/>
            <a:ahLst/>
            <a:cxnLst/>
            <a:rect l="l" t="t" r="r" b="b"/>
            <a:pathLst>
              <a:path w="1262026" h="1917442">
                <a:moveTo>
                  <a:pt x="0" y="0"/>
                </a:moveTo>
                <a:lnTo>
                  <a:pt x="1262025" y="0"/>
                </a:lnTo>
                <a:lnTo>
                  <a:pt x="1262025" y="1917442"/>
                </a:lnTo>
                <a:lnTo>
                  <a:pt x="0" y="19174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3281936" y="5509564"/>
            <a:ext cx="9404397" cy="0"/>
          </a:xfrm>
          <a:prstGeom prst="line">
            <a:avLst/>
          </a:prstGeom>
          <a:ln w="19050" cap="flat">
            <a:solidFill>
              <a:srgbClr val="14689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4497497" y="5354436"/>
            <a:ext cx="311893" cy="31189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69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1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729740" y="6151747"/>
            <a:ext cx="1847408" cy="562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74"/>
              </a:lnSpc>
            </a:pPr>
            <a:r>
              <a:rPr lang="en-US" sz="1648" spc="161">
                <a:solidFill>
                  <a:srgbClr val="231F20"/>
                </a:solidFill>
                <a:latin typeface="Oswald"/>
              </a:rPr>
              <a:t>Modificarea modelelor EKV.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22431" y="3543448"/>
            <a:ext cx="1262026" cy="703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0"/>
              </a:lnSpc>
            </a:pPr>
            <a:r>
              <a:rPr lang="en-US" sz="4123" spc="404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74427" y="5776364"/>
            <a:ext cx="2158034" cy="360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9"/>
              </a:lnSpc>
            </a:pPr>
            <a:r>
              <a:rPr lang="en-US" sz="2137" spc="209">
                <a:solidFill>
                  <a:srgbClr val="231F20"/>
                </a:solidFill>
                <a:latin typeface="Oswald Bold"/>
              </a:rPr>
              <a:t>CAD</a:t>
            </a:r>
          </a:p>
        </p:txBody>
      </p:sp>
      <p:sp>
        <p:nvSpPr>
          <p:cNvPr id="13" name="Freeform 13"/>
          <p:cNvSpPr/>
          <p:nvPr/>
        </p:nvSpPr>
        <p:spPr>
          <a:xfrm>
            <a:off x="6193688" y="3287981"/>
            <a:ext cx="1262026" cy="1917442"/>
          </a:xfrm>
          <a:custGeom>
            <a:avLst/>
            <a:gdLst/>
            <a:ahLst/>
            <a:cxnLst/>
            <a:rect l="l" t="t" r="r" b="b"/>
            <a:pathLst>
              <a:path w="1262026" h="1917442">
                <a:moveTo>
                  <a:pt x="0" y="0"/>
                </a:moveTo>
                <a:lnTo>
                  <a:pt x="1262026" y="0"/>
                </a:lnTo>
                <a:lnTo>
                  <a:pt x="1262026" y="1917442"/>
                </a:lnTo>
                <a:lnTo>
                  <a:pt x="0" y="19174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6668754" y="5354436"/>
            <a:ext cx="311893" cy="31189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69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1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193688" y="3543448"/>
            <a:ext cx="1262026" cy="703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0"/>
              </a:lnSpc>
            </a:pPr>
            <a:r>
              <a:rPr lang="en-US" sz="4123" spc="404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8" name="Freeform 18"/>
          <p:cNvSpPr/>
          <p:nvPr/>
        </p:nvSpPr>
        <p:spPr>
          <a:xfrm>
            <a:off x="8366351" y="3287981"/>
            <a:ext cx="1262026" cy="1917442"/>
          </a:xfrm>
          <a:custGeom>
            <a:avLst/>
            <a:gdLst/>
            <a:ahLst/>
            <a:cxnLst/>
            <a:rect l="l" t="t" r="r" b="b"/>
            <a:pathLst>
              <a:path w="1262026" h="1917442">
                <a:moveTo>
                  <a:pt x="0" y="0"/>
                </a:moveTo>
                <a:lnTo>
                  <a:pt x="1262026" y="0"/>
                </a:lnTo>
                <a:lnTo>
                  <a:pt x="1262026" y="1917442"/>
                </a:lnTo>
                <a:lnTo>
                  <a:pt x="0" y="19174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9" name="Group 19"/>
          <p:cNvGrpSpPr/>
          <p:nvPr/>
        </p:nvGrpSpPr>
        <p:grpSpPr>
          <a:xfrm>
            <a:off x="8841417" y="5354436"/>
            <a:ext cx="311893" cy="311893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69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1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8366351" y="3543448"/>
            <a:ext cx="1262026" cy="703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0"/>
              </a:lnSpc>
            </a:pPr>
            <a:r>
              <a:rPr lang="en-US" sz="4123" spc="404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3" name="Freeform 23"/>
          <p:cNvSpPr/>
          <p:nvPr/>
        </p:nvSpPr>
        <p:spPr>
          <a:xfrm>
            <a:off x="10539014" y="3287981"/>
            <a:ext cx="1262026" cy="1917442"/>
          </a:xfrm>
          <a:custGeom>
            <a:avLst/>
            <a:gdLst/>
            <a:ahLst/>
            <a:cxnLst/>
            <a:rect l="l" t="t" r="r" b="b"/>
            <a:pathLst>
              <a:path w="1262026" h="1917442">
                <a:moveTo>
                  <a:pt x="0" y="0"/>
                </a:moveTo>
                <a:lnTo>
                  <a:pt x="1262025" y="0"/>
                </a:lnTo>
                <a:lnTo>
                  <a:pt x="1262025" y="1917442"/>
                </a:lnTo>
                <a:lnTo>
                  <a:pt x="0" y="19174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4" name="Group 24"/>
          <p:cNvGrpSpPr/>
          <p:nvPr/>
        </p:nvGrpSpPr>
        <p:grpSpPr>
          <a:xfrm>
            <a:off x="11014080" y="5354436"/>
            <a:ext cx="311893" cy="311893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69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1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0539014" y="3543448"/>
            <a:ext cx="1262026" cy="703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0"/>
              </a:lnSpc>
            </a:pPr>
            <a:r>
              <a:rPr lang="en-US" sz="4123" spc="404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827389" y="6150868"/>
            <a:ext cx="1994625" cy="562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74"/>
              </a:lnSpc>
            </a:pPr>
            <a:r>
              <a:rPr lang="en-US" sz="1648" spc="161">
                <a:solidFill>
                  <a:srgbClr val="231F20"/>
                </a:solidFill>
                <a:latin typeface="Oswald"/>
              </a:rPr>
              <a:t> Realizarea sursei Blauschild.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958541" y="5776364"/>
            <a:ext cx="1686709" cy="360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9"/>
              </a:lnSpc>
            </a:pPr>
            <a:r>
              <a:rPr lang="en-US" sz="2137" spc="209">
                <a:solidFill>
                  <a:srgbClr val="231F20"/>
                </a:solidFill>
                <a:latin typeface="Oswald Bold"/>
              </a:rPr>
              <a:t>PROIECTARE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000051" y="6150868"/>
            <a:ext cx="1994625" cy="84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74"/>
              </a:lnSpc>
            </a:pPr>
            <a:r>
              <a:rPr lang="en-US" sz="1648" spc="161">
                <a:solidFill>
                  <a:srgbClr val="231F20"/>
                </a:solidFill>
                <a:latin typeface="Oswald"/>
              </a:rPr>
              <a:t>Realizarea simulărilor și extragerea datelor.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131203" y="5776364"/>
            <a:ext cx="1686709" cy="360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9"/>
              </a:lnSpc>
            </a:pPr>
            <a:r>
              <a:rPr lang="en-US" sz="2137" spc="209">
                <a:solidFill>
                  <a:srgbClr val="231F20"/>
                </a:solidFill>
                <a:latin typeface="Oswald Bold"/>
              </a:rPr>
              <a:t>TESTARE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172714" y="6151747"/>
            <a:ext cx="1994625" cy="84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74"/>
              </a:lnSpc>
            </a:pPr>
            <a:r>
              <a:rPr lang="en-US" sz="1648" spc="161">
                <a:solidFill>
                  <a:srgbClr val="231F20"/>
                </a:solidFill>
                <a:latin typeface="Oswald"/>
              </a:rPr>
              <a:t> Îmbunătățirea modelelor dispozitivelor.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303866" y="5777243"/>
            <a:ext cx="1749244" cy="360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9"/>
              </a:lnSpc>
            </a:pPr>
            <a:r>
              <a:rPr lang="en-US" sz="2137" spc="209">
                <a:solidFill>
                  <a:srgbClr val="231F20"/>
                </a:solidFill>
                <a:latin typeface="Oswald Bold"/>
              </a:rPr>
              <a:t>TEHNOLOGIE</a:t>
            </a:r>
          </a:p>
        </p:txBody>
      </p:sp>
      <p:sp>
        <p:nvSpPr>
          <p:cNvPr id="34" name="AutoShape 34"/>
          <p:cNvSpPr/>
          <p:nvPr/>
        </p:nvSpPr>
        <p:spPr>
          <a:xfrm>
            <a:off x="5601668" y="5508684"/>
            <a:ext cx="9404397" cy="0"/>
          </a:xfrm>
          <a:prstGeom prst="line">
            <a:avLst/>
          </a:prstGeom>
          <a:ln w="19050" cap="flat">
            <a:solidFill>
              <a:srgbClr val="14689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/>
          <p:nvPr/>
        </p:nvSpPr>
        <p:spPr>
          <a:xfrm>
            <a:off x="12858746" y="3287101"/>
            <a:ext cx="1262026" cy="1917442"/>
          </a:xfrm>
          <a:custGeom>
            <a:avLst/>
            <a:gdLst/>
            <a:ahLst/>
            <a:cxnLst/>
            <a:rect l="l" t="t" r="r" b="b"/>
            <a:pathLst>
              <a:path w="1262026" h="1917442">
                <a:moveTo>
                  <a:pt x="0" y="0"/>
                </a:moveTo>
                <a:lnTo>
                  <a:pt x="1262025" y="0"/>
                </a:lnTo>
                <a:lnTo>
                  <a:pt x="1262025" y="1917443"/>
                </a:lnTo>
                <a:lnTo>
                  <a:pt x="0" y="19174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6" name="Group 36"/>
          <p:cNvGrpSpPr/>
          <p:nvPr/>
        </p:nvGrpSpPr>
        <p:grpSpPr>
          <a:xfrm>
            <a:off x="13333812" y="5353557"/>
            <a:ext cx="311893" cy="311893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699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19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2858746" y="3542568"/>
            <a:ext cx="1262026" cy="703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0"/>
              </a:lnSpc>
            </a:pPr>
            <a:r>
              <a:rPr lang="en-US" sz="4123" spc="404">
                <a:solidFill>
                  <a:srgbClr val="FFFBFB"/>
                </a:solidFill>
                <a:latin typeface="DM Sans Bold"/>
              </a:rPr>
              <a:t>05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492446" y="6150868"/>
            <a:ext cx="1994625" cy="562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74"/>
              </a:lnSpc>
            </a:pPr>
            <a:r>
              <a:rPr lang="en-US" sz="1648" spc="161">
                <a:solidFill>
                  <a:srgbClr val="231F20"/>
                </a:solidFill>
                <a:latin typeface="Oswald"/>
              </a:rPr>
              <a:t> De la logo, la datasheet.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2623598" y="5776364"/>
            <a:ext cx="1686709" cy="360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9"/>
              </a:lnSpc>
            </a:pPr>
            <a:r>
              <a:rPr lang="en-US" sz="2137" spc="209">
                <a:solidFill>
                  <a:srgbClr val="231F20"/>
                </a:solidFill>
                <a:latin typeface="Oswald Bold"/>
              </a:rPr>
              <a:t>MARKETING</a:t>
            </a:r>
          </a:p>
        </p:txBody>
      </p:sp>
      <p:sp>
        <p:nvSpPr>
          <p:cNvPr id="42" name="Freeform 42"/>
          <p:cNvSpPr/>
          <p:nvPr/>
        </p:nvSpPr>
        <p:spPr>
          <a:xfrm>
            <a:off x="13897755" y="648059"/>
            <a:ext cx="3361545" cy="1364465"/>
          </a:xfrm>
          <a:custGeom>
            <a:avLst/>
            <a:gdLst/>
            <a:ahLst/>
            <a:cxnLst/>
            <a:rect l="l" t="t" r="r" b="b"/>
            <a:pathLst>
              <a:path w="3361545" h="1364465">
                <a:moveTo>
                  <a:pt x="0" y="0"/>
                </a:moveTo>
                <a:lnTo>
                  <a:pt x="3361545" y="0"/>
                </a:lnTo>
                <a:lnTo>
                  <a:pt x="3361545" y="1364464"/>
                </a:lnTo>
                <a:lnTo>
                  <a:pt x="0" y="13644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97755" y="648059"/>
            <a:ext cx="3361545" cy="1364465"/>
          </a:xfrm>
          <a:custGeom>
            <a:avLst/>
            <a:gdLst/>
            <a:ahLst/>
            <a:cxnLst/>
            <a:rect l="l" t="t" r="r" b="b"/>
            <a:pathLst>
              <a:path w="3361545" h="1364465">
                <a:moveTo>
                  <a:pt x="0" y="0"/>
                </a:moveTo>
                <a:lnTo>
                  <a:pt x="3361545" y="0"/>
                </a:lnTo>
                <a:lnTo>
                  <a:pt x="3361545" y="1364464"/>
                </a:lnTo>
                <a:lnTo>
                  <a:pt x="0" y="136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59576" y="2446129"/>
            <a:ext cx="6682903" cy="6618644"/>
          </a:xfrm>
          <a:custGeom>
            <a:avLst/>
            <a:gdLst/>
            <a:ahLst/>
            <a:cxnLst/>
            <a:rect l="l" t="t" r="r" b="b"/>
            <a:pathLst>
              <a:path w="6682903" h="6618644">
                <a:moveTo>
                  <a:pt x="0" y="0"/>
                </a:moveTo>
                <a:lnTo>
                  <a:pt x="6682903" y="0"/>
                </a:lnTo>
                <a:lnTo>
                  <a:pt x="6682903" y="6618644"/>
                </a:lnTo>
                <a:lnTo>
                  <a:pt x="0" y="66186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597760" y="2164974"/>
            <a:ext cx="5980767" cy="1725560"/>
          </a:xfrm>
          <a:custGeom>
            <a:avLst/>
            <a:gdLst/>
            <a:ahLst/>
            <a:cxnLst/>
            <a:rect l="l" t="t" r="r" b="b"/>
            <a:pathLst>
              <a:path w="5980767" h="1725560">
                <a:moveTo>
                  <a:pt x="0" y="0"/>
                </a:moveTo>
                <a:lnTo>
                  <a:pt x="5980767" y="0"/>
                </a:lnTo>
                <a:lnTo>
                  <a:pt x="5980767" y="1725560"/>
                </a:lnTo>
                <a:lnTo>
                  <a:pt x="0" y="17255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286" b="-807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597760" y="3890534"/>
            <a:ext cx="5980767" cy="1864917"/>
          </a:xfrm>
          <a:custGeom>
            <a:avLst/>
            <a:gdLst/>
            <a:ahLst/>
            <a:cxnLst/>
            <a:rect l="l" t="t" r="r" b="b"/>
            <a:pathLst>
              <a:path w="5980767" h="1864917">
                <a:moveTo>
                  <a:pt x="0" y="0"/>
                </a:moveTo>
                <a:lnTo>
                  <a:pt x="5980767" y="0"/>
                </a:lnTo>
                <a:lnTo>
                  <a:pt x="5980767" y="1864917"/>
                </a:lnTo>
                <a:lnTo>
                  <a:pt x="0" y="18649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11" r="-211" b="-789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9597760" y="5755451"/>
            <a:ext cx="5980767" cy="1830292"/>
          </a:xfrm>
          <a:custGeom>
            <a:avLst/>
            <a:gdLst/>
            <a:ahLst/>
            <a:cxnLst/>
            <a:rect l="l" t="t" r="r" b="b"/>
            <a:pathLst>
              <a:path w="5980767" h="1830292">
                <a:moveTo>
                  <a:pt x="0" y="0"/>
                </a:moveTo>
                <a:lnTo>
                  <a:pt x="5980767" y="0"/>
                </a:lnTo>
                <a:lnTo>
                  <a:pt x="5980767" y="1830292"/>
                </a:lnTo>
                <a:lnTo>
                  <a:pt x="0" y="18302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9597760" y="7574254"/>
            <a:ext cx="5980767" cy="2158278"/>
          </a:xfrm>
          <a:custGeom>
            <a:avLst/>
            <a:gdLst/>
            <a:ahLst/>
            <a:cxnLst/>
            <a:rect l="l" t="t" r="r" b="b"/>
            <a:pathLst>
              <a:path w="5980767" h="2158278">
                <a:moveTo>
                  <a:pt x="0" y="0"/>
                </a:moveTo>
                <a:lnTo>
                  <a:pt x="5980767" y="0"/>
                </a:lnTo>
                <a:lnTo>
                  <a:pt x="5980767" y="2158278"/>
                </a:lnTo>
                <a:lnTo>
                  <a:pt x="0" y="21582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266" b="-2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5400000">
            <a:off x="14912505" y="8539846"/>
            <a:ext cx="4505983" cy="1436908"/>
          </a:xfrm>
          <a:custGeom>
            <a:avLst/>
            <a:gdLst/>
            <a:ahLst/>
            <a:cxnLst/>
            <a:rect l="l" t="t" r="r" b="b"/>
            <a:pathLst>
              <a:path w="4505983" h="1436908">
                <a:moveTo>
                  <a:pt x="0" y="0"/>
                </a:moveTo>
                <a:lnTo>
                  <a:pt x="4505983" y="0"/>
                </a:lnTo>
                <a:lnTo>
                  <a:pt x="4505983" y="1436908"/>
                </a:lnTo>
                <a:lnTo>
                  <a:pt x="0" y="14369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224330" y="1426469"/>
            <a:ext cx="1738070" cy="706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dirty="0">
                <a:solidFill>
                  <a:srgbClr val="231F20"/>
                </a:solidFill>
                <a:latin typeface="Oswald Bold"/>
              </a:rPr>
              <a:t>01.CAD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24330" y="771695"/>
            <a:ext cx="12648468" cy="740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39"/>
              </a:lnSpc>
            </a:pPr>
            <a:r>
              <a:rPr lang="en-US" sz="5371" spc="526">
                <a:solidFill>
                  <a:srgbClr val="231F20"/>
                </a:solidFill>
                <a:latin typeface="Oswald Bold"/>
              </a:rPr>
              <a:t>III. REALIZAREA PROIECTULUI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66051" y="8644769"/>
            <a:ext cx="4618574" cy="1472812"/>
          </a:xfrm>
          <a:custGeom>
            <a:avLst/>
            <a:gdLst/>
            <a:ahLst/>
            <a:cxnLst/>
            <a:rect l="l" t="t" r="r" b="b"/>
            <a:pathLst>
              <a:path w="4618574" h="1472812">
                <a:moveTo>
                  <a:pt x="0" y="0"/>
                </a:moveTo>
                <a:lnTo>
                  <a:pt x="4618574" y="0"/>
                </a:lnTo>
                <a:lnTo>
                  <a:pt x="4618574" y="1472811"/>
                </a:lnTo>
                <a:lnTo>
                  <a:pt x="0" y="1472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15085357" y="8256294"/>
            <a:ext cx="4720000" cy="1425000"/>
          </a:xfrm>
          <a:custGeom>
            <a:avLst/>
            <a:gdLst/>
            <a:ahLst/>
            <a:cxnLst/>
            <a:rect l="l" t="t" r="r" b="b"/>
            <a:pathLst>
              <a:path w="4720000" h="1425000">
                <a:moveTo>
                  <a:pt x="0" y="0"/>
                </a:moveTo>
                <a:lnTo>
                  <a:pt x="4720000" y="0"/>
                </a:lnTo>
                <a:lnTo>
                  <a:pt x="4720000" y="1425000"/>
                </a:lnTo>
                <a:lnTo>
                  <a:pt x="0" y="142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897755" y="648059"/>
            <a:ext cx="3361545" cy="1364465"/>
          </a:xfrm>
          <a:custGeom>
            <a:avLst/>
            <a:gdLst/>
            <a:ahLst/>
            <a:cxnLst/>
            <a:rect l="l" t="t" r="r" b="b"/>
            <a:pathLst>
              <a:path w="3361545" h="1364465">
                <a:moveTo>
                  <a:pt x="0" y="0"/>
                </a:moveTo>
                <a:lnTo>
                  <a:pt x="3361545" y="0"/>
                </a:lnTo>
                <a:lnTo>
                  <a:pt x="3361545" y="1364464"/>
                </a:lnTo>
                <a:lnTo>
                  <a:pt x="0" y="13644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5247162" y="2268775"/>
            <a:ext cx="6602804" cy="6989525"/>
          </a:xfrm>
          <a:custGeom>
            <a:avLst/>
            <a:gdLst/>
            <a:ahLst/>
            <a:cxnLst/>
            <a:rect l="l" t="t" r="r" b="b"/>
            <a:pathLst>
              <a:path w="6602804" h="6989525">
                <a:moveTo>
                  <a:pt x="0" y="0"/>
                </a:moveTo>
                <a:lnTo>
                  <a:pt x="6602804" y="0"/>
                </a:lnTo>
                <a:lnTo>
                  <a:pt x="6602804" y="6989525"/>
                </a:lnTo>
                <a:lnTo>
                  <a:pt x="0" y="69895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12785" b="-125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224330" y="1445519"/>
            <a:ext cx="3109670" cy="702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31F20"/>
                </a:solidFill>
                <a:latin typeface="Oswald Bold"/>
              </a:rPr>
              <a:t>02.Proiectare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24330" y="771695"/>
            <a:ext cx="12648468" cy="740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39"/>
              </a:lnSpc>
            </a:pPr>
            <a:r>
              <a:rPr lang="en-US" sz="5371" spc="526">
                <a:solidFill>
                  <a:srgbClr val="231F20"/>
                </a:solidFill>
                <a:latin typeface="Oswald Bold"/>
              </a:rPr>
              <a:t>III. REALIZAREA PROIECTULUI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66051" y="8644769"/>
            <a:ext cx="4618574" cy="1472812"/>
          </a:xfrm>
          <a:custGeom>
            <a:avLst/>
            <a:gdLst/>
            <a:ahLst/>
            <a:cxnLst/>
            <a:rect l="l" t="t" r="r" b="b"/>
            <a:pathLst>
              <a:path w="4618574" h="1472812">
                <a:moveTo>
                  <a:pt x="0" y="0"/>
                </a:moveTo>
                <a:lnTo>
                  <a:pt x="4618574" y="0"/>
                </a:lnTo>
                <a:lnTo>
                  <a:pt x="4618574" y="1472811"/>
                </a:lnTo>
                <a:lnTo>
                  <a:pt x="0" y="1472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15085357" y="8256294"/>
            <a:ext cx="4720000" cy="1425000"/>
          </a:xfrm>
          <a:custGeom>
            <a:avLst/>
            <a:gdLst/>
            <a:ahLst/>
            <a:cxnLst/>
            <a:rect l="l" t="t" r="r" b="b"/>
            <a:pathLst>
              <a:path w="4720000" h="1425000">
                <a:moveTo>
                  <a:pt x="0" y="0"/>
                </a:moveTo>
                <a:lnTo>
                  <a:pt x="4720000" y="0"/>
                </a:lnTo>
                <a:lnTo>
                  <a:pt x="4720000" y="1425000"/>
                </a:lnTo>
                <a:lnTo>
                  <a:pt x="0" y="142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897755" y="648059"/>
            <a:ext cx="3361545" cy="1364465"/>
          </a:xfrm>
          <a:custGeom>
            <a:avLst/>
            <a:gdLst/>
            <a:ahLst/>
            <a:cxnLst/>
            <a:rect l="l" t="t" r="r" b="b"/>
            <a:pathLst>
              <a:path w="3361545" h="1364465">
                <a:moveTo>
                  <a:pt x="0" y="0"/>
                </a:moveTo>
                <a:lnTo>
                  <a:pt x="3361545" y="0"/>
                </a:lnTo>
                <a:lnTo>
                  <a:pt x="3361545" y="1364464"/>
                </a:lnTo>
                <a:lnTo>
                  <a:pt x="0" y="13644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5373671" y="2442924"/>
            <a:ext cx="7540659" cy="6525870"/>
          </a:xfrm>
          <a:custGeom>
            <a:avLst/>
            <a:gdLst/>
            <a:ahLst/>
            <a:cxnLst/>
            <a:rect l="l" t="t" r="r" b="b"/>
            <a:pathLst>
              <a:path w="7540659" h="6525870">
                <a:moveTo>
                  <a:pt x="0" y="0"/>
                </a:moveTo>
                <a:lnTo>
                  <a:pt x="7540658" y="0"/>
                </a:lnTo>
                <a:lnTo>
                  <a:pt x="7540658" y="6525870"/>
                </a:lnTo>
                <a:lnTo>
                  <a:pt x="0" y="65258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224330" y="1445519"/>
            <a:ext cx="5020422" cy="70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231F20"/>
                </a:solidFill>
                <a:latin typeface="Oswald Bold"/>
              </a:rPr>
              <a:t>02.Proiectare - Layout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24330" y="771695"/>
            <a:ext cx="12648468" cy="740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39"/>
              </a:lnSpc>
            </a:pPr>
            <a:r>
              <a:rPr lang="en-US" sz="5371" spc="526">
                <a:solidFill>
                  <a:srgbClr val="231F20"/>
                </a:solidFill>
                <a:latin typeface="Oswald Bold"/>
              </a:rPr>
              <a:t>III. REALIZAREA PROIECTULUI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2224330" y="1426469"/>
            <a:ext cx="2403456" cy="706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dirty="0">
                <a:solidFill>
                  <a:srgbClr val="231F20"/>
                </a:solidFill>
                <a:latin typeface="Oswald Bold"/>
              </a:rPr>
              <a:t>03.Testare</a:t>
            </a:r>
          </a:p>
        </p:txBody>
      </p:sp>
      <p:sp>
        <p:nvSpPr>
          <p:cNvPr id="6" name="Freeform 6"/>
          <p:cNvSpPr/>
          <p:nvPr/>
        </p:nvSpPr>
        <p:spPr>
          <a:xfrm>
            <a:off x="13897755" y="648059"/>
            <a:ext cx="3361545" cy="1364465"/>
          </a:xfrm>
          <a:custGeom>
            <a:avLst/>
            <a:gdLst/>
            <a:ahLst/>
            <a:cxnLst/>
            <a:rect l="l" t="t" r="r" b="b"/>
            <a:pathLst>
              <a:path w="3361545" h="1364465">
                <a:moveTo>
                  <a:pt x="0" y="0"/>
                </a:moveTo>
                <a:lnTo>
                  <a:pt x="3361545" y="0"/>
                </a:lnTo>
                <a:lnTo>
                  <a:pt x="3361545" y="1364464"/>
                </a:lnTo>
                <a:lnTo>
                  <a:pt x="0" y="136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224330" y="771695"/>
            <a:ext cx="12648468" cy="740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39"/>
              </a:lnSpc>
            </a:pPr>
            <a:r>
              <a:rPr lang="en-US" sz="5371" spc="526">
                <a:solidFill>
                  <a:srgbClr val="231F20"/>
                </a:solidFill>
                <a:latin typeface="Oswald Bold"/>
              </a:rPr>
              <a:t>III. REALIZAREA PROIECTULUI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BC78AFC-E0A4-D887-B426-40BB0A95A3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9422715"/>
                  </p:ext>
                </p:extLst>
              </p:nvPr>
            </p:nvGraphicFramePr>
            <p:xfrm>
              <a:off x="2209800" y="2442898"/>
              <a:ext cx="13868400" cy="726378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4866">
                      <a:extLst>
                        <a:ext uri="{9D8B030D-6E8A-4147-A177-3AD203B41FA5}">
                          <a16:colId xmlns:a16="http://schemas.microsoft.com/office/drawing/2014/main" val="962628858"/>
                        </a:ext>
                      </a:extLst>
                    </a:gridCol>
                    <a:gridCol w="4046784">
                      <a:extLst>
                        <a:ext uri="{9D8B030D-6E8A-4147-A177-3AD203B41FA5}">
                          <a16:colId xmlns:a16="http://schemas.microsoft.com/office/drawing/2014/main" val="1061275371"/>
                        </a:ext>
                      </a:extLst>
                    </a:gridCol>
                    <a:gridCol w="3873675">
                      <a:extLst>
                        <a:ext uri="{9D8B030D-6E8A-4147-A177-3AD203B41FA5}">
                          <a16:colId xmlns:a16="http://schemas.microsoft.com/office/drawing/2014/main" val="851079172"/>
                        </a:ext>
                      </a:extLst>
                    </a:gridCol>
                    <a:gridCol w="1119130">
                      <a:extLst>
                        <a:ext uri="{9D8B030D-6E8A-4147-A177-3AD203B41FA5}">
                          <a16:colId xmlns:a16="http://schemas.microsoft.com/office/drawing/2014/main" val="1483292015"/>
                        </a:ext>
                      </a:extLst>
                    </a:gridCol>
                    <a:gridCol w="1081745">
                      <a:extLst>
                        <a:ext uri="{9D8B030D-6E8A-4147-A177-3AD203B41FA5}">
                          <a16:colId xmlns:a16="http://schemas.microsoft.com/office/drawing/2014/main" val="1802759761"/>
                        </a:ext>
                      </a:extLst>
                    </a:gridCol>
                    <a:gridCol w="1156515">
                      <a:extLst>
                        <a:ext uri="{9D8B030D-6E8A-4147-A177-3AD203B41FA5}">
                          <a16:colId xmlns:a16="http://schemas.microsoft.com/office/drawing/2014/main" val="306537359"/>
                        </a:ext>
                      </a:extLst>
                    </a:gridCol>
                    <a:gridCol w="1205685">
                      <a:extLst>
                        <a:ext uri="{9D8B030D-6E8A-4147-A177-3AD203B41FA5}">
                          <a16:colId xmlns:a16="http://schemas.microsoft.com/office/drawing/2014/main" val="2188685658"/>
                        </a:ext>
                      </a:extLst>
                    </a:gridCol>
                  </a:tblGrid>
                  <a:tr h="6007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Parametru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Descriere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Condiții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Min</a:t>
                          </a:r>
                          <a:r>
                            <a:rPr lang="en-US" sz="2000" b="1" dirty="0" err="1">
                              <a:effectLst/>
                              <a:latin typeface="Oswald" panose="00000500000000000000" pitchFamily="2" charset="0"/>
                            </a:rPr>
                            <a:t>im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Nom</a:t>
                          </a:r>
                          <a:r>
                            <a:rPr lang="en-US" sz="2000" b="1" dirty="0" err="1">
                              <a:effectLst/>
                              <a:latin typeface="Oswald" panose="00000500000000000000" pitchFamily="2" charset="0"/>
                            </a:rPr>
                            <a:t>inal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Max</a:t>
                          </a:r>
                          <a:r>
                            <a:rPr lang="en-US" sz="2000" b="1" dirty="0" err="1">
                              <a:effectLst/>
                              <a:latin typeface="Oswald" panose="00000500000000000000" pitchFamily="2" charset="0"/>
                            </a:rPr>
                            <a:t>im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Unitate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3131695979"/>
                      </a:ext>
                    </a:extLst>
                  </a:tr>
                  <a:tr h="4764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Gama de alimentare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27 ⁰C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1.92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5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1718269910"/>
                      </a:ext>
                    </a:extLst>
                  </a:tr>
                  <a:tr h="6007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I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Q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Curentul total consumat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27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7.36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4136867115"/>
                      </a:ext>
                    </a:extLst>
                  </a:tr>
                  <a:tr h="5989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I</a:t>
                          </a:r>
                          <a:r>
                            <a:rPr lang="en-US" sz="1800" baseline="-2500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Gama de variație a I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cu 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= 27 ⁰C</a:t>
                          </a:r>
                          <a:b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= Min. </a:t>
                          </a:r>
                          <a:r>
                            <a:rPr lang="en-US" sz="1800">
                              <a:effectLst/>
                              <a:latin typeface="Oswald" panose="00000500000000000000" pitchFamily="2" charset="0"/>
                              <a:sym typeface="Wingdings" panose="05000000000000000000" pitchFamily="2" charset="2"/>
                            </a:rPr>
                            <a:t></a:t>
                          </a: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 Max.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1.26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1.34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1.34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756466078"/>
                      </a:ext>
                    </a:extLst>
                  </a:tr>
                  <a:tr h="71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o-RO" sz="1800">
                                        <a:effectLst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o-RO" sz="1800">
                                        <a:effectLst/>
                                      </a:rPr>
                                      <m:t>VDD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ro-RO" sz="1800">
                                        <a:effectLst/>
                                      </a:rPr>
                                      <m:t>IOUT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Sensibilitatea I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în funcție de 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27 ⁰C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0.04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3350353106"/>
                      </a:ext>
                    </a:extLst>
                  </a:tr>
                  <a:tr h="6007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I</a:t>
                          </a:r>
                          <a:r>
                            <a:rPr lang="en-US" sz="1800" baseline="-2500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Gama de variație a I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cu temperatura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-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40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⁰C 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  <a:sym typeface="Wingdings" panose="05000000000000000000" pitchFamily="2" charset="2"/>
                            </a:rPr>
                            <a:t>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 125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1.03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1.53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1262156955"/>
                      </a:ext>
                    </a:extLst>
                  </a:tr>
                  <a:tr h="6007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TC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Coeficient de variație cu temperatura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-0.003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µA/⁰C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3360437075"/>
                      </a:ext>
                    </a:extLst>
                  </a:tr>
                  <a:tr h="6007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m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Media din </a:t>
                          </a:r>
                          <a:r>
                            <a:rPr lang="en-US" sz="1800" dirty="0" err="1">
                              <a:effectLst/>
                              <a:latin typeface="Oswald" panose="00000500000000000000" pitchFamily="2" charset="0"/>
                            </a:rPr>
                            <a:t>simularea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 Monte Carlo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Temp. = 27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1.36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3769643983"/>
                      </a:ext>
                    </a:extLst>
                  </a:tr>
                  <a:tr h="6007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800">
                              <a:effectLst/>
                            </a:rPr>
                            <a:t>σ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Oswald" panose="00000500000000000000" pitchFamily="2" charset="0"/>
                            </a:rPr>
                            <a:t>Devia</a:t>
                          </a: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ția standard din simularea Monte Carlo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Temp. = 27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0.3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2215823676"/>
                      </a:ext>
                    </a:extLst>
                  </a:tr>
                  <a:tr h="6007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I</a:t>
                          </a:r>
                          <a:r>
                            <a:rPr lang="en-US" sz="1800" baseline="-2500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Gama de variație a I</a:t>
                          </a:r>
                          <a:r>
                            <a:rPr lang="ro-RO" sz="1800" baseline="-2500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 cu procesul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Temp. = 27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cs typeface="Times New Roman" panose="02020603050405020304" pitchFamily="18" charset="0"/>
                            </a:rPr>
                            <a:t>0.46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1.36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cs typeface="Times New Roman" panose="02020603050405020304" pitchFamily="18" charset="0"/>
                            </a:rPr>
                            <a:t>2.26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3861181113"/>
                      </a:ext>
                    </a:extLst>
                  </a:tr>
                  <a:tr h="6685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Tensiunea maximă de ieșire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-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40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⁰C 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  <a:sym typeface="Wingdings" panose="05000000000000000000" pitchFamily="2" charset="2"/>
                            </a:rPr>
                            <a:t>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 125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5 V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4.75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4.8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4.82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221741710"/>
                      </a:ext>
                    </a:extLst>
                  </a:tr>
                  <a:tr h="6007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Arie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Nr. total de dispozitive din schemă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 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cs typeface="Times New Roman" panose="02020603050405020304" pitchFamily="18" charset="0"/>
                            </a:rPr>
                            <a:t>22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1876501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BC78AFC-E0A4-D887-B426-40BB0A95A3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9422715"/>
                  </p:ext>
                </p:extLst>
              </p:nvPr>
            </p:nvGraphicFramePr>
            <p:xfrm>
              <a:off x="2209800" y="2442898"/>
              <a:ext cx="13868400" cy="726378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4866">
                      <a:extLst>
                        <a:ext uri="{9D8B030D-6E8A-4147-A177-3AD203B41FA5}">
                          <a16:colId xmlns:a16="http://schemas.microsoft.com/office/drawing/2014/main" val="962628858"/>
                        </a:ext>
                      </a:extLst>
                    </a:gridCol>
                    <a:gridCol w="4046784">
                      <a:extLst>
                        <a:ext uri="{9D8B030D-6E8A-4147-A177-3AD203B41FA5}">
                          <a16:colId xmlns:a16="http://schemas.microsoft.com/office/drawing/2014/main" val="1061275371"/>
                        </a:ext>
                      </a:extLst>
                    </a:gridCol>
                    <a:gridCol w="3873675">
                      <a:extLst>
                        <a:ext uri="{9D8B030D-6E8A-4147-A177-3AD203B41FA5}">
                          <a16:colId xmlns:a16="http://schemas.microsoft.com/office/drawing/2014/main" val="851079172"/>
                        </a:ext>
                      </a:extLst>
                    </a:gridCol>
                    <a:gridCol w="1119130">
                      <a:extLst>
                        <a:ext uri="{9D8B030D-6E8A-4147-A177-3AD203B41FA5}">
                          <a16:colId xmlns:a16="http://schemas.microsoft.com/office/drawing/2014/main" val="1483292015"/>
                        </a:ext>
                      </a:extLst>
                    </a:gridCol>
                    <a:gridCol w="1081745">
                      <a:extLst>
                        <a:ext uri="{9D8B030D-6E8A-4147-A177-3AD203B41FA5}">
                          <a16:colId xmlns:a16="http://schemas.microsoft.com/office/drawing/2014/main" val="1802759761"/>
                        </a:ext>
                      </a:extLst>
                    </a:gridCol>
                    <a:gridCol w="1156515">
                      <a:extLst>
                        <a:ext uri="{9D8B030D-6E8A-4147-A177-3AD203B41FA5}">
                          <a16:colId xmlns:a16="http://schemas.microsoft.com/office/drawing/2014/main" val="306537359"/>
                        </a:ext>
                      </a:extLst>
                    </a:gridCol>
                    <a:gridCol w="1205685">
                      <a:extLst>
                        <a:ext uri="{9D8B030D-6E8A-4147-A177-3AD203B41FA5}">
                          <a16:colId xmlns:a16="http://schemas.microsoft.com/office/drawing/2014/main" val="2188685658"/>
                        </a:ext>
                      </a:extLst>
                    </a:gridCol>
                  </a:tblGrid>
                  <a:tr h="6007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Parametru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Descriere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Condiții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Min</a:t>
                          </a:r>
                          <a:r>
                            <a:rPr lang="en-US" sz="2000" b="1" dirty="0" err="1">
                              <a:effectLst/>
                              <a:latin typeface="Oswald" panose="00000500000000000000" pitchFamily="2" charset="0"/>
                            </a:rPr>
                            <a:t>im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Nom</a:t>
                          </a:r>
                          <a:r>
                            <a:rPr lang="en-US" sz="2000" b="1" dirty="0" err="1">
                              <a:effectLst/>
                              <a:latin typeface="Oswald" panose="00000500000000000000" pitchFamily="2" charset="0"/>
                            </a:rPr>
                            <a:t>inal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Max</a:t>
                          </a:r>
                          <a:r>
                            <a:rPr lang="en-US" sz="2000" b="1" dirty="0" err="1">
                              <a:effectLst/>
                              <a:latin typeface="Oswald" panose="00000500000000000000" pitchFamily="2" charset="0"/>
                            </a:rPr>
                            <a:t>im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2000" b="1" dirty="0">
                              <a:effectLst/>
                              <a:latin typeface="Oswald" panose="00000500000000000000" pitchFamily="2" charset="0"/>
                            </a:rPr>
                            <a:t>Unitate</a:t>
                          </a:r>
                          <a:endParaRPr lang="en-US" sz="2000" b="1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3131695979"/>
                      </a:ext>
                    </a:extLst>
                  </a:tr>
                  <a:tr h="4764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Gama de alimentare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27 ⁰C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1.92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5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1718269910"/>
                      </a:ext>
                    </a:extLst>
                  </a:tr>
                  <a:tr h="6007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I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Q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Curentul total consumat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27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7.36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4136867115"/>
                      </a:ext>
                    </a:extLst>
                  </a:tr>
                  <a:tr h="5989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I</a:t>
                          </a:r>
                          <a:r>
                            <a:rPr lang="en-US" sz="1800" baseline="-2500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Gama de variație a I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cu 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= 27 ⁰C</a:t>
                          </a:r>
                          <a:b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= Min. </a:t>
                          </a:r>
                          <a:r>
                            <a:rPr lang="en-US" sz="1800">
                              <a:effectLst/>
                              <a:latin typeface="Oswald" panose="00000500000000000000" pitchFamily="2" charset="0"/>
                              <a:sym typeface="Wingdings" panose="05000000000000000000" pitchFamily="2" charset="2"/>
                            </a:rPr>
                            <a:t></a:t>
                          </a: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 Max.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1.26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1.34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1.34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756466078"/>
                      </a:ext>
                    </a:extLst>
                  </a:tr>
                  <a:tr h="71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700" marR="12700" marT="12700" marB="0" anchor="ctr">
                        <a:blipFill>
                          <a:blip r:embed="rId3"/>
                          <a:stretch>
                            <a:fillRect l="-441" t="-320513" r="-903524" b="-6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Sensibilitatea I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în funcție de 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27 ⁰C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0.04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3350353106"/>
                      </a:ext>
                    </a:extLst>
                  </a:tr>
                  <a:tr h="6007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I</a:t>
                          </a:r>
                          <a:r>
                            <a:rPr lang="en-US" sz="1800" baseline="-2500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Gama de variație a I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cu temperatura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-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40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⁰C 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  <a:sym typeface="Wingdings" panose="05000000000000000000" pitchFamily="2" charset="2"/>
                            </a:rPr>
                            <a:t>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 125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1.03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1.53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1262156955"/>
                      </a:ext>
                    </a:extLst>
                  </a:tr>
                  <a:tr h="6007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TC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Coeficient de variație cu temperatura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-0.003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µA/⁰C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3360437075"/>
                      </a:ext>
                    </a:extLst>
                  </a:tr>
                  <a:tr h="6007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m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Media din </a:t>
                          </a:r>
                          <a:r>
                            <a:rPr lang="en-US" sz="1800" dirty="0" err="1">
                              <a:effectLst/>
                              <a:latin typeface="Oswald" panose="00000500000000000000" pitchFamily="2" charset="0"/>
                            </a:rPr>
                            <a:t>simularea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 Monte Carlo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Temp. = 27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1.36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3769643983"/>
                      </a:ext>
                    </a:extLst>
                  </a:tr>
                  <a:tr h="6007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800">
                              <a:effectLst/>
                            </a:rPr>
                            <a:t>σ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Oswald" panose="00000500000000000000" pitchFamily="2" charset="0"/>
                            </a:rPr>
                            <a:t>Devia</a:t>
                          </a: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ția standard din simularea Monte Carlo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Temp. = 27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0.3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2215823676"/>
                      </a:ext>
                    </a:extLst>
                  </a:tr>
                  <a:tr h="6007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I</a:t>
                          </a:r>
                          <a:r>
                            <a:rPr lang="en-US" sz="1800" baseline="-2500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Gama de variație a I</a:t>
                          </a:r>
                          <a:r>
                            <a:rPr lang="ro-RO" sz="1800" baseline="-2500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 cu procesul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Temp. = 27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Nom.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cs typeface="Times New Roman" panose="02020603050405020304" pitchFamily="18" charset="0"/>
                            </a:rPr>
                            <a:t>0.46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1.36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cs typeface="Times New Roman" panose="02020603050405020304" pitchFamily="18" charset="0"/>
                            </a:rPr>
                            <a:t>2.26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µA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3861181113"/>
                      </a:ext>
                    </a:extLst>
                  </a:tr>
                  <a:tr h="6685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>
                              <a:effectLst/>
                              <a:latin typeface="Oswald" panose="00000500000000000000" pitchFamily="2" charset="0"/>
                            </a:rPr>
                            <a:t>OUT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Tensiunea maximă de ieșire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T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emp.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-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40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⁰C 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  <a:sym typeface="Wingdings" panose="05000000000000000000" pitchFamily="2" charset="2"/>
                            </a:rPr>
                            <a:t></a:t>
                          </a:r>
                          <a:r>
                            <a:rPr lang="en-US" sz="1800" dirty="0">
                              <a:effectLst/>
                              <a:latin typeface="Oswald" panose="00000500000000000000" pitchFamily="2" charset="0"/>
                            </a:rPr>
                            <a:t> 125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 ⁰C</a:t>
                          </a:r>
                          <a:b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</a:b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r>
                            <a:rPr lang="ro-RO" sz="1800" baseline="-25000" dirty="0">
                              <a:effectLst/>
                              <a:latin typeface="Oswald" panose="00000500000000000000" pitchFamily="2" charset="0"/>
                            </a:rPr>
                            <a:t>DD </a:t>
                          </a: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= 5 V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4.75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4.8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a:t>4.82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V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221741710"/>
                      </a:ext>
                    </a:extLst>
                  </a:tr>
                  <a:tr h="6007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Arie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Nr. total de dispozitive din schemă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>
                              <a:effectLst/>
                              <a:latin typeface="Oswald" panose="00000500000000000000" pitchFamily="2" charset="0"/>
                            </a:rPr>
                            <a:t> </a:t>
                          </a:r>
                          <a:endParaRPr lang="en-US" sz="180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  <a:cs typeface="Times New Roman" panose="02020603050405020304" pitchFamily="18" charset="0"/>
                            </a:rPr>
                            <a:t>22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o-RO" sz="1800" dirty="0">
                              <a:effectLst/>
                              <a:latin typeface="Oswald" panose="00000500000000000000" pitchFamily="2" charset="0"/>
                            </a:rPr>
                            <a:t>N/A</a:t>
                          </a:r>
                          <a:endParaRPr lang="en-US" sz="1800" dirty="0">
                            <a:effectLst/>
                            <a:latin typeface="Oswald" panose="00000500000000000000" pitchFamily="2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12700" marR="12700" marT="12700" marB="0" anchor="ctr"/>
                    </a:tc>
                    <a:extLst>
                      <a:ext uri="{0D108BD9-81ED-4DB2-BD59-A6C34878D82A}">
                        <a16:rowId xmlns:a16="http://schemas.microsoft.com/office/drawing/2014/main" val="187650160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959</Words>
  <Application>Microsoft Office PowerPoint</Application>
  <PresentationFormat>Custom</PresentationFormat>
  <Paragraphs>276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Oswald Bold</vt:lpstr>
      <vt:lpstr>Oswald</vt:lpstr>
      <vt:lpstr>Oswald Bold Italics</vt:lpstr>
      <vt:lpstr>Calibri</vt:lpstr>
      <vt:lpstr>DM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Circuite Integrate de Joasa Tensiune si Mica Putere</dc:title>
  <cp:lastModifiedBy>Andreea Zaharia</cp:lastModifiedBy>
  <cp:revision>9</cp:revision>
  <dcterms:created xsi:type="dcterms:W3CDTF">2006-08-16T00:00:00Z</dcterms:created>
  <dcterms:modified xsi:type="dcterms:W3CDTF">2024-05-25T09:51:27Z</dcterms:modified>
  <dc:identifier>DAGFwz-2suE</dc:identifier>
</cp:coreProperties>
</file>