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3" r:id="rId8"/>
    <p:sldId id="264" r:id="rId9"/>
    <p:sldId id="265" r:id="rId10"/>
    <p:sldId id="266" r:id="rId11"/>
    <p:sldId id="267" r:id="rId12"/>
    <p:sldId id="268" r:id="rId13"/>
    <p:sldId id="259"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96" d="100"/>
          <a:sy n="96" d="100"/>
        </p:scale>
        <p:origin x="83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12/5/2021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3969" y="3763367"/>
            <a:ext cx="4860030" cy="276999"/>
          </a:xfrm>
          <a:prstGeom prst="rect">
            <a:avLst/>
          </a:prstGeom>
          <a:noFill/>
        </p:spPr>
        <p:txBody>
          <a:bodyPr wrap="square">
            <a:spAutoFit/>
          </a:bodyPr>
          <a:lstStyle/>
          <a:p>
            <a:pPr fontAlgn="auto">
              <a:spcBef>
                <a:spcPts val="0"/>
              </a:spcBef>
              <a:spcAft>
                <a:spcPts val="0"/>
              </a:spcAft>
              <a:defRPr/>
            </a:pPr>
            <a:r>
              <a:rPr lang="zh-TW" altLang="en-US" sz="1200" b="1" dirty="0" smtClean="0">
                <a:solidFill>
                  <a:schemeClr val="tx1">
                    <a:lumMod val="75000"/>
                    <a:lumOff val="25000"/>
                  </a:schemeClr>
                </a:solidFill>
                <a:latin typeface="Arial" pitchFamily="34" charset="0"/>
                <a:cs typeface="Arial" pitchFamily="34" charset="0"/>
              </a:rPr>
              <a:t> </a:t>
            </a:r>
            <a:r>
              <a:rPr lang="en-US" altLang="zh-TW" sz="1200" b="1" dirty="0" smtClean="0">
                <a:solidFill>
                  <a:schemeClr val="tx1">
                    <a:lumMod val="75000"/>
                    <a:lumOff val="25000"/>
                  </a:schemeClr>
                </a:solidFill>
                <a:latin typeface="Arial" pitchFamily="34" charset="0"/>
                <a:cs typeface="Arial" pitchFamily="34" charset="0"/>
              </a:rPr>
              <a:t>109598050 </a:t>
            </a:r>
            <a:r>
              <a:rPr lang="zh-TW" altLang="en-US" sz="1200" b="1" dirty="0" smtClean="0">
                <a:solidFill>
                  <a:schemeClr val="tx1">
                    <a:lumMod val="75000"/>
                    <a:lumOff val="25000"/>
                  </a:schemeClr>
                </a:solidFill>
                <a:latin typeface="Arial" pitchFamily="34" charset="0"/>
                <a:cs typeface="Arial" pitchFamily="34" charset="0"/>
              </a:rPr>
              <a:t>黃禎安</a:t>
            </a:r>
            <a:r>
              <a:rPr kumimoji="0" lang="en-US" altLang="ko-KR" sz="1200" b="1" dirty="0" smtClean="0">
                <a:solidFill>
                  <a:schemeClr val="tx1">
                    <a:lumMod val="75000"/>
                    <a:lumOff val="25000"/>
                  </a:schemeClr>
                </a:solidFill>
                <a:latin typeface="Arial" pitchFamily="34" charset="0"/>
                <a:cs typeface="Arial" pitchFamily="34" charset="0"/>
              </a:rPr>
              <a:t>    </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4283968" y="2787774"/>
            <a:ext cx="4860032" cy="830997"/>
          </a:xfrm>
          <a:prstGeom prst="rect">
            <a:avLst/>
          </a:prstGeom>
          <a:noFill/>
          <a:ln w="9525">
            <a:noFill/>
            <a:miter lim="800000"/>
            <a:headEnd/>
            <a:tailEnd/>
          </a:ln>
        </p:spPr>
        <p:txBody>
          <a:bodyPr wrap="square">
            <a:spAutoFit/>
          </a:bodyPr>
          <a:lstStyle/>
          <a:p>
            <a:r>
              <a:rPr lang="zh-TW" altLang="en-US" sz="2400" b="1" dirty="0" smtClean="0">
                <a:solidFill>
                  <a:schemeClr val="tx1">
                    <a:lumMod val="75000"/>
                    <a:lumOff val="25000"/>
                  </a:schemeClr>
                </a:solidFill>
                <a:latin typeface="Arial" pitchFamily="34" charset="0"/>
                <a:ea typeface="맑은 고딕" pitchFamily="50" charset="-127"/>
                <a:cs typeface="Arial" pitchFamily="34" charset="0"/>
              </a:rPr>
              <a:t>社群媒體與對話機器人系統設計</a:t>
            </a:r>
            <a:endParaRPr lang="en-US" altLang="zh-TW" sz="2400" b="1" dirty="0" smtClean="0">
              <a:solidFill>
                <a:schemeClr val="tx1">
                  <a:lumMod val="75000"/>
                  <a:lumOff val="25000"/>
                </a:schemeClr>
              </a:solidFill>
              <a:latin typeface="Arial" pitchFamily="34" charset="0"/>
              <a:ea typeface="맑은 고딕" pitchFamily="50" charset="-127"/>
              <a:cs typeface="Arial" pitchFamily="34" charset="0"/>
            </a:endParaRPr>
          </a:p>
          <a:p>
            <a:r>
              <a:rPr lang="zh-TW" altLang="en-US" sz="2400" b="1" dirty="0">
                <a:solidFill>
                  <a:schemeClr val="tx1">
                    <a:lumMod val="75000"/>
                    <a:lumOff val="25000"/>
                  </a:schemeClr>
                </a:solidFill>
                <a:latin typeface="Arial" pitchFamily="34" charset="0"/>
                <a:ea typeface="맑은 고딕" pitchFamily="50" charset="-127"/>
                <a:cs typeface="Arial" pitchFamily="34" charset="0"/>
              </a:rPr>
              <a:t>期</a:t>
            </a:r>
            <a:r>
              <a:rPr lang="zh-TW" altLang="en-US" sz="2400" b="1" dirty="0" smtClean="0">
                <a:solidFill>
                  <a:schemeClr val="tx1">
                    <a:lumMod val="75000"/>
                    <a:lumOff val="25000"/>
                  </a:schemeClr>
                </a:solidFill>
                <a:latin typeface="Arial" pitchFamily="34" charset="0"/>
                <a:ea typeface="맑은 고딕" pitchFamily="50" charset="-127"/>
                <a:cs typeface="Arial" pitchFamily="34" charset="0"/>
              </a:rPr>
              <a:t>中專案報告</a:t>
            </a:r>
            <a:endParaRPr lang="en-US" altLang="ko-KR" sz="2400" b="1" dirty="0" smtClean="0">
              <a:solidFill>
                <a:schemeClr val="tx1">
                  <a:lumMod val="75000"/>
                  <a:lumOff val="25000"/>
                </a:schemeClr>
              </a:solidFill>
              <a:latin typeface="Arial" pitchFamily="34" charset="0"/>
              <a:ea typeface="맑은 고딕" pitchFamily="50" charset="-127"/>
              <a:cs typeface="Arial" pitchFamily="34" charset="0"/>
            </a:endParaRPr>
          </a:p>
        </p:txBody>
      </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專案</a:t>
            </a:r>
            <a:r>
              <a:rPr lang="zh-TW" altLang="en-US" b="1" dirty="0" smtClean="0">
                <a:latin typeface="Arial" pitchFamily="34" charset="0"/>
                <a:cs typeface="Arial" pitchFamily="34" charset="0"/>
              </a:rPr>
              <a:t>只有我一個人，所以</a:t>
            </a:r>
            <a:r>
              <a:rPr lang="en-US" altLang="zh-TW" b="1" smtClean="0">
                <a:latin typeface="Arial" pitchFamily="34" charset="0"/>
                <a:cs typeface="Arial" pitchFamily="34" charset="0"/>
              </a:rPr>
              <a:t>:</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en-US" altLang="zh-TW" dirty="0" smtClean="0">
              <a:latin typeface="Arial" pitchFamily="34" charset="0"/>
              <a:cs typeface="Arial" pitchFamily="34" charset="0"/>
            </a:endParaRPr>
          </a:p>
          <a:p>
            <a:endParaRPr lang="en-US" altLang="zh-TW" dirty="0"/>
          </a:p>
          <a:p>
            <a:r>
              <a:rPr lang="zh-TW" altLang="en-US" dirty="0" smtClean="0">
                <a:latin typeface="Arial" pitchFamily="34" charset="0"/>
                <a:cs typeface="Arial" pitchFamily="34" charset="0"/>
              </a:rPr>
              <a:t>專案規劃</a:t>
            </a:r>
            <a:r>
              <a:rPr lang="en-US" altLang="zh-TW" dirty="0" smtClean="0">
                <a:latin typeface="Arial" pitchFamily="34" charset="0"/>
                <a:cs typeface="Arial" pitchFamily="34" charset="0"/>
              </a:rPr>
              <a:t>:</a:t>
            </a:r>
            <a:r>
              <a:rPr lang="zh-TW" altLang="en-US" dirty="0" smtClean="0">
                <a:latin typeface="Arial" pitchFamily="34" charset="0"/>
                <a:cs typeface="Arial" pitchFamily="34" charset="0"/>
              </a:rPr>
              <a:t> 黃禎安</a:t>
            </a:r>
            <a:endParaRPr lang="en-US" altLang="zh-TW" dirty="0" smtClean="0">
              <a:latin typeface="Arial" pitchFamily="34" charset="0"/>
              <a:cs typeface="Arial" pitchFamily="34" charset="0"/>
            </a:endParaRPr>
          </a:p>
          <a:p>
            <a:r>
              <a:rPr lang="zh-TW" altLang="en-US" dirty="0" smtClean="0"/>
              <a:t>專案程式</a:t>
            </a:r>
            <a:r>
              <a:rPr lang="en-US" altLang="zh-TW" dirty="0" smtClean="0"/>
              <a:t>:</a:t>
            </a:r>
            <a:r>
              <a:rPr lang="zh-TW" altLang="en-US" dirty="0" smtClean="0"/>
              <a:t> 黃禎安</a:t>
            </a:r>
            <a:endParaRPr lang="en-US" altLang="zh-TW" dirty="0"/>
          </a:p>
          <a:p>
            <a:r>
              <a:rPr lang="zh-TW" altLang="en-US" dirty="0" smtClean="0">
                <a:latin typeface="Arial" pitchFamily="34" charset="0"/>
                <a:cs typeface="Arial" pitchFamily="34" charset="0"/>
              </a:rPr>
              <a:t>專案測試</a:t>
            </a:r>
            <a:r>
              <a:rPr lang="en-US" altLang="zh-TW" dirty="0" smtClean="0">
                <a:latin typeface="Arial" pitchFamily="34" charset="0"/>
                <a:cs typeface="Arial" pitchFamily="34" charset="0"/>
              </a:rPr>
              <a:t>:</a:t>
            </a:r>
            <a:r>
              <a:rPr lang="zh-TW" altLang="en-US" dirty="0" smtClean="0">
                <a:latin typeface="Arial" pitchFamily="34" charset="0"/>
                <a:cs typeface="Arial" pitchFamily="34" charset="0"/>
              </a:rPr>
              <a:t> 黃禎安</a:t>
            </a:r>
            <a:endParaRPr lang="en-US" altLang="zh-TW" dirty="0" smtClean="0">
              <a:latin typeface="Arial" pitchFamily="34" charset="0"/>
              <a:cs typeface="Arial" pitchFamily="34" charset="0"/>
            </a:endParaRPr>
          </a:p>
          <a:p>
            <a:r>
              <a:rPr lang="zh-TW" altLang="en-US" dirty="0" smtClean="0"/>
              <a:t>專案報告</a:t>
            </a:r>
            <a:r>
              <a:rPr lang="en-US" altLang="zh-TW" dirty="0" smtClean="0"/>
              <a:t>:</a:t>
            </a:r>
            <a:r>
              <a:rPr lang="zh-TW" altLang="en-US" dirty="0" smtClean="0"/>
              <a:t> 黃禎安</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專案分工</a:t>
            </a:r>
            <a:endParaRPr lang="en-US" dirty="0"/>
          </a:p>
        </p:txBody>
      </p:sp>
    </p:spTree>
    <p:extLst>
      <p:ext uri="{BB962C8B-B14F-4D97-AF65-F5344CB8AC3E}">
        <p14:creationId xmlns:p14="http://schemas.microsoft.com/office/powerpoint/2010/main" val="374977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規劃所有使用者可能會用到的途徑</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zh-TW" dirty="0" smtClean="0">
                <a:latin typeface="Arial" pitchFamily="34" charset="0"/>
                <a:cs typeface="Arial" pitchFamily="34" charset="0"/>
              </a:rPr>
              <a:t>1.</a:t>
            </a:r>
            <a:r>
              <a:rPr lang="zh-TW" altLang="en-US" dirty="0"/>
              <a:t> </a:t>
            </a:r>
            <a:r>
              <a:rPr lang="zh-TW" altLang="en-US" dirty="0" smtClean="0">
                <a:latin typeface="Arial" pitchFamily="34" charset="0"/>
                <a:cs typeface="Arial" pitchFamily="34" charset="0"/>
              </a:rPr>
              <a:t>在</a:t>
            </a:r>
            <a:r>
              <a:rPr lang="en-US" altLang="zh-TW" dirty="0" smtClean="0">
                <a:latin typeface="Arial" pitchFamily="34" charset="0"/>
                <a:cs typeface="Arial" pitchFamily="34" charset="0"/>
              </a:rPr>
              <a:t>Line</a:t>
            </a:r>
            <a:r>
              <a:rPr lang="zh-TW" altLang="en-US" dirty="0" smtClean="0">
                <a:latin typeface="Arial" pitchFamily="34" charset="0"/>
                <a:cs typeface="Arial" pitchFamily="34" charset="0"/>
              </a:rPr>
              <a:t>與</a:t>
            </a:r>
            <a:r>
              <a:rPr lang="en-US" altLang="zh-TW" dirty="0" smtClean="0">
                <a:latin typeface="Arial" pitchFamily="34" charset="0"/>
                <a:cs typeface="Arial" pitchFamily="34" charset="0"/>
              </a:rPr>
              <a:t>Web</a:t>
            </a:r>
            <a:r>
              <a:rPr lang="zh-TW" altLang="en-US" dirty="0" smtClean="0">
                <a:latin typeface="Arial" pitchFamily="34" charset="0"/>
                <a:cs typeface="Arial" pitchFamily="34" charset="0"/>
              </a:rPr>
              <a:t>能否正常使用新增追蹤</a:t>
            </a:r>
            <a:endParaRPr lang="en-US" altLang="zh-TW" dirty="0" smtClean="0">
              <a:latin typeface="Arial" pitchFamily="34" charset="0"/>
              <a:cs typeface="Arial" pitchFamily="34" charset="0"/>
            </a:endParaRPr>
          </a:p>
          <a:p>
            <a:endParaRPr lang="en-US" altLang="zh-TW" dirty="0" smtClean="0">
              <a:latin typeface="Arial" pitchFamily="34" charset="0"/>
              <a:cs typeface="Arial" pitchFamily="34" charset="0"/>
            </a:endParaRPr>
          </a:p>
          <a:p>
            <a:r>
              <a:rPr lang="en-US" altLang="zh-TW" dirty="0" smtClean="0"/>
              <a:t>2.</a:t>
            </a:r>
            <a:r>
              <a:rPr lang="zh-TW" altLang="en-US" dirty="0" smtClean="0"/>
              <a:t> 在</a:t>
            </a:r>
            <a:r>
              <a:rPr lang="en-US" altLang="zh-TW" dirty="0"/>
              <a:t>Line</a:t>
            </a:r>
            <a:r>
              <a:rPr lang="zh-TW" altLang="en-US" dirty="0"/>
              <a:t>與</a:t>
            </a:r>
            <a:r>
              <a:rPr lang="en-US" altLang="zh-TW" dirty="0"/>
              <a:t>Web</a:t>
            </a:r>
            <a:r>
              <a:rPr lang="zh-TW" altLang="en-US" dirty="0"/>
              <a:t>能否正常</a:t>
            </a:r>
            <a:r>
              <a:rPr lang="zh-TW" altLang="en-US" dirty="0" smtClean="0"/>
              <a:t>使用取</a:t>
            </a:r>
            <a:r>
              <a:rPr lang="zh-TW" altLang="en-US" dirty="0"/>
              <a:t>消</a:t>
            </a:r>
            <a:r>
              <a:rPr lang="zh-TW" altLang="en-US" dirty="0" smtClean="0"/>
              <a:t>追蹤</a:t>
            </a:r>
            <a:endParaRPr lang="en-US" altLang="zh-TW" dirty="0" smtClean="0"/>
          </a:p>
          <a:p>
            <a:endParaRPr lang="en-US" altLang="zh-TW" dirty="0" smtClean="0"/>
          </a:p>
          <a:p>
            <a:r>
              <a:rPr lang="en-US" altLang="zh-TW" dirty="0" smtClean="0"/>
              <a:t>3.</a:t>
            </a:r>
            <a:r>
              <a:rPr lang="zh-TW" altLang="en-US" dirty="0" smtClean="0"/>
              <a:t> 在</a:t>
            </a:r>
            <a:r>
              <a:rPr lang="en-US" altLang="zh-TW" dirty="0"/>
              <a:t>Line</a:t>
            </a:r>
            <a:r>
              <a:rPr lang="zh-TW" altLang="en-US" dirty="0"/>
              <a:t>與</a:t>
            </a:r>
            <a:r>
              <a:rPr lang="en-US" altLang="zh-TW" dirty="0"/>
              <a:t>Web</a:t>
            </a:r>
            <a:r>
              <a:rPr lang="zh-TW" altLang="en-US" dirty="0"/>
              <a:t>能否正常</a:t>
            </a:r>
            <a:r>
              <a:rPr lang="zh-TW" altLang="en-US" dirty="0" smtClean="0"/>
              <a:t>使用搜索</a:t>
            </a:r>
            <a:endParaRPr lang="en-US" altLang="zh-TW" dirty="0"/>
          </a:p>
          <a:p>
            <a:endParaRPr lang="en-US" altLang="zh-TW" dirty="0" smtClean="0"/>
          </a:p>
          <a:p>
            <a:r>
              <a:rPr lang="en-US" altLang="zh-TW" dirty="0" smtClean="0"/>
              <a:t>4.</a:t>
            </a:r>
            <a:r>
              <a:rPr lang="zh-TW" altLang="en-US" dirty="0" smtClean="0"/>
              <a:t> 在</a:t>
            </a:r>
            <a:r>
              <a:rPr lang="en-US" altLang="zh-TW" dirty="0"/>
              <a:t>Line</a:t>
            </a:r>
            <a:r>
              <a:rPr lang="zh-TW" altLang="en-US" dirty="0"/>
              <a:t>與</a:t>
            </a:r>
            <a:r>
              <a:rPr lang="en-US" altLang="zh-TW" dirty="0"/>
              <a:t>Web</a:t>
            </a:r>
            <a:r>
              <a:rPr lang="zh-TW" altLang="en-US" dirty="0"/>
              <a:t>能否正常</a:t>
            </a:r>
            <a:r>
              <a:rPr lang="zh-TW" altLang="en-US" dirty="0" smtClean="0"/>
              <a:t>使用</a:t>
            </a:r>
            <a:r>
              <a:rPr lang="zh-TW" altLang="en-US" dirty="0"/>
              <a:t>清單</a:t>
            </a:r>
            <a:endParaRPr lang="en-US" altLang="zh-TW" dirty="0" smtClean="0"/>
          </a:p>
          <a:p>
            <a:endParaRPr lang="en-US" altLang="zh-TW" dirty="0" smtClean="0"/>
          </a:p>
          <a:p>
            <a:r>
              <a:rPr lang="en-US" altLang="zh-TW" dirty="0" smtClean="0"/>
              <a:t>5.</a:t>
            </a:r>
            <a:r>
              <a:rPr lang="zh-TW" altLang="en-US" dirty="0" smtClean="0"/>
              <a:t> 在</a:t>
            </a:r>
            <a:r>
              <a:rPr lang="en-US" altLang="zh-TW" dirty="0"/>
              <a:t>Line</a:t>
            </a:r>
            <a:r>
              <a:rPr lang="zh-TW" altLang="en-US" dirty="0"/>
              <a:t>與</a:t>
            </a:r>
            <a:r>
              <a:rPr lang="en-US" altLang="zh-TW" dirty="0"/>
              <a:t>Web</a:t>
            </a:r>
            <a:r>
              <a:rPr lang="zh-TW" altLang="en-US" dirty="0"/>
              <a:t>能否正常</a:t>
            </a:r>
            <a:r>
              <a:rPr lang="zh-TW" altLang="en-US" dirty="0" smtClean="0"/>
              <a:t>使用大盤資訊</a:t>
            </a:r>
            <a:endParaRPr lang="en-US" altLang="zh-TW" dirty="0" smtClean="0"/>
          </a:p>
          <a:p>
            <a:endParaRPr lang="en-US" altLang="zh-TW" dirty="0"/>
          </a:p>
          <a:p>
            <a:r>
              <a:rPr lang="en-US" altLang="zh-TW" dirty="0" smtClean="0"/>
              <a:t>6.</a:t>
            </a:r>
            <a:r>
              <a:rPr lang="zh-TW" altLang="en-US" dirty="0" smtClean="0"/>
              <a:t> 其他新功能</a:t>
            </a:r>
            <a:endParaRPr lang="en-US" altLang="zh-TW" dirty="0"/>
          </a:p>
          <a:p>
            <a:endParaRPr lang="en-US" altLang="ko-KR" dirty="0"/>
          </a:p>
        </p:txBody>
      </p:sp>
      <p:sp>
        <p:nvSpPr>
          <p:cNvPr id="3" name="Title 2"/>
          <p:cNvSpPr>
            <a:spLocks noGrp="1"/>
          </p:cNvSpPr>
          <p:nvPr>
            <p:ph type="title"/>
          </p:nvPr>
        </p:nvSpPr>
        <p:spPr/>
        <p:txBody>
          <a:bodyPr/>
          <a:lstStyle/>
          <a:p>
            <a:r>
              <a:rPr lang="en-US" dirty="0" smtClean="0"/>
              <a:t> </a:t>
            </a:r>
            <a:r>
              <a:rPr lang="zh-TW" altLang="en-US" dirty="0" smtClean="0"/>
              <a:t>測試劇本及測試資料規劃</a:t>
            </a:r>
            <a:endParaRPr lang="en-US" dirty="0"/>
          </a:p>
        </p:txBody>
      </p:sp>
    </p:spTree>
    <p:extLst>
      <p:ext uri="{BB962C8B-B14F-4D97-AF65-F5344CB8AC3E}">
        <p14:creationId xmlns:p14="http://schemas.microsoft.com/office/powerpoint/2010/main" val="298544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TW" altLang="en-US" dirty="0" smtClean="0"/>
              <a:t>結尾</a:t>
            </a:r>
            <a:endParaRPr lang="ko-KR" altLang="en-US" dirty="0"/>
          </a:p>
        </p:txBody>
      </p:sp>
      <p:sp>
        <p:nvSpPr>
          <p:cNvPr id="2" name="Content Placeholder 1"/>
          <p:cNvSpPr>
            <a:spLocks noGrp="1"/>
          </p:cNvSpPr>
          <p:nvPr>
            <p:ph idx="1"/>
          </p:nvPr>
        </p:nvSpPr>
        <p:spPr>
          <a:xfrm>
            <a:off x="1990056" y="2427734"/>
            <a:ext cx="6912768" cy="460648"/>
          </a:xfrm>
        </p:spPr>
        <p:txBody>
          <a:bodyPr/>
          <a:lstStyle/>
          <a:p>
            <a:pPr lvl="0"/>
            <a:r>
              <a:rPr lang="zh-TW" altLang="en-US" b="1" dirty="0" smtClean="0"/>
              <a:t>感謝各位聆聽</a:t>
            </a:r>
            <a:endParaRPr lang="en-US" b="1" dirty="0"/>
          </a:p>
        </p:txBody>
      </p:sp>
      <p:sp>
        <p:nvSpPr>
          <p:cNvPr id="5" name="Content Placeholder 4"/>
          <p:cNvSpPr>
            <a:spLocks noGrp="1"/>
          </p:cNvSpPr>
          <p:nvPr>
            <p:ph idx="10"/>
          </p:nvPr>
        </p:nvSpPr>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股市觀察系統</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en-US" altLang="zh-TW" dirty="0"/>
          </a:p>
          <a:p>
            <a:endParaRPr lang="en-US" altLang="zh-TW" dirty="0" smtClean="0">
              <a:latin typeface="Arial" pitchFamily="34" charset="0"/>
              <a:cs typeface="Arial" pitchFamily="34" charset="0"/>
            </a:endParaRPr>
          </a:p>
          <a:p>
            <a:endParaRPr lang="en-US" altLang="zh-TW" dirty="0"/>
          </a:p>
          <a:p>
            <a:r>
              <a:rPr lang="zh-TW" altLang="en-US" dirty="0" smtClean="0">
                <a:latin typeface="Arial" pitchFamily="34" charset="0"/>
                <a:cs typeface="Arial" pitchFamily="34" charset="0"/>
              </a:rPr>
              <a:t>實作一個可以及時讓使用者得知自己需要關注的股票的動態以及大盤動向的對話機器人</a:t>
            </a:r>
            <a:r>
              <a:rPr lang="zh-TW" altLang="en-US" dirty="0" smtClean="0"/>
              <a:t>。</a:t>
            </a:r>
            <a:endParaRPr lang="en-US" altLang="zh-TW" dirty="0" smtClean="0"/>
          </a:p>
          <a:p>
            <a:endParaRPr lang="en-US" altLang="zh-TW" dirty="0">
              <a:latin typeface="Arial" pitchFamily="34" charset="0"/>
              <a:cs typeface="Arial" pitchFamily="34" charset="0"/>
            </a:endParaRPr>
          </a:p>
          <a:p>
            <a:r>
              <a:rPr lang="zh-TW" altLang="en-US" dirty="0" smtClean="0"/>
              <a:t>股市資料來自於鉅亨網</a:t>
            </a:r>
            <a:r>
              <a:rPr lang="en-US" altLang="zh-TW" dirty="0" smtClean="0"/>
              <a:t>(</a:t>
            </a:r>
            <a:r>
              <a:rPr lang="en-US" altLang="zh-TW" dirty="0"/>
              <a:t>https://www.cnyes.com/twstock</a:t>
            </a:r>
            <a:r>
              <a:rPr lang="en-US" altLang="zh-TW" dirty="0" smtClean="0"/>
              <a:t>/)</a:t>
            </a:r>
            <a:endParaRPr lang="en-US" altLang="zh-TW"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期中專案主題</a:t>
            </a:r>
            <a:endParaRPr lang="en-US" dirty="0"/>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預期能夠使用的功能有</a:t>
            </a:r>
            <a:r>
              <a:rPr lang="en-US" altLang="zh-TW" b="1"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zh-TW" dirty="0" smtClean="0">
                <a:latin typeface="Arial" pitchFamily="34" charset="0"/>
                <a:cs typeface="Arial" pitchFamily="34" charset="0"/>
              </a:rPr>
              <a:t>1.</a:t>
            </a:r>
            <a:r>
              <a:rPr lang="zh-TW" altLang="en-US" dirty="0" smtClean="0">
                <a:latin typeface="Arial" pitchFamily="34" charset="0"/>
                <a:cs typeface="Arial" pitchFamily="34" charset="0"/>
              </a:rPr>
              <a:t> 新增或刪除追蹤股票 </a:t>
            </a:r>
            <a:endParaRPr lang="en-US" altLang="zh-TW" dirty="0" smtClean="0">
              <a:latin typeface="Arial" pitchFamily="34" charset="0"/>
              <a:cs typeface="Arial" pitchFamily="34" charset="0"/>
            </a:endParaRPr>
          </a:p>
          <a:p>
            <a:endParaRPr lang="en-US" altLang="ko-KR" dirty="0"/>
          </a:p>
          <a:p>
            <a:r>
              <a:rPr lang="en-US" altLang="zh-TW" dirty="0" smtClean="0">
                <a:latin typeface="Arial" pitchFamily="34" charset="0"/>
                <a:cs typeface="Arial" pitchFamily="34" charset="0"/>
              </a:rPr>
              <a:t>2.</a:t>
            </a:r>
            <a:r>
              <a:rPr lang="zh-TW" altLang="en-US" dirty="0" smtClean="0">
                <a:latin typeface="Arial" pitchFamily="34" charset="0"/>
                <a:cs typeface="Arial" pitchFamily="34" charset="0"/>
              </a:rPr>
              <a:t> 查詢與列出追蹤股票的數據</a:t>
            </a:r>
            <a:endParaRPr lang="en-US" altLang="zh-TW" dirty="0" smtClean="0">
              <a:latin typeface="Arial" pitchFamily="34" charset="0"/>
              <a:cs typeface="Arial" pitchFamily="34" charset="0"/>
            </a:endParaRPr>
          </a:p>
          <a:p>
            <a:endParaRPr lang="en-US" altLang="ko-KR" dirty="0"/>
          </a:p>
          <a:p>
            <a:r>
              <a:rPr lang="en-US" altLang="zh-TW" dirty="0" smtClean="0">
                <a:latin typeface="Arial" pitchFamily="34" charset="0"/>
                <a:cs typeface="Arial" pitchFamily="34" charset="0"/>
              </a:rPr>
              <a:t>3.</a:t>
            </a:r>
            <a:r>
              <a:rPr lang="zh-TW" altLang="en-US" dirty="0" smtClean="0">
                <a:latin typeface="Arial" pitchFamily="34" charset="0"/>
                <a:cs typeface="Arial" pitchFamily="34" charset="0"/>
              </a:rPr>
              <a:t> 得知股市目前開盤資訊</a:t>
            </a:r>
            <a:endParaRPr lang="en-US" altLang="zh-TW" dirty="0" smtClean="0">
              <a:latin typeface="Arial" pitchFamily="34" charset="0"/>
              <a:cs typeface="Arial" pitchFamily="34" charset="0"/>
            </a:endParaRPr>
          </a:p>
          <a:p>
            <a:endParaRPr lang="en-US" altLang="ko-KR" dirty="0"/>
          </a:p>
          <a:p>
            <a:r>
              <a:rPr lang="en-US" altLang="zh-TW" dirty="0" smtClean="0">
                <a:latin typeface="Arial" pitchFamily="34" charset="0"/>
                <a:cs typeface="Arial" pitchFamily="34" charset="0"/>
              </a:rPr>
              <a:t>4.</a:t>
            </a:r>
            <a:r>
              <a:rPr lang="zh-TW" altLang="en-US" dirty="0" smtClean="0">
                <a:latin typeface="Arial" pitchFamily="34" charset="0"/>
                <a:cs typeface="Arial" pitchFamily="34" charset="0"/>
              </a:rPr>
              <a:t> 其他可以實用且能實裝的功能</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期中專案系統功能</a:t>
            </a:r>
            <a:endParaRPr lang="en-US" dirty="0"/>
          </a:p>
        </p:txBody>
      </p:sp>
    </p:spTree>
    <p:extLst>
      <p:ext uri="{BB962C8B-B14F-4D97-AF65-F5344CB8AC3E}">
        <p14:creationId xmlns:p14="http://schemas.microsoft.com/office/powerpoint/2010/main" val="86495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zh-TW" altLang="en-US" dirty="0" smtClean="0"/>
              <a:t>期中專案系統架構圖</a:t>
            </a:r>
            <a:endParaRPr lang="en-US" dirty="0"/>
          </a:p>
        </p:txBody>
      </p:sp>
      <p:sp>
        <p:nvSpPr>
          <p:cNvPr id="4" name="圓角矩形 3"/>
          <p:cNvSpPr/>
          <p:nvPr/>
        </p:nvSpPr>
        <p:spPr>
          <a:xfrm>
            <a:off x="1335493" y="1817203"/>
            <a:ext cx="1080121"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Line API</a:t>
            </a:r>
            <a:endParaRPr lang="zh-TW" altLang="en-US" dirty="0"/>
          </a:p>
        </p:txBody>
      </p:sp>
      <p:sp>
        <p:nvSpPr>
          <p:cNvPr id="6" name="圓角矩形 5"/>
          <p:cNvSpPr/>
          <p:nvPr/>
        </p:nvSpPr>
        <p:spPr>
          <a:xfrm>
            <a:off x="3231065" y="3389007"/>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a:t>
            </a:r>
            <a:r>
              <a:rPr lang="en-US" altLang="zh-TW" dirty="0" smtClean="0"/>
              <a:t>eb</a:t>
            </a:r>
            <a:endParaRPr lang="zh-TW" altLang="en-US" dirty="0"/>
          </a:p>
        </p:txBody>
      </p:sp>
      <p:sp>
        <p:nvSpPr>
          <p:cNvPr id="7" name="圓角矩形 6"/>
          <p:cNvSpPr/>
          <p:nvPr/>
        </p:nvSpPr>
        <p:spPr>
          <a:xfrm>
            <a:off x="3087286" y="1811420"/>
            <a:ext cx="1439687"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Dialogfolw</a:t>
            </a:r>
            <a:endParaRPr lang="zh-TW" altLang="en-US" dirty="0"/>
          </a:p>
        </p:txBody>
      </p:sp>
      <p:sp>
        <p:nvSpPr>
          <p:cNvPr id="8" name="圓角矩形 7"/>
          <p:cNvSpPr/>
          <p:nvPr/>
        </p:nvSpPr>
        <p:spPr>
          <a:xfrm>
            <a:off x="5940152" y="987574"/>
            <a:ext cx="129614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 </a:t>
            </a:r>
            <a:r>
              <a:rPr lang="en-US" altLang="zh-TW" dirty="0" smtClean="0"/>
              <a:t>create</a:t>
            </a:r>
            <a:endParaRPr lang="zh-TW" altLang="en-US" dirty="0"/>
          </a:p>
        </p:txBody>
      </p:sp>
      <p:sp>
        <p:nvSpPr>
          <p:cNvPr id="9" name="圓角矩形 8"/>
          <p:cNvSpPr/>
          <p:nvPr/>
        </p:nvSpPr>
        <p:spPr>
          <a:xfrm>
            <a:off x="5944006" y="1607519"/>
            <a:ext cx="129614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delete</a:t>
            </a:r>
            <a:endParaRPr lang="zh-TW" altLang="en-US" dirty="0"/>
          </a:p>
        </p:txBody>
      </p:sp>
      <p:sp>
        <p:nvSpPr>
          <p:cNvPr id="10" name="圓角矩形 9"/>
          <p:cNvSpPr/>
          <p:nvPr/>
        </p:nvSpPr>
        <p:spPr>
          <a:xfrm>
            <a:off x="5944006" y="2221124"/>
            <a:ext cx="129614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search</a:t>
            </a:r>
            <a:endParaRPr lang="zh-TW" altLang="en-US" dirty="0"/>
          </a:p>
        </p:txBody>
      </p:sp>
      <p:sp>
        <p:nvSpPr>
          <p:cNvPr id="11" name="圓角矩形 10"/>
          <p:cNvSpPr/>
          <p:nvPr/>
        </p:nvSpPr>
        <p:spPr>
          <a:xfrm>
            <a:off x="5944006" y="2841069"/>
            <a:ext cx="129614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list</a:t>
            </a:r>
            <a:endParaRPr lang="zh-TW" altLang="en-US" dirty="0"/>
          </a:p>
        </p:txBody>
      </p:sp>
      <p:sp>
        <p:nvSpPr>
          <p:cNvPr id="12" name="圓角矩形 11"/>
          <p:cNvSpPr/>
          <p:nvPr/>
        </p:nvSpPr>
        <p:spPr>
          <a:xfrm>
            <a:off x="5944006" y="3425011"/>
            <a:ext cx="129614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daliyStock</a:t>
            </a:r>
            <a:endParaRPr lang="zh-TW" altLang="en-US" dirty="0"/>
          </a:p>
        </p:txBody>
      </p:sp>
      <p:sp>
        <p:nvSpPr>
          <p:cNvPr id="13" name="圓角矩形 12"/>
          <p:cNvSpPr/>
          <p:nvPr/>
        </p:nvSpPr>
        <p:spPr>
          <a:xfrm>
            <a:off x="7815740" y="1017764"/>
            <a:ext cx="1178025" cy="227910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t>Firebase</a:t>
            </a:r>
          </a:p>
          <a:p>
            <a:pPr algn="ctr"/>
            <a:r>
              <a:rPr lang="en-US" altLang="zh-TW" dirty="0" smtClean="0"/>
              <a:t>DB</a:t>
            </a:r>
            <a:endParaRPr lang="zh-TW" altLang="en-US" dirty="0"/>
          </a:p>
        </p:txBody>
      </p:sp>
      <p:cxnSp>
        <p:nvCxnSpPr>
          <p:cNvPr id="15" name="直線單箭頭接點 14"/>
          <p:cNvCxnSpPr>
            <a:stCxn id="4" idx="3"/>
            <a:endCxn id="7" idx="1"/>
          </p:cNvCxnSpPr>
          <p:nvPr/>
        </p:nvCxnSpPr>
        <p:spPr>
          <a:xfrm flipV="1">
            <a:off x="2415614" y="2027444"/>
            <a:ext cx="671672" cy="57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4" idx="2"/>
            <a:endCxn id="6" idx="1"/>
          </p:cNvCxnSpPr>
          <p:nvPr/>
        </p:nvCxnSpPr>
        <p:spPr>
          <a:xfrm rot="16200000" flipH="1">
            <a:off x="1857417" y="2267387"/>
            <a:ext cx="1391784" cy="13555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肘形接點 21"/>
          <p:cNvCxnSpPr>
            <a:stCxn id="7" idx="3"/>
            <a:endCxn id="8" idx="1"/>
          </p:cNvCxnSpPr>
          <p:nvPr/>
        </p:nvCxnSpPr>
        <p:spPr>
          <a:xfrm flipV="1">
            <a:off x="4526973" y="1203598"/>
            <a:ext cx="1413179" cy="82384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7" idx="3"/>
            <a:endCxn id="11" idx="1"/>
          </p:cNvCxnSpPr>
          <p:nvPr/>
        </p:nvCxnSpPr>
        <p:spPr>
          <a:xfrm>
            <a:off x="4526973" y="2027444"/>
            <a:ext cx="1417033" cy="102964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7" idx="3"/>
            <a:endCxn id="10" idx="1"/>
          </p:cNvCxnSpPr>
          <p:nvPr/>
        </p:nvCxnSpPr>
        <p:spPr>
          <a:xfrm>
            <a:off x="4526973" y="2027444"/>
            <a:ext cx="1417033" cy="40970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肘形接點 30"/>
          <p:cNvCxnSpPr>
            <a:stCxn id="7" idx="3"/>
            <a:endCxn id="9" idx="1"/>
          </p:cNvCxnSpPr>
          <p:nvPr/>
        </p:nvCxnSpPr>
        <p:spPr>
          <a:xfrm flipV="1">
            <a:off x="4526973" y="1823543"/>
            <a:ext cx="1417033" cy="2039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肘形接點 34"/>
          <p:cNvCxnSpPr>
            <a:stCxn id="7" idx="3"/>
            <a:endCxn id="12" idx="1"/>
          </p:cNvCxnSpPr>
          <p:nvPr/>
        </p:nvCxnSpPr>
        <p:spPr>
          <a:xfrm>
            <a:off x="4526973" y="2027444"/>
            <a:ext cx="1417033" cy="161359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8" idx="3"/>
            <a:endCxn id="13" idx="1"/>
          </p:cNvCxnSpPr>
          <p:nvPr/>
        </p:nvCxnSpPr>
        <p:spPr>
          <a:xfrm>
            <a:off x="7236296" y="1203598"/>
            <a:ext cx="579444" cy="9537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9" idx="3"/>
            <a:endCxn id="13" idx="1"/>
          </p:cNvCxnSpPr>
          <p:nvPr/>
        </p:nvCxnSpPr>
        <p:spPr>
          <a:xfrm>
            <a:off x="7240150" y="1823543"/>
            <a:ext cx="575590" cy="33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10" idx="3"/>
            <a:endCxn id="13" idx="1"/>
          </p:cNvCxnSpPr>
          <p:nvPr/>
        </p:nvCxnSpPr>
        <p:spPr>
          <a:xfrm flipV="1">
            <a:off x="7240150" y="2157315"/>
            <a:ext cx="575590" cy="279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1" idx="3"/>
            <a:endCxn id="13" idx="1"/>
          </p:cNvCxnSpPr>
          <p:nvPr/>
        </p:nvCxnSpPr>
        <p:spPr>
          <a:xfrm flipV="1">
            <a:off x="7240150" y="2157315"/>
            <a:ext cx="575590" cy="8997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2" idx="1"/>
            <a:endCxn id="6" idx="3"/>
          </p:cNvCxnSpPr>
          <p:nvPr/>
        </p:nvCxnSpPr>
        <p:spPr>
          <a:xfrm flipH="1">
            <a:off x="4383193" y="3641035"/>
            <a:ext cx="15608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86441" y="2545160"/>
            <a:ext cx="792088" cy="4759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User</a:t>
            </a:r>
            <a:endParaRPr lang="zh-TW" altLang="en-US" dirty="0"/>
          </a:p>
        </p:txBody>
      </p:sp>
      <p:cxnSp>
        <p:nvCxnSpPr>
          <p:cNvPr id="67" name="肘形接點 66"/>
          <p:cNvCxnSpPr>
            <a:stCxn id="2" idx="2"/>
            <a:endCxn id="6" idx="2"/>
          </p:cNvCxnSpPr>
          <p:nvPr/>
        </p:nvCxnSpPr>
        <p:spPr>
          <a:xfrm rot="16200000" flipH="1">
            <a:off x="1758820" y="1844754"/>
            <a:ext cx="871974" cy="3224644"/>
          </a:xfrm>
          <a:prstGeom prst="bentConnector3">
            <a:avLst>
              <a:gd name="adj1" fmla="val 1262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肘形接點 68"/>
          <p:cNvCxnSpPr>
            <a:stCxn id="2" idx="0"/>
            <a:endCxn id="4" idx="1"/>
          </p:cNvCxnSpPr>
          <p:nvPr/>
        </p:nvCxnSpPr>
        <p:spPr>
          <a:xfrm rot="5400000" flipH="1" flipV="1">
            <a:off x="703023" y="1912690"/>
            <a:ext cx="511933" cy="75300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147591" y="771550"/>
            <a:ext cx="2304729" cy="33123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0" name="文字方塊 19"/>
          <p:cNvSpPr txBox="1"/>
          <p:nvPr/>
        </p:nvSpPr>
        <p:spPr>
          <a:xfrm>
            <a:off x="5724128" y="427386"/>
            <a:ext cx="1368152" cy="369332"/>
          </a:xfrm>
          <a:prstGeom prst="rect">
            <a:avLst/>
          </a:prstGeom>
          <a:noFill/>
        </p:spPr>
        <p:txBody>
          <a:bodyPr wrap="square" rtlCol="0">
            <a:spAutoFit/>
          </a:bodyPr>
          <a:lstStyle/>
          <a:p>
            <a:r>
              <a:rPr lang="en-US" altLang="zh-TW" dirty="0" smtClean="0"/>
              <a:t>Web API</a:t>
            </a:r>
            <a:endParaRPr lang="zh-TW" altLang="en-US" dirty="0"/>
          </a:p>
        </p:txBody>
      </p:sp>
      <p:sp>
        <p:nvSpPr>
          <p:cNvPr id="43" name="矩形 42"/>
          <p:cNvSpPr/>
          <p:nvPr/>
        </p:nvSpPr>
        <p:spPr>
          <a:xfrm>
            <a:off x="4296684" y="2649130"/>
            <a:ext cx="792088" cy="1794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900" dirty="0" err="1" smtClean="0"/>
              <a:t>userModel</a:t>
            </a:r>
            <a:endParaRPr lang="zh-TW" altLang="en-US" sz="900" dirty="0"/>
          </a:p>
        </p:txBody>
      </p:sp>
      <p:sp>
        <p:nvSpPr>
          <p:cNvPr id="49" name="矩形 48"/>
          <p:cNvSpPr/>
          <p:nvPr/>
        </p:nvSpPr>
        <p:spPr>
          <a:xfrm>
            <a:off x="3984531" y="2877623"/>
            <a:ext cx="1104241" cy="1794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900" dirty="0" err="1" smtClean="0"/>
              <a:t>todayStockModel</a:t>
            </a:r>
            <a:endParaRPr lang="zh-TW" altLang="en-US" sz="900" dirty="0"/>
          </a:p>
        </p:txBody>
      </p:sp>
      <p:cxnSp>
        <p:nvCxnSpPr>
          <p:cNvPr id="47" name="直線單箭頭接點 46"/>
          <p:cNvCxnSpPr/>
          <p:nvPr/>
        </p:nvCxnSpPr>
        <p:spPr>
          <a:xfrm flipV="1">
            <a:off x="4932040" y="2139702"/>
            <a:ext cx="0" cy="5094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直線單箭頭接點 50"/>
          <p:cNvCxnSpPr/>
          <p:nvPr/>
        </p:nvCxnSpPr>
        <p:spPr>
          <a:xfrm>
            <a:off x="4932040" y="3057093"/>
            <a:ext cx="0" cy="5227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4" name="矩形 53"/>
          <p:cNvSpPr/>
          <p:nvPr/>
        </p:nvSpPr>
        <p:spPr>
          <a:xfrm>
            <a:off x="7496978" y="3439452"/>
            <a:ext cx="792088" cy="1794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900" dirty="0" err="1" smtClean="0"/>
              <a:t>dataModel</a:t>
            </a:r>
            <a:endParaRPr lang="zh-TW" altLang="en-US" sz="900" dirty="0"/>
          </a:p>
        </p:txBody>
      </p:sp>
      <p:cxnSp>
        <p:nvCxnSpPr>
          <p:cNvPr id="55" name="直線單箭頭接點 54"/>
          <p:cNvCxnSpPr/>
          <p:nvPr/>
        </p:nvCxnSpPr>
        <p:spPr>
          <a:xfrm flipV="1">
            <a:off x="7668344" y="2542268"/>
            <a:ext cx="0" cy="8827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413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目前採用普通文字介面</a:t>
            </a:r>
            <a:endParaRPr lang="en-US" b="1" dirty="0">
              <a:latin typeface="Arial" pitchFamily="34" charset="0"/>
              <a:cs typeface="Arial" pitchFamily="34" charset="0"/>
            </a:endParaRPr>
          </a:p>
        </p:txBody>
      </p:sp>
      <p:pic>
        <p:nvPicPr>
          <p:cNvPr id="4" name="內容版面配置區 3"/>
          <p:cNvPicPr>
            <a:picLocks noGrp="1" noChangeAspect="1"/>
          </p:cNvPicPr>
          <p:nvPr>
            <p:ph idx="10"/>
          </p:nvPr>
        </p:nvPicPr>
        <p:blipFill>
          <a:blip r:embed="rId2"/>
          <a:stretch>
            <a:fillRect/>
          </a:stretch>
        </p:blipFill>
        <p:spPr>
          <a:xfrm>
            <a:off x="4572000" y="123478"/>
            <a:ext cx="2186271" cy="4857733"/>
          </a:xfrm>
          <a:prstGeom prst="rect">
            <a:avLst/>
          </a:prstGeom>
        </p:spPr>
      </p:pic>
      <p:sp>
        <p:nvSpPr>
          <p:cNvPr id="3" name="Title 2"/>
          <p:cNvSpPr>
            <a:spLocks noGrp="1"/>
          </p:cNvSpPr>
          <p:nvPr>
            <p:ph type="title"/>
          </p:nvPr>
        </p:nvSpPr>
        <p:spPr/>
        <p:txBody>
          <a:bodyPr/>
          <a:lstStyle/>
          <a:p>
            <a:r>
              <a:rPr lang="en-US" dirty="0" smtClean="0"/>
              <a:t> </a:t>
            </a:r>
            <a:r>
              <a:rPr lang="zh-TW" altLang="en-US" dirty="0" smtClean="0"/>
              <a:t>使用者對話</a:t>
            </a:r>
            <a:r>
              <a:rPr lang="zh-TW" altLang="en-US" dirty="0"/>
              <a:t>介面</a:t>
            </a:r>
            <a:endParaRPr lang="en-US" dirty="0"/>
          </a:p>
        </p:txBody>
      </p:sp>
    </p:spTree>
    <p:extLst>
      <p:ext uri="{BB962C8B-B14F-4D97-AF65-F5344CB8AC3E}">
        <p14:creationId xmlns:p14="http://schemas.microsoft.com/office/powerpoint/2010/main" val="49084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目前的理想</a:t>
            </a:r>
            <a:r>
              <a:rPr lang="en-US" altLang="zh-TW" b="1" dirty="0" smtClean="0">
                <a:latin typeface="Arial" pitchFamily="34" charset="0"/>
                <a:cs typeface="Arial" pitchFamily="34" charset="0"/>
              </a:rPr>
              <a:t>web:</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使用者</a:t>
            </a:r>
            <a:r>
              <a:rPr lang="en-US" altLang="zh-TW" dirty="0" smtClean="0"/>
              <a:t>Web</a:t>
            </a:r>
            <a:r>
              <a:rPr lang="zh-TW" altLang="en-US" dirty="0" smtClean="0"/>
              <a:t>介面</a:t>
            </a:r>
            <a:endParaRPr lang="en-US" dirty="0"/>
          </a:p>
        </p:txBody>
      </p:sp>
      <p:sp>
        <p:nvSpPr>
          <p:cNvPr id="4" name="矩形 3"/>
          <p:cNvSpPr/>
          <p:nvPr/>
        </p:nvSpPr>
        <p:spPr>
          <a:xfrm>
            <a:off x="3851920" y="409931"/>
            <a:ext cx="3888432" cy="45365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6" name="圓角矩形 5"/>
          <p:cNvSpPr/>
          <p:nvPr/>
        </p:nvSpPr>
        <p:spPr>
          <a:xfrm>
            <a:off x="4859489" y="3125692"/>
            <a:ext cx="87444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t>取消追蹤</a:t>
            </a:r>
            <a:endParaRPr lang="zh-TW" altLang="en-US" sz="1200" dirty="0"/>
          </a:p>
        </p:txBody>
      </p:sp>
      <p:sp>
        <p:nvSpPr>
          <p:cNvPr id="7" name="圓角矩形 6"/>
          <p:cNvSpPr/>
          <p:nvPr/>
        </p:nvSpPr>
        <p:spPr>
          <a:xfrm>
            <a:off x="3923928" y="3483169"/>
            <a:ext cx="87444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t>查詢追蹤</a:t>
            </a:r>
            <a:endParaRPr lang="zh-TW" altLang="en-US" sz="1200" dirty="0"/>
          </a:p>
        </p:txBody>
      </p:sp>
      <p:sp>
        <p:nvSpPr>
          <p:cNvPr id="8" name="圓角矩形 7"/>
          <p:cNvSpPr/>
          <p:nvPr/>
        </p:nvSpPr>
        <p:spPr>
          <a:xfrm>
            <a:off x="3923048" y="3843208"/>
            <a:ext cx="1810001"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t>今日大盤</a:t>
            </a:r>
            <a:endParaRPr lang="zh-TW" altLang="en-US" sz="1200" dirty="0"/>
          </a:p>
        </p:txBody>
      </p:sp>
      <p:sp>
        <p:nvSpPr>
          <p:cNvPr id="9" name="圓角矩形 8"/>
          <p:cNvSpPr/>
          <p:nvPr/>
        </p:nvSpPr>
        <p:spPr>
          <a:xfrm>
            <a:off x="4858610" y="3483169"/>
            <a:ext cx="87444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t>追蹤列表</a:t>
            </a:r>
            <a:endParaRPr lang="zh-TW" altLang="en-US" sz="1200" dirty="0"/>
          </a:p>
        </p:txBody>
      </p:sp>
      <p:sp>
        <p:nvSpPr>
          <p:cNvPr id="10" name="圓角矩形 9"/>
          <p:cNvSpPr/>
          <p:nvPr/>
        </p:nvSpPr>
        <p:spPr>
          <a:xfrm>
            <a:off x="3923928" y="3125692"/>
            <a:ext cx="87444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t>新增追蹤</a:t>
            </a:r>
            <a:endParaRPr lang="zh-TW" altLang="en-US" sz="1200" dirty="0"/>
          </a:p>
        </p:txBody>
      </p:sp>
      <p:sp>
        <p:nvSpPr>
          <p:cNvPr id="11" name="文字方塊 10"/>
          <p:cNvSpPr txBox="1"/>
          <p:nvPr/>
        </p:nvSpPr>
        <p:spPr>
          <a:xfrm>
            <a:off x="3818384" y="442233"/>
            <a:ext cx="1368152" cy="369332"/>
          </a:xfrm>
          <a:prstGeom prst="rect">
            <a:avLst/>
          </a:prstGeom>
          <a:noFill/>
        </p:spPr>
        <p:txBody>
          <a:bodyPr wrap="square" rtlCol="0">
            <a:spAutoFit/>
          </a:bodyPr>
          <a:lstStyle/>
          <a:p>
            <a:r>
              <a:rPr lang="zh-TW" altLang="en-US" dirty="0" smtClean="0"/>
              <a:t>今日大盤</a:t>
            </a:r>
            <a:endParaRPr lang="zh-TW" altLang="en-US" dirty="0"/>
          </a:p>
        </p:txBody>
      </p:sp>
      <p:sp>
        <p:nvSpPr>
          <p:cNvPr id="12" name="文字方塊 11"/>
          <p:cNvSpPr txBox="1"/>
          <p:nvPr/>
        </p:nvSpPr>
        <p:spPr>
          <a:xfrm>
            <a:off x="3835083" y="754472"/>
            <a:ext cx="1384989" cy="276999"/>
          </a:xfrm>
          <a:prstGeom prst="rect">
            <a:avLst/>
          </a:prstGeom>
          <a:noFill/>
        </p:spPr>
        <p:txBody>
          <a:bodyPr wrap="square" rtlCol="0">
            <a:spAutoFit/>
          </a:bodyPr>
          <a:lstStyle/>
          <a:p>
            <a:r>
              <a:rPr lang="zh-TW" altLang="en-US" sz="1200" dirty="0" smtClean="0"/>
              <a:t>加權指數</a:t>
            </a:r>
            <a:r>
              <a:rPr lang="en-US" altLang="zh-TW" sz="1200" dirty="0" smtClean="0"/>
              <a:t>:</a:t>
            </a:r>
            <a:r>
              <a:rPr lang="zh-TW" altLang="en-US" sz="1200" dirty="0" smtClean="0"/>
              <a:t> </a:t>
            </a:r>
            <a:r>
              <a:rPr lang="en-US" altLang="zh-TW" sz="1200" dirty="0" smtClean="0"/>
              <a:t>12546</a:t>
            </a:r>
            <a:endParaRPr lang="zh-TW" altLang="en-US" sz="1200" dirty="0"/>
          </a:p>
        </p:txBody>
      </p:sp>
      <p:sp>
        <p:nvSpPr>
          <p:cNvPr id="13" name="文字方塊 12"/>
          <p:cNvSpPr txBox="1"/>
          <p:nvPr/>
        </p:nvSpPr>
        <p:spPr>
          <a:xfrm>
            <a:off x="3835083" y="979969"/>
            <a:ext cx="1510750" cy="276999"/>
          </a:xfrm>
          <a:prstGeom prst="rect">
            <a:avLst/>
          </a:prstGeom>
          <a:noFill/>
        </p:spPr>
        <p:txBody>
          <a:bodyPr wrap="square" rtlCol="0">
            <a:spAutoFit/>
          </a:bodyPr>
          <a:lstStyle/>
          <a:p>
            <a:r>
              <a:rPr lang="zh-TW" altLang="en-US" sz="1200" dirty="0" smtClean="0"/>
              <a:t>目前</a:t>
            </a:r>
            <a:r>
              <a:rPr lang="zh-TW" altLang="en-US" sz="1200" dirty="0"/>
              <a:t>漲跌</a:t>
            </a:r>
            <a:r>
              <a:rPr lang="en-US" altLang="zh-TW" sz="1200" dirty="0" smtClean="0"/>
              <a:t>:</a:t>
            </a:r>
            <a:r>
              <a:rPr lang="zh-TW" altLang="en-US" sz="1200" dirty="0" smtClean="0"/>
              <a:t> </a:t>
            </a:r>
            <a:r>
              <a:rPr lang="en-US" altLang="zh-TW" sz="1200" dirty="0" smtClean="0"/>
              <a:t>-130.84</a:t>
            </a:r>
            <a:endParaRPr lang="zh-TW" altLang="en-US" sz="1200" dirty="0"/>
          </a:p>
        </p:txBody>
      </p:sp>
      <p:sp>
        <p:nvSpPr>
          <p:cNvPr id="15" name="文字方塊 14"/>
          <p:cNvSpPr txBox="1"/>
          <p:nvPr/>
        </p:nvSpPr>
        <p:spPr>
          <a:xfrm>
            <a:off x="3840020" y="1188408"/>
            <a:ext cx="1272952" cy="276999"/>
          </a:xfrm>
          <a:prstGeom prst="rect">
            <a:avLst/>
          </a:prstGeom>
          <a:noFill/>
        </p:spPr>
        <p:txBody>
          <a:bodyPr wrap="square" rtlCol="0">
            <a:spAutoFit/>
          </a:bodyPr>
          <a:lstStyle/>
          <a:p>
            <a:r>
              <a:rPr lang="zh-TW" altLang="en-US" sz="1200" dirty="0"/>
              <a:t>漲</a:t>
            </a:r>
            <a:r>
              <a:rPr lang="zh-TW" altLang="en-US" sz="1200" dirty="0" smtClean="0"/>
              <a:t>跌</a:t>
            </a:r>
            <a:r>
              <a:rPr lang="en-US" altLang="zh-TW" sz="1200" dirty="0" smtClean="0"/>
              <a:t>%</a:t>
            </a:r>
            <a:r>
              <a:rPr lang="zh-TW" altLang="en-US" sz="1200" dirty="0" smtClean="0"/>
              <a:t>數</a:t>
            </a:r>
            <a:r>
              <a:rPr lang="en-US" altLang="zh-TW" sz="1200" dirty="0" smtClean="0"/>
              <a:t>:</a:t>
            </a:r>
            <a:r>
              <a:rPr lang="zh-TW" altLang="en-US" sz="1200" dirty="0" smtClean="0"/>
              <a:t> </a:t>
            </a:r>
            <a:r>
              <a:rPr lang="en-US" altLang="zh-TW" sz="1200" dirty="0" smtClean="0"/>
              <a:t>-0.92</a:t>
            </a:r>
            <a:endParaRPr lang="zh-TW" altLang="en-US" sz="1200" dirty="0"/>
          </a:p>
        </p:txBody>
      </p:sp>
      <p:sp>
        <p:nvSpPr>
          <p:cNvPr id="16" name="文字方塊 15"/>
          <p:cNvSpPr txBox="1"/>
          <p:nvPr/>
        </p:nvSpPr>
        <p:spPr>
          <a:xfrm>
            <a:off x="3833665" y="1404431"/>
            <a:ext cx="1386408" cy="276999"/>
          </a:xfrm>
          <a:prstGeom prst="rect">
            <a:avLst/>
          </a:prstGeom>
          <a:noFill/>
        </p:spPr>
        <p:txBody>
          <a:bodyPr wrap="square" rtlCol="0">
            <a:spAutoFit/>
          </a:bodyPr>
          <a:lstStyle/>
          <a:p>
            <a:r>
              <a:rPr lang="zh-TW" altLang="en-US" sz="1200" dirty="0" smtClean="0"/>
              <a:t>更新</a:t>
            </a:r>
            <a:r>
              <a:rPr lang="zh-TW" altLang="en-US" sz="1200" dirty="0"/>
              <a:t>時間</a:t>
            </a:r>
            <a:r>
              <a:rPr lang="en-US" altLang="zh-TW" sz="1200" dirty="0" smtClean="0"/>
              <a:t>:</a:t>
            </a:r>
            <a:r>
              <a:rPr lang="zh-TW" altLang="en-US" sz="1200" dirty="0" smtClean="0"/>
              <a:t> </a:t>
            </a:r>
            <a:r>
              <a:rPr lang="en-US" altLang="zh-TW" sz="1200" dirty="0" smtClean="0"/>
              <a:t>13:33</a:t>
            </a:r>
            <a:endParaRPr lang="zh-TW" altLang="en-US" sz="1200" dirty="0"/>
          </a:p>
        </p:txBody>
      </p:sp>
      <p:sp>
        <p:nvSpPr>
          <p:cNvPr id="17" name="矩形 16"/>
          <p:cNvSpPr/>
          <p:nvPr/>
        </p:nvSpPr>
        <p:spPr>
          <a:xfrm>
            <a:off x="3923048" y="1661683"/>
            <a:ext cx="2809192" cy="13943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股市曲線圖</a:t>
            </a:r>
            <a:endParaRPr lang="zh-TW" altLang="en-US" dirty="0"/>
          </a:p>
        </p:txBody>
      </p:sp>
    </p:spTree>
    <p:extLst>
      <p:ext uri="{BB962C8B-B14F-4D97-AF65-F5344CB8AC3E}">
        <p14:creationId xmlns:p14="http://schemas.microsoft.com/office/powerpoint/2010/main" val="100540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物件資料庫資料模型</a:t>
            </a:r>
            <a:endParaRPr lang="en-US" dirty="0"/>
          </a:p>
        </p:txBody>
      </p:sp>
      <p:sp>
        <p:nvSpPr>
          <p:cNvPr id="4" name="矩形 3"/>
          <p:cNvSpPr/>
          <p:nvPr/>
        </p:nvSpPr>
        <p:spPr>
          <a:xfrm>
            <a:off x="3829946" y="2917490"/>
            <a:ext cx="1440160"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smtClean="0"/>
              <a:t>追蹤股票</a:t>
            </a:r>
            <a:endParaRPr lang="zh-TW" altLang="en-US" dirty="0"/>
          </a:p>
        </p:txBody>
      </p:sp>
      <p:sp>
        <p:nvSpPr>
          <p:cNvPr id="6" name="橢圓 5"/>
          <p:cNvSpPr/>
          <p:nvPr/>
        </p:nvSpPr>
        <p:spPr>
          <a:xfrm>
            <a:off x="1725623" y="3357770"/>
            <a:ext cx="1590938" cy="561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公司名稱</a:t>
            </a:r>
            <a:endParaRPr lang="zh-TW" altLang="en-US" dirty="0"/>
          </a:p>
        </p:txBody>
      </p:sp>
      <p:sp>
        <p:nvSpPr>
          <p:cNvPr id="7" name="橢圓 6"/>
          <p:cNvSpPr/>
          <p:nvPr/>
        </p:nvSpPr>
        <p:spPr>
          <a:xfrm>
            <a:off x="5783491" y="3357769"/>
            <a:ext cx="1767408" cy="561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股票代號</a:t>
            </a:r>
            <a:endParaRPr lang="zh-TW" altLang="en-US" dirty="0"/>
          </a:p>
        </p:txBody>
      </p:sp>
      <p:cxnSp>
        <p:nvCxnSpPr>
          <p:cNvPr id="9" name="直線接點 8"/>
          <p:cNvCxnSpPr>
            <a:stCxn id="4" idx="1"/>
            <a:endCxn id="6" idx="0"/>
          </p:cNvCxnSpPr>
          <p:nvPr/>
        </p:nvCxnSpPr>
        <p:spPr>
          <a:xfrm flipH="1">
            <a:off x="2521092" y="3205522"/>
            <a:ext cx="1308854" cy="15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4" idx="3"/>
            <a:endCxn id="7" idx="0"/>
          </p:cNvCxnSpPr>
          <p:nvPr/>
        </p:nvCxnSpPr>
        <p:spPr>
          <a:xfrm>
            <a:off x="5270106" y="3205522"/>
            <a:ext cx="1397089" cy="15224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2699792" y="4050805"/>
            <a:ext cx="1767408" cy="561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屬性</a:t>
            </a:r>
            <a:endParaRPr lang="zh-TW" altLang="en-US" dirty="0"/>
          </a:p>
        </p:txBody>
      </p:sp>
      <p:sp>
        <p:nvSpPr>
          <p:cNvPr id="17" name="橢圓 16"/>
          <p:cNvSpPr/>
          <p:nvPr/>
        </p:nvSpPr>
        <p:spPr>
          <a:xfrm>
            <a:off x="4717436" y="4047439"/>
            <a:ext cx="1767408" cy="561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LineID</a:t>
            </a:r>
            <a:endParaRPr lang="zh-TW" altLang="en-US" dirty="0"/>
          </a:p>
        </p:txBody>
      </p:sp>
      <p:cxnSp>
        <p:nvCxnSpPr>
          <p:cNvPr id="19" name="直線接點 18"/>
          <p:cNvCxnSpPr>
            <a:endCxn id="4" idx="2"/>
          </p:cNvCxnSpPr>
          <p:nvPr/>
        </p:nvCxnSpPr>
        <p:spPr>
          <a:xfrm flipV="1">
            <a:off x="3583496" y="3493554"/>
            <a:ext cx="966530" cy="55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7" idx="0"/>
            <a:endCxn id="4" idx="2"/>
          </p:cNvCxnSpPr>
          <p:nvPr/>
        </p:nvCxnSpPr>
        <p:spPr>
          <a:xfrm flipH="1" flipV="1">
            <a:off x="4550026" y="3493554"/>
            <a:ext cx="1051114" cy="553885"/>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04929" y="1735748"/>
            <a:ext cx="1490194"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stocks</a:t>
            </a:r>
            <a:endParaRPr lang="zh-TW" altLang="en-US" dirty="0"/>
          </a:p>
        </p:txBody>
      </p:sp>
      <p:cxnSp>
        <p:nvCxnSpPr>
          <p:cNvPr id="25" name="直線接點 24"/>
          <p:cNvCxnSpPr>
            <a:stCxn id="23" idx="2"/>
            <a:endCxn id="4" idx="0"/>
          </p:cNvCxnSpPr>
          <p:nvPr/>
        </p:nvCxnSpPr>
        <p:spPr>
          <a:xfrm>
            <a:off x="4550026" y="2311812"/>
            <a:ext cx="0" cy="6056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75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5880" y="2211710"/>
            <a:ext cx="8496944" cy="936104"/>
          </a:xfrm>
        </p:spPr>
        <p:txBody>
          <a:bodyPr/>
          <a:lstStyle/>
          <a:p>
            <a:r>
              <a:rPr lang="zh-TW" altLang="en-US" b="1" dirty="0" smtClean="0">
                <a:latin typeface="Arial" pitchFamily="34" charset="0"/>
                <a:cs typeface="Arial" pitchFamily="34" charset="0"/>
              </a:rPr>
              <a:t>目前系統規劃為一對一，只有使用者與系統。</a:t>
            </a:r>
            <a:endParaRPr lang="en-US" altLang="zh-TW" b="1" dirty="0" smtClean="0">
              <a:latin typeface="Arial" pitchFamily="34" charset="0"/>
              <a:cs typeface="Arial" pitchFamily="34" charset="0"/>
            </a:endParaRPr>
          </a:p>
          <a:p>
            <a:r>
              <a:rPr lang="zh-TW" altLang="en-US" b="1" dirty="0" smtClean="0"/>
              <a:t>沒有</a:t>
            </a:r>
            <a:r>
              <a:rPr lang="en-US" altLang="zh-TW" b="1" dirty="0" smtClean="0"/>
              <a:t>Manager, Staff</a:t>
            </a:r>
            <a:r>
              <a:rPr lang="zh-TW" altLang="en-US" b="1" dirty="0" smtClean="0"/>
              <a:t>等其他角色，而使用者可以使用完整功能。</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en-US" altLang="ko-KR" dirty="0" smtClean="0"/>
          </a:p>
          <a:p>
            <a:endParaRPr lang="en-US" altLang="ko-KR" dirty="0" smtClean="0">
              <a:latin typeface="Arial" pitchFamily="34" charset="0"/>
              <a:cs typeface="Arial" pitchFamily="34" charset="0"/>
            </a:endParaRPr>
          </a:p>
          <a:p>
            <a:endParaRPr lang="en-US" altLang="ko-KR" dirty="0"/>
          </a:p>
          <a:p>
            <a:endParaRPr lang="en-US" altLang="ko-KR"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zh-TW" altLang="en-US" dirty="0" smtClean="0"/>
              <a:t>使用者角色及資源授權政策</a:t>
            </a:r>
            <a:endParaRPr lang="en-US" dirty="0"/>
          </a:p>
        </p:txBody>
      </p:sp>
    </p:spTree>
    <p:extLst>
      <p:ext uri="{BB962C8B-B14F-4D97-AF65-F5344CB8AC3E}">
        <p14:creationId xmlns:p14="http://schemas.microsoft.com/office/powerpoint/2010/main" val="83211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TW" altLang="en-US" b="1" dirty="0" smtClean="0">
                <a:latin typeface="Arial" pitchFamily="34" charset="0"/>
                <a:cs typeface="Arial" pitchFamily="34" charset="0"/>
              </a:rPr>
              <a:t>系統尚無使用</a:t>
            </a:r>
            <a:r>
              <a:rPr lang="en-US" altLang="zh-TW" b="1" dirty="0" err="1" smtClean="0">
                <a:latin typeface="Arial" pitchFamily="34" charset="0"/>
                <a:cs typeface="Arial" pitchFamily="34" charset="0"/>
              </a:rPr>
              <a:t>IoT</a:t>
            </a:r>
            <a:r>
              <a:rPr lang="zh-TW" altLang="en-US" b="1" dirty="0" smtClean="0">
                <a:latin typeface="Arial" pitchFamily="34" charset="0"/>
                <a:cs typeface="Arial" pitchFamily="34" charset="0"/>
              </a:rPr>
              <a:t>裝置。</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endParaRPr lang="en-US" altLang="ko-KR" dirty="0" smtClean="0">
              <a:latin typeface="Arial" pitchFamily="34" charset="0"/>
              <a:cs typeface="Arial" pitchFamily="34" charset="0"/>
            </a:endParaRPr>
          </a:p>
          <a:p>
            <a:endParaRPr lang="en-US" altLang="ko-KR" dirty="0" smtClean="0"/>
          </a:p>
          <a:p>
            <a:endParaRPr lang="en-US" altLang="ko-KR" dirty="0" smtClean="0">
              <a:latin typeface="Arial" pitchFamily="34" charset="0"/>
              <a:cs typeface="Arial" pitchFamily="34" charset="0"/>
            </a:endParaRPr>
          </a:p>
          <a:p>
            <a:endParaRPr lang="en-US" altLang="ko-KR" dirty="0" smtClean="0"/>
          </a:p>
          <a:p>
            <a:r>
              <a:rPr lang="zh-TW" altLang="en-US" dirty="0" smtClean="0">
                <a:latin typeface="Arial" pitchFamily="34" charset="0"/>
                <a:cs typeface="Arial" pitchFamily="34" charset="0"/>
              </a:rPr>
              <a:t>目前對於</a:t>
            </a:r>
            <a:r>
              <a:rPr lang="en-US" altLang="zh-TW" dirty="0" err="1" smtClean="0">
                <a:latin typeface="Arial" pitchFamily="34" charset="0"/>
                <a:cs typeface="Arial" pitchFamily="34" charset="0"/>
              </a:rPr>
              <a:t>IoT</a:t>
            </a:r>
            <a:r>
              <a:rPr lang="zh-TW" altLang="en-US" dirty="0" smtClean="0">
                <a:latin typeface="Arial" pitchFamily="34" charset="0"/>
                <a:cs typeface="Arial" pitchFamily="34" charset="0"/>
              </a:rPr>
              <a:t>該如何應用在看股票方面沒有想法。</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dirty="0" err="1" smtClean="0"/>
              <a:t>IoT</a:t>
            </a:r>
            <a:r>
              <a:rPr lang="zh-TW" altLang="en-US" dirty="0" smtClean="0"/>
              <a:t>裝置資料訂閱應用</a:t>
            </a:r>
            <a:endParaRPr lang="en-US" dirty="0"/>
          </a:p>
        </p:txBody>
      </p:sp>
    </p:spTree>
    <p:extLst>
      <p:ext uri="{BB962C8B-B14F-4D97-AF65-F5344CB8AC3E}">
        <p14:creationId xmlns:p14="http://schemas.microsoft.com/office/powerpoint/2010/main" val="320789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356</Words>
  <Application>Microsoft Office PowerPoint</Application>
  <PresentationFormat>如螢幕大小 (16:9)</PresentationFormat>
  <Paragraphs>93</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12</vt:i4>
      </vt:variant>
    </vt:vector>
  </HeadingPairs>
  <TitlesOfParts>
    <vt:vector size="18" baseType="lpstr">
      <vt:lpstr>맑은 고딕</vt:lpstr>
      <vt:lpstr>新細明體</vt:lpstr>
      <vt:lpstr>Arial</vt:lpstr>
      <vt:lpstr>Calibri</vt:lpstr>
      <vt:lpstr>Office Theme</vt:lpstr>
      <vt:lpstr>Custom Design</vt:lpstr>
      <vt:lpstr>PowerPoint 簡報</vt:lpstr>
      <vt:lpstr> 期中專案主題</vt:lpstr>
      <vt:lpstr> 期中專案系統功能</vt:lpstr>
      <vt:lpstr> 期中專案系統架構圖</vt:lpstr>
      <vt:lpstr> 使用者對話介面</vt:lpstr>
      <vt:lpstr> 使用者Web介面</vt:lpstr>
      <vt:lpstr> 物件資料庫資料模型</vt:lpstr>
      <vt:lpstr> 使用者角色及資源授權政策</vt:lpstr>
      <vt:lpstr> IoT裝置資料訂閱應用</vt:lpstr>
      <vt:lpstr> 專案分工</vt:lpstr>
      <vt:lpstr> 測試劇本及測試資料規劃</vt:lpstr>
      <vt:lpstr>結尾</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黃禎安</cp:lastModifiedBy>
  <cp:revision>74</cp:revision>
  <dcterms:created xsi:type="dcterms:W3CDTF">2014-04-01T16:27:38Z</dcterms:created>
  <dcterms:modified xsi:type="dcterms:W3CDTF">2021-12-05T14:07:53Z</dcterms:modified>
</cp:coreProperties>
</file>