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5"/>
  </p:notesMasterIdLst>
  <p:handoutMasterIdLst>
    <p:handoutMasterId r:id="rId26"/>
  </p:handoutMasterIdLst>
  <p:sldIdLst>
    <p:sldId id="300" r:id="rId5"/>
    <p:sldId id="261" r:id="rId6"/>
    <p:sldId id="295" r:id="rId7"/>
    <p:sldId id="301" r:id="rId8"/>
    <p:sldId id="296" r:id="rId9"/>
    <p:sldId id="297" r:id="rId10"/>
    <p:sldId id="302" r:id="rId11"/>
    <p:sldId id="298" r:id="rId12"/>
    <p:sldId id="299" r:id="rId13"/>
    <p:sldId id="275" r:id="rId14"/>
    <p:sldId id="304" r:id="rId15"/>
    <p:sldId id="262" r:id="rId16"/>
    <p:sldId id="305" r:id="rId17"/>
    <p:sldId id="306" r:id="rId18"/>
    <p:sldId id="307" r:id="rId19"/>
    <p:sldId id="308" r:id="rId20"/>
    <p:sldId id="309" r:id="rId21"/>
    <p:sldId id="303" r:id="rId22"/>
    <p:sldId id="278" r:id="rId23"/>
    <p:sldId id="276" r:id="rId2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A00"/>
    <a:srgbClr val="EED2BD"/>
    <a:srgbClr val="E3B18D"/>
    <a:srgbClr val="4657A1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964" autoAdjust="0"/>
  </p:normalViewPr>
  <p:slideViewPr>
    <p:cSldViewPr snapToGrid="0">
      <p:cViewPr>
        <p:scale>
          <a:sx n="66" d="100"/>
          <a:sy n="66" d="100"/>
        </p:scale>
        <p:origin x="858" y="-19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49ECEF-3E94-4732-BFC3-464D975639BA}" type="datetime1">
              <a:rPr lang="es-ES" smtClean="0"/>
              <a:t>01/07/2022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53551-E181-4730-A9E5-DB7143B35D46}" type="datetime1">
              <a:rPr lang="es-ES" smtClean="0"/>
              <a:pPr/>
              <a:t>01/07/2022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082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191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413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682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31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300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60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159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081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44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25425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866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centra en el concepto de diversificación a través de una formulación matemática, con el objetivo de seleccionar una serie activos que de manera conjunta logran un menor riesgo que cualquier activo por separado</a:t>
            </a:r>
          </a:p>
          <a:p>
            <a:endParaRPr lang="es-A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propone que el inversor debe abordar la cartera como un todo, analizando las características del retorno y riesgo global, a diferencia de estudiar los activos uno a uno como si se trataran de eventos aislados para el desempeño total.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882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970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centra en el concepto de diversificación a través de una formulación matemática, con el objetivo de seleccionar una serie activos que de manera conjunta logran un menor riesgo que cualquier activo por separado</a:t>
            </a:r>
          </a:p>
          <a:p>
            <a:endParaRPr lang="es-A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propone que el inversor debe abordar la cartera como un todo, analizando las características del retorno y riesgo global, a diferencia de estudiar los activos uno a uno como si se trataran de eventos aislados para el desempeño total.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015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334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11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emf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emf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A3438570-4859-400C-A671-9BADD6941E98}"/>
              </a:ext>
            </a:extLst>
          </p:cNvPr>
          <p:cNvSpPr txBox="1">
            <a:spLocks/>
          </p:cNvSpPr>
          <p:nvPr/>
        </p:nvSpPr>
        <p:spPr>
          <a:xfrm>
            <a:off x="2911642" y="2173390"/>
            <a:ext cx="6368716" cy="2032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Optimización de Cartera Financiera mediante Aprendizaje Profundo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CE59BC72-EA4E-4D71-B8AB-89DDE875D0F0}"/>
              </a:ext>
            </a:extLst>
          </p:cNvPr>
          <p:cNvSpPr txBox="1">
            <a:spLocks/>
          </p:cNvSpPr>
          <p:nvPr/>
        </p:nvSpPr>
        <p:spPr>
          <a:xfrm>
            <a:off x="3625115" y="4693712"/>
            <a:ext cx="4941770" cy="138427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s-ES" sz="1600" b="1" dirty="0"/>
              <a:t>Autor: </a:t>
            </a:r>
            <a:r>
              <a:rPr lang="es-ES" sz="1600" dirty="0"/>
              <a:t>Amadeo Gustavo Ancarani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s-ES" sz="1600" b="1" dirty="0"/>
              <a:t>Director: </a:t>
            </a:r>
            <a:r>
              <a:rPr lang="es-ES" sz="1600" dirty="0"/>
              <a:t>Jorge Linde Díaz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s-ES" sz="1600" dirty="0"/>
              <a:t>Máster Universitario en Ciencia de Datos (2021-2022)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4D65B3C-9380-458E-974C-01AA09F305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26"/>
          <a:stretch/>
        </p:blipFill>
        <p:spPr>
          <a:xfrm>
            <a:off x="9844773" y="556959"/>
            <a:ext cx="1513038" cy="1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8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CuadroTexto 16">
            <a:extLst>
              <a:ext uri="{FF2B5EF4-FFF2-40B4-BE49-F238E27FC236}">
                <a16:creationId xmlns:a16="http://schemas.microsoft.com/office/drawing/2014/main" id="{DEF3F90B-4B7C-4597-ABA9-74A744023253}"/>
              </a:ext>
            </a:extLst>
          </p:cNvPr>
          <p:cNvSpPr txBox="1"/>
          <p:nvPr/>
        </p:nvSpPr>
        <p:spPr>
          <a:xfrm>
            <a:off x="-2" y="234877"/>
            <a:ext cx="1219200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AR" sz="2800" cap="all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SEGUNDA</a:t>
            </a:r>
            <a:r>
              <a:rPr lang="es-AR" sz="2800" dirty="0">
                <a:latin typeface="+mj-lt"/>
              </a:rPr>
              <a:t> </a:t>
            </a:r>
            <a:r>
              <a:rPr lang="es-AR" sz="2800" cap="all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ETAPA – LSTM + Optimización de pesos</a:t>
            </a:r>
          </a:p>
        </p:txBody>
      </p:sp>
      <p:pic>
        <p:nvPicPr>
          <p:cNvPr id="18" name="Imagen 17" descr="Diagrama&#10;&#10;Descripción generada automáticamente">
            <a:extLst>
              <a:ext uri="{FF2B5EF4-FFF2-40B4-BE49-F238E27FC236}">
                <a16:creationId xmlns:a16="http://schemas.microsoft.com/office/drawing/2014/main" id="{34C19447-2EF2-4BDA-9101-5F77D07092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1" y="1501140"/>
            <a:ext cx="5400040" cy="1927860"/>
          </a:xfrm>
          <a:prstGeom prst="rect">
            <a:avLst/>
          </a:prstGeom>
        </p:spPr>
      </p:pic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71AA769B-BC37-4258-B816-95B83AA514EA}"/>
              </a:ext>
            </a:extLst>
          </p:cNvPr>
          <p:cNvSpPr txBox="1">
            <a:spLocks/>
          </p:cNvSpPr>
          <p:nvPr/>
        </p:nvSpPr>
        <p:spPr>
          <a:xfrm>
            <a:off x="6629400" y="1968501"/>
            <a:ext cx="5143498" cy="1308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s-AR" sz="1800" dirty="0"/>
              <a:t>Se predicen con los últimos 300 retornos diarios, los próximos 5 retornos de cada una de las 5 acciones seleccionadas</a:t>
            </a:r>
            <a:endParaRPr lang="es-AR" dirty="0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D085F9E5-72BB-484D-BA4A-0AA038A3AC9B}"/>
              </a:ext>
            </a:extLst>
          </p:cNvPr>
          <p:cNvSpPr/>
          <p:nvPr/>
        </p:nvSpPr>
        <p:spPr>
          <a:xfrm>
            <a:off x="5630863" y="2257426"/>
            <a:ext cx="930275" cy="365125"/>
          </a:xfrm>
          <a:prstGeom prst="rightArrow">
            <a:avLst/>
          </a:prstGeom>
          <a:solidFill>
            <a:srgbClr val="FF6A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5B5A2AB1-1557-49A9-87F5-9A5D964B6D26}"/>
              </a:ext>
            </a:extLst>
          </p:cNvPr>
          <p:cNvSpPr/>
          <p:nvPr/>
        </p:nvSpPr>
        <p:spPr>
          <a:xfrm>
            <a:off x="4333240" y="4930538"/>
            <a:ext cx="930275" cy="365125"/>
          </a:xfrm>
          <a:prstGeom prst="rightArrow">
            <a:avLst/>
          </a:prstGeom>
          <a:solidFill>
            <a:srgbClr val="FF6A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B5D998AF-2926-40A2-8CBB-8F2AA173D7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45" t="1414" r="3060" b="1414"/>
          <a:stretch/>
        </p:blipFill>
        <p:spPr>
          <a:xfrm rot="5400000">
            <a:off x="1576705" y="4132026"/>
            <a:ext cx="2571750" cy="1962151"/>
          </a:xfrm>
          <a:prstGeom prst="rect">
            <a:avLst/>
          </a:prstGeom>
        </p:spPr>
      </p:pic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D8CA90D7-A312-4437-99F0-D0E6D6147E71}"/>
              </a:ext>
            </a:extLst>
          </p:cNvPr>
          <p:cNvSpPr txBox="1">
            <a:spLocks/>
          </p:cNvSpPr>
          <p:nvPr/>
        </p:nvSpPr>
        <p:spPr>
          <a:xfrm>
            <a:off x="5562601" y="4391382"/>
            <a:ext cx="6210297" cy="14920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AR" sz="1800" dirty="0"/>
              <a:t>Con la información de la red anterior se optimizan los pesos con una red neuronal entrenada para optimizar el </a:t>
            </a:r>
            <a:r>
              <a:rPr lang="es-AR" sz="1800" b="1" dirty="0"/>
              <a:t>Sharpe </a:t>
            </a:r>
            <a:r>
              <a:rPr lang="es-AR" sz="1800" b="1" dirty="0" err="1"/>
              <a:t>value</a:t>
            </a:r>
            <a:r>
              <a:rPr lang="es-AR" sz="1800" b="1" dirty="0"/>
              <a:t> </a:t>
            </a:r>
            <a:r>
              <a:rPr lang="es-AR" sz="1800" dirty="0"/>
              <a:t>(se aplicó una </a:t>
            </a:r>
            <a:r>
              <a:rPr lang="es-AR" sz="1800" dirty="0" err="1"/>
              <a:t>custom</a:t>
            </a:r>
            <a:r>
              <a:rPr lang="es-AR" sz="1800" dirty="0"/>
              <a:t> </a:t>
            </a:r>
            <a:r>
              <a:rPr lang="es-AR" sz="1800" dirty="0" err="1"/>
              <a:t>loss</a:t>
            </a:r>
            <a:r>
              <a:rPr lang="es-AR" sz="1800" dirty="0"/>
              <a:t> para lograr este punto)</a:t>
            </a:r>
            <a:endParaRPr lang="es-AR" dirty="0"/>
          </a:p>
        </p:txBody>
      </p:sp>
      <p:sp>
        <p:nvSpPr>
          <p:cNvPr id="26" name="Marcador de fecha 10">
            <a:extLst>
              <a:ext uri="{FF2B5EF4-FFF2-40B4-BE49-F238E27FC236}">
                <a16:creationId xmlns:a16="http://schemas.microsoft.com/office/drawing/2014/main" id="{FC934711-9AE2-4A25-9FCE-1E96BE9773CE}"/>
              </a:ext>
            </a:extLst>
          </p:cNvPr>
          <p:cNvSpPr txBox="1">
            <a:spLocks/>
          </p:cNvSpPr>
          <p:nvPr/>
        </p:nvSpPr>
        <p:spPr>
          <a:xfrm>
            <a:off x="838200" y="6381750"/>
            <a:ext cx="3208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Amadeo Gustavo Ancarani – MUCD - 2021/2022</a:t>
            </a:r>
          </a:p>
        </p:txBody>
      </p:sp>
      <p:sp>
        <p:nvSpPr>
          <p:cNvPr id="27" name="Marcador de fecha 10">
            <a:extLst>
              <a:ext uri="{FF2B5EF4-FFF2-40B4-BE49-F238E27FC236}">
                <a16:creationId xmlns:a16="http://schemas.microsoft.com/office/drawing/2014/main" id="{3F8133AD-6B58-4EC1-8F75-893176ED2585}"/>
              </a:ext>
            </a:extLst>
          </p:cNvPr>
          <p:cNvSpPr txBox="1">
            <a:spLocks/>
          </p:cNvSpPr>
          <p:nvPr/>
        </p:nvSpPr>
        <p:spPr>
          <a:xfrm>
            <a:off x="4483100" y="6343650"/>
            <a:ext cx="38652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Optimización de Cartera Financiera mediante Aprendizaje Profundo</a:t>
            </a:r>
          </a:p>
        </p:txBody>
      </p:sp>
      <p:sp>
        <p:nvSpPr>
          <p:cNvPr id="30" name="Marcador de número de diapositiva 12">
            <a:extLst>
              <a:ext uri="{FF2B5EF4-FFF2-40B4-BE49-F238E27FC236}">
                <a16:creationId xmlns:a16="http://schemas.microsoft.com/office/drawing/2014/main" id="{CE3A549E-F25E-49E0-8E44-790F55A75EAD}"/>
              </a:ext>
            </a:extLst>
          </p:cNvPr>
          <p:cNvSpPr txBox="1">
            <a:spLocks/>
          </p:cNvSpPr>
          <p:nvPr/>
        </p:nvSpPr>
        <p:spPr>
          <a:xfrm>
            <a:off x="11027228" y="6398977"/>
            <a:ext cx="653143" cy="365125"/>
          </a:xfrm>
          <a:prstGeom prst="rect">
            <a:avLst/>
          </a:prstGeom>
        </p:spPr>
        <p:txBody>
          <a:bodyPr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es-ES" sz="900" smtClean="0">
                <a:solidFill>
                  <a:schemeClr val="tx1">
                    <a:tint val="75000"/>
                  </a:schemeClr>
                </a:solidFill>
              </a:rPr>
              <a:pPr/>
              <a:t>10</a:t>
            </a:fld>
            <a:endParaRPr lang="es-ES" sz="9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4C60127-B48F-4F2C-B32D-70314C2E6C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2026"/>
          <a:stretch/>
        </p:blipFill>
        <p:spPr>
          <a:xfrm>
            <a:off x="11082336" y="293894"/>
            <a:ext cx="832688" cy="87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1" grpId="0" animBg="1"/>
      <p:bldP spid="22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Marcador de fech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r>
              <a:rPr lang="es-ES" dirty="0"/>
              <a:t>Amadeo Gustavo Ancarani – MUCD - 2021/2022</a:t>
            </a:r>
          </a:p>
        </p:txBody>
      </p:sp>
      <p:sp>
        <p:nvSpPr>
          <p:cNvPr id="81" name="Marcador de pie de pá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algn="ctr"/>
            <a:r>
              <a:rPr lang="es-ES" dirty="0"/>
              <a:t>Optimización de Cartera Financiera mediante Aprendizaje Profundo</a:t>
            </a:r>
          </a:p>
        </p:txBody>
      </p:sp>
      <p:sp>
        <p:nvSpPr>
          <p:cNvPr id="82" name="Marcador de número de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11</a:t>
            </a:fld>
            <a:endParaRPr lang="es-ES"/>
          </a:p>
        </p:txBody>
      </p:sp>
      <p:sp useBgFill="1">
        <p:nvSpPr>
          <p:cNvPr id="26" name="CuadroTexto 25">
            <a:extLst>
              <a:ext uri="{FF2B5EF4-FFF2-40B4-BE49-F238E27FC236}">
                <a16:creationId xmlns:a16="http://schemas.microsoft.com/office/drawing/2014/main" id="{115144C8-571D-4760-8182-8BBDC672B88C}"/>
              </a:ext>
            </a:extLst>
          </p:cNvPr>
          <p:cNvSpPr txBox="1"/>
          <p:nvPr/>
        </p:nvSpPr>
        <p:spPr>
          <a:xfrm>
            <a:off x="-2" y="234877"/>
            <a:ext cx="1219200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AR" sz="2800" cap="all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Pasos FUNCIÓN </a:t>
            </a:r>
            <a:r>
              <a:rPr lang="es-AR" sz="2800" cap="all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LOSS</a:t>
            </a:r>
            <a:r>
              <a:rPr lang="es-AR" sz="2800" cap="all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800" cap="all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CUSTOM</a:t>
            </a:r>
            <a:endParaRPr lang="es-AR" sz="2800" cap="all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99E19CD-2B26-479A-A615-3420FF64F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26"/>
          <a:stretch/>
        </p:blipFill>
        <p:spPr>
          <a:xfrm>
            <a:off x="11082336" y="293894"/>
            <a:ext cx="832688" cy="87187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BFD1A98-46F8-42AC-A260-E69FF7FC3EA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65" y="1165773"/>
            <a:ext cx="7273470" cy="3028856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6291B85-0400-470F-8455-2C61AEC9055B}"/>
              </a:ext>
            </a:extLst>
          </p:cNvPr>
          <p:cNvSpPr txBox="1"/>
          <p:nvPr/>
        </p:nvSpPr>
        <p:spPr>
          <a:xfrm>
            <a:off x="838200" y="4615352"/>
            <a:ext cx="61105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1. El primer paso es para transformar el tipo de variable dentro de los tensores, pasamos a valores flotantes de 32 dígitos a través de la función: </a:t>
            </a:r>
            <a:endParaRPr lang="es-AR" dirty="0"/>
          </a:p>
        </p:txBody>
      </p:sp>
      <p:pic>
        <p:nvPicPr>
          <p:cNvPr id="22" name="Imagen 21" descr="Texto&#10;&#10;Descripción generada automáticamente con confianza media">
            <a:extLst>
              <a:ext uri="{FF2B5EF4-FFF2-40B4-BE49-F238E27FC236}">
                <a16:creationId xmlns:a16="http://schemas.microsoft.com/office/drawing/2014/main" id="{1519DAD9-A0E7-4B11-BD72-117671AD016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714" y="4620383"/>
            <a:ext cx="3385820" cy="88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7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Marcador de fech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r>
              <a:rPr lang="es-ES" dirty="0"/>
              <a:t>Amadeo Gustavo Ancarani – MUCD - 2021/2022</a:t>
            </a:r>
          </a:p>
        </p:txBody>
      </p:sp>
      <p:sp>
        <p:nvSpPr>
          <p:cNvPr id="81" name="Marcador de pie de pá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algn="ctr"/>
            <a:r>
              <a:rPr lang="es-ES" dirty="0"/>
              <a:t>Optimización de Cartera Financiera mediante Aprendizaje Profundo</a:t>
            </a:r>
          </a:p>
        </p:txBody>
      </p:sp>
      <p:sp>
        <p:nvSpPr>
          <p:cNvPr id="82" name="Marcador de número de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12</a:t>
            </a:fld>
            <a:endParaRPr lang="es-ES"/>
          </a:p>
        </p:txBody>
      </p:sp>
      <p:sp useBgFill="1">
        <p:nvSpPr>
          <p:cNvPr id="26" name="CuadroTexto 25">
            <a:extLst>
              <a:ext uri="{FF2B5EF4-FFF2-40B4-BE49-F238E27FC236}">
                <a16:creationId xmlns:a16="http://schemas.microsoft.com/office/drawing/2014/main" id="{115144C8-571D-4760-8182-8BBDC672B88C}"/>
              </a:ext>
            </a:extLst>
          </p:cNvPr>
          <p:cNvSpPr txBox="1"/>
          <p:nvPr/>
        </p:nvSpPr>
        <p:spPr>
          <a:xfrm>
            <a:off x="-2" y="234877"/>
            <a:ext cx="1219200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AR" sz="2800" cap="all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Pasos FUNCIÓN </a:t>
            </a:r>
            <a:r>
              <a:rPr lang="es-AR" sz="2800" cap="all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LOSS</a:t>
            </a:r>
            <a:r>
              <a:rPr lang="es-AR" sz="2800" cap="all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800" cap="all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CUSTOM</a:t>
            </a:r>
            <a:endParaRPr lang="es-AR" sz="2800" cap="all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E3072C1-33B2-4A5A-9266-23BDF120C74C}"/>
              </a:ext>
            </a:extLst>
          </p:cNvPr>
          <p:cNvSpPr txBox="1"/>
          <p:nvPr/>
        </p:nvSpPr>
        <p:spPr>
          <a:xfrm>
            <a:off x="276976" y="981672"/>
            <a:ext cx="61105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2. La función </a:t>
            </a:r>
            <a:r>
              <a:rPr lang="es-ES" dirty="0" err="1"/>
              <a:t>batch_dot</a:t>
            </a:r>
            <a:r>
              <a:rPr lang="es-ES" dirty="0"/>
              <a:t> es utilizada para calcular el producto escalar de dos vectores cuando son datos por lotes, es decir, en forma de (</a:t>
            </a:r>
            <a:r>
              <a:rPr lang="es-ES" dirty="0" err="1"/>
              <a:t>batch_size</a:t>
            </a:r>
            <a:r>
              <a:rPr lang="es-ES" dirty="0"/>
              <a:t>, :) </a:t>
            </a:r>
            <a:endParaRPr lang="es-AR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E1D8DF40-F0D0-46A2-B765-54890818C4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976" y="1260775"/>
            <a:ext cx="3262630" cy="365124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9116DA57-FE4D-4962-B795-56DCF1A5A238}"/>
              </a:ext>
            </a:extLst>
          </p:cNvPr>
          <p:cNvSpPr txBox="1"/>
          <p:nvPr/>
        </p:nvSpPr>
        <p:spPr>
          <a:xfrm>
            <a:off x="276976" y="2373723"/>
            <a:ext cx="61105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3. Luego es necesario obtener un vector transpuesto para realizar un nuevo producto matricial y lograr la matriz de covarianzas ponderas por los pesos de la cartera estimados</a:t>
            </a:r>
            <a:endParaRPr lang="es-AR" dirty="0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767FB783-DACE-4135-8C30-5C773A1B890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90" y="2672476"/>
            <a:ext cx="4528729" cy="325826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09374B9D-A867-41CE-8D3B-FD6414C58FD2}"/>
              </a:ext>
            </a:extLst>
          </p:cNvPr>
          <p:cNvSpPr txBox="1"/>
          <p:nvPr/>
        </p:nvSpPr>
        <p:spPr>
          <a:xfrm>
            <a:off x="276976" y="3421852"/>
            <a:ext cx="56448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4. Mientras tanto, al obtener el sumatorio de estas covarianzas ponderas, obtendremos a la varianza del portafolio ya que, como mencionamos anteriormente, la fórmula de la varianza del portafolio proviene de: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783EE42F-A866-49AF-9060-B13188A1B4EE}"/>
                  </a:ext>
                </a:extLst>
              </p:cNvPr>
              <p:cNvSpPr txBox="1"/>
              <p:nvPr/>
            </p:nvSpPr>
            <p:spPr>
              <a:xfrm>
                <a:off x="4459514" y="3401249"/>
                <a:ext cx="6110514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A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s-AR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AR" sz="12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AR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A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A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AR" sz="1200" i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s-AR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A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A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s-AR" sz="1200" i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s-A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AR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AR" sz="1200" i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s-A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A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AR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AR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AR" sz="12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AR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AR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AR" sz="12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AR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s-AR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2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AR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s-AR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2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AR" sz="12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s-AR" sz="12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AR" sz="1200" dirty="0"/>
              </a:p>
            </p:txBody>
          </p:sp>
        </mc:Choice>
        <mc:Fallback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783EE42F-A866-49AF-9060-B13188A1B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514" y="3401249"/>
                <a:ext cx="6110514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uadroTexto 47">
            <a:extLst>
              <a:ext uri="{FF2B5EF4-FFF2-40B4-BE49-F238E27FC236}">
                <a16:creationId xmlns:a16="http://schemas.microsoft.com/office/drawing/2014/main" id="{41BA87BA-BCFB-428C-AF58-B81F384D5F2D}"/>
              </a:ext>
            </a:extLst>
          </p:cNvPr>
          <p:cNvSpPr txBox="1"/>
          <p:nvPr/>
        </p:nvSpPr>
        <p:spPr>
          <a:xfrm>
            <a:off x="8962570" y="3350392"/>
            <a:ext cx="26474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En nuestro caso, se realiza de la siguiente manera:</a:t>
            </a:r>
            <a:endParaRPr lang="es-AR" sz="1600" dirty="0"/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6FD62175-D9C0-4E5D-A564-F79BF7D5C77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83" y="4224833"/>
            <a:ext cx="5949406" cy="298845"/>
          </a:xfrm>
          <a:prstGeom prst="rect">
            <a:avLst/>
          </a:prstGeom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5D0CFA10-09BC-43ED-A4E5-AEA29BA9A7F8}"/>
              </a:ext>
            </a:extLst>
          </p:cNvPr>
          <p:cNvCxnSpPr>
            <a:cxnSpLocks/>
          </p:cNvCxnSpPr>
          <p:nvPr/>
        </p:nvCxnSpPr>
        <p:spPr>
          <a:xfrm flipV="1">
            <a:off x="5573486" y="3819245"/>
            <a:ext cx="522514" cy="617349"/>
          </a:xfrm>
          <a:prstGeom prst="straightConnector1">
            <a:avLst/>
          </a:prstGeom>
          <a:ln w="28575">
            <a:solidFill>
              <a:srgbClr val="FF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n 53">
            <a:extLst>
              <a:ext uri="{FF2B5EF4-FFF2-40B4-BE49-F238E27FC236}">
                <a16:creationId xmlns:a16="http://schemas.microsoft.com/office/drawing/2014/main" id="{1A91DB43-90AF-4E7A-8C75-12850325970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2026"/>
          <a:stretch/>
        </p:blipFill>
        <p:spPr>
          <a:xfrm>
            <a:off x="11082336" y="293894"/>
            <a:ext cx="832688" cy="871879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1F76FB17-C687-4A31-82B5-EA4677FCA288}"/>
              </a:ext>
            </a:extLst>
          </p:cNvPr>
          <p:cNvSpPr txBox="1"/>
          <p:nvPr/>
        </p:nvSpPr>
        <p:spPr>
          <a:xfrm>
            <a:off x="276976" y="4823810"/>
            <a:ext cx="6110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5. Finalmente, solo resta calcular la sumatoria de los retornos futuros ponderados por los pesos estimados y así obtenemos la </a:t>
            </a:r>
            <a:r>
              <a:rPr lang="es-ES" dirty="0" err="1"/>
              <a:t>custom</a:t>
            </a:r>
            <a:r>
              <a:rPr lang="es-ES" dirty="0"/>
              <a:t> </a:t>
            </a:r>
            <a:r>
              <a:rPr lang="es-ES" dirty="0" err="1"/>
              <a:t>loss</a:t>
            </a:r>
            <a:r>
              <a:rPr lang="es-ES" dirty="0"/>
              <a:t> basada en el </a:t>
            </a:r>
            <a:r>
              <a:rPr lang="es-ES" dirty="0" err="1"/>
              <a:t>sharpe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para optimizar iterativamente la cartera financiera. </a:t>
            </a:r>
            <a:endParaRPr lang="es-AR" dirty="0"/>
          </a:p>
        </p:txBody>
      </p:sp>
      <p:pic>
        <p:nvPicPr>
          <p:cNvPr id="59" name="Imagen 58" descr="Texto&#10;&#10;Descripción generada automáticamente con confianza media">
            <a:extLst>
              <a:ext uri="{FF2B5EF4-FFF2-40B4-BE49-F238E27FC236}">
                <a16:creationId xmlns:a16="http://schemas.microsoft.com/office/drawing/2014/main" id="{B6D2AB9F-4612-44E4-BE3D-24A96D2E4A6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471" y="5179393"/>
            <a:ext cx="4634865" cy="54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Marcador de fech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r>
              <a:rPr lang="es-ES" dirty="0"/>
              <a:t>Amadeo Gustavo Ancarani – MUCD - 2021/2022</a:t>
            </a:r>
          </a:p>
        </p:txBody>
      </p:sp>
      <p:sp>
        <p:nvSpPr>
          <p:cNvPr id="81" name="Marcador de pie de pá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algn="ctr"/>
            <a:r>
              <a:rPr lang="es-ES" dirty="0"/>
              <a:t>Optimización de Cartera Financiera mediante Aprendizaje Profundo</a:t>
            </a:r>
          </a:p>
        </p:txBody>
      </p:sp>
      <p:sp>
        <p:nvSpPr>
          <p:cNvPr id="82" name="Marcador de número de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13</a:t>
            </a:fld>
            <a:endParaRPr lang="es-ES"/>
          </a:p>
        </p:txBody>
      </p:sp>
      <p:sp useBgFill="1">
        <p:nvSpPr>
          <p:cNvPr id="26" name="CuadroTexto 25">
            <a:extLst>
              <a:ext uri="{FF2B5EF4-FFF2-40B4-BE49-F238E27FC236}">
                <a16:creationId xmlns:a16="http://schemas.microsoft.com/office/drawing/2014/main" id="{115144C8-571D-4760-8182-8BBDC672B88C}"/>
              </a:ext>
            </a:extLst>
          </p:cNvPr>
          <p:cNvSpPr txBox="1"/>
          <p:nvPr/>
        </p:nvSpPr>
        <p:spPr>
          <a:xfrm>
            <a:off x="-2" y="234877"/>
            <a:ext cx="1219200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AR" sz="2800" cap="all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Parámetros red autoencoder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99E19CD-2B26-479A-A615-3420FF64F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26"/>
          <a:stretch/>
        </p:blipFill>
        <p:spPr>
          <a:xfrm>
            <a:off x="11082336" y="293894"/>
            <a:ext cx="832688" cy="87187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15F99D5-C076-40F7-910E-E4558D25EA40}"/>
              </a:ext>
            </a:extLst>
          </p:cNvPr>
          <p:cNvSpPr txBox="1"/>
          <p:nvPr/>
        </p:nvSpPr>
        <p:spPr>
          <a:xfrm>
            <a:off x="489856" y="991602"/>
            <a:ext cx="71011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En primer lugar, la red Autoencoder final se entrenó con los siguientes hiperparámetros: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Cantidad de capas: 7 (4 </a:t>
            </a:r>
            <a:r>
              <a:rPr lang="es-ES" dirty="0" err="1"/>
              <a:t>encoder</a:t>
            </a:r>
            <a:r>
              <a:rPr lang="es-ES" dirty="0"/>
              <a:t> y 3 </a:t>
            </a:r>
            <a:r>
              <a:rPr lang="es-ES" dirty="0" err="1"/>
              <a:t>decoder</a:t>
            </a:r>
            <a:r>
              <a:rPr lang="es-E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Neuronas por capa: 1643, 821, 657, 328, 657, 821, 1643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Funciones de activación: todas ‘</a:t>
            </a:r>
            <a:r>
              <a:rPr lang="es-ES" dirty="0" err="1"/>
              <a:t>relu</a:t>
            </a:r>
            <a:r>
              <a:rPr lang="es-ES" dirty="0"/>
              <a:t>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err="1"/>
              <a:t>Loss</a:t>
            </a:r>
            <a:r>
              <a:rPr lang="es-ES" dirty="0"/>
              <a:t>: Mean Absolute Percentage Error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Métrica: No utiliza.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Aplicación de </a:t>
            </a:r>
            <a:r>
              <a:rPr lang="es-ES" dirty="0" err="1"/>
              <a:t>Dropout</a:t>
            </a:r>
            <a:r>
              <a:rPr lang="es-ES" dirty="0"/>
              <a:t>: Si, entre cada capa, valor de 0.3.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Aplicación de </a:t>
            </a:r>
            <a:r>
              <a:rPr lang="es-ES" dirty="0" err="1"/>
              <a:t>BatchNormalization</a:t>
            </a:r>
            <a:r>
              <a:rPr lang="es-ES" dirty="0"/>
              <a:t>: No.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762F4B6-AB7D-4B97-9C6F-37AE084FE2E9}"/>
              </a:ext>
            </a:extLst>
          </p:cNvPr>
          <p:cNvSpPr txBox="1"/>
          <p:nvPr/>
        </p:nvSpPr>
        <p:spPr>
          <a:xfrm>
            <a:off x="489856" y="3853393"/>
            <a:ext cx="51852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Y los resultados obtenidos fueron los siguientes: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Loss</a:t>
            </a:r>
            <a:r>
              <a:rPr lang="es-ES" dirty="0"/>
              <a:t> final: 8661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Gráfica de la evolución de la función </a:t>
            </a:r>
            <a:r>
              <a:rPr lang="es-ES" dirty="0" err="1"/>
              <a:t>loss</a:t>
            </a:r>
            <a:r>
              <a:rPr lang="es-ES" dirty="0"/>
              <a:t> en el entrenamiento:</a:t>
            </a:r>
          </a:p>
        </p:txBody>
      </p:sp>
      <p:pic>
        <p:nvPicPr>
          <p:cNvPr id="23" name="Imagen 22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A0DE360E-6E8A-42F5-938E-C18D214D02C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785" y="3363351"/>
            <a:ext cx="4677230" cy="2585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9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Marcador de fech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r>
              <a:rPr lang="es-ES" dirty="0"/>
              <a:t>Amadeo Gustavo Ancarani – MUCD - 2021/2022</a:t>
            </a:r>
          </a:p>
        </p:txBody>
      </p:sp>
      <p:sp>
        <p:nvSpPr>
          <p:cNvPr id="81" name="Marcador de pie de pá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algn="ctr"/>
            <a:r>
              <a:rPr lang="es-ES" dirty="0"/>
              <a:t>Optimización de Cartera Financiera mediante Aprendizaje Profundo</a:t>
            </a:r>
          </a:p>
        </p:txBody>
      </p:sp>
      <p:sp>
        <p:nvSpPr>
          <p:cNvPr id="82" name="Marcador de número de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14</a:t>
            </a:fld>
            <a:endParaRPr lang="es-ES"/>
          </a:p>
        </p:txBody>
      </p:sp>
      <p:sp useBgFill="1">
        <p:nvSpPr>
          <p:cNvPr id="26" name="CuadroTexto 25">
            <a:extLst>
              <a:ext uri="{FF2B5EF4-FFF2-40B4-BE49-F238E27FC236}">
                <a16:creationId xmlns:a16="http://schemas.microsoft.com/office/drawing/2014/main" id="{115144C8-571D-4760-8182-8BBDC672B88C}"/>
              </a:ext>
            </a:extLst>
          </p:cNvPr>
          <p:cNvSpPr txBox="1"/>
          <p:nvPr/>
        </p:nvSpPr>
        <p:spPr>
          <a:xfrm>
            <a:off x="-2" y="234877"/>
            <a:ext cx="1219200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AR" sz="2800" cap="all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Parámetros red LSTM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99E19CD-2B26-479A-A615-3420FF64F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26"/>
          <a:stretch/>
        </p:blipFill>
        <p:spPr>
          <a:xfrm>
            <a:off x="11082336" y="293894"/>
            <a:ext cx="832688" cy="87187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15F99D5-C076-40F7-910E-E4558D25EA40}"/>
              </a:ext>
            </a:extLst>
          </p:cNvPr>
          <p:cNvSpPr txBox="1"/>
          <p:nvPr/>
        </p:nvSpPr>
        <p:spPr>
          <a:xfrm>
            <a:off x="489856" y="991602"/>
            <a:ext cx="71011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En primer lugar, la red LSTM final se entrenó con los siguientes hiperparámetros: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Cantidad de capas: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Neuronas por capa: 200, 100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Funciones de activación: todas ‘</a:t>
            </a:r>
            <a:r>
              <a:rPr lang="es-ES" dirty="0" err="1"/>
              <a:t>tanh</a:t>
            </a:r>
            <a:r>
              <a:rPr lang="es-ES" dirty="0"/>
              <a:t>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err="1"/>
              <a:t>Loss</a:t>
            </a:r>
            <a:r>
              <a:rPr lang="es-ES" dirty="0"/>
              <a:t>: Mean </a:t>
            </a:r>
            <a:r>
              <a:rPr lang="es-ES" dirty="0" err="1"/>
              <a:t>Squared</a:t>
            </a:r>
            <a:r>
              <a:rPr lang="es-ES" dirty="0"/>
              <a:t> Error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Métrica: </a:t>
            </a:r>
            <a:r>
              <a:rPr lang="es-ES" dirty="0" err="1"/>
              <a:t>MAPE</a:t>
            </a:r>
            <a:endParaRPr lang="es-ES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Aplicación de </a:t>
            </a:r>
            <a:r>
              <a:rPr lang="es-ES" dirty="0" err="1"/>
              <a:t>Dropout</a:t>
            </a:r>
            <a:r>
              <a:rPr lang="es-ES" dirty="0"/>
              <a:t>: Si, entre cada capa, valor de 0.15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Aplicación de </a:t>
            </a:r>
            <a:r>
              <a:rPr lang="es-ES" dirty="0" err="1"/>
              <a:t>BatchNormalization</a:t>
            </a:r>
            <a:r>
              <a:rPr lang="es-ES" dirty="0"/>
              <a:t>: Si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762F4B6-AB7D-4B97-9C6F-37AE084FE2E9}"/>
              </a:ext>
            </a:extLst>
          </p:cNvPr>
          <p:cNvSpPr txBox="1"/>
          <p:nvPr/>
        </p:nvSpPr>
        <p:spPr>
          <a:xfrm>
            <a:off x="489856" y="3853393"/>
            <a:ext cx="51852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Y los resultados obtenidos fueron los siguientes: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Loss</a:t>
            </a:r>
            <a:r>
              <a:rPr lang="es-ES" dirty="0"/>
              <a:t> final: : </a:t>
            </a:r>
            <a:r>
              <a:rPr lang="es-ES" dirty="0" err="1"/>
              <a:t>2.5027e</a:t>
            </a:r>
            <a:r>
              <a:rPr lang="es-ES" dirty="0"/>
              <a:t>-04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Gráfica de la evolución de la función </a:t>
            </a:r>
            <a:r>
              <a:rPr lang="es-ES" dirty="0" err="1"/>
              <a:t>loss</a:t>
            </a:r>
            <a:r>
              <a:rPr lang="es-ES" dirty="0"/>
              <a:t> en el entrenamiento:</a:t>
            </a:r>
          </a:p>
        </p:txBody>
      </p:sp>
      <p:pic>
        <p:nvPicPr>
          <p:cNvPr id="10" name="Imagen 9" descr="Forma&#10;&#10;Descripción generada automáticamente">
            <a:extLst>
              <a:ext uri="{FF2B5EF4-FFF2-40B4-BE49-F238E27FC236}">
                <a16:creationId xmlns:a16="http://schemas.microsoft.com/office/drawing/2014/main" id="{99208140-B017-4469-8564-DC2E8AB9690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31" y="3358696"/>
            <a:ext cx="4851137" cy="2840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487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Marcador de fech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r>
              <a:rPr lang="es-ES" dirty="0"/>
              <a:t>Amadeo Gustavo Ancarani – MUCD - 2021/2022</a:t>
            </a:r>
          </a:p>
        </p:txBody>
      </p:sp>
      <p:sp>
        <p:nvSpPr>
          <p:cNvPr id="81" name="Marcador de pie de pá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algn="ctr"/>
            <a:r>
              <a:rPr lang="es-ES" dirty="0"/>
              <a:t>Optimización de Cartera Financiera mediante Aprendizaje Profundo</a:t>
            </a:r>
          </a:p>
        </p:txBody>
      </p:sp>
      <p:sp>
        <p:nvSpPr>
          <p:cNvPr id="82" name="Marcador de número de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15</a:t>
            </a:fld>
            <a:endParaRPr lang="es-ES"/>
          </a:p>
        </p:txBody>
      </p:sp>
      <p:sp useBgFill="1">
        <p:nvSpPr>
          <p:cNvPr id="26" name="CuadroTexto 25">
            <a:extLst>
              <a:ext uri="{FF2B5EF4-FFF2-40B4-BE49-F238E27FC236}">
                <a16:creationId xmlns:a16="http://schemas.microsoft.com/office/drawing/2014/main" id="{115144C8-571D-4760-8182-8BBDC672B88C}"/>
              </a:ext>
            </a:extLst>
          </p:cNvPr>
          <p:cNvSpPr txBox="1"/>
          <p:nvPr/>
        </p:nvSpPr>
        <p:spPr>
          <a:xfrm>
            <a:off x="-2" y="234877"/>
            <a:ext cx="1219200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AR" sz="2800" cap="all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Parámetros red LSTM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99E19CD-2B26-479A-A615-3420FF64F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26"/>
          <a:stretch/>
        </p:blipFill>
        <p:spPr>
          <a:xfrm>
            <a:off x="11082336" y="293894"/>
            <a:ext cx="832688" cy="87187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15B9AAC-61AF-4108-92BC-C93EF2711A50}"/>
              </a:ext>
            </a:extLst>
          </p:cNvPr>
          <p:cNvSpPr txBox="1"/>
          <p:nvPr/>
        </p:nvSpPr>
        <p:spPr>
          <a:xfrm>
            <a:off x="689428" y="1165773"/>
            <a:ext cx="611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3. </a:t>
            </a:r>
            <a:r>
              <a:rPr lang="es-AR" dirty="0" err="1"/>
              <a:t>R2</a:t>
            </a:r>
            <a:r>
              <a:rPr lang="es-AR" dirty="0"/>
              <a:t> score:</a:t>
            </a:r>
          </a:p>
        </p:txBody>
      </p:sp>
      <p:pic>
        <p:nvPicPr>
          <p:cNvPr id="15" name="Imagen 14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24305FC5-E533-4706-85C7-A9C320E5046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443" y="758097"/>
            <a:ext cx="8117113" cy="444513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97387AB4-5E19-45F3-8830-C62EDA394CA6}"/>
              </a:ext>
            </a:extLst>
          </p:cNvPr>
          <p:cNvSpPr txBox="1"/>
          <p:nvPr/>
        </p:nvSpPr>
        <p:spPr>
          <a:xfrm>
            <a:off x="410936" y="5092062"/>
            <a:ext cx="116056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 square compares the fit of the chosen model with that of a horizontal straight line (the null hypothesis). If the chosen model fits worse than a horizontal line, then R square is negative.  R square is not always the square of anything, so it can have a negative value without violating any rules of math. R square is negative only when the chosen model does not follow the trend of the data, so fits worse than a horizontal line.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249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Marcador de fech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r>
              <a:rPr lang="es-ES" dirty="0"/>
              <a:t>Amadeo Gustavo Ancarani – MUCD - 2021/2022</a:t>
            </a:r>
          </a:p>
        </p:txBody>
      </p:sp>
      <p:sp>
        <p:nvSpPr>
          <p:cNvPr id="81" name="Marcador de pie de pá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algn="ctr"/>
            <a:r>
              <a:rPr lang="es-ES" dirty="0"/>
              <a:t>Optimización de Cartera Financiera mediante Aprendizaje Profundo</a:t>
            </a:r>
          </a:p>
        </p:txBody>
      </p:sp>
      <p:sp>
        <p:nvSpPr>
          <p:cNvPr id="82" name="Marcador de número de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16</a:t>
            </a:fld>
            <a:endParaRPr lang="es-ES"/>
          </a:p>
        </p:txBody>
      </p:sp>
      <p:sp useBgFill="1">
        <p:nvSpPr>
          <p:cNvPr id="26" name="CuadroTexto 25">
            <a:extLst>
              <a:ext uri="{FF2B5EF4-FFF2-40B4-BE49-F238E27FC236}">
                <a16:creationId xmlns:a16="http://schemas.microsoft.com/office/drawing/2014/main" id="{115144C8-571D-4760-8182-8BBDC672B88C}"/>
              </a:ext>
            </a:extLst>
          </p:cNvPr>
          <p:cNvSpPr txBox="1"/>
          <p:nvPr/>
        </p:nvSpPr>
        <p:spPr>
          <a:xfrm>
            <a:off x="-2" y="234877"/>
            <a:ext cx="1219200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AR" sz="2800" cap="all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Parámetros red </a:t>
            </a:r>
            <a:r>
              <a:rPr lang="es-AR" sz="2800" cap="all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FFCC</a:t>
            </a:r>
            <a:r>
              <a:rPr lang="es-AR" sz="2800" cap="all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s-AR" sz="2800" cap="all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custom</a:t>
            </a:r>
            <a:r>
              <a:rPr lang="es-AR" sz="2800" cap="all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800" cap="all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loss</a:t>
            </a:r>
            <a:endParaRPr lang="es-AR" sz="2800" cap="all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99E19CD-2B26-479A-A615-3420FF64F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26"/>
          <a:stretch/>
        </p:blipFill>
        <p:spPr>
          <a:xfrm>
            <a:off x="11082336" y="293894"/>
            <a:ext cx="832688" cy="87187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15F99D5-C076-40F7-910E-E4558D25EA40}"/>
              </a:ext>
            </a:extLst>
          </p:cNvPr>
          <p:cNvSpPr txBox="1"/>
          <p:nvPr/>
        </p:nvSpPr>
        <p:spPr>
          <a:xfrm>
            <a:off x="489856" y="991602"/>
            <a:ext cx="71011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En primer lugar, la red LSTM final se entrenó con los siguientes hiperparámetros: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Cantidad de capas: 6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Neuronas por capa: 250, 150, 50, 25, 5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Funciones de activación: todas ‘</a:t>
            </a:r>
            <a:r>
              <a:rPr lang="es-ES" dirty="0" err="1"/>
              <a:t>selu</a:t>
            </a:r>
            <a:r>
              <a:rPr lang="es-ES" dirty="0"/>
              <a:t>’ salvo la final con ‘</a:t>
            </a:r>
            <a:r>
              <a:rPr lang="es-ES" dirty="0" err="1"/>
              <a:t>softmax</a:t>
            </a:r>
            <a:r>
              <a:rPr lang="es-ES" dirty="0"/>
              <a:t>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err="1"/>
              <a:t>Loss</a:t>
            </a:r>
            <a:r>
              <a:rPr lang="es-ES" dirty="0"/>
              <a:t>: </a:t>
            </a:r>
            <a:r>
              <a:rPr lang="es-ES" dirty="0" err="1"/>
              <a:t>Shape_loss</a:t>
            </a:r>
            <a:endParaRPr lang="es-ES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Métrica: no hay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Aplicación de </a:t>
            </a:r>
            <a:r>
              <a:rPr lang="es-ES" dirty="0" err="1"/>
              <a:t>Dropout</a:t>
            </a:r>
            <a:r>
              <a:rPr lang="es-ES" dirty="0"/>
              <a:t>: Si, entre cada capa, valor de 0.15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Aplicación de </a:t>
            </a:r>
            <a:r>
              <a:rPr lang="es-ES" dirty="0" err="1"/>
              <a:t>BatchNormalization</a:t>
            </a:r>
            <a:r>
              <a:rPr lang="es-ES" dirty="0"/>
              <a:t>: Si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762F4B6-AB7D-4B97-9C6F-37AE084FE2E9}"/>
              </a:ext>
            </a:extLst>
          </p:cNvPr>
          <p:cNvSpPr txBox="1"/>
          <p:nvPr/>
        </p:nvSpPr>
        <p:spPr>
          <a:xfrm>
            <a:off x="489856" y="3853393"/>
            <a:ext cx="51852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Y los resultados obtenidos fueron los siguientes: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Loss</a:t>
            </a:r>
            <a:r>
              <a:rPr lang="es-ES" dirty="0"/>
              <a:t> final: : </a:t>
            </a:r>
            <a:r>
              <a:rPr lang="es-ES" dirty="0" err="1"/>
              <a:t>2.5027e</a:t>
            </a:r>
            <a:r>
              <a:rPr lang="es-ES" dirty="0"/>
              <a:t>-04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Gráfica de la evolución de la función </a:t>
            </a:r>
            <a:r>
              <a:rPr lang="es-ES" dirty="0" err="1"/>
              <a:t>loss</a:t>
            </a:r>
            <a:r>
              <a:rPr lang="es-ES" dirty="0"/>
              <a:t> en el entrenamiento: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50A9D30-9D8D-4EA9-A6B6-2FAF8329EE2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1" y="3581113"/>
            <a:ext cx="3980544" cy="2569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64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Marcador de fech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r>
              <a:rPr lang="es-ES" dirty="0"/>
              <a:t>Amadeo Gustavo Ancarani – MUCD - 2021/2022</a:t>
            </a:r>
          </a:p>
        </p:txBody>
      </p:sp>
      <p:sp>
        <p:nvSpPr>
          <p:cNvPr id="81" name="Marcador de pie de pá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algn="ctr"/>
            <a:r>
              <a:rPr lang="es-ES" dirty="0"/>
              <a:t>Optimización de Cartera Financiera mediante Aprendizaje Profundo</a:t>
            </a:r>
          </a:p>
        </p:txBody>
      </p:sp>
      <p:sp>
        <p:nvSpPr>
          <p:cNvPr id="82" name="Marcador de número de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17</a:t>
            </a:fld>
            <a:endParaRPr lang="es-ES"/>
          </a:p>
        </p:txBody>
      </p:sp>
      <p:sp useBgFill="1">
        <p:nvSpPr>
          <p:cNvPr id="26" name="CuadroTexto 25">
            <a:extLst>
              <a:ext uri="{FF2B5EF4-FFF2-40B4-BE49-F238E27FC236}">
                <a16:creationId xmlns:a16="http://schemas.microsoft.com/office/drawing/2014/main" id="{115144C8-571D-4760-8182-8BBDC672B88C}"/>
              </a:ext>
            </a:extLst>
          </p:cNvPr>
          <p:cNvSpPr txBox="1"/>
          <p:nvPr/>
        </p:nvSpPr>
        <p:spPr>
          <a:xfrm>
            <a:off x="-2" y="234877"/>
            <a:ext cx="1219200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AR" sz="2800" cap="all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Pesos cartera </a:t>
            </a:r>
            <a:r>
              <a:rPr lang="es-AR" sz="2800" cap="all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tMp</a:t>
            </a:r>
            <a:endParaRPr lang="es-AR" sz="2800" cap="all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99E19CD-2B26-479A-A615-3420FF64F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26"/>
          <a:stretch/>
        </p:blipFill>
        <p:spPr>
          <a:xfrm>
            <a:off x="11082336" y="293894"/>
            <a:ext cx="832688" cy="871879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709489F9-4094-40ED-A26F-6A98D346DDB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2" b="-1"/>
          <a:stretch/>
        </p:blipFill>
        <p:spPr>
          <a:xfrm>
            <a:off x="881063" y="1379867"/>
            <a:ext cx="2740251" cy="1303659"/>
          </a:xfrm>
          <a:prstGeom prst="rect">
            <a:avLst/>
          </a:prstGeom>
        </p:spPr>
      </p:pic>
      <p:pic>
        <p:nvPicPr>
          <p:cNvPr id="12" name="Imagen 11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92A496C-0F51-45D1-9D18-BBB2FD10901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575" y="1406478"/>
            <a:ext cx="7750991" cy="4301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00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656769"/>
            <a:ext cx="8421688" cy="506377"/>
          </a:xfrm>
        </p:spPr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80" name="Marcador de fech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r>
              <a:rPr lang="es-ES" dirty="0"/>
              <a:t>Amadeo Gustavo Ancarani – MUCD - 2021/2022</a:t>
            </a:r>
          </a:p>
        </p:txBody>
      </p:sp>
      <p:sp>
        <p:nvSpPr>
          <p:cNvPr id="81" name="Marcador de pie de pá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algn="ctr"/>
            <a:r>
              <a:rPr lang="es-ES" dirty="0"/>
              <a:t>Optimización de Cartera Financiera mediante Aprendizaje Profundo</a:t>
            </a:r>
          </a:p>
        </p:txBody>
      </p:sp>
      <p:sp>
        <p:nvSpPr>
          <p:cNvPr id="82" name="Marcador de número de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18</a:t>
            </a:fld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8B0AE68-45C2-4F6D-925C-5520AEFAF9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26"/>
          <a:stretch/>
        </p:blipFill>
        <p:spPr>
          <a:xfrm>
            <a:off x="11082336" y="293894"/>
            <a:ext cx="832688" cy="871879"/>
          </a:xfrm>
          <a:prstGeom prst="rect">
            <a:avLst/>
          </a:prstGeom>
        </p:spPr>
      </p:pic>
      <p:pic>
        <p:nvPicPr>
          <p:cNvPr id="42" name="Imagen 4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1D6A8C2-6C8A-4529-892C-40F41AD18D1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" y="1569200"/>
            <a:ext cx="5400040" cy="438109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Marcador de contenido 2">
            <a:extLst>
              <a:ext uri="{FF2B5EF4-FFF2-40B4-BE49-F238E27FC236}">
                <a16:creationId xmlns:a16="http://schemas.microsoft.com/office/drawing/2014/main" id="{0F345C06-9693-45C8-BC02-58B6A985F8E9}"/>
              </a:ext>
            </a:extLst>
          </p:cNvPr>
          <p:cNvSpPr txBox="1">
            <a:spLocks/>
          </p:cNvSpPr>
          <p:nvPr/>
        </p:nvSpPr>
        <p:spPr>
          <a:xfrm>
            <a:off x="6337300" y="2715547"/>
            <a:ext cx="5577724" cy="2088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800" dirty="0"/>
              <a:t>Ganancia MPT: 65.17%</a:t>
            </a:r>
          </a:p>
          <a:p>
            <a:pPr>
              <a:lnSpc>
                <a:spcPct val="150000"/>
              </a:lnSpc>
            </a:pPr>
            <a:r>
              <a:rPr lang="es-ES" sz="1800" dirty="0"/>
              <a:t>Valor mínimo durante el proceso con MPT: -29.05%</a:t>
            </a:r>
          </a:p>
          <a:p>
            <a:pPr>
              <a:lnSpc>
                <a:spcPct val="150000"/>
              </a:lnSpc>
            </a:pPr>
            <a:r>
              <a:rPr lang="es-ES" sz="1800" dirty="0"/>
              <a:t>Ganancia NN: 52.39%</a:t>
            </a:r>
          </a:p>
          <a:p>
            <a:pPr>
              <a:lnSpc>
                <a:spcPct val="150000"/>
              </a:lnSpc>
            </a:pPr>
            <a:r>
              <a:rPr lang="es-ES" sz="1800" dirty="0"/>
              <a:t>Valor mínimo durante el proceso con NN: -17.73% </a:t>
            </a:r>
          </a:p>
          <a:p>
            <a:pPr>
              <a:lnSpc>
                <a:spcPct val="150000"/>
              </a:lnSpc>
            </a:pP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77142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1650"/>
            <a:ext cx="12192000" cy="664123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3600" cap="none" dirty="0"/>
              <a:t>MEJORAS POSIBLES Y CONCLUSIONES</a:t>
            </a:r>
          </a:p>
        </p:txBody>
      </p:sp>
      <p:sp>
        <p:nvSpPr>
          <p:cNvPr id="32" name="Marcador de fech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05281" y="6356350"/>
            <a:ext cx="3411119" cy="365125"/>
          </a:xfrm>
        </p:spPr>
        <p:txBody>
          <a:bodyPr rtlCol="0"/>
          <a:lstStyle/>
          <a:p>
            <a:r>
              <a:rPr lang="es-ES" dirty="0"/>
              <a:t>Amadeo Gustavo Ancarani – MUCD - 2021/2022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326649" y="6356350"/>
            <a:ext cx="3538701" cy="365125"/>
          </a:xfrm>
        </p:spPr>
        <p:txBody>
          <a:bodyPr rtlCol="0"/>
          <a:lstStyle/>
          <a:p>
            <a:pPr algn="ctr"/>
            <a:r>
              <a:rPr lang="es-ES" dirty="0"/>
              <a:t>Optimización de Cartera Financiera mediante Aprendizaje Profundo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19</a:t>
            </a:fld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A28CD6A-02D6-4410-9FCA-3FB6900E07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26"/>
          <a:stretch/>
        </p:blipFill>
        <p:spPr>
          <a:xfrm>
            <a:off x="11082336" y="293894"/>
            <a:ext cx="832688" cy="871879"/>
          </a:xfrm>
          <a:prstGeom prst="rect">
            <a:avLst/>
          </a:prstGeom>
        </p:spPr>
      </p:pic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E135E290-E5EF-4588-800B-BE6DFFBA6BBC}"/>
              </a:ext>
            </a:extLst>
          </p:cNvPr>
          <p:cNvSpPr txBox="1">
            <a:spLocks/>
          </p:cNvSpPr>
          <p:nvPr/>
        </p:nvSpPr>
        <p:spPr>
          <a:xfrm>
            <a:off x="805281" y="1268687"/>
            <a:ext cx="10693399" cy="3062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1600" dirty="0"/>
              <a:t>Áreas de posible mejora:</a:t>
            </a:r>
          </a:p>
          <a:p>
            <a:pPr>
              <a:lnSpc>
                <a:spcPct val="150000"/>
              </a:lnSpc>
            </a:pPr>
            <a:r>
              <a:rPr lang="es-ES" sz="1600" dirty="0"/>
              <a:t>Cambios en los hiperparámetros de cada red.</a:t>
            </a:r>
          </a:p>
          <a:p>
            <a:pPr>
              <a:lnSpc>
                <a:spcPct val="150000"/>
              </a:lnSpc>
            </a:pPr>
            <a:r>
              <a:rPr lang="es-ES" sz="1600" dirty="0"/>
              <a:t>Modificar la información otorgada a las redes para ser entrenadas.</a:t>
            </a:r>
          </a:p>
          <a:p>
            <a:pPr>
              <a:lnSpc>
                <a:spcPct val="150000"/>
              </a:lnSpc>
            </a:pPr>
            <a:r>
              <a:rPr lang="es-ES" sz="1600" dirty="0"/>
              <a:t>Conceptualmente, si bien la implementación de un Autoencoder para realizar la selección de las variables fue un desarrollo novedoso, el hecho de no considerar proyecciones de rendimientos futuros para los activos a seleccionar puede que resultase en una selección no del todo favorable. Es cuestión de agregar esta información al análisis de selección y combinar estos enfoques (combinación entre mayor retorno y menor correlación).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F722457-DDC4-46D6-B64A-91259FEABE36}"/>
              </a:ext>
            </a:extLst>
          </p:cNvPr>
          <p:cNvSpPr txBox="1"/>
          <p:nvPr/>
        </p:nvSpPr>
        <p:spPr>
          <a:xfrm>
            <a:off x="805281" y="4509691"/>
            <a:ext cx="106933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estos tiempos de gran incertidumbre cada herramienta cuenta, y las metodologías actuales se deben complementar a formas testeadas en el tiempo que, por más que se han desarrollado hace tiempo, siguen en vigencia dada su efectividad.</a:t>
            </a:r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929" y="359382"/>
            <a:ext cx="4082142" cy="585788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3600" dirty="0"/>
              <a:t>HOJA DE RUTA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507264"/>
            <a:ext cx="2290082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sz="2000" dirty="0"/>
              <a:t>INTRODUCCIÓN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1257" y="2622778"/>
            <a:ext cx="2594881" cy="514350"/>
          </a:xfrm>
        </p:spPr>
        <p:txBody>
          <a:bodyPr rtlCol="0"/>
          <a:lstStyle/>
          <a:p>
            <a:pPr rtl="0"/>
            <a:r>
              <a:rPr lang="es-ES" sz="2000" dirty="0"/>
              <a:t>MARCO TEÓRICO CLÁSICO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1" y="3699103"/>
            <a:ext cx="2852964" cy="514350"/>
          </a:xfrm>
        </p:spPr>
        <p:txBody>
          <a:bodyPr rtlCol="0"/>
          <a:lstStyle/>
          <a:p>
            <a:pPr rtl="0"/>
            <a:r>
              <a:rPr lang="es-ES" sz="2000" dirty="0"/>
              <a:t>REDES NEURONALES APLICADAS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27200" y="4775429"/>
            <a:ext cx="2319564" cy="514350"/>
          </a:xfrm>
        </p:spPr>
        <p:txBody>
          <a:bodyPr rtlCol="0"/>
          <a:lstStyle/>
          <a:p>
            <a:pPr rtl="0"/>
            <a:r>
              <a:rPr lang="es-ES" sz="2000" dirty="0"/>
              <a:t>RESULTADOS Y CONCLUSIONES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4" y="1623506"/>
            <a:ext cx="6680801" cy="585788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/>
              <a:t>Descripción de la propuesta del Trabajo de Fin de Máster </a:t>
            </a:r>
          </a:p>
          <a:p>
            <a:pPr rtl="0"/>
            <a:endParaRPr lang="es-ES" sz="18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24508"/>
            <a:ext cx="6367771" cy="1010842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/>
              <a:t>Conceptos sobre la Teoría Moderna del Portafolio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595738"/>
            <a:ext cx="5776862" cy="1010842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/>
              <a:t>Desarrollo del proceso aplicado mediante 3 arquitecturas de Redes Neuronales para lograr optimizar el portfolio financiero</a:t>
            </a:r>
          </a:p>
          <a:p>
            <a:pPr rtl="0"/>
            <a:endParaRPr lang="es-ES" sz="1800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739745" cy="1010842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/>
              <a:t>Métricas clave obtenidas, limitaciones y propuestas a nuevos avances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08564" cy="365125"/>
          </a:xfrm>
        </p:spPr>
        <p:txBody>
          <a:bodyPr rtlCol="0"/>
          <a:lstStyle/>
          <a:p>
            <a:pPr rtl="0"/>
            <a:r>
              <a:rPr lang="es-ES" dirty="0"/>
              <a:t>Amadeo Gustavo Ancarani – MUCD - 2021/2022</a:t>
            </a:r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2" y="6356350"/>
            <a:ext cx="3784807" cy="365125"/>
          </a:xfrm>
        </p:spPr>
        <p:txBody>
          <a:bodyPr rtlCol="0"/>
          <a:lstStyle/>
          <a:p>
            <a:pPr rtl="0"/>
            <a:r>
              <a:rPr lang="es-ES" dirty="0"/>
              <a:t>Optimización de Cartera Financiera mediante Aprendizaje Profundo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2</a:t>
            </a:fld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98BB3EA-21FC-45BB-AC89-A2AD8B978F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26"/>
          <a:stretch/>
        </p:blipFill>
        <p:spPr>
          <a:xfrm>
            <a:off x="11082336" y="293894"/>
            <a:ext cx="832688" cy="87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s-ES" dirty="0"/>
              <a:t>MUCHAS 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834063"/>
            <a:ext cx="4179570" cy="1408201"/>
          </a:xfrm>
        </p:spPr>
        <p:txBody>
          <a:bodyPr rtlCol="0">
            <a:normAutofit fontScale="92500"/>
          </a:bodyPr>
          <a:lstStyle/>
          <a:p>
            <a:pPr rtl="0"/>
            <a:r>
              <a:rPr lang="es-ES" dirty="0"/>
              <a:t>Amadeo Gustavo Ancarani</a:t>
            </a:r>
          </a:p>
          <a:p>
            <a:pPr rtl="0"/>
            <a:r>
              <a:rPr lang="es-ES" dirty="0"/>
              <a:t>ancaraniama@gmail.com</a:t>
            </a:r>
          </a:p>
          <a:p>
            <a:pPr rtl="0"/>
            <a:r>
              <a:rPr lang="es-ES" dirty="0"/>
              <a:t>www.linkedin.com/in/amadeo-gustavo-ancarani/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2" y="6356350"/>
            <a:ext cx="2793998" cy="365125"/>
          </a:xfrm>
        </p:spPr>
        <p:txBody>
          <a:bodyPr rtlCol="0"/>
          <a:lstStyle/>
          <a:p>
            <a:r>
              <a:rPr lang="es-ES" dirty="0"/>
              <a:t>Amadeo Gustavo Ancarani – MUCD - 2021/2022</a:t>
            </a:r>
          </a:p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215" y="6248400"/>
            <a:ext cx="4179570" cy="473075"/>
          </a:xfrm>
        </p:spPr>
        <p:txBody>
          <a:bodyPr rtlCol="0"/>
          <a:lstStyle/>
          <a:p>
            <a:pPr rtl="0"/>
            <a:r>
              <a:rPr lang="es-ES" dirty="0"/>
              <a:t>Optimización de Cartera Financiera mediante Aprendizaje Profundo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20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BB279D-0059-471D-B36F-E0C237A7C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26"/>
          <a:stretch/>
        </p:blipFill>
        <p:spPr>
          <a:xfrm>
            <a:off x="11082336" y="293894"/>
            <a:ext cx="832688" cy="87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5F845841-371A-45BE-9DB3-C997D2ED568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3</a:t>
            </a:fld>
            <a:endParaRPr lang="es-ES" noProof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3A15159-CE66-4CA3-B470-633D34BD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1600"/>
            <a:ext cx="12192000" cy="621618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3600" dirty="0"/>
              <a:t>INTRODUCCIÓN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3907C165-7A66-4775-B642-26722AB43BBA}"/>
              </a:ext>
            </a:extLst>
          </p:cNvPr>
          <p:cNvSpPr txBox="1">
            <a:spLocks/>
          </p:cNvSpPr>
          <p:nvPr/>
        </p:nvSpPr>
        <p:spPr>
          <a:xfrm>
            <a:off x="1879603" y="1844221"/>
            <a:ext cx="8432795" cy="14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s-ES" sz="2000" dirty="0"/>
              <a:t>El principal objetivo de TFM es la implementación de un sistema que realice, a través de redes neuronales, una optimización del portafolio financiero de una persona.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31A47556-027B-4C6C-80A8-CC6A724E2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26"/>
          <a:stretch/>
        </p:blipFill>
        <p:spPr>
          <a:xfrm>
            <a:off x="11082336" y="293894"/>
            <a:ext cx="832688" cy="871879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0EC512AA-0275-4739-AC65-D3AF7F218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2" y="3839594"/>
            <a:ext cx="1513113" cy="15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7C3917C8-F027-41F7-9A64-9381FB143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285" y="3839593"/>
            <a:ext cx="1513113" cy="15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8AAC6CC5-22D9-4100-A2FD-E6FF57B38FB9}"/>
              </a:ext>
            </a:extLst>
          </p:cNvPr>
          <p:cNvSpPr/>
          <p:nvPr/>
        </p:nvSpPr>
        <p:spPr>
          <a:xfrm>
            <a:off x="3814536" y="4470401"/>
            <a:ext cx="1103086" cy="365125"/>
          </a:xfrm>
          <a:prstGeom prst="rightArrow">
            <a:avLst/>
          </a:prstGeom>
          <a:solidFill>
            <a:srgbClr val="FF6A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0DA42EE1-F20D-4BEF-A31A-BAA4164EEEBE}"/>
              </a:ext>
            </a:extLst>
          </p:cNvPr>
          <p:cNvSpPr/>
          <p:nvPr/>
        </p:nvSpPr>
        <p:spPr>
          <a:xfrm>
            <a:off x="7377793" y="4470401"/>
            <a:ext cx="1103086" cy="365125"/>
          </a:xfrm>
          <a:prstGeom prst="rightArrow">
            <a:avLst/>
          </a:prstGeom>
          <a:solidFill>
            <a:srgbClr val="FF6A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8A8AB96E-1A0C-4E7E-8D9F-E9BE7A4DF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027" y="6342176"/>
            <a:ext cx="3785944" cy="365792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7AFD1ABF-B722-443D-A644-BC46385954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645" t="1414" r="3060" b="1414"/>
          <a:stretch/>
        </p:blipFill>
        <p:spPr>
          <a:xfrm rot="5400000">
            <a:off x="4810124" y="3716341"/>
            <a:ext cx="2571750" cy="1962151"/>
          </a:xfrm>
          <a:prstGeom prst="rect">
            <a:avLst/>
          </a:prstGeom>
        </p:spPr>
      </p:pic>
      <p:sp>
        <p:nvSpPr>
          <p:cNvPr id="41" name="Marcador de fecha 10">
            <a:extLst>
              <a:ext uri="{FF2B5EF4-FFF2-40B4-BE49-F238E27FC236}">
                <a16:creationId xmlns:a16="http://schemas.microsoft.com/office/drawing/2014/main" id="{4C878355-E4C4-4841-9525-6CBD58E5CDF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3208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Amadeo Gustavo Ancarani – MUCD - 2021/2022</a:t>
            </a:r>
          </a:p>
        </p:txBody>
      </p:sp>
    </p:spTree>
    <p:extLst>
      <p:ext uri="{BB962C8B-B14F-4D97-AF65-F5344CB8AC3E}">
        <p14:creationId xmlns:p14="http://schemas.microsoft.com/office/powerpoint/2010/main" val="375479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656769"/>
            <a:ext cx="8421688" cy="506377"/>
          </a:xfrm>
        </p:spPr>
        <p:txBody>
          <a:bodyPr rtlCol="0"/>
          <a:lstStyle/>
          <a:p>
            <a:r>
              <a:rPr lang="es-AR" dirty="0"/>
              <a:t>INVERSIÓN EN ACTIVOS FINANCIEROS</a:t>
            </a:r>
            <a:endParaRPr lang="es-ES" dirty="0"/>
          </a:p>
        </p:txBody>
      </p:sp>
      <p:sp>
        <p:nvSpPr>
          <p:cNvPr id="80" name="Marcador de fech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r>
              <a:rPr lang="es-ES" dirty="0"/>
              <a:t>Amadeo Gustavo Ancarani – MUCD - 2021/2022</a:t>
            </a:r>
          </a:p>
        </p:txBody>
      </p:sp>
      <p:sp>
        <p:nvSpPr>
          <p:cNvPr id="81" name="Marcador de pie de pá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algn="ctr"/>
            <a:r>
              <a:rPr lang="es-ES" dirty="0"/>
              <a:t>Optimización de Cartera Financiera mediante Aprendizaje Profundo</a:t>
            </a:r>
          </a:p>
        </p:txBody>
      </p:sp>
      <p:sp>
        <p:nvSpPr>
          <p:cNvPr id="82" name="Marcador de número de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8B0AE68-45C2-4F6D-925C-5520AEFAF9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26"/>
          <a:stretch/>
        </p:blipFill>
        <p:spPr>
          <a:xfrm>
            <a:off x="11082336" y="293894"/>
            <a:ext cx="832688" cy="87187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FD94E9F-ACD4-476E-86EE-6D315EED2933}"/>
              </a:ext>
            </a:extLst>
          </p:cNvPr>
          <p:cNvSpPr txBox="1"/>
          <p:nvPr/>
        </p:nvSpPr>
        <p:spPr>
          <a:xfrm>
            <a:off x="838199" y="1391922"/>
            <a:ext cx="10395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Un </a:t>
            </a:r>
            <a:r>
              <a:rPr lang="es-ES" b="1" dirty="0"/>
              <a:t>activo financiero </a:t>
            </a:r>
            <a:r>
              <a:rPr lang="es-ES" dirty="0"/>
              <a:t>es un documento o título emitido por una empresa, o banco, o institución privada o pública, cuyo comprador o propietario obtiene los derechos plasmados en el mismo.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32AB777-8B74-499C-BEB9-BF1C5137B740}"/>
              </a:ext>
            </a:extLst>
          </p:cNvPr>
          <p:cNvSpPr txBox="1"/>
          <p:nvPr/>
        </p:nvSpPr>
        <p:spPr>
          <a:xfrm>
            <a:off x="838193" y="2088781"/>
            <a:ext cx="103958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La </a:t>
            </a:r>
            <a:r>
              <a:rPr lang="es-ES" b="1" dirty="0"/>
              <a:t>rentabilidad </a:t>
            </a:r>
            <a:r>
              <a:rPr lang="es-ES" dirty="0"/>
              <a:t>es la ganancia obtenida al invertir, se presentan en proporción a la inversión realizada, por ejemplo: 15% anual, 1,95% mensual, 0,005% diario,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FEFB43F-0C34-4520-AB37-5525F4F2EF4F}"/>
              </a:ext>
            </a:extLst>
          </p:cNvPr>
          <p:cNvSpPr txBox="1"/>
          <p:nvPr/>
        </p:nvSpPr>
        <p:spPr>
          <a:xfrm>
            <a:off x="838192" y="3519878"/>
            <a:ext cx="1039585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Condiciones centrales </a:t>
            </a:r>
            <a:r>
              <a:rPr lang="es-ES" dirty="0"/>
              <a:t>de la teoría aplicada:</a:t>
            </a:r>
          </a:p>
          <a:p>
            <a:pPr algn="just">
              <a:spcBef>
                <a:spcPts val="600"/>
              </a:spcBef>
            </a:pPr>
            <a:r>
              <a:rPr lang="es-ES" dirty="0"/>
              <a:t>	1. A condiciones iguales de riesgo, los inversores siempre optarán por la inversión con mayor rentabilidad.</a:t>
            </a:r>
          </a:p>
          <a:p>
            <a:pPr algn="just">
              <a:spcBef>
                <a:spcPts val="600"/>
              </a:spcBef>
            </a:pPr>
            <a:r>
              <a:rPr lang="es-ES" dirty="0"/>
              <a:t>	2. A condiciones iguales de rentabilidad, los inversores siempre optarán por la inversión con menos riesgo.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FD57644-B83D-4D39-AA43-463FE228E166}"/>
              </a:ext>
            </a:extLst>
          </p:cNvPr>
          <p:cNvSpPr txBox="1"/>
          <p:nvPr/>
        </p:nvSpPr>
        <p:spPr>
          <a:xfrm>
            <a:off x="838194" y="2840777"/>
            <a:ext cx="103958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b="1" dirty="0"/>
              <a:t>Riesgo </a:t>
            </a:r>
            <a:r>
              <a:rPr lang="es-ES" dirty="0"/>
              <a:t>significa incertidumbre y, en términos financieros, se expresa en la variabilidad observada del precio de un activo en el tiempo.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F6134A0-4937-474E-8E86-222BE5E0657A}"/>
                  </a:ext>
                </a:extLst>
              </p:cNvPr>
              <p:cNvSpPr txBox="1"/>
              <p:nvPr/>
            </p:nvSpPr>
            <p:spPr>
              <a:xfrm>
                <a:off x="2209800" y="5327099"/>
                <a:ext cx="1759456" cy="918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AR" sz="16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1600" dirty="0"/>
              </a:p>
              <a:p>
                <a:endParaRPr lang="es-AR" sz="1600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F6134A0-4937-474E-8E86-222BE5E06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327099"/>
                <a:ext cx="1759456" cy="9183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D674386-E4FB-4847-9084-5AA784F956B8}"/>
                  </a:ext>
                </a:extLst>
              </p:cNvPr>
              <p:cNvSpPr txBox="1"/>
              <p:nvPr/>
            </p:nvSpPr>
            <p:spPr>
              <a:xfrm>
                <a:off x="5655256" y="5314861"/>
                <a:ext cx="4326944" cy="792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A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s-AR" sz="1600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D674386-E4FB-4847-9084-5AA784F95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256" y="5314861"/>
                <a:ext cx="4326944" cy="792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71E0852-86AF-4B72-BCB6-4E90B1E69340}"/>
                  </a:ext>
                </a:extLst>
              </p:cNvPr>
              <p:cNvSpPr txBox="1"/>
              <p:nvPr/>
            </p:nvSpPr>
            <p:spPr>
              <a:xfrm>
                <a:off x="8610600" y="6161091"/>
                <a:ext cx="1696244" cy="537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AR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𝐶𝑂𝑉</m:t>
                        </m:r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A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A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s-A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A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s-AR" sz="1600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71E0852-86AF-4B72-BCB6-4E90B1E69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161091"/>
                <a:ext cx="1696244" cy="5371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errar llave 4">
            <a:extLst>
              <a:ext uri="{FF2B5EF4-FFF2-40B4-BE49-F238E27FC236}">
                <a16:creationId xmlns:a16="http://schemas.microsoft.com/office/drawing/2014/main" id="{F31B7A50-BEA6-4034-B8AB-4B247844E7B8}"/>
              </a:ext>
            </a:extLst>
          </p:cNvPr>
          <p:cNvSpPr/>
          <p:nvPr/>
        </p:nvSpPr>
        <p:spPr>
          <a:xfrm rot="5400000">
            <a:off x="9349975" y="5497177"/>
            <a:ext cx="184835" cy="849086"/>
          </a:xfrm>
          <a:prstGeom prst="rightBrace">
            <a:avLst>
              <a:gd name="adj1" fmla="val 53455"/>
              <a:gd name="adj2" fmla="val 50000"/>
            </a:avLst>
          </a:prstGeom>
          <a:ln w="28575">
            <a:solidFill>
              <a:srgbClr val="FF6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758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6" grpId="0"/>
      <p:bldP spid="17" grpId="0"/>
      <p:bldP spid="19" grpId="0"/>
      <p:bldP spid="20" grpId="0"/>
      <p:bldP spid="21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18686" y="6356350"/>
            <a:ext cx="4089401" cy="365125"/>
          </a:xfrm>
        </p:spPr>
        <p:txBody>
          <a:bodyPr rtlCol="0"/>
          <a:lstStyle/>
          <a:p>
            <a:pPr rtl="0"/>
            <a:r>
              <a:rPr lang="es-ES" dirty="0"/>
              <a:t>Optimización de Cartera Financiera mediante Aprendizaje Profundo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80D31E-8920-45EB-8C1A-6BEBD90C7B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26"/>
          <a:stretch/>
        </p:blipFill>
        <p:spPr>
          <a:xfrm>
            <a:off x="11082336" y="293894"/>
            <a:ext cx="832688" cy="871879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54D077C-B5CE-4A0D-A88A-673893957407}"/>
              </a:ext>
            </a:extLst>
          </p:cNvPr>
          <p:cNvSpPr txBox="1">
            <a:spLocks/>
          </p:cNvSpPr>
          <p:nvPr/>
        </p:nvSpPr>
        <p:spPr>
          <a:xfrm>
            <a:off x="0" y="238780"/>
            <a:ext cx="12192000" cy="10712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>
              <a:lnSpc>
                <a:spcPct val="150000"/>
              </a:lnSpc>
            </a:pPr>
            <a:r>
              <a:rPr lang="es-ES" sz="3600" dirty="0"/>
              <a:t>MARCO TEÓRICO CLÁSICO</a:t>
            </a:r>
          </a:p>
          <a:p>
            <a:pPr algn="ctr" rtl="0">
              <a:lnSpc>
                <a:spcPct val="150000"/>
              </a:lnSpc>
            </a:pPr>
            <a:r>
              <a:rPr lang="es-ES" sz="2600" dirty="0"/>
              <a:t>Teoría Moderna del Portafolio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61E0B16-26B5-4481-AB95-3596C403C4A7}"/>
              </a:ext>
            </a:extLst>
          </p:cNvPr>
          <p:cNvSpPr txBox="1">
            <a:spLocks/>
          </p:cNvSpPr>
          <p:nvPr/>
        </p:nvSpPr>
        <p:spPr>
          <a:xfrm>
            <a:off x="1325705" y="1685061"/>
            <a:ext cx="3162298" cy="514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Harry Markowitz (1952)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B44921A-CEAA-491B-84B9-EF7069CEA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45" y="2473250"/>
            <a:ext cx="2177073" cy="1898726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56229C4-EF5A-4385-BF0F-3867B0BBDBDB}"/>
              </a:ext>
            </a:extLst>
          </p:cNvPr>
          <p:cNvCxnSpPr>
            <a:cxnSpLocks/>
          </p:cNvCxnSpPr>
          <p:nvPr/>
        </p:nvCxnSpPr>
        <p:spPr>
          <a:xfrm rot="5400000">
            <a:off x="2419350" y="3271218"/>
            <a:ext cx="0" cy="2187290"/>
          </a:xfrm>
          <a:prstGeom prst="line">
            <a:avLst/>
          </a:prstGeom>
          <a:ln w="19050">
            <a:solidFill>
              <a:srgbClr val="E3B1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4F2D343D-9389-4DED-BB5E-D362211A3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945" y="4437156"/>
            <a:ext cx="2177073" cy="1846901"/>
          </a:xfrm>
          <a:prstGeom prst="rect">
            <a:avLst/>
          </a:prstGeom>
        </p:spPr>
      </p:pic>
      <p:sp>
        <p:nvSpPr>
          <p:cNvPr id="25" name="Marcador de fecha 10">
            <a:extLst>
              <a:ext uri="{FF2B5EF4-FFF2-40B4-BE49-F238E27FC236}">
                <a16:creationId xmlns:a16="http://schemas.microsoft.com/office/drawing/2014/main" id="{97E33FA7-C92C-453D-91EA-DC453D659874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3208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Amadeo Gustavo Ancarani – MUCD - 2021/2022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D039B85-02A5-439E-B8CC-4694EA7910FA}"/>
                  </a:ext>
                </a:extLst>
              </p:cNvPr>
              <p:cNvSpPr txBox="1"/>
              <p:nvPr/>
            </p:nvSpPr>
            <p:spPr>
              <a:xfrm>
                <a:off x="5045039" y="3046338"/>
                <a:ext cx="2101922" cy="914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AR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AR" sz="1600" i="1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AR" sz="1600" dirty="0"/>
              </a:p>
              <a:p>
                <a:endParaRPr lang="es-AR" sz="16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D039B85-02A5-439E-B8CC-4694EA791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039" y="3046338"/>
                <a:ext cx="2101922" cy="9147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errar llave 3">
            <a:extLst>
              <a:ext uri="{FF2B5EF4-FFF2-40B4-BE49-F238E27FC236}">
                <a16:creationId xmlns:a16="http://schemas.microsoft.com/office/drawing/2014/main" id="{CB932422-39BF-4855-891E-11CC179D30F1}"/>
              </a:ext>
            </a:extLst>
          </p:cNvPr>
          <p:cNvSpPr/>
          <p:nvPr/>
        </p:nvSpPr>
        <p:spPr>
          <a:xfrm>
            <a:off x="3640015" y="2473250"/>
            <a:ext cx="703385" cy="3810807"/>
          </a:xfrm>
          <a:prstGeom prst="rightBrace">
            <a:avLst/>
          </a:prstGeom>
          <a:ln w="19050">
            <a:solidFill>
              <a:srgbClr val="E3B1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64C7FA9-D725-4144-A950-2FA05264CF7B}"/>
                  </a:ext>
                </a:extLst>
              </p:cNvPr>
              <p:cNvSpPr txBox="1"/>
              <p:nvPr/>
            </p:nvSpPr>
            <p:spPr>
              <a:xfrm>
                <a:off x="4343400" y="4364863"/>
                <a:ext cx="3892793" cy="792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A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s-AR" sz="1600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64C7FA9-D725-4144-A950-2FA05264C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364863"/>
                <a:ext cx="3892793" cy="7923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91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/>
      <p:bldP spid="4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282" y="6381749"/>
            <a:ext cx="4665435" cy="365125"/>
          </a:xfrm>
        </p:spPr>
        <p:txBody>
          <a:bodyPr rtlCol="0"/>
          <a:lstStyle/>
          <a:p>
            <a:pPr rtl="0"/>
            <a:r>
              <a:rPr lang="es-ES" dirty="0"/>
              <a:t>Optimización de Cartera Financiera mediante Aprendizaje Profundo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80D31E-8920-45EB-8C1A-6BEBD90C7B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26"/>
          <a:stretch/>
        </p:blipFill>
        <p:spPr>
          <a:xfrm>
            <a:off x="11082336" y="293894"/>
            <a:ext cx="832688" cy="87187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B44921A-CEAA-491B-84B9-EF7069CEA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29" y="1567184"/>
            <a:ext cx="2380484" cy="2076130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56229C4-EF5A-4385-BF0F-3867B0BBDBDB}"/>
              </a:ext>
            </a:extLst>
          </p:cNvPr>
          <p:cNvCxnSpPr>
            <a:cxnSpLocks/>
          </p:cNvCxnSpPr>
          <p:nvPr/>
        </p:nvCxnSpPr>
        <p:spPr>
          <a:xfrm>
            <a:off x="559529" y="3643314"/>
            <a:ext cx="2220050" cy="0"/>
          </a:xfrm>
          <a:prstGeom prst="line">
            <a:avLst/>
          </a:prstGeom>
          <a:ln w="6350">
            <a:solidFill>
              <a:srgbClr val="E3B1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4F2D343D-9389-4DED-BB5E-D362211A3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29" y="3836247"/>
            <a:ext cx="2380484" cy="201946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4CF6969-DB89-4BDF-B6CC-8819A8C37C6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48" t="7232" r="4168" b="13333"/>
          <a:stretch/>
        </p:blipFill>
        <p:spPr>
          <a:xfrm>
            <a:off x="3800475" y="1567183"/>
            <a:ext cx="6938962" cy="4741462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1875BA9-8B14-42BF-99AB-BA1FF5437D4C}"/>
              </a:ext>
            </a:extLst>
          </p:cNvPr>
          <p:cNvSpPr txBox="1">
            <a:spLocks/>
          </p:cNvSpPr>
          <p:nvPr/>
        </p:nvSpPr>
        <p:spPr>
          <a:xfrm>
            <a:off x="0" y="238780"/>
            <a:ext cx="12192000" cy="10712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>
              <a:lnSpc>
                <a:spcPct val="150000"/>
              </a:lnSpc>
            </a:pPr>
            <a:r>
              <a:rPr lang="es-ES" sz="3600" dirty="0"/>
              <a:t>MARCO TEÓRICO CLÁSICO</a:t>
            </a:r>
          </a:p>
          <a:p>
            <a:pPr algn="ctr" rtl="0">
              <a:lnSpc>
                <a:spcPct val="150000"/>
              </a:lnSpc>
            </a:pPr>
            <a:r>
              <a:rPr lang="es-ES" sz="2600" dirty="0"/>
              <a:t>Teoría Moderna del Portafolio</a:t>
            </a:r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CA19D8F1-D810-4537-BACD-4D05512831B1}"/>
              </a:ext>
            </a:extLst>
          </p:cNvPr>
          <p:cNvSpPr/>
          <p:nvPr/>
        </p:nvSpPr>
        <p:spPr>
          <a:xfrm>
            <a:off x="2940013" y="1567183"/>
            <a:ext cx="641387" cy="4789153"/>
          </a:xfrm>
          <a:prstGeom prst="rightBrace">
            <a:avLst/>
          </a:prstGeom>
          <a:ln>
            <a:solidFill>
              <a:srgbClr val="E3B18D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34C7E07-12B1-4D04-8FFD-A43D3FA952C6}"/>
              </a:ext>
            </a:extLst>
          </p:cNvPr>
          <p:cNvCxnSpPr>
            <a:cxnSpLocks/>
          </p:cNvCxnSpPr>
          <p:nvPr/>
        </p:nvCxnSpPr>
        <p:spPr>
          <a:xfrm flipV="1">
            <a:off x="4643438" y="3429000"/>
            <a:ext cx="742950" cy="2314575"/>
          </a:xfrm>
          <a:prstGeom prst="line">
            <a:avLst/>
          </a:prstGeom>
          <a:ln w="38100">
            <a:solidFill>
              <a:srgbClr val="4657A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96AD16F2-3303-4EAA-8F20-8AA9BEECC9B6}"/>
              </a:ext>
            </a:extLst>
          </p:cNvPr>
          <p:cNvSpPr/>
          <p:nvPr/>
        </p:nvSpPr>
        <p:spPr>
          <a:xfrm>
            <a:off x="4922763" y="4520911"/>
            <a:ext cx="238125" cy="2428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1D67127-2BBD-44E0-AC43-7D2F8CD66393}"/>
              </a:ext>
            </a:extLst>
          </p:cNvPr>
          <p:cNvCxnSpPr>
            <a:cxnSpLocks/>
          </p:cNvCxnSpPr>
          <p:nvPr/>
        </p:nvCxnSpPr>
        <p:spPr>
          <a:xfrm flipH="1" flipV="1">
            <a:off x="5145854" y="4763799"/>
            <a:ext cx="549235" cy="599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EB75D7-8871-4129-8140-83F48AB457F8}"/>
              </a:ext>
            </a:extLst>
          </p:cNvPr>
          <p:cNvSpPr txBox="1"/>
          <p:nvPr/>
        </p:nvSpPr>
        <p:spPr>
          <a:xfrm>
            <a:off x="5695089" y="5290817"/>
            <a:ext cx="114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/>
              <a:t>Max Sharpe ratio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3FF8382C-2ADF-4AAD-8531-6168F93A85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884" y="5804129"/>
            <a:ext cx="558102" cy="523220"/>
          </a:xfrm>
          <a:prstGeom prst="rect">
            <a:avLst/>
          </a:prstGeom>
        </p:spPr>
      </p:pic>
      <p:sp>
        <p:nvSpPr>
          <p:cNvPr id="26" name="Elipse 25">
            <a:extLst>
              <a:ext uri="{FF2B5EF4-FFF2-40B4-BE49-F238E27FC236}">
                <a16:creationId xmlns:a16="http://schemas.microsoft.com/office/drawing/2014/main" id="{4828CE70-EE53-4E00-9491-7F36337D7934}"/>
              </a:ext>
            </a:extLst>
          </p:cNvPr>
          <p:cNvSpPr/>
          <p:nvPr/>
        </p:nvSpPr>
        <p:spPr>
          <a:xfrm>
            <a:off x="5470349" y="5203825"/>
            <a:ext cx="1518003" cy="110482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Marcador de fecha 10">
            <a:extLst>
              <a:ext uri="{FF2B5EF4-FFF2-40B4-BE49-F238E27FC236}">
                <a16:creationId xmlns:a16="http://schemas.microsoft.com/office/drawing/2014/main" id="{2C6D2344-9A54-4B8C-8E49-B842208A4AC6}"/>
              </a:ext>
            </a:extLst>
          </p:cNvPr>
          <p:cNvSpPr txBox="1">
            <a:spLocks/>
          </p:cNvSpPr>
          <p:nvPr/>
        </p:nvSpPr>
        <p:spPr>
          <a:xfrm>
            <a:off x="838200" y="6381750"/>
            <a:ext cx="3208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Amadeo Gustavo Ancarani – MUCD - 2021/2022</a:t>
            </a:r>
          </a:p>
        </p:txBody>
      </p:sp>
    </p:spTree>
    <p:extLst>
      <p:ext uri="{BB962C8B-B14F-4D97-AF65-F5344CB8AC3E}">
        <p14:creationId xmlns:p14="http://schemas.microsoft.com/office/powerpoint/2010/main" val="365344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18686" y="6356350"/>
            <a:ext cx="4089401" cy="365125"/>
          </a:xfrm>
        </p:spPr>
        <p:txBody>
          <a:bodyPr rtlCol="0"/>
          <a:lstStyle/>
          <a:p>
            <a:pPr rtl="0"/>
            <a:r>
              <a:rPr lang="es-ES" dirty="0"/>
              <a:t>Optimización de Cartera Financiera mediante Aprendizaje Profundo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80D31E-8920-45EB-8C1A-6BEBD90C7B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26"/>
          <a:stretch/>
        </p:blipFill>
        <p:spPr>
          <a:xfrm>
            <a:off x="11082336" y="293894"/>
            <a:ext cx="832688" cy="871879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54D077C-B5CE-4A0D-A88A-673893957407}"/>
              </a:ext>
            </a:extLst>
          </p:cNvPr>
          <p:cNvSpPr txBox="1">
            <a:spLocks/>
          </p:cNvSpPr>
          <p:nvPr/>
        </p:nvSpPr>
        <p:spPr>
          <a:xfrm>
            <a:off x="0" y="238780"/>
            <a:ext cx="12192000" cy="10712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>
              <a:lnSpc>
                <a:spcPct val="150000"/>
              </a:lnSpc>
            </a:pPr>
            <a:r>
              <a:rPr lang="es-ES" sz="3600" dirty="0"/>
              <a:t>MARCO TEÓRICO CLÁSICO</a:t>
            </a:r>
          </a:p>
          <a:p>
            <a:pPr algn="ctr" rtl="0">
              <a:lnSpc>
                <a:spcPct val="150000"/>
              </a:lnSpc>
            </a:pPr>
            <a:r>
              <a:rPr lang="es-ES" sz="2600" dirty="0"/>
              <a:t>Teoría Moderna del Portafolio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61E0B16-26B5-4481-AB95-3596C403C4A7}"/>
              </a:ext>
            </a:extLst>
          </p:cNvPr>
          <p:cNvSpPr txBox="1">
            <a:spLocks/>
          </p:cNvSpPr>
          <p:nvPr/>
        </p:nvSpPr>
        <p:spPr>
          <a:xfrm>
            <a:off x="1325705" y="1685061"/>
            <a:ext cx="3162298" cy="514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Harry Markowitz (1952)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B44921A-CEAA-491B-84B9-EF7069CEA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45" y="2473250"/>
            <a:ext cx="2177073" cy="1898726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56229C4-EF5A-4385-BF0F-3867B0BBDBDB}"/>
              </a:ext>
            </a:extLst>
          </p:cNvPr>
          <p:cNvCxnSpPr>
            <a:cxnSpLocks/>
          </p:cNvCxnSpPr>
          <p:nvPr/>
        </p:nvCxnSpPr>
        <p:spPr>
          <a:xfrm rot="5400000">
            <a:off x="2419350" y="3271218"/>
            <a:ext cx="0" cy="2187290"/>
          </a:xfrm>
          <a:prstGeom prst="line">
            <a:avLst/>
          </a:prstGeom>
          <a:ln w="19050">
            <a:solidFill>
              <a:srgbClr val="E3B1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4F2D343D-9389-4DED-BB5E-D362211A3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945" y="4437156"/>
            <a:ext cx="2177073" cy="1846901"/>
          </a:xfrm>
          <a:prstGeom prst="rect">
            <a:avLst/>
          </a:prstGeom>
        </p:spPr>
      </p:pic>
      <p:sp>
        <p:nvSpPr>
          <p:cNvPr id="25" name="Marcador de fecha 10">
            <a:extLst>
              <a:ext uri="{FF2B5EF4-FFF2-40B4-BE49-F238E27FC236}">
                <a16:creationId xmlns:a16="http://schemas.microsoft.com/office/drawing/2014/main" id="{97E33FA7-C92C-453D-91EA-DC453D659874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3208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Amadeo Gustavo Ancarani – MUCD - 2021/2022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D039B85-02A5-439E-B8CC-4694EA7910FA}"/>
                  </a:ext>
                </a:extLst>
              </p:cNvPr>
              <p:cNvSpPr txBox="1"/>
              <p:nvPr/>
            </p:nvSpPr>
            <p:spPr>
              <a:xfrm>
                <a:off x="5045039" y="3046338"/>
                <a:ext cx="2101922" cy="914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AR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AR" sz="1600" i="1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AR" sz="1600" dirty="0"/>
              </a:p>
              <a:p>
                <a:endParaRPr lang="es-AR" sz="1600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D039B85-02A5-439E-B8CC-4694EA791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039" y="3046338"/>
                <a:ext cx="2101922" cy="9147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errar llave 3">
            <a:extLst>
              <a:ext uri="{FF2B5EF4-FFF2-40B4-BE49-F238E27FC236}">
                <a16:creationId xmlns:a16="http://schemas.microsoft.com/office/drawing/2014/main" id="{CB932422-39BF-4855-891E-11CC179D30F1}"/>
              </a:ext>
            </a:extLst>
          </p:cNvPr>
          <p:cNvSpPr/>
          <p:nvPr/>
        </p:nvSpPr>
        <p:spPr>
          <a:xfrm>
            <a:off x="3640015" y="2473250"/>
            <a:ext cx="703385" cy="3810807"/>
          </a:xfrm>
          <a:prstGeom prst="rightBrace">
            <a:avLst/>
          </a:prstGeom>
          <a:ln w="19050">
            <a:solidFill>
              <a:srgbClr val="E3B1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64C7FA9-D725-4144-A950-2FA05264CF7B}"/>
                  </a:ext>
                </a:extLst>
              </p:cNvPr>
              <p:cNvSpPr txBox="1"/>
              <p:nvPr/>
            </p:nvSpPr>
            <p:spPr>
              <a:xfrm>
                <a:off x="4343400" y="4364863"/>
                <a:ext cx="3892793" cy="792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A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s-AR" sz="1600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64C7FA9-D725-4144-A950-2FA05264C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364863"/>
                <a:ext cx="3892793" cy="7923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546F818B-D3B5-4B37-B830-49A6B4A54626}"/>
              </a:ext>
            </a:extLst>
          </p:cNvPr>
          <p:cNvSpPr/>
          <p:nvPr/>
        </p:nvSpPr>
        <p:spPr>
          <a:xfrm>
            <a:off x="7728438" y="4509021"/>
            <a:ext cx="507755" cy="5480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E979F38-5500-4A42-B4F2-BCC61E7D46CC}"/>
              </a:ext>
            </a:extLst>
          </p:cNvPr>
          <p:cNvCxnSpPr>
            <a:cxnSpLocks/>
            <a:stCxn id="11" idx="7"/>
            <a:endCxn id="23" idx="1"/>
          </p:cNvCxnSpPr>
          <p:nvPr/>
        </p:nvCxnSpPr>
        <p:spPr>
          <a:xfrm flipV="1">
            <a:off x="8161834" y="4239858"/>
            <a:ext cx="661153" cy="34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D798FB3-766C-4683-BE3C-616C19482DC2}"/>
              </a:ext>
            </a:extLst>
          </p:cNvPr>
          <p:cNvSpPr txBox="1"/>
          <p:nvPr/>
        </p:nvSpPr>
        <p:spPr>
          <a:xfrm>
            <a:off x="8822987" y="3422613"/>
            <a:ext cx="3210128" cy="163449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En estadística, el coeficiente de correlación de Pearson es una medida de </a:t>
            </a:r>
            <a:r>
              <a:rPr lang="es-ES" b="1" dirty="0"/>
              <a:t>dependencia lineal </a:t>
            </a:r>
            <a:r>
              <a:rPr lang="es-ES" dirty="0"/>
              <a:t>entre dos variables aleatorias cuantitativas.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025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5F845841-371A-45BE-9DB3-C997D2ED568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8</a:t>
            </a:fld>
            <a:endParaRPr lang="es-ES" noProof="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3A15159-CE66-4CA3-B470-633D34BD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05444"/>
            <a:ext cx="12192000" cy="621618"/>
          </a:xfrm>
        </p:spPr>
        <p:txBody>
          <a:bodyPr rtlCol="0">
            <a:normAutofit/>
          </a:bodyPr>
          <a:lstStyle/>
          <a:p>
            <a:pPr algn="ctr"/>
            <a:r>
              <a:rPr lang="es-ES" sz="3600" dirty="0"/>
              <a:t>REDES NEURONALES APLICADAS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31A47556-027B-4C6C-80A8-CC6A724E2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026"/>
          <a:stretch/>
        </p:blipFill>
        <p:spPr>
          <a:xfrm>
            <a:off x="11082336" y="293894"/>
            <a:ext cx="832688" cy="871879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0EC512AA-0275-4739-AC65-D3AF7F218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07" y="1557623"/>
            <a:ext cx="1513113" cy="15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A8AB96E-1A0C-4E7E-8D9F-E9BE7A4DF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027" y="6342176"/>
            <a:ext cx="3785944" cy="365792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87709BE7-03B2-4963-A228-0BBE14F46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6342176"/>
            <a:ext cx="2743438" cy="365792"/>
          </a:xfrm>
          <a:prstGeom prst="rect">
            <a:avLst/>
          </a:prstGeom>
        </p:spPr>
      </p:pic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19C18FCA-4E18-4687-AF13-11FFA5624334}"/>
              </a:ext>
            </a:extLst>
          </p:cNvPr>
          <p:cNvSpPr txBox="1">
            <a:spLocks/>
          </p:cNvSpPr>
          <p:nvPr/>
        </p:nvSpPr>
        <p:spPr>
          <a:xfrm>
            <a:off x="2870199" y="1590721"/>
            <a:ext cx="8089900" cy="15131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ES" sz="2000" dirty="0"/>
              <a:t>Datos utilizados:</a:t>
            </a:r>
          </a:p>
          <a:p>
            <a:pPr>
              <a:lnSpc>
                <a:spcPct val="100000"/>
              </a:lnSpc>
            </a:pPr>
            <a:r>
              <a:rPr lang="es-ES" sz="2000" dirty="0"/>
              <a:t>Información histórica de 504 acciones pertenecientes al índice bursátil S&amp;P 500 desde 02/01/2009 hasta 31/03/2022</a:t>
            </a:r>
          </a:p>
          <a:p>
            <a:pPr>
              <a:lnSpc>
                <a:spcPct val="100000"/>
              </a:lnSpc>
            </a:pPr>
            <a:r>
              <a:rPr lang="es-ES" sz="2000" dirty="0"/>
              <a:t>Train 70% inicial, Validación 15% siguiente, Test 15% final.</a:t>
            </a:r>
          </a:p>
          <a:p>
            <a:endParaRPr lang="es-ES" sz="2000" dirty="0"/>
          </a:p>
          <a:p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  <p:sp useBgFill="1">
        <p:nvSpPr>
          <p:cNvPr id="8" name="Rectángulo 7">
            <a:extLst>
              <a:ext uri="{FF2B5EF4-FFF2-40B4-BE49-F238E27FC236}">
                <a16:creationId xmlns:a16="http://schemas.microsoft.com/office/drawing/2014/main" id="{B3554AA9-43D9-4D91-8788-DE31E164D031}"/>
              </a:ext>
            </a:extLst>
          </p:cNvPr>
          <p:cNvSpPr/>
          <p:nvPr/>
        </p:nvSpPr>
        <p:spPr>
          <a:xfrm>
            <a:off x="6095998" y="3704497"/>
            <a:ext cx="163830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BEF790CF-E6FA-4955-8210-4B3AF81E8876}"/>
              </a:ext>
            </a:extLst>
          </p:cNvPr>
          <p:cNvSpPr txBox="1">
            <a:spLocks/>
          </p:cNvSpPr>
          <p:nvPr/>
        </p:nvSpPr>
        <p:spPr>
          <a:xfrm>
            <a:off x="1168400" y="4398502"/>
            <a:ext cx="9913936" cy="19540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" sz="2000" dirty="0"/>
              <a:t>Operacionalmente, manejar de manera conjunta la proporción de más de 5 acciones en una cartera financiera no es recomendable. </a:t>
            </a:r>
          </a:p>
          <a:p>
            <a:pPr>
              <a:lnSpc>
                <a:spcPct val="120000"/>
              </a:lnSpc>
            </a:pPr>
            <a:r>
              <a:rPr lang="es-ES" sz="2000" dirty="0"/>
              <a:t>Tradicionalmente o no se aplica una regla para seleccionar a las 5 acciones candidatas o a lo sumo se busca una cartera poco correlacionada para minimizar el riego del portafolio.</a:t>
            </a:r>
          </a:p>
          <a:p>
            <a:pPr>
              <a:lnSpc>
                <a:spcPct val="120000"/>
              </a:lnSpc>
            </a:pPr>
            <a:r>
              <a:rPr lang="es-ES" sz="2000" b="1" dirty="0"/>
              <a:t>Problema:</a:t>
            </a:r>
            <a:r>
              <a:rPr lang="es-ES" sz="2000" dirty="0"/>
              <a:t> el cálculo del coeficiente de correlación solo observa </a:t>
            </a:r>
            <a:r>
              <a:rPr lang="es-ES" sz="2000" b="1" dirty="0"/>
              <a:t>relaciones lineales</a:t>
            </a:r>
            <a:r>
              <a:rPr lang="es-ES" sz="2000" dirty="0"/>
              <a:t> y </a:t>
            </a:r>
            <a:r>
              <a:rPr lang="es-ES" sz="2000" b="1" dirty="0"/>
              <a:t>no es capaz de considerar </a:t>
            </a:r>
            <a:r>
              <a:rPr lang="es-ES" sz="2000" b="1" dirty="0" err="1"/>
              <a:t>lags</a:t>
            </a:r>
            <a:r>
              <a:rPr lang="es-ES" sz="2000" b="1" dirty="0"/>
              <a:t> </a:t>
            </a:r>
            <a:r>
              <a:rPr lang="es-ES" sz="2000" dirty="0"/>
              <a:t>entre estas relaciones</a:t>
            </a:r>
          </a:p>
          <a:p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A6FBFB17-30FF-432B-85B6-E2CFF70B4B48}"/>
              </a:ext>
            </a:extLst>
          </p:cNvPr>
          <p:cNvSpPr txBox="1">
            <a:spLocks/>
          </p:cNvSpPr>
          <p:nvPr/>
        </p:nvSpPr>
        <p:spPr>
          <a:xfrm>
            <a:off x="-2" y="3440359"/>
            <a:ext cx="12192000" cy="6216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Primera etapa: SELECCIÓN DE LAS ACCIONES QUE CONFORMAN LA CARTERA</a:t>
            </a:r>
          </a:p>
        </p:txBody>
      </p:sp>
    </p:spTree>
    <p:extLst>
      <p:ext uri="{BB962C8B-B14F-4D97-AF65-F5344CB8AC3E}">
        <p14:creationId xmlns:p14="http://schemas.microsoft.com/office/powerpoint/2010/main" val="416311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7FF90144-5986-4836-9E8B-C3170DC367B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884901" y="6473460"/>
            <a:ext cx="4014499" cy="299325"/>
          </a:xfrm>
        </p:spPr>
        <p:txBody>
          <a:bodyPr/>
          <a:lstStyle/>
          <a:p>
            <a:pPr algn="ctr"/>
            <a:r>
              <a:rPr lang="es-ES" dirty="0"/>
              <a:t>Optimización de Cartera Financiera mediante Aprendizaje Profundo</a:t>
            </a:r>
          </a:p>
          <a:p>
            <a:pPr algn="ctr" rtl="0"/>
            <a:endParaRPr lang="es-ES" noProof="0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A246B57B-591C-491E-800B-706FD2A280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9</a:t>
            </a:fld>
            <a:endParaRPr lang="es-ES" noProof="0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3A784780-D71A-429E-85A8-AFC2F8CB9001}"/>
              </a:ext>
            </a:extLst>
          </p:cNvPr>
          <p:cNvSpPr/>
          <p:nvPr/>
        </p:nvSpPr>
        <p:spPr>
          <a:xfrm>
            <a:off x="2073974" y="4849576"/>
            <a:ext cx="930275" cy="365125"/>
          </a:xfrm>
          <a:prstGeom prst="rightArrow">
            <a:avLst/>
          </a:prstGeom>
          <a:solidFill>
            <a:srgbClr val="FF6A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C6CDD660-3F8A-4640-A2AE-A110A766A089}"/>
              </a:ext>
            </a:extLst>
          </p:cNvPr>
          <p:cNvSpPr txBox="1">
            <a:spLocks/>
          </p:cNvSpPr>
          <p:nvPr/>
        </p:nvSpPr>
        <p:spPr>
          <a:xfrm>
            <a:off x="3213476" y="3642129"/>
            <a:ext cx="8140324" cy="27800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Se busca solucionar el problema mencionado a través de la reducción de los datos diarios mediante una red Autoencoder.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Se calculó el índice de correlación con esta información y el portfolio óptimo está conformado por:</a:t>
            </a:r>
          </a:p>
          <a:p>
            <a:pPr lvl="1">
              <a:lnSpc>
                <a:spcPct val="100000"/>
              </a:lnSpc>
            </a:pPr>
            <a:r>
              <a:rPr lang="es-ES" sz="1600" dirty="0" err="1"/>
              <a:t>Invesco</a:t>
            </a:r>
            <a:r>
              <a:rPr lang="es-ES" sz="1600" dirty="0"/>
              <a:t> Ltd. (</a:t>
            </a:r>
            <a:r>
              <a:rPr lang="es-ES" sz="1600" dirty="0" err="1"/>
              <a:t>IVZ</a:t>
            </a:r>
            <a:r>
              <a:rPr lang="es-ES" sz="1600" dirty="0"/>
              <a:t>) - Financiera</a:t>
            </a:r>
          </a:p>
          <a:p>
            <a:pPr lvl="1">
              <a:lnSpc>
                <a:spcPct val="100000"/>
              </a:lnSpc>
            </a:pPr>
            <a:r>
              <a:rPr lang="fr-FR" sz="1600" dirty="0" err="1"/>
              <a:t>JB</a:t>
            </a:r>
            <a:r>
              <a:rPr lang="fr-FR" sz="1600" dirty="0"/>
              <a:t> Hunt Transport Services, Inc. (</a:t>
            </a:r>
            <a:r>
              <a:rPr lang="fr-FR" sz="1600" dirty="0" err="1"/>
              <a:t>JBHT</a:t>
            </a:r>
            <a:r>
              <a:rPr lang="fr-FR" sz="1600" dirty="0"/>
              <a:t>) – </a:t>
            </a:r>
            <a:r>
              <a:rPr lang="fr-FR" sz="1600" dirty="0" err="1"/>
              <a:t>Logística</a:t>
            </a:r>
            <a:endParaRPr lang="fr-FR" sz="1600" dirty="0"/>
          </a:p>
          <a:p>
            <a:pPr lvl="1">
              <a:lnSpc>
                <a:spcPct val="100000"/>
              </a:lnSpc>
            </a:pPr>
            <a:r>
              <a:rPr lang="fr-FR" sz="1600" dirty="0"/>
              <a:t>Jacobs Engineering Group Inc. (J) – </a:t>
            </a:r>
            <a:r>
              <a:rPr lang="fr-FR" sz="1600" dirty="0" err="1"/>
              <a:t>Servicios</a:t>
            </a:r>
            <a:r>
              <a:rPr lang="fr-FR" sz="1600" dirty="0"/>
              <a:t> </a:t>
            </a:r>
            <a:r>
              <a:rPr lang="fr-FR" sz="1600" dirty="0" err="1"/>
              <a:t>profesionales</a:t>
            </a:r>
            <a:endParaRPr lang="fr-FR" sz="1600" dirty="0"/>
          </a:p>
          <a:p>
            <a:pPr lvl="1">
              <a:lnSpc>
                <a:spcPct val="100000"/>
              </a:lnSpc>
            </a:pPr>
            <a:r>
              <a:rPr lang="es-AR" sz="1600" dirty="0"/>
              <a:t>Illinois Tool Works Inc. (</a:t>
            </a:r>
            <a:r>
              <a:rPr lang="es-AR" sz="1600" dirty="0" err="1"/>
              <a:t>ITW</a:t>
            </a:r>
            <a:r>
              <a:rPr lang="es-AR" sz="1600" dirty="0"/>
              <a:t>) – Componentes de producción</a:t>
            </a:r>
          </a:p>
          <a:p>
            <a:pPr lvl="1">
              <a:lnSpc>
                <a:spcPct val="100000"/>
              </a:lnSpc>
            </a:pPr>
            <a:r>
              <a:rPr lang="es-AR" sz="1600" dirty="0"/>
              <a:t>Johnson </a:t>
            </a:r>
            <a:r>
              <a:rPr lang="es-AR" sz="1600" dirty="0" err="1"/>
              <a:t>Controls</a:t>
            </a:r>
            <a:r>
              <a:rPr lang="es-AR" sz="1600" dirty="0"/>
              <a:t> International (</a:t>
            </a:r>
            <a:r>
              <a:rPr lang="es-AR" sz="1600" dirty="0" err="1"/>
              <a:t>JCI</a:t>
            </a:r>
            <a:r>
              <a:rPr lang="es-AR" sz="1600" dirty="0"/>
              <a:t>) - Equipos contra incendios</a:t>
            </a:r>
            <a:endParaRPr lang="es-AR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297A0C-5F68-4643-8A43-D77ABB47BDDF}"/>
              </a:ext>
            </a:extLst>
          </p:cNvPr>
          <p:cNvSpPr txBox="1"/>
          <p:nvPr/>
        </p:nvSpPr>
        <p:spPr>
          <a:xfrm>
            <a:off x="-2" y="234877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cap="all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PRIMERA</a:t>
            </a:r>
            <a:r>
              <a:rPr lang="es-AR" sz="2800" dirty="0">
                <a:latin typeface="+mj-lt"/>
              </a:rPr>
              <a:t> </a:t>
            </a:r>
            <a:r>
              <a:rPr lang="es-AR" sz="2800" cap="all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ETAPA: AUTOENCODER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ABECFC5-5A5C-4F1C-8B00-FC887B69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339" y="932373"/>
            <a:ext cx="6344556" cy="2624850"/>
          </a:xfrm>
          <a:prstGeom prst="rect">
            <a:avLst/>
          </a:prstGeom>
        </p:spPr>
      </p:pic>
      <p:pic>
        <p:nvPicPr>
          <p:cNvPr id="20" name="Imagen 19" descr="Diagrama, Esquemático&#10;&#10;Descripción generada automáticamente">
            <a:extLst>
              <a:ext uri="{FF2B5EF4-FFF2-40B4-BE49-F238E27FC236}">
                <a16:creationId xmlns:a16="http://schemas.microsoft.com/office/drawing/2014/main" id="{6F1335AD-B7E7-4029-9CE7-F9F52E154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30" y="1102780"/>
            <a:ext cx="3137535" cy="2194665"/>
          </a:xfrm>
          <a:prstGeom prst="rect">
            <a:avLst/>
          </a:prstGeom>
        </p:spPr>
      </p:pic>
      <p:sp>
        <p:nvSpPr>
          <p:cNvPr id="21" name="Cerrar llave 20">
            <a:extLst>
              <a:ext uri="{FF2B5EF4-FFF2-40B4-BE49-F238E27FC236}">
                <a16:creationId xmlns:a16="http://schemas.microsoft.com/office/drawing/2014/main" id="{015B38B8-D564-4C6B-B49F-C07AB34B8D96}"/>
              </a:ext>
            </a:extLst>
          </p:cNvPr>
          <p:cNvSpPr/>
          <p:nvPr/>
        </p:nvSpPr>
        <p:spPr>
          <a:xfrm>
            <a:off x="3628066" y="983667"/>
            <a:ext cx="256835" cy="2522261"/>
          </a:xfrm>
          <a:prstGeom prst="rightBrace">
            <a:avLst/>
          </a:prstGeom>
          <a:ln>
            <a:solidFill>
              <a:srgbClr val="E3B18D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Marcador de fecha 10">
            <a:extLst>
              <a:ext uri="{FF2B5EF4-FFF2-40B4-BE49-F238E27FC236}">
                <a16:creationId xmlns:a16="http://schemas.microsoft.com/office/drawing/2014/main" id="{8E21D4B6-9F33-43EF-AFBA-1E7A345C8500}"/>
              </a:ext>
            </a:extLst>
          </p:cNvPr>
          <p:cNvSpPr txBox="1">
            <a:spLocks/>
          </p:cNvSpPr>
          <p:nvPr/>
        </p:nvSpPr>
        <p:spPr>
          <a:xfrm>
            <a:off x="838200" y="6381750"/>
            <a:ext cx="3208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Amadeo Gustavo Ancarani – MUCD - 2021/2022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5BEDDB-A498-403B-BE22-91E55FBF5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76" y="3934805"/>
            <a:ext cx="1312821" cy="219466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84743F1-93C4-451D-8564-5F95E18A69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2026"/>
          <a:stretch/>
        </p:blipFill>
        <p:spPr>
          <a:xfrm>
            <a:off x="11082336" y="293894"/>
            <a:ext cx="832688" cy="87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3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21" grpId="0" animBg="1"/>
    </p:bldLst>
  </p:timing>
</p:sld>
</file>

<file path=ppt/theme/theme1.xml><?xml version="1.0" encoding="utf-8"?>
<a:theme xmlns:a="http://schemas.openxmlformats.org/drawingml/2006/main" name="Una sola lí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4_TF56180624_Win32" id="{CCF276C0-2FDF-463F-B45D-4EDBA039C896}" vid="{7446774B-3392-4AFF-ADF4-7FE1E36E528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 tenue</Template>
  <TotalTime>4692</TotalTime>
  <Words>1846</Words>
  <Application>Microsoft Office PowerPoint</Application>
  <PresentationFormat>Panorámica</PresentationFormat>
  <Paragraphs>201</Paragraphs>
  <Slides>20</Slides>
  <Notes>18</Notes>
  <HiddenSlides>7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Tenorite</vt:lpstr>
      <vt:lpstr>Una sola línea</vt:lpstr>
      <vt:lpstr>Presentación de PowerPoint</vt:lpstr>
      <vt:lpstr>HOJA DE RUTA</vt:lpstr>
      <vt:lpstr>INTRODUCCIÓN</vt:lpstr>
      <vt:lpstr>INVERSIÓN EN ACTIVOS FINANCIEROS</vt:lpstr>
      <vt:lpstr>Presentación de PowerPoint</vt:lpstr>
      <vt:lpstr>Presentación de PowerPoint</vt:lpstr>
      <vt:lpstr>Presentación de PowerPoint</vt:lpstr>
      <vt:lpstr>REDES NEURONALES APLICADAS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Resultados</vt:lpstr>
      <vt:lpstr>MEJORAS POSIBLES Y CONCLUSIONES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Amadeo Ancarani</dc:creator>
  <cp:lastModifiedBy>Amadeo Ancarani</cp:lastModifiedBy>
  <cp:revision>6</cp:revision>
  <dcterms:created xsi:type="dcterms:W3CDTF">2022-06-25T15:21:23Z</dcterms:created>
  <dcterms:modified xsi:type="dcterms:W3CDTF">2022-07-03T16:50:36Z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