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0" r:id="rId4"/>
    <p:sldId id="259" r:id="rId5"/>
    <p:sldId id="260" r:id="rId6"/>
    <p:sldId id="269" r:id="rId7"/>
    <p:sldId id="261" r:id="rId8"/>
    <p:sldId id="264" r:id="rId9"/>
    <p:sldId id="267" r:id="rId10"/>
    <p:sldId id="268" r:id="rId11"/>
    <p:sldId id="263" r:id="rId12"/>
    <p:sldId id="271" r:id="rId13"/>
    <p:sldId id="265" r:id="rId1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B581-A595-47E5-A5B2-98B7957C9E08}" type="datetimeFigureOut">
              <a:rPr lang="lv-LV" smtClean="0"/>
              <a:t>2020-02-23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5E87-CC34-4357-9870-E371A59B962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921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EE78-DEAF-415B-B10C-238643768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EE982-B3E3-4584-B1E9-5B9FE5466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EBF2-8376-4DA1-AEF0-7A8AF1CA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CF9-9F5F-4F7A-A477-042786B87C7B}" type="datetime1">
              <a:rPr lang="lv-LV" smtClean="0"/>
              <a:t>2020-02-23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FF463-2E45-4EC6-B9EA-16378EA5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61C2-B48A-46E3-A9DD-531B0AB3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63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EF87-C383-419B-9EB9-49437A4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9F9A2-4311-4F87-8F28-45593B5D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DA93-C1BD-4C6B-8B42-ED902AAE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B62E-7A94-4C4C-9B26-7D4269DE7A17}" type="datetime1">
              <a:rPr lang="lv-LV" smtClean="0"/>
              <a:t>2020-02-23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D5C5-C237-457A-8828-04115AF7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054D-BAD1-401F-BDB2-FBBEFF9E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16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44D25-1B98-42B1-A21E-D8780BF8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8FF1-458A-44DD-84CA-F6D989D9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463D-6F38-4142-9B75-8B80EF4D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298A-C3E2-49B7-B832-E5326A5DAEE8}" type="datetime1">
              <a:rPr lang="lv-LV" smtClean="0"/>
              <a:t>2020-02-23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4794-7196-4412-B51A-64704DB5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E248-F6AB-43C3-B1E0-8D0A93AC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602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67E7-A634-4A0A-AAC7-CC926C80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F7B-16E8-4553-9114-E1F27343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B2C2-6096-4B6E-A885-743E06E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2CFF-B640-4ED6-9CCB-8DD192ED6936}" type="datetime1">
              <a:rPr lang="lv-LV" smtClean="0"/>
              <a:t>2020-02-23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CF06-B85F-4E80-8468-7A569539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EA5D-795B-4A14-BE1E-6630E0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19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717C-BF4D-4B01-8D2B-801285B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DE6E-9A4B-4F90-A45F-C6610868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4E20-0770-4B05-8126-2D453E9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3FAB-7CC5-41C9-94EA-BBF3E52ADA17}" type="datetime1">
              <a:rPr lang="lv-LV" smtClean="0"/>
              <a:t>2020-02-23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1A0E-F41B-43EB-AFEA-79F76238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8D18-F3F9-4AD3-8A71-99B7C2CD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828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424-B8A8-4851-A09B-A2D4B203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F3D-6CFE-4028-8A5E-8EE063FCB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AF069-C230-4FA0-9203-AC64CF2F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7437-04B1-42FF-B0C1-312BE6CA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C7C-9CB8-45C5-9D1D-B305CF496005}" type="datetime1">
              <a:rPr lang="lv-LV" smtClean="0"/>
              <a:t>2020-02-23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DAFA-F784-4684-8DE1-EF7A3AC4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3F28-A430-4719-9592-0EF040A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5751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0DBE-8E0D-45F6-BEEF-BE20CA7C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2108C-44A6-4816-A626-1866E7C4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E1EF-AD77-45EC-9262-694EF6D5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08DB5-931C-4A32-ACCC-EECCB0FE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2F5F0-D51B-4AEB-A5E3-30526BE9A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50D43-EA04-407E-82FE-5AC7B5E4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605-F1CF-4EB8-843E-0C03090FE6F4}" type="datetime1">
              <a:rPr lang="lv-LV" smtClean="0"/>
              <a:t>2020-02-23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DEFEE-E087-4AD1-9011-3B805E65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0F226-6228-45CD-B549-773FBAF1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49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F51C-9EBF-4D48-9908-32D3A9D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6BC05-2DF0-41F3-84D0-F85CCB2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135F-98C3-463B-B3B4-7BFA0A86ABF0}" type="datetime1">
              <a:rPr lang="lv-LV" smtClean="0"/>
              <a:t>2020-02-23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4088A-5183-4CD4-9781-A321D4B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4F737-3A65-4297-A538-608CE8FB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3066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9ABE3-C368-4944-9466-D62C8589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698D-D4DA-4FE8-9CBE-60D97E6907AB}" type="datetime1">
              <a:rPr lang="lv-LV" smtClean="0"/>
              <a:t>2020-02-23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79E9F-94DD-4AC5-AC50-C62D971B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2D68D-4BA3-4227-810B-7F4802BC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93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DF02-F279-46BF-9E82-DCC0E193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7E52-DCA6-40D6-9194-530B30B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BA93-EF08-4A3E-9A8E-5FC5D625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11A4-7FBA-4A5B-915F-372BD032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1243-E0BF-44E5-9304-BAB6495F4102}" type="datetime1">
              <a:rPr lang="lv-LV" smtClean="0"/>
              <a:t>2020-02-23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C462-B443-4743-9F93-50F3ADF7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79589-830D-468C-A63E-98C01988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079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106C-AD6D-4F71-B2BA-CE7A7E38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9CD2A-5E33-4188-8D02-087D86D08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BBCA-4206-4960-9CB6-31A956DF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C61D-4A70-47AF-9454-2A73E3ED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E850-2B4F-4932-8700-7C814AAA95DB}" type="datetime1">
              <a:rPr lang="lv-LV" smtClean="0"/>
              <a:t>2020-02-23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9B60-7B74-4A3A-9C9D-8A5D3031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8F86-3A08-4B0E-985A-02BB092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43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51C1A-3239-422A-9E0F-AD5526CB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1C324-918A-4E1D-9251-7452380C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C040-E2F0-4A16-919A-99C37DE1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E96-2E96-4FAD-8FBA-61BC27B9A25C}" type="datetime1">
              <a:rPr lang="lv-LV" smtClean="0"/>
              <a:t>2020-02-23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9EE9-784E-4227-8C86-E9E2DEE0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B26D-593E-4FE5-8C0B-A7AD1E4D7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CD39-0175-47EE-AB9B-70EAEC3A4BA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791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able.asp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ithouse.lv/blog/2011/03/03/ieskats-versiju-kontroles-sisteemaa-g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saga.com/blog/programming/connect-to-github-via-netbea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edu.riga.l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activities/hello-worl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167EB-03AC-4561-973F-05D4F259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lv-LV" sz="4000">
                <a:solidFill>
                  <a:schemeClr val="bg2"/>
                </a:solidFill>
              </a:rPr>
              <a:t>Versiju kontrole ar GIT un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F067-6DCB-4CC0-8FDF-E909547C8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lv-LV" sz="1800"/>
              <a:t>Aija Lūse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644A-0449-4845-B960-A88864A8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lv-LV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7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0DE0-E452-4014-B91F-448AC8D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2" y="763301"/>
            <a:ext cx="11221210" cy="914400"/>
          </a:xfrm>
        </p:spPr>
        <p:txBody>
          <a:bodyPr>
            <a:normAutofit/>
          </a:bodyPr>
          <a:lstStyle/>
          <a:p>
            <a:r>
              <a:rPr lang="lv-LV" sz="3600" dirty="0" err="1"/>
              <a:t>NetBeans</a:t>
            </a:r>
            <a:r>
              <a:rPr lang="lv-LV" sz="3600" dirty="0"/>
              <a:t> vides </a:t>
            </a:r>
            <a:r>
              <a:rPr lang="lv-LV" sz="3600" dirty="0" err="1"/>
              <a:t>Git</a:t>
            </a:r>
            <a:r>
              <a:rPr lang="lv-LV" sz="3600" dirty="0"/>
              <a:t> repozitorija sasaiste ar </a:t>
            </a:r>
            <a:r>
              <a:rPr lang="lv-LV" sz="3600" dirty="0" err="1"/>
              <a:t>GitHub</a:t>
            </a:r>
            <a:r>
              <a:rPr lang="lv-LV" sz="3100" dirty="0"/>
              <a:t> </a:t>
            </a:r>
            <a:r>
              <a:rPr lang="lv-LV" sz="2000" dirty="0"/>
              <a:t>http://bisaga.com/blog/programming/connect-to-github-via-netbeans/</a:t>
            </a:r>
            <a:endParaRPr lang="lv-LV" sz="3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4AB8-28E4-48B9-A206-04FC6950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2" y="1890944"/>
            <a:ext cx="6535814" cy="4567006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lv-LV" sz="2400" dirty="0"/>
              <a:t>Vispirms savā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lv-LV" sz="2400" dirty="0"/>
              <a:t> kontā izveido jaunu repozitoriju. To darot, jāpiekrīt izveidot arī kāda jauna datne, piemēram, readme.txt.</a:t>
            </a:r>
          </a:p>
          <a:p>
            <a:pPr marL="0" indent="0">
              <a:buNone/>
            </a:pP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GitHubā</a:t>
            </a:r>
            <a:r>
              <a:rPr lang="lv-LV" sz="2400" dirty="0"/>
              <a:t>, uzspiežot uz zaļās pogas 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Clone</a:t>
            </a:r>
            <a:r>
              <a:rPr lang="lv-LV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lv-LV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download</a:t>
            </a:r>
            <a:r>
              <a:rPr lang="lv-LV" sz="2400" dirty="0"/>
              <a:t>, var ieraudzīt un nokopēt sava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lv-LV" sz="2400" dirty="0"/>
              <a:t> repozitorija adresi, bet pašu darbību nevajag veikt</a:t>
            </a:r>
          </a:p>
          <a:p>
            <a:pPr marL="0" indent="0">
              <a:buNone/>
            </a:pPr>
            <a:r>
              <a:rPr lang="lv-LV" sz="2400" dirty="0"/>
              <a:t>Tā kā </a:t>
            </a:r>
            <a:r>
              <a:rPr lang="lv-LV" sz="2400" dirty="0" err="1"/>
              <a:t>GitHub</a:t>
            </a:r>
            <a:r>
              <a:rPr lang="lv-LV" sz="2400" dirty="0"/>
              <a:t> repozitorijā ir datne, kuras nav lokālajā repozitorijā, tad repozitoriju sasaiste jāsāk ar komandu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Pull</a:t>
            </a:r>
            <a:r>
              <a:rPr lang="lv-LV" sz="2400" dirty="0"/>
              <a:t>. </a:t>
            </a:r>
          </a:p>
          <a:p>
            <a:pPr marL="0" indent="0">
              <a:buNone/>
            </a:pPr>
            <a:r>
              <a:rPr lang="lv-LV" sz="2400" dirty="0" err="1"/>
              <a:t>NetBeans</a:t>
            </a:r>
            <a:r>
              <a:rPr lang="lv-LV" sz="2400" dirty="0"/>
              <a:t> vidē izpilda komandu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Team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Remote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Pull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..</a:t>
            </a:r>
            <a:endParaRPr lang="lv-LV" sz="2400" dirty="0"/>
          </a:p>
          <a:p>
            <a:pPr marL="0" indent="0">
              <a:buNone/>
            </a:pPr>
            <a:r>
              <a:rPr lang="lv-LV" sz="2400" dirty="0"/>
              <a:t>Dialoglogā jāievada sava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lv-LV" sz="2400" dirty="0"/>
              <a:t> repozitorija adrese, lietotājvārds un parole</a:t>
            </a:r>
          </a:p>
          <a:p>
            <a:pPr marL="0" indent="0">
              <a:buNone/>
            </a:pPr>
            <a:r>
              <a:rPr lang="lv-LV" sz="2400" dirty="0"/>
              <a:t>Lai lokālā repozitorija datnes dublētu uz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GitHubu</a:t>
            </a:r>
            <a:r>
              <a:rPr lang="lv-LV" sz="2400" dirty="0"/>
              <a:t>, </a:t>
            </a:r>
            <a:r>
              <a:rPr lang="lv-LV" sz="2400" dirty="0" err="1"/>
              <a:t>NetBeans</a:t>
            </a:r>
            <a:r>
              <a:rPr lang="lv-LV" sz="2400" dirty="0"/>
              <a:t> vidē izpilda komandu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Team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Remote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</a:t>
            </a:r>
            <a:r>
              <a:rPr lang="lv-LV" sz="2400" dirty="0">
                <a:solidFill>
                  <a:schemeClr val="accent5"/>
                </a:solidFill>
              </a:rPr>
              <a:t>..</a:t>
            </a:r>
            <a:r>
              <a:rPr lang="lv-LV" sz="2400" dirty="0"/>
              <a:t>, izmantojot tādus pašus parametrus kā </a:t>
            </a:r>
            <a:r>
              <a:rPr lang="lv-LV" sz="2400" dirty="0" err="1"/>
              <a:t>Pull</a:t>
            </a:r>
            <a:r>
              <a:rPr lang="lv-LV" sz="2400" dirty="0"/>
              <a:t> logā.</a:t>
            </a:r>
          </a:p>
          <a:p>
            <a:pPr marL="0" indent="0">
              <a:buNone/>
            </a:pPr>
            <a:r>
              <a:rPr lang="lv-LV" sz="2400" dirty="0"/>
              <a:t>Ja viss noticis veiksmīgi,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lv-LV" sz="2400" dirty="0"/>
              <a:t> jaunajā repozitorijā ir parādījušās </a:t>
            </a:r>
            <a:r>
              <a:rPr lang="lv-LV" sz="2400" i="1" dirty="0"/>
              <a:t>.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lv-LV" sz="2400" dirty="0"/>
              <a:t>, .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lv-LV" sz="2400" dirty="0"/>
              <a:t> un attēlu datnes, bet lokālais repozitorijs ir papildinājies ar readme.txt datni.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02711-AB6B-4803-8DAA-DD7DCBA7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93" y="2290083"/>
            <a:ext cx="5268859" cy="32666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10C8-BB38-47A2-BD36-F7F76E52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0354" y="6356350"/>
            <a:ext cx="144344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lv-LV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3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2E29E-DD07-449B-AC15-7FF6A69A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218726"/>
            <a:ext cx="4467225" cy="1614983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lv-LV" sz="4000" dirty="0"/>
              <a:t>Kā publicēt </a:t>
            </a:r>
            <a:r>
              <a:rPr lang="lv-LV" sz="4000" dirty="0" err="1"/>
              <a:t>web</a:t>
            </a:r>
            <a:r>
              <a:rPr lang="lv-LV" sz="4000" dirty="0"/>
              <a:t> lapu </a:t>
            </a:r>
            <a:r>
              <a:rPr lang="lv-LV" sz="4000" dirty="0" err="1"/>
              <a:t>GitHub</a:t>
            </a:r>
            <a:r>
              <a:rPr lang="lv-LV" sz="4000" dirty="0"/>
              <a:t>(ā)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F720-93B7-48DA-BA7C-B2040841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81225"/>
            <a:ext cx="4391024" cy="4458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400" dirty="0"/>
              <a:t>Vietnes </a:t>
            </a:r>
            <a:r>
              <a:rPr lang="lv-LV" sz="2400" dirty="0" err="1"/>
              <a:t>GitHub</a:t>
            </a:r>
            <a:r>
              <a:rPr lang="lv-LV" sz="2400" dirty="0"/>
              <a:t> sadaļā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Settings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lv-LV" sz="2400" dirty="0"/>
              <a:t>meklē nodaļu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Pages</a:t>
            </a:r>
            <a:r>
              <a:rPr lang="lv-LV" sz="2400" dirty="0"/>
              <a:t>.</a:t>
            </a:r>
          </a:p>
          <a:p>
            <a:pPr marL="0" indent="0">
              <a:buNone/>
            </a:pP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None</a:t>
            </a:r>
            <a:r>
              <a:rPr lang="lv-LV" sz="2400" dirty="0"/>
              <a:t> vietā izvēloties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master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branch</a:t>
            </a:r>
            <a:r>
              <a:rPr lang="lv-LV" sz="2400" dirty="0"/>
              <a:t>, parādīsies saite ar publicētās tīmekļa vietnes adresi.</a:t>
            </a:r>
          </a:p>
          <a:p>
            <a:pPr marL="0" indent="0">
              <a:buNone/>
            </a:pPr>
            <a:r>
              <a:rPr lang="lv-LV" sz="2400" dirty="0"/>
              <a:t>Saite vienmēr vedīs tieši uz</a:t>
            </a:r>
          </a:p>
          <a:p>
            <a:pPr marL="0" indent="0">
              <a:buNone/>
            </a:pPr>
            <a:r>
              <a:rPr lang="lv-LV" sz="2400" dirty="0"/>
              <a:t> 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index.html </a:t>
            </a:r>
            <a:r>
              <a:rPr lang="lv-LV" sz="2400" dirty="0"/>
              <a:t>datni, tāpēc tai jābūt repozitorija saknes mapē, nevis kādā apakšmapē.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643A41-3B9E-4FE4-A4DD-4E6B22B71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" b="2"/>
          <a:stretch/>
        </p:blipFill>
        <p:spPr>
          <a:xfrm>
            <a:off x="4915307" y="1206197"/>
            <a:ext cx="7019518" cy="48116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B40C-3AA2-46CB-B561-B5D5E216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lv-LV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3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D021-5CFA-49FE-8970-79F68D3E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>
                <a:solidFill>
                  <a:srgbClr val="FFFFFF"/>
                </a:solidFill>
              </a:rPr>
              <a:t>HTML un CSS vingrinājumi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EEC65-203E-4614-88FB-E0F90D9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73" y="0"/>
            <a:ext cx="4694327" cy="224809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8E1899-4C72-412F-BC2D-D38224F4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2212" y="2309116"/>
            <a:ext cx="9901598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dirty="0"/>
              <a:t>Papildināt 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index.html </a:t>
            </a:r>
            <a:r>
              <a:rPr lang="lv-LV" dirty="0"/>
              <a:t>dokumentu ar mērvienību tabulu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Izpētīt CSS konstrukcijas tabulu stila aprakstam no </a:t>
            </a:r>
            <a:r>
              <a:rPr lang="lv-LV" dirty="0">
                <a:hlinkClick r:id="rId3"/>
              </a:rPr>
              <a:t>https://www.w3schools.com/css/css_table.asp</a:t>
            </a:r>
            <a:r>
              <a:rPr lang="lv-LV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Papildināt stila dokumentu ar tabulas stila aprakstu, kas tabulas katrai otrajai rindai izveido krāsainu fonu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Papildināt dokumentu 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otra.html </a:t>
            </a:r>
            <a:r>
              <a:rPr lang="lv-LV" dirty="0"/>
              <a:t>ar attēlā redzamo sarakstu. 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Papildināt stila dokumentu ar taga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lv-LV" dirty="0"/>
              <a:t> stila aprakstu tā, lai kā aizzīmes tiktu izmantots kāds neliels attēls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Izpētīt kā HTML dokumentos ievietot saites, kas ved uz dokumentā zemāk novietotu tekstu. Papildināt 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index.html </a:t>
            </a:r>
            <a:r>
              <a:rPr lang="lv-LV" dirty="0"/>
              <a:t>dokumentu tā, lai </a:t>
            </a:r>
            <a:r>
              <a:rPr lang="lv-LV" dirty="0" err="1"/>
              <a:t>nodemostrētu</a:t>
            </a:r>
            <a:r>
              <a:rPr lang="lv-LV" dirty="0"/>
              <a:t> šādu saiti.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Visas izmaiņas saglabāt arī savā </a:t>
            </a:r>
            <a:r>
              <a:rPr lang="lv-LV" dirty="0" err="1"/>
              <a:t>GitHub</a:t>
            </a:r>
            <a:r>
              <a:rPr lang="lv-LV" dirty="0"/>
              <a:t> repozitorijā.</a:t>
            </a:r>
          </a:p>
          <a:p>
            <a:endParaRPr lang="lv-LV" dirty="0"/>
          </a:p>
          <a:p>
            <a:endParaRPr lang="lv-L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00DAC-5FBA-429D-8E0B-B0A9FB4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lv-LV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3B45AB28-E3E7-4DA0-9E10-913EBA96C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573" y="2613220"/>
            <a:ext cx="1958389" cy="1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12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ABEB1-301E-404A-9910-6A8871FB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FFFFFF"/>
                </a:solidFill>
              </a:rPr>
              <a:t>Noderīgas saites par versiju kontroli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4DC4-FE36-412C-BBC3-92DEEE61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lv-LV" sz="2000">
                <a:solidFill>
                  <a:srgbClr val="FFFFFF"/>
                </a:solidFill>
                <a:hlinkClick r:id="rId2"/>
              </a:rPr>
              <a:t>https://ithouse.lv/blog/2011/03/03/ieskats-versiju-kontroles-sisteemaa-git/</a:t>
            </a:r>
            <a:endParaRPr lang="lv-LV" sz="2000">
              <a:solidFill>
                <a:srgbClr val="FFFFFF"/>
              </a:solidFill>
            </a:endParaRPr>
          </a:p>
          <a:p>
            <a:r>
              <a:rPr lang="lv-LV" sz="2000">
                <a:solidFill>
                  <a:srgbClr val="FFFFFF"/>
                </a:solidFill>
                <a:hlinkClick r:id="rId3"/>
              </a:rPr>
              <a:t>https://guides.github.com/introduction/git-handbook/</a:t>
            </a:r>
            <a:endParaRPr lang="lv-LV" sz="2000">
              <a:solidFill>
                <a:srgbClr val="FFFFFF"/>
              </a:solidFill>
            </a:endParaRPr>
          </a:p>
          <a:p>
            <a:r>
              <a:rPr lang="lv-LV" sz="2000">
                <a:solidFill>
                  <a:srgbClr val="FFFFFF"/>
                </a:solidFill>
                <a:hlinkClick r:id="rId4"/>
              </a:rPr>
              <a:t>http://bisaga.com/blog/programming/connect-to-github-via-netbeans/</a:t>
            </a:r>
            <a:endParaRPr lang="lv-LV" sz="2000">
              <a:solidFill>
                <a:srgbClr val="FFFFFF"/>
              </a:solidFill>
            </a:endParaRPr>
          </a:p>
          <a:p>
            <a:endParaRPr lang="lv-LV" sz="2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D435-0F7A-4207-A395-AECB7E92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lv-LV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04D8-BB0A-4888-8843-BE8C45DC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913" y="105632"/>
            <a:ext cx="7164493" cy="1066069"/>
          </a:xfrm>
        </p:spPr>
        <p:txBody>
          <a:bodyPr>
            <a:normAutofit/>
          </a:bodyPr>
          <a:lstStyle/>
          <a:p>
            <a:r>
              <a:rPr lang="lv-LV" dirty="0"/>
              <a:t>Versiju kontroles sistēmas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68114-1C5C-4F32-9665-4B21CD0F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54"/>
            <a:ext cx="4536344" cy="604845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C08947-536F-4683-9E09-9ABF5F2F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58" y="1211325"/>
            <a:ext cx="7591241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sz="2000" dirty="0"/>
              <a:t>Versiju kontroles sistēma  ir izmaiņu pārvaldības paņēmieni un rīki, kas ļauj izsekot failu satura izmaiņām laika gaitā un salīdzināt to dažādās versija jeb saturu noteiktā laikā.</a:t>
            </a:r>
          </a:p>
          <a:p>
            <a:pPr marL="0" indent="0">
              <a:buNone/>
            </a:pPr>
            <a:r>
              <a:rPr lang="lv-LV" sz="2000" dirty="0"/>
              <a:t>Tā vietā, lai glabātu daudzas līdzīgas datnes kopijas, glabā vienu datnes kopiju un tās izmaiņu datubāzi.</a:t>
            </a:r>
          </a:p>
          <a:p>
            <a:pPr marL="0" indent="0">
              <a:buNone/>
            </a:pPr>
            <a:r>
              <a:rPr lang="lv-LV" sz="2000" dirty="0"/>
              <a:t>Katrs var lietot savu versiju kontroles sistēmu savā datorā.</a:t>
            </a:r>
          </a:p>
          <a:p>
            <a:pPr marL="0" indent="0">
              <a:buNone/>
            </a:pPr>
            <a:r>
              <a:rPr lang="lv-LV" sz="2000" dirty="0"/>
              <a:t>Strādājot grupā, visi var lietot vienu versiju kontroles sistēmu serverī.</a:t>
            </a:r>
          </a:p>
          <a:p>
            <a:pPr marL="0" indent="0">
              <a:buNone/>
            </a:pPr>
            <a:r>
              <a:rPr lang="lv-LV" sz="2000" dirty="0"/>
              <a:t>Sadalītā (</a:t>
            </a:r>
            <a:r>
              <a:rPr lang="lv-LV" sz="2000" dirty="0" err="1"/>
              <a:t>distributed</a:t>
            </a:r>
            <a:r>
              <a:rPr lang="lv-LV" sz="2000" dirty="0"/>
              <a:t>) versiju kontroles sistēma izmaiņu vēsturi glabā nevis vienā failā un datubāzē, bet gan katram sistēmas lietotājam ir sava failu un datubāzes kopija jeb klons. </a:t>
            </a:r>
          </a:p>
          <a:p>
            <a:pPr marL="0" indent="0">
              <a:buNone/>
            </a:pPr>
            <a:r>
              <a:rPr lang="lv-LV" sz="2000" dirty="0"/>
              <a:t>Katrs sistēmas lietotājs var veikt izmaiņas savos failos un pieprasīt, lai viņa veiktās izmaiņas pieņem arī citi lietotāji viņiem piederošajās kopijās. </a:t>
            </a:r>
          </a:p>
          <a:p>
            <a:pPr marL="0" indent="0">
              <a:buNone/>
            </a:pPr>
            <a:r>
              <a:rPr lang="lv-LV" sz="2000" dirty="0"/>
              <a:t>Ja citi dalībnieki šīm izmaiņām nepiekrīt, viņi pieprasījumu var ignorēt. </a:t>
            </a:r>
          </a:p>
          <a:p>
            <a:pPr marL="0" indent="0">
              <a:buNone/>
            </a:pPr>
            <a:r>
              <a:rPr lang="lv-LV" sz="2000" dirty="0"/>
              <a:t>Versiju kontroles programmatūra – </a:t>
            </a:r>
            <a:r>
              <a:rPr lang="lv-LV" sz="2000" b="1" dirty="0" err="1"/>
              <a:t>Git</a:t>
            </a:r>
            <a:r>
              <a:rPr lang="lv-LV" sz="2000" b="1" dirty="0"/>
              <a:t>, </a:t>
            </a:r>
            <a:r>
              <a:rPr lang="lv-LV" sz="2000" b="1" dirty="0" err="1"/>
              <a:t>GitDesktop</a:t>
            </a:r>
            <a:r>
              <a:rPr lang="lv-LV" sz="2000" b="1" dirty="0"/>
              <a:t>, </a:t>
            </a:r>
            <a:r>
              <a:rPr lang="lv-LV" sz="2000" b="1" dirty="0" err="1"/>
              <a:t>GitHub</a:t>
            </a:r>
            <a:r>
              <a:rPr lang="lv-LV" sz="2000" b="1" dirty="0"/>
              <a:t>, </a:t>
            </a:r>
            <a:r>
              <a:rPr lang="lv-LV" sz="2000" b="1" dirty="0" err="1"/>
              <a:t>GitLab</a:t>
            </a:r>
            <a:r>
              <a:rPr lang="lv-LV" sz="2000" b="1" dirty="0"/>
              <a:t>, </a:t>
            </a:r>
            <a:r>
              <a:rPr lang="lv-LV" sz="2000" b="1" dirty="0" err="1"/>
              <a:t>Mercurial</a:t>
            </a:r>
            <a:r>
              <a:rPr lang="lv-LV" sz="2000" dirty="0"/>
              <a:t> u.c.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81A9-8A4B-4028-9578-641D8D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lv-LV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95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62270-65C2-4A19-A5DE-B203AF32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03" y="35706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lv-LV" sz="2800" dirty="0"/>
              <a:t>Versiju kontroles piemērs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517335-4304-4C69-BDFC-8DBBD42B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52651"/>
            <a:ext cx="405765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000" dirty="0"/>
              <a:t>Zaļā krāsā -  tīmekļa lapas HTML kods</a:t>
            </a:r>
          </a:p>
          <a:p>
            <a:pPr marL="0" indent="0">
              <a:buNone/>
            </a:pPr>
            <a:r>
              <a:rPr lang="lv-LV" sz="2000" dirty="0"/>
              <a:t>Zils, sarkans, violets – tīmekļa lapas zari jeb kopijas (</a:t>
            </a:r>
            <a:r>
              <a:rPr lang="lv-LV" sz="2000" i="1" dirty="0" err="1"/>
              <a:t>branches</a:t>
            </a:r>
            <a:r>
              <a:rPr lang="lv-LV" sz="2000" dirty="0"/>
              <a:t>), kurās raksta dažādus HTML koda papildinājumus</a:t>
            </a:r>
          </a:p>
          <a:p>
            <a:pPr marL="0" indent="0">
              <a:buNone/>
            </a:pPr>
            <a:r>
              <a:rPr lang="lv-LV" sz="2000" dirty="0"/>
              <a:t>Kad papildināto HTML kodu apvieno (</a:t>
            </a:r>
            <a:r>
              <a:rPr lang="lv-LV" sz="2000" i="1" dirty="0" err="1"/>
              <a:t>merge</a:t>
            </a:r>
            <a:r>
              <a:rPr lang="lv-LV" sz="2000" dirty="0"/>
              <a:t>) ar oriģinālo kodu, iegūst jaunu versiju</a:t>
            </a:r>
          </a:p>
          <a:p>
            <a:pPr marL="0" indent="0">
              <a:buNone/>
            </a:pPr>
            <a:r>
              <a:rPr lang="lv-LV" sz="2000" dirty="0"/>
              <a:t>Katrā zarā atsevišķi piefiksē brīdi, kad notiek svarīgas  izmaiņas (</a:t>
            </a:r>
            <a:r>
              <a:rPr lang="lv-LV" sz="2000" i="1" dirty="0" err="1"/>
              <a:t>commits</a:t>
            </a:r>
            <a:r>
              <a:rPr lang="lv-LV" sz="2000" dirty="0"/>
              <a:t>), lai būtu iespējams atgriezties uz iepriekšējo stāvokli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1B38E-0A1B-43A5-BB1C-843A3A79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90" y="836117"/>
            <a:ext cx="7409710" cy="55202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B6AF-3A38-4D79-83A0-C3A6DFA8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 smtClean="0"/>
              <a:pPr>
                <a:spcAft>
                  <a:spcPts val="600"/>
                </a:spcAft>
              </a:pPr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6082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74450-7EBE-4C6A-9393-ED937F2A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3" y="365125"/>
            <a:ext cx="3167498" cy="581183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rgbClr val="FFFFFF"/>
                </a:solidFill>
              </a:rPr>
              <a:t>Versiju kontroles sistēmas </a:t>
            </a:r>
            <a:r>
              <a:rPr lang="lv-LV" dirty="0" err="1">
                <a:solidFill>
                  <a:srgbClr val="FFFFFF"/>
                </a:solidFill>
              </a:rPr>
              <a:t>Git</a:t>
            </a:r>
            <a:r>
              <a:rPr lang="lv-LV" dirty="0">
                <a:solidFill>
                  <a:srgbClr val="FFFFFF"/>
                </a:solidFill>
              </a:rPr>
              <a:t> komandas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83E7-57D2-46F7-BBB8-74557C2E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0" y="365125"/>
            <a:ext cx="8153399" cy="6127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lv-LV" sz="2400" dirty="0">
                <a:solidFill>
                  <a:srgbClr val="FFFFFF"/>
                </a:solidFill>
              </a:rPr>
              <a:t> programmu var instalēt atsevišķi, bet tā jau ir integrēta daudzās vidēs, piemēram </a:t>
            </a:r>
            <a:r>
              <a:rPr lang="lv-LV" sz="2400" dirty="0" err="1">
                <a:solidFill>
                  <a:srgbClr val="FFFFFF"/>
                </a:solidFill>
              </a:rPr>
              <a:t>NetBeans</a:t>
            </a:r>
            <a:endParaRPr lang="lv-LV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i</a:t>
            </a:r>
            <a:r>
              <a:rPr lang="lv-LV" sz="2400" dirty="0" err="1">
                <a:solidFill>
                  <a:srgbClr val="FFFFFF"/>
                </a:solidFill>
              </a:rPr>
              <a:t>zveido</a:t>
            </a:r>
            <a:r>
              <a:rPr lang="lv-LV" sz="2400" dirty="0">
                <a:solidFill>
                  <a:srgbClr val="FFFFFF"/>
                </a:solidFill>
              </a:rPr>
              <a:t> jaunu </a:t>
            </a:r>
            <a:r>
              <a:rPr lang="en-US" sz="2400" dirty="0">
                <a:solidFill>
                  <a:srgbClr val="FFFFFF"/>
                </a:solidFill>
              </a:rPr>
              <a:t>Git repo</a:t>
            </a:r>
            <a:r>
              <a:rPr lang="lv-LV" sz="2400" dirty="0" err="1">
                <a:solidFill>
                  <a:srgbClr val="FFFFFF"/>
                </a:solidFill>
              </a:rPr>
              <a:t>zi</a:t>
            </a:r>
            <a:r>
              <a:rPr lang="en-US" sz="2400" dirty="0">
                <a:solidFill>
                  <a:srgbClr val="FFFFFF"/>
                </a:solidFill>
              </a:rPr>
              <a:t>tor</a:t>
            </a:r>
            <a:r>
              <a:rPr lang="lv-LV" sz="2400" dirty="0" err="1">
                <a:solidFill>
                  <a:srgbClr val="FFFFFF"/>
                </a:solidFill>
              </a:rPr>
              <a:t>iju</a:t>
            </a:r>
            <a:r>
              <a:rPr lang="lv-LV" sz="2400" dirty="0">
                <a:solidFill>
                  <a:srgbClr val="FFFFFF"/>
                </a:solidFill>
              </a:rPr>
              <a:t> jeb «datu bāzi» un sāk fiksēt izmaiņas norādītajās datnēs. Šādi izmaiņas efektīvi var fiksēt tikai teksta tipa datnēm (.java, .html, .</a:t>
            </a:r>
            <a:r>
              <a:rPr lang="lv-LV" sz="2400" dirty="0" err="1">
                <a:solidFill>
                  <a:srgbClr val="FFFFFF"/>
                </a:solidFill>
              </a:rPr>
              <a:t>txt</a:t>
            </a:r>
            <a:r>
              <a:rPr lang="lv-LV" sz="2400" dirty="0">
                <a:solidFill>
                  <a:srgbClr val="FFFFFF"/>
                </a:solidFill>
              </a:rPr>
              <a:t> u.c.). Tāpēc, lai </a:t>
            </a:r>
            <a:r>
              <a:rPr lang="lv-LV" sz="2400" dirty="0" err="1">
                <a:solidFill>
                  <a:srgbClr val="FFFFFF"/>
                </a:solidFill>
              </a:rPr>
              <a:t>repozitoijs</a:t>
            </a:r>
            <a:r>
              <a:rPr lang="lv-LV" sz="2400" dirty="0">
                <a:solidFill>
                  <a:srgbClr val="FFFFFF"/>
                </a:solidFill>
              </a:rPr>
              <a:t> pārāk ātri nekļūtu ļoti liels, visbiežāk izmaiņas pieskata tikai teksta datnēs.</a:t>
            </a:r>
          </a:p>
          <a:p>
            <a:r>
              <a:rPr lang="lv-LV" sz="2400" dirty="0">
                <a:solidFill>
                  <a:srgbClr val="FFFFFF"/>
                </a:solidFill>
              </a:rPr>
              <a:t>Ja mapes, kuras pieskata ar versiju kontroli, satur datnes, kuras negrib kontrolēt, tad pirms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>
                <a:solidFill>
                  <a:srgbClr val="FFFFFF"/>
                </a:solidFill>
              </a:rPr>
              <a:t>veikšanas izveido teksta datni 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gitignore</a:t>
            </a: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2400" dirty="0">
                <a:solidFill>
                  <a:srgbClr val="FFFFFF"/>
                </a:solidFill>
              </a:rPr>
              <a:t>un tajā uzskaita datnes, kuras nevajag kontrolēt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clone </a:t>
            </a:r>
            <a:r>
              <a:rPr lang="lv-LV" sz="2400" dirty="0">
                <a:solidFill>
                  <a:srgbClr val="FFFFFF"/>
                </a:solidFill>
              </a:rPr>
              <a:t>izveido</a:t>
            </a:r>
            <a:r>
              <a:rPr lang="en-US" sz="2400" dirty="0">
                <a:solidFill>
                  <a:srgbClr val="FFFFFF"/>
                </a:solidFill>
              </a:rPr>
              <a:t> lo</a:t>
            </a:r>
            <a:r>
              <a:rPr lang="lv-LV" sz="2400" dirty="0">
                <a:solidFill>
                  <a:srgbClr val="FFFFFF"/>
                </a:solidFill>
              </a:rPr>
              <a:t>kālu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lv-LV" sz="2400" dirty="0">
                <a:solidFill>
                  <a:srgbClr val="FFFFFF"/>
                </a:solidFill>
              </a:rPr>
              <a:t>serverī novietotā versiju kontroles repozitorija kopiju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commit </a:t>
            </a:r>
            <a:r>
              <a:rPr lang="lv-LV" sz="2400" dirty="0">
                <a:solidFill>
                  <a:srgbClr val="FFFFFF"/>
                </a:solidFill>
              </a:rPr>
              <a:t>izveido jaunu ierakstu </a:t>
            </a:r>
            <a:r>
              <a:rPr lang="lv-LV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lv-LV" sz="2400" dirty="0">
                <a:solidFill>
                  <a:srgbClr val="FFFFFF"/>
                </a:solidFill>
              </a:rPr>
              <a:t> repozitorijā, norādot laiku un izmaiņas, salīdzinājumā ar iepriekšējo ierakstu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status </a:t>
            </a:r>
            <a:r>
              <a:rPr lang="lv-LV" sz="2400" dirty="0">
                <a:solidFill>
                  <a:srgbClr val="FFFFFF"/>
                </a:solidFill>
              </a:rPr>
              <a:t>parāda, vai ir izmaiņas un kāds ir to statuss</a:t>
            </a:r>
            <a:endParaRPr lang="lv-LV" sz="2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A19E-1EBA-4EBE-BC7E-208A1F2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4</a:t>
            </a:fld>
            <a:endParaRPr lang="lv-LV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12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6CFF-AB52-4599-85EA-2CD8EA7C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462230"/>
            <a:ext cx="11649075" cy="1325563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rgbClr val="FFFFFF"/>
                </a:solidFill>
              </a:rPr>
              <a:t>Versiju kontroles sistēmas </a:t>
            </a:r>
            <a:r>
              <a:rPr lang="lv-LV" dirty="0" err="1">
                <a:solidFill>
                  <a:srgbClr val="FFFFFF"/>
                </a:solidFill>
              </a:rPr>
              <a:t>Git</a:t>
            </a:r>
            <a:r>
              <a:rPr lang="lv-LV" dirty="0">
                <a:solidFill>
                  <a:srgbClr val="FFFFFF"/>
                </a:solidFill>
              </a:rPr>
              <a:t> komandas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AB08-24BF-4CF4-85F6-7F809B0F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2117929"/>
            <a:ext cx="11363325" cy="3967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branch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>
                <a:solidFill>
                  <a:srgbClr val="FFFFFF"/>
                </a:solidFill>
              </a:rPr>
              <a:t>– izveido kontrolējamo datņu kopiju tajā pašā repozitorijā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merge 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>
                <a:solidFill>
                  <a:srgbClr val="FFFFFF"/>
                </a:solidFill>
              </a:rPr>
              <a:t>- sapludina kopā vienā datnē tekstu no divām atsevišķām datnēm, piemēram, oriģinālās datnes un tās kopijas citā zarā, kurā veiktas izmaiņas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pull </a:t>
            </a:r>
            <a:r>
              <a:rPr lang="lv-LV" dirty="0">
                <a:solidFill>
                  <a:srgbClr val="FFFFFF"/>
                </a:solidFill>
              </a:rPr>
              <a:t>– oriģinālajā (vai attālinātajā) repozitorijā veiktās izmaiņas piedāvā lokālajai repozitorija kopijai.  Tās jāapstiprina, izpildot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merge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push </a:t>
            </a:r>
            <a:r>
              <a:rPr lang="lv-LV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rgbClr val="FFFFFF"/>
                </a:solidFill>
              </a:rPr>
              <a:t>lo</a:t>
            </a:r>
            <a:r>
              <a:rPr lang="lv-LV" dirty="0">
                <a:solidFill>
                  <a:srgbClr val="FFFFFF"/>
                </a:solidFill>
              </a:rPr>
              <a:t>kālā repozitorija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lv-LV" dirty="0">
                <a:solidFill>
                  <a:srgbClr val="FFFFFF"/>
                </a:solidFill>
              </a:rPr>
              <a:t>izmaiņas veic arī oriģinālajā (vai attālinātajā) repozitorijā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fork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>
                <a:solidFill>
                  <a:srgbClr val="FFFFFF"/>
                </a:solidFill>
              </a:rPr>
              <a:t>– repozitorija kopija kā jauns, citam lietotājam piederošs repozitorijs, ar iespēju tos vēlāk apvienot</a:t>
            </a:r>
            <a:endParaRPr lang="en-US" dirty="0">
              <a:solidFill>
                <a:srgbClr val="FFFFFF"/>
              </a:solidFill>
            </a:endParaRPr>
          </a:p>
          <a:p>
            <a:endParaRPr lang="lv-LV" sz="19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07E94-F29B-47EA-AC24-6E594946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</a:t>
            </a:fld>
            <a:endParaRPr lang="lv-LV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4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04D8-BB0A-4888-8843-BE8C45DC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43" y="110870"/>
            <a:ext cx="3363974" cy="1607060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Versiju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kontroles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sistēmas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grupas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darbā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874B1-EED0-4DE1-AFDF-D6F07464DEE0}"/>
              </a:ext>
            </a:extLst>
          </p:cNvPr>
          <p:cNvSpPr/>
          <p:nvPr/>
        </p:nvSpPr>
        <p:spPr>
          <a:xfrm>
            <a:off x="123825" y="1717930"/>
            <a:ext cx="4419600" cy="5003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lv-LV" sz="2400" dirty="0"/>
              <a:t>. </a:t>
            </a:r>
            <a:r>
              <a:rPr lang="en-US" sz="2400" dirty="0" err="1"/>
              <a:t>Serverī</a:t>
            </a:r>
            <a:r>
              <a:rPr lang="en-US" sz="2400" dirty="0"/>
              <a:t> </a:t>
            </a:r>
            <a:r>
              <a:rPr lang="en-US" sz="2400" dirty="0" err="1"/>
              <a:t>novietots</a:t>
            </a:r>
            <a:r>
              <a:rPr lang="en-US" sz="2400" dirty="0"/>
              <a:t> </a:t>
            </a:r>
            <a:r>
              <a:rPr lang="en-US" sz="2400" dirty="0" err="1"/>
              <a:t>repozitorijs</a:t>
            </a:r>
            <a:r>
              <a:rPr lang="lv-LV" sz="2400" dirty="0"/>
              <a:t>, v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lietotāji</a:t>
            </a:r>
            <a:r>
              <a:rPr lang="en-US" sz="2400" dirty="0"/>
              <a:t>, </a:t>
            </a:r>
            <a:r>
              <a:rPr lang="en-US" sz="2400" dirty="0" err="1"/>
              <a:t>kuri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pievienoti</a:t>
            </a:r>
            <a:r>
              <a:rPr lang="en-US" sz="2400" dirty="0"/>
              <a:t> </a:t>
            </a:r>
            <a:r>
              <a:rPr lang="en-US" sz="2400" dirty="0" err="1"/>
              <a:t>repozitorijam</a:t>
            </a:r>
            <a:r>
              <a:rPr lang="en-US" sz="2400" dirty="0"/>
              <a:t>, var </a:t>
            </a:r>
            <a:r>
              <a:rPr lang="en-US" sz="2400" dirty="0" err="1"/>
              <a:t>veikt</a:t>
            </a:r>
            <a:r>
              <a:rPr lang="en-US" sz="2400" dirty="0"/>
              <a:t> visas </a:t>
            </a:r>
            <a:r>
              <a:rPr lang="en-US" sz="2400" dirty="0" err="1"/>
              <a:t>darbības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b="1" dirty="0"/>
              <a:t>+</a:t>
            </a:r>
            <a:r>
              <a:rPr lang="en-US" sz="2400" dirty="0"/>
              <a:t> nav </a:t>
            </a:r>
            <a:r>
              <a:rPr lang="en-US" sz="2400" dirty="0" err="1"/>
              <a:t>vajadzīgs</a:t>
            </a:r>
            <a:r>
              <a:rPr lang="en-US" sz="2400" dirty="0"/>
              <a:t> </a:t>
            </a:r>
            <a:r>
              <a:rPr lang="en-US" sz="2400" dirty="0" err="1"/>
              <a:t>īpašs</a:t>
            </a:r>
            <a:r>
              <a:rPr lang="en-US" sz="2400" dirty="0"/>
              <a:t> administrators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-</a:t>
            </a:r>
            <a:r>
              <a:rPr lang="en-US" sz="2400" dirty="0"/>
              <a:t> ja </a:t>
            </a:r>
            <a:r>
              <a:rPr lang="en-US" sz="2400" dirty="0" err="1"/>
              <a:t>kāds</a:t>
            </a:r>
            <a:r>
              <a:rPr lang="en-US" sz="2400" dirty="0"/>
              <a:t> </a:t>
            </a:r>
            <a:r>
              <a:rPr lang="en-US" sz="2400" dirty="0" err="1"/>
              <a:t>kaut</a:t>
            </a:r>
            <a:r>
              <a:rPr lang="en-US" sz="2400" dirty="0"/>
              <a:t> ko </a:t>
            </a:r>
            <a:r>
              <a:rPr lang="en-US" sz="2400" dirty="0" err="1"/>
              <a:t>samaitā</a:t>
            </a:r>
            <a:r>
              <a:rPr lang="en-US" sz="2400" dirty="0"/>
              <a:t>, </a:t>
            </a:r>
            <a:r>
              <a:rPr lang="en-US" sz="2400" dirty="0" err="1"/>
              <a:t>cieš</a:t>
            </a:r>
            <a:r>
              <a:rPr lang="en-US" sz="2400" dirty="0"/>
              <a:t> </a:t>
            </a:r>
            <a:r>
              <a:rPr lang="en-US" sz="2400" dirty="0" err="1"/>
              <a:t>visi</a:t>
            </a:r>
            <a:br>
              <a:rPr lang="en-US" sz="2400" dirty="0"/>
            </a:b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lv-LV" sz="2400" dirty="0"/>
              <a:t>. </a:t>
            </a:r>
            <a:r>
              <a:rPr lang="en-US" sz="2400" dirty="0" err="1"/>
              <a:t>Serverī</a:t>
            </a:r>
            <a:r>
              <a:rPr lang="en-US" sz="2400" dirty="0"/>
              <a:t> </a:t>
            </a:r>
            <a:r>
              <a:rPr lang="en-US" sz="2400" dirty="0" err="1"/>
              <a:t>novietots</a:t>
            </a:r>
            <a:r>
              <a:rPr lang="en-US" sz="2400" dirty="0"/>
              <a:t>  </a:t>
            </a:r>
            <a:r>
              <a:rPr lang="en-US" sz="2400" dirty="0" err="1"/>
              <a:t>repozitorijs</a:t>
            </a:r>
            <a:r>
              <a:rPr lang="en-US" sz="2400" dirty="0"/>
              <a:t>, </a:t>
            </a:r>
            <a:r>
              <a:rPr lang="en-US" sz="2400" dirty="0" err="1"/>
              <a:t>katrs</a:t>
            </a:r>
            <a:r>
              <a:rPr lang="en-US" sz="2400" dirty="0"/>
              <a:t> </a:t>
            </a:r>
            <a:r>
              <a:rPr lang="en-US" sz="2400" dirty="0" err="1"/>
              <a:t>lietotājs</a:t>
            </a:r>
            <a:r>
              <a:rPr lang="en-US" sz="2400" dirty="0"/>
              <a:t> </a:t>
            </a:r>
            <a:r>
              <a:rPr lang="en-US" sz="2400" dirty="0" err="1"/>
              <a:t>izveido</a:t>
            </a:r>
            <a:r>
              <a:rPr lang="en-US" sz="2400" dirty="0"/>
              <a:t> </a:t>
            </a:r>
            <a:r>
              <a:rPr lang="en-US" sz="2400" dirty="0" err="1"/>
              <a:t>sev</a:t>
            </a:r>
            <a:r>
              <a:rPr lang="en-US" sz="2400" dirty="0"/>
              <a:t> </a:t>
            </a:r>
            <a:r>
              <a:rPr lang="en-US" sz="2400" dirty="0" err="1"/>
              <a:t>tā</a:t>
            </a:r>
            <a:r>
              <a:rPr lang="en-US" sz="2400" dirty="0"/>
              <a:t> </a:t>
            </a:r>
            <a:r>
              <a:rPr lang="en-US" sz="2400" dirty="0" err="1"/>
              <a:t>kopiju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i="1" dirty="0"/>
              <a:t>Git-Fork</a:t>
            </a:r>
            <a:r>
              <a:rPr lang="en-US" sz="2400" dirty="0"/>
              <a:t> un </a:t>
            </a:r>
            <a:r>
              <a:rPr lang="en-US" sz="2400" dirty="0" err="1"/>
              <a:t>strādā</a:t>
            </a:r>
            <a:r>
              <a:rPr lang="en-US" sz="2400" dirty="0"/>
              <a:t> </a:t>
            </a:r>
            <a:r>
              <a:rPr lang="en-US" sz="2400" dirty="0" err="1"/>
              <a:t>neatkarīgi</a:t>
            </a:r>
            <a:r>
              <a:rPr lang="en-US" sz="2400" dirty="0"/>
              <a:t>. </a:t>
            </a:r>
            <a:r>
              <a:rPr lang="en-US" sz="2400" dirty="0" err="1"/>
              <a:t>Vēlāk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b="1" i="1" dirty="0"/>
              <a:t>Pu</a:t>
            </a:r>
            <a:r>
              <a:rPr lang="lv-LV" sz="2400" b="1" i="1" dirty="0" err="1"/>
              <a:t>sh</a:t>
            </a:r>
            <a:r>
              <a:rPr lang="en-US" sz="2400" b="1" i="1" dirty="0"/>
              <a:t> request </a:t>
            </a:r>
            <a:r>
              <a:rPr lang="en-US" sz="2400" dirty="0" err="1"/>
              <a:t>piedāvā</a:t>
            </a:r>
            <a:r>
              <a:rPr lang="en-US" sz="2400" dirty="0"/>
              <a:t> </a:t>
            </a:r>
            <a:r>
              <a:rPr lang="en-US" sz="2400" dirty="0" err="1"/>
              <a:t>savu</a:t>
            </a:r>
            <a:r>
              <a:rPr lang="en-US" sz="2400" dirty="0"/>
              <a:t> </a:t>
            </a:r>
            <a:r>
              <a:rPr lang="en-US" sz="2400" dirty="0" err="1"/>
              <a:t>versiju</a:t>
            </a:r>
            <a:r>
              <a:rPr lang="en-US" sz="2400" dirty="0"/>
              <a:t> </a:t>
            </a:r>
            <a:r>
              <a:rPr lang="en-US" sz="2400" dirty="0" err="1"/>
              <a:t>galvenajam</a:t>
            </a:r>
            <a:r>
              <a:rPr lang="en-US" sz="2400" dirty="0"/>
              <a:t> </a:t>
            </a:r>
            <a:r>
              <a:rPr lang="en-US" sz="2400" dirty="0" err="1"/>
              <a:t>repozitorijam</a:t>
            </a:r>
            <a:r>
              <a:rPr lang="en-US" sz="2400" dirty="0"/>
              <a:t>. </a:t>
            </a:r>
            <a:endParaRPr lang="lv-LV" sz="2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br>
              <a:rPr lang="en-US" sz="2400" dirty="0"/>
            </a:br>
            <a:r>
              <a:rPr lang="en-US" sz="2400" b="1" dirty="0"/>
              <a:t>+ </a:t>
            </a:r>
            <a:r>
              <a:rPr lang="en-US" sz="2400" dirty="0"/>
              <a:t> </a:t>
            </a:r>
            <a:r>
              <a:rPr lang="en-US" sz="2400" dirty="0" err="1"/>
              <a:t>mazāka</a:t>
            </a:r>
            <a:r>
              <a:rPr lang="en-US" sz="2400" dirty="0"/>
              <a:t> </a:t>
            </a:r>
            <a:r>
              <a:rPr lang="en-US" sz="2400" dirty="0" err="1"/>
              <a:t>iespēja</a:t>
            </a:r>
            <a:r>
              <a:rPr lang="en-US" sz="2400" dirty="0"/>
              <a:t> </a:t>
            </a:r>
            <a:r>
              <a:rPr lang="en-US" sz="2400" dirty="0" err="1"/>
              <a:t>kaut</a:t>
            </a:r>
            <a:r>
              <a:rPr lang="en-US" sz="2400" dirty="0"/>
              <a:t> ko </a:t>
            </a:r>
            <a:r>
              <a:rPr lang="en-US" sz="2400" dirty="0" err="1"/>
              <a:t>nejauši</a:t>
            </a:r>
            <a:r>
              <a:rPr lang="en-US" sz="2400" dirty="0"/>
              <a:t> </a:t>
            </a:r>
            <a:r>
              <a:rPr lang="en-US" sz="2400" dirty="0" err="1"/>
              <a:t>sabojāt</a:t>
            </a:r>
            <a:r>
              <a:rPr lang="en-US" sz="2400" dirty="0"/>
              <a:t>, jo </a:t>
            </a:r>
            <a:r>
              <a:rPr lang="en-US" sz="2400" dirty="0" err="1"/>
              <a:t>izmaiņas</a:t>
            </a:r>
            <a:r>
              <a:rPr lang="en-US" sz="2400" dirty="0"/>
              <a:t> </a:t>
            </a:r>
            <a:r>
              <a:rPr lang="en-US" sz="2400" dirty="0" err="1"/>
              <a:t>veic</a:t>
            </a:r>
            <a:r>
              <a:rPr lang="en-US" sz="2400" dirty="0"/>
              <a:t> </a:t>
            </a:r>
            <a:r>
              <a:rPr lang="en-US" sz="2400" dirty="0" err="1"/>
              <a:t>tikai</a:t>
            </a:r>
            <a:r>
              <a:rPr lang="en-US" sz="2400" dirty="0"/>
              <a:t> administrators </a:t>
            </a:r>
            <a:br>
              <a:rPr lang="en-US" sz="2400" dirty="0"/>
            </a:br>
            <a:r>
              <a:rPr lang="en-US" sz="2400" b="1" dirty="0"/>
              <a:t>- </a:t>
            </a:r>
            <a:r>
              <a:rPr lang="en-US" sz="2400" dirty="0" err="1"/>
              <a:t>kādam</a:t>
            </a:r>
            <a:r>
              <a:rPr lang="en-US" sz="2400" dirty="0"/>
              <a:t> </a:t>
            </a:r>
            <a:r>
              <a:rPr lang="en-US" sz="2400" dirty="0" err="1"/>
              <a:t>jāuzņemas</a:t>
            </a:r>
            <a:r>
              <a:rPr lang="en-US" sz="2400" dirty="0"/>
              <a:t> </a:t>
            </a:r>
            <a:r>
              <a:rPr lang="en-US" sz="2400" dirty="0" err="1"/>
              <a:t>administratora</a:t>
            </a:r>
            <a:r>
              <a:rPr lang="en-US" sz="2400" dirty="0"/>
              <a:t> </a:t>
            </a:r>
            <a:r>
              <a:rPr lang="en-US" sz="2400" dirty="0" err="1"/>
              <a:t>pienākumi</a:t>
            </a:r>
            <a:r>
              <a:rPr lang="en-US" sz="2400" dirty="0"/>
              <a:t>.</a:t>
            </a:r>
          </a:p>
        </p:txBody>
      </p:sp>
      <p:pic>
        <p:nvPicPr>
          <p:cNvPr id="1026" name="Picture 2" descr="A distributed VCS">
            <a:extLst>
              <a:ext uri="{FF2B5EF4-FFF2-40B4-BE49-F238E27FC236}">
                <a16:creationId xmlns:a16="http://schemas.microsoft.com/office/drawing/2014/main" id="{77FA0B7F-A80B-4E0C-9124-F503E3603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355" y="1190625"/>
            <a:ext cx="7431073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81A9-8A4B-4028-9578-641D8D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5216F-B508-4BD5-9757-53296EA7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4" y="4892358"/>
            <a:ext cx="4152894" cy="15806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 –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versiju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kontroles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sistēma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mākonī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418A18-913C-4387-ABC6-C8F12175F9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54" y="385011"/>
            <a:ext cx="10199087" cy="379915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BA940-AA7C-45EF-B00F-CD0177F01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8784" y="4824249"/>
            <a:ext cx="6673136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Ērta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saskarne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komandu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pogām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iespēja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rediģēt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datnes</a:t>
            </a:r>
            <a:r>
              <a:rPr lang="en-US" sz="2400" dirty="0">
                <a:solidFill>
                  <a:schemeClr val="bg1"/>
                </a:solidFill>
              </a:rPr>
              <a:t> online </a:t>
            </a:r>
            <a:r>
              <a:rPr lang="en-US" sz="2400" dirty="0" err="1">
                <a:solidFill>
                  <a:schemeClr val="bg1"/>
                </a:solidFill>
              </a:rPr>
              <a:t>režīmā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publicēt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repozitoriju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kā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tīmekļa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vietni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Settings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FDFF4-57FA-412C-8524-0E5D4E50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5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84802B-0AD8-45B2-96ED-DEB4B36A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8" y="4767660"/>
            <a:ext cx="3186135" cy="1777829"/>
          </a:xfrm>
        </p:spPr>
        <p:txBody>
          <a:bodyPr>
            <a:normAutofit/>
          </a:bodyPr>
          <a:lstStyle/>
          <a:p>
            <a:r>
              <a:rPr lang="lv-LV" sz="4000" dirty="0" err="1"/>
              <a:t>GitHub</a:t>
            </a:r>
            <a:r>
              <a:rPr lang="lv-LV" sz="4000" dirty="0"/>
              <a:t> </a:t>
            </a:r>
            <a:br>
              <a:rPr lang="lv-LV" sz="4000" dirty="0"/>
            </a:br>
            <a:r>
              <a:rPr lang="lv-LV" sz="4000" dirty="0"/>
              <a:t>uzdevumi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2C6C-BE5F-4272-B025-3D28BE0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lv-LV">
              <a:solidFill>
                <a:srgbClr val="89898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E4B4F-1F40-4D76-8C1D-6BF093D8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4" y="729089"/>
            <a:ext cx="11885472" cy="3001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CCDC-FF8D-455E-B717-B6922B26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00" y="4767660"/>
            <a:ext cx="8244949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lv-LV" sz="2400" dirty="0"/>
              <a:t>Izveidot savu </a:t>
            </a:r>
            <a:r>
              <a:rPr lang="lv-LV" sz="2400" dirty="0" err="1"/>
              <a:t>GitHub</a:t>
            </a:r>
            <a:r>
              <a:rPr lang="lv-LV" sz="2400" dirty="0"/>
              <a:t> kontu, izmantojot eksistējošu e-pastu. Var lietot skolas e-pastu </a:t>
            </a:r>
            <a:r>
              <a:rPr lang="lv-LV" sz="2400" dirty="0">
                <a:hlinkClick r:id="rId3"/>
              </a:rPr>
              <a:t>username@edu.riga.lv</a:t>
            </a:r>
            <a:endParaRPr lang="lv-LV" sz="2400" dirty="0"/>
          </a:p>
          <a:p>
            <a:pPr marL="0" indent="0">
              <a:buNone/>
            </a:pPr>
            <a:r>
              <a:rPr lang="lv-LV" sz="2400" dirty="0"/>
              <a:t>Izpildīt vingrinājumu no </a:t>
            </a:r>
            <a:endParaRPr lang="lv-LV" sz="2400" dirty="0">
              <a:hlinkClick r:id="rId4"/>
            </a:endParaRPr>
          </a:p>
          <a:p>
            <a:pPr marL="0" indent="0">
              <a:buNone/>
            </a:pPr>
            <a:r>
              <a:rPr lang="lv-LV" sz="2400" dirty="0">
                <a:hlinkClick r:id="rId4"/>
              </a:rPr>
              <a:t>https://guides.github.com/activities/hello-world/</a:t>
            </a:r>
            <a:endParaRPr lang="lv-LV" sz="1800" dirty="0"/>
          </a:p>
        </p:txBody>
      </p:sp>
    </p:spTree>
    <p:extLst>
      <p:ext uri="{BB962C8B-B14F-4D97-AF65-F5344CB8AC3E}">
        <p14:creationId xmlns:p14="http://schemas.microsoft.com/office/powerpoint/2010/main" val="37126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7C575-9E7B-4AD2-8A17-FF67CDC8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7" y="365125"/>
            <a:ext cx="3709554" cy="581183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rgbClr val="FFFFFF"/>
                </a:solidFill>
              </a:rPr>
              <a:t>Versiju kontrole </a:t>
            </a:r>
            <a:r>
              <a:rPr lang="lv-LV" dirty="0" err="1">
                <a:solidFill>
                  <a:srgbClr val="FFFFFF"/>
                </a:solidFill>
              </a:rPr>
              <a:t>NetBeans</a:t>
            </a:r>
            <a:r>
              <a:rPr lang="lv-LV" dirty="0">
                <a:solidFill>
                  <a:srgbClr val="FFFFFF"/>
                </a:solidFill>
              </a:rPr>
              <a:t> vidē lokāli datorā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9EB3-6FC3-4D0A-8760-8E5571AD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93" y="0"/>
            <a:ext cx="7829549" cy="667226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lv-LV" dirty="0" err="1">
                <a:solidFill>
                  <a:srgbClr val="FFFFFF"/>
                </a:solidFill>
              </a:rPr>
              <a:t>Verisju</a:t>
            </a:r>
            <a:r>
              <a:rPr lang="lv-LV" dirty="0">
                <a:solidFill>
                  <a:srgbClr val="FFFFFF"/>
                </a:solidFill>
              </a:rPr>
              <a:t> kontroles rīki </a:t>
            </a:r>
            <a:r>
              <a:rPr lang="lv-LV" dirty="0" err="1">
                <a:solidFill>
                  <a:srgbClr val="FFFFFF"/>
                </a:solidFill>
              </a:rPr>
              <a:t>NetBeans</a:t>
            </a:r>
            <a:r>
              <a:rPr lang="lv-LV" dirty="0">
                <a:solidFill>
                  <a:srgbClr val="FFFFFF"/>
                </a:solidFill>
              </a:rPr>
              <a:t> vidē atrodas komandu sarakstā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Team</a:t>
            </a:r>
            <a:r>
              <a:rPr lang="lv-LV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r>
              <a:rPr lang="lv-LV" dirty="0">
                <a:solidFill>
                  <a:srgbClr val="FFFFFF"/>
                </a:solidFill>
              </a:rPr>
              <a:t>Lai sāktu projekta versiju kontroli, izvēlas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Team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Git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Initialize Repository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lv-LV" dirty="0">
                <a:solidFill>
                  <a:srgbClr val="FFFFFF"/>
                </a:solidFill>
              </a:rPr>
              <a:t>Dialoglogā spiež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Browse</a:t>
            </a:r>
            <a:r>
              <a:rPr lang="lv-LV" dirty="0">
                <a:solidFill>
                  <a:srgbClr val="FFFFFF"/>
                </a:solidFill>
              </a:rPr>
              <a:t> pogu un norāda mapi, kuras izmaiņas vēlamies kontrolēt  - šoreiz projekta mapes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TestWeb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>
                <a:solidFill>
                  <a:srgbClr val="FFFFFF"/>
                </a:solidFill>
              </a:rPr>
              <a:t>apakšmapi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public_html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>
                <a:solidFill>
                  <a:srgbClr val="FFFFFF"/>
                </a:solidFill>
              </a:rPr>
              <a:t>(atbilst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Site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Root</a:t>
            </a:r>
            <a:r>
              <a:rPr lang="lv-LV" dirty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lv-LV" dirty="0">
                <a:solidFill>
                  <a:srgbClr val="FFFFFF"/>
                </a:solidFill>
              </a:rPr>
              <a:t>Norādītajā mapē izveidojas apakšmape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.git</a:t>
            </a:r>
            <a:r>
              <a:rPr lang="lv-LV" dirty="0">
                <a:solidFill>
                  <a:srgbClr val="FFFFFF"/>
                </a:solidFill>
              </a:rPr>
              <a:t>, kas ir šī projekta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 repo</a:t>
            </a:r>
            <a:r>
              <a:rPr lang="lv-LV" dirty="0">
                <a:solidFill>
                  <a:srgbClr val="FFFFFF"/>
                </a:solidFill>
              </a:rPr>
              <a:t>z</a:t>
            </a:r>
            <a:r>
              <a:rPr lang="en-US" dirty="0" err="1">
                <a:solidFill>
                  <a:srgbClr val="FFFFFF"/>
                </a:solidFill>
              </a:rPr>
              <a:t>itor</a:t>
            </a:r>
            <a:r>
              <a:rPr lang="lv-LV" dirty="0" err="1">
                <a:solidFill>
                  <a:srgbClr val="FFFFFF"/>
                </a:solidFill>
              </a:rPr>
              <a:t>ijs</a:t>
            </a:r>
            <a:r>
              <a:rPr lang="lv-LV" dirty="0">
                <a:solidFill>
                  <a:srgbClr val="FFFFFF"/>
                </a:solidFill>
              </a:rPr>
              <a:t>. To var redzēt ar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FileExplorer</a:t>
            </a:r>
            <a:r>
              <a:rPr lang="lv-LV" dirty="0">
                <a:solidFill>
                  <a:srgbClr val="FFFFFF"/>
                </a:solidFill>
              </a:rPr>
              <a:t>, uzstādot  piemērotu skatu (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  <a:r>
              <a:rPr lang="lv-LV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lv-LV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lv-LV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lv-LV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lv-LV" dirty="0">
                <a:solidFill>
                  <a:srgbClr val="FFFFFF"/>
                </a:solidFill>
              </a:rPr>
              <a:t>Lai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 repo</a:t>
            </a:r>
            <a:r>
              <a:rPr lang="lv-LV" dirty="0">
                <a:solidFill>
                  <a:srgbClr val="FFFFFF"/>
                </a:solidFill>
              </a:rPr>
              <a:t>z</a:t>
            </a:r>
            <a:r>
              <a:rPr lang="en-US" dirty="0" err="1">
                <a:solidFill>
                  <a:srgbClr val="FFFFFF"/>
                </a:solidFill>
              </a:rPr>
              <a:t>itor</a:t>
            </a:r>
            <a:r>
              <a:rPr lang="lv-LV" dirty="0" err="1">
                <a:solidFill>
                  <a:srgbClr val="FFFFFF"/>
                </a:solidFill>
              </a:rPr>
              <a:t>ijam</a:t>
            </a:r>
            <a:r>
              <a:rPr lang="lv-LV" dirty="0">
                <a:solidFill>
                  <a:srgbClr val="FFFFFF"/>
                </a:solidFill>
              </a:rPr>
              <a:t> pievienotu sākotnējās datnes vai izmaiņas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lv-LV" dirty="0">
                <a:solidFill>
                  <a:srgbClr val="FFFFFF"/>
                </a:solidFill>
              </a:rPr>
              <a:t>jāizmanto komanda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Team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&gt; </a:t>
            </a:r>
            <a:r>
              <a:rPr lang="lv-LV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Commit</a:t>
            </a:r>
            <a:r>
              <a:rPr lang="lv-LV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..</a:t>
            </a:r>
            <a:endParaRPr lang="lv-LV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E617-F7A0-46D6-831B-8E83AC08C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75" t="20695" r="9297" b="67083"/>
          <a:stretch/>
        </p:blipFill>
        <p:spPr>
          <a:xfrm>
            <a:off x="7512665" y="4191942"/>
            <a:ext cx="4401333" cy="14187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8965-16A9-4321-A090-3DADE54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1BACD39-0175-47EE-AB9B-70EAEC3A4BA7}" type="slidenum">
              <a:rPr lang="lv-LV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lv-LV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1122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Versiju kontrole ar GIT un GitHub</vt:lpstr>
      <vt:lpstr>Versiju kontroles sistēmas</vt:lpstr>
      <vt:lpstr>Versiju kontroles piemērs</vt:lpstr>
      <vt:lpstr>Versiju kontroles sistēmas Git komandas</vt:lpstr>
      <vt:lpstr>Versiju kontroles sistēmas Git komandas</vt:lpstr>
      <vt:lpstr>Versiju kontroles sistēmas grupas darbā</vt:lpstr>
      <vt:lpstr>GitHub – versiju kontroles sistēma mākonī</vt:lpstr>
      <vt:lpstr>GitHub  uzdevumi</vt:lpstr>
      <vt:lpstr>Versiju kontrole NetBeans vidē lokāli datorā</vt:lpstr>
      <vt:lpstr>NetBeans vides Git repozitorija sasaiste ar GitHub http://bisaga.com/blog/programming/connect-to-github-via-netbeans/</vt:lpstr>
      <vt:lpstr>Kā publicēt web lapu GitHub(ā)</vt:lpstr>
      <vt:lpstr>HTML un CSS vingrinājumi</vt:lpstr>
      <vt:lpstr>Noderīgas saites par versiju kontroli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Versiju kontrole ar GIT un GitHub</dc:title>
  <dc:creator>PCUSER</dc:creator>
  <cp:lastModifiedBy>PCUSER</cp:lastModifiedBy>
  <cp:revision>4</cp:revision>
  <dcterms:created xsi:type="dcterms:W3CDTF">2020-02-17T16:48:27Z</dcterms:created>
  <dcterms:modified xsi:type="dcterms:W3CDTF">2020-02-23T15:28:28Z</dcterms:modified>
</cp:coreProperties>
</file>