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410" r:id="rId16"/>
    <p:sldId id="411" r:id="rId17"/>
    <p:sldId id="389" r:id="rId18"/>
    <p:sldId id="390" r:id="rId19"/>
    <p:sldId id="391" r:id="rId20"/>
    <p:sldId id="392" r:id="rId21"/>
    <p:sldId id="393" r:id="rId22"/>
    <p:sldId id="394" r:id="rId23"/>
    <p:sldId id="395" r:id="rId24"/>
    <p:sldId id="407" r:id="rId25"/>
    <p:sldId id="408" r:id="rId26"/>
    <p:sldId id="4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1341D9-D795-43FB-949D-76580C5DEFF9}">
          <p14:sldIdLst>
            <p14:sldId id="256"/>
            <p14:sldId id="376"/>
            <p14:sldId id="377"/>
            <p14:sldId id="378"/>
            <p14:sldId id="379"/>
            <p14:sldId id="380"/>
            <p14:sldId id="381"/>
            <p14:sldId id="382"/>
            <p14:sldId id="383"/>
            <p14:sldId id="384"/>
            <p14:sldId id="385"/>
            <p14:sldId id="386"/>
            <p14:sldId id="387"/>
            <p14:sldId id="388"/>
            <p14:sldId id="410"/>
            <p14:sldId id="411"/>
            <p14:sldId id="389"/>
            <p14:sldId id="390"/>
            <p14:sldId id="391"/>
            <p14:sldId id="392"/>
            <p14:sldId id="393"/>
            <p14:sldId id="394"/>
            <p14:sldId id="395"/>
            <p14:sldId id="407"/>
            <p14:sldId id="408"/>
            <p14:sldId id="4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45E86A-F4DA-45AE-BBE3-0ED4A05485BA}" v="2" dt="2020-02-10T01:31:48.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66185" autoAdjust="0"/>
  </p:normalViewPr>
  <p:slideViewPr>
    <p:cSldViewPr snapToGrid="0">
      <p:cViewPr varScale="1">
        <p:scale>
          <a:sx n="76" d="100"/>
          <a:sy n="76" d="100"/>
        </p:scale>
        <p:origin x="18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uglas Lim" userId="411c515a-09cc-407f-ae25-324c0f3b93af" providerId="ADAL" clId="{BE57A2DD-DEDC-4B8A-833D-C4C50538AFB9}"/>
    <pc:docChg chg="custSel delSld modSld modSection">
      <pc:chgData name="Douglas Lim" userId="411c515a-09cc-407f-ae25-324c0f3b93af" providerId="ADAL" clId="{BE57A2DD-DEDC-4B8A-833D-C4C50538AFB9}" dt="2020-01-05T05:49:53.278" v="12" actId="47"/>
      <pc:docMkLst>
        <pc:docMk/>
      </pc:docMkLst>
      <pc:sldChg chg="modSp mod">
        <pc:chgData name="Douglas Lim" userId="411c515a-09cc-407f-ae25-324c0f3b93af" providerId="ADAL" clId="{BE57A2DD-DEDC-4B8A-833D-C4C50538AFB9}" dt="2020-01-05T05:49:06.688" v="4" actId="6549"/>
        <pc:sldMkLst>
          <pc:docMk/>
          <pc:sldMk cId="2653363723" sldId="256"/>
        </pc:sldMkLst>
        <pc:spChg chg="mod">
          <ac:chgData name="Douglas Lim" userId="411c515a-09cc-407f-ae25-324c0f3b93af" providerId="ADAL" clId="{BE57A2DD-DEDC-4B8A-833D-C4C50538AFB9}" dt="2020-01-05T05:49:06.688" v="4" actId="6549"/>
          <ac:spMkLst>
            <pc:docMk/>
            <pc:sldMk cId="2653363723" sldId="256"/>
            <ac:spMk id="2" creationId="{22C0B7AE-F4AB-4F29-AF18-C7E6BEDE1CC7}"/>
          </ac:spMkLst>
        </pc:spChg>
        <pc:spChg chg="mod">
          <ac:chgData name="Douglas Lim" userId="411c515a-09cc-407f-ae25-324c0f3b93af" providerId="ADAL" clId="{BE57A2DD-DEDC-4B8A-833D-C4C50538AFB9}" dt="2020-01-05T05:48:51.341" v="1" actId="255"/>
          <ac:spMkLst>
            <pc:docMk/>
            <pc:sldMk cId="2653363723" sldId="256"/>
            <ac:spMk id="3" creationId="{8455284E-B25F-497B-8CD8-A303430798BC}"/>
          </ac:spMkLst>
        </pc:spChg>
      </pc:sldChg>
      <pc:sldChg chg="del">
        <pc:chgData name="Douglas Lim" userId="411c515a-09cc-407f-ae25-324c0f3b93af" providerId="ADAL" clId="{BE57A2DD-DEDC-4B8A-833D-C4C50538AFB9}" dt="2020-01-05T05:49:35.820" v="5" actId="47"/>
        <pc:sldMkLst>
          <pc:docMk/>
          <pc:sldMk cId="1681280694" sldId="266"/>
        </pc:sldMkLst>
      </pc:sldChg>
      <pc:sldChg chg="del">
        <pc:chgData name="Douglas Lim" userId="411c515a-09cc-407f-ae25-324c0f3b93af" providerId="ADAL" clId="{BE57A2DD-DEDC-4B8A-833D-C4C50538AFB9}" dt="2020-01-05T05:49:48.017" v="7" actId="47"/>
        <pc:sldMkLst>
          <pc:docMk/>
          <pc:sldMk cId="4045803359" sldId="369"/>
        </pc:sldMkLst>
      </pc:sldChg>
      <pc:sldChg chg="del">
        <pc:chgData name="Douglas Lim" userId="411c515a-09cc-407f-ae25-324c0f3b93af" providerId="ADAL" clId="{BE57A2DD-DEDC-4B8A-833D-C4C50538AFB9}" dt="2020-01-05T05:49:49.166" v="8" actId="47"/>
        <pc:sldMkLst>
          <pc:docMk/>
          <pc:sldMk cId="3440326693" sldId="370"/>
        </pc:sldMkLst>
      </pc:sldChg>
      <pc:sldChg chg="del">
        <pc:chgData name="Douglas Lim" userId="411c515a-09cc-407f-ae25-324c0f3b93af" providerId="ADAL" clId="{BE57A2DD-DEDC-4B8A-833D-C4C50538AFB9}" dt="2020-01-05T05:49:50.199" v="9" actId="47"/>
        <pc:sldMkLst>
          <pc:docMk/>
          <pc:sldMk cId="1939272692" sldId="371"/>
        </pc:sldMkLst>
      </pc:sldChg>
      <pc:sldChg chg="del">
        <pc:chgData name="Douglas Lim" userId="411c515a-09cc-407f-ae25-324c0f3b93af" providerId="ADAL" clId="{BE57A2DD-DEDC-4B8A-833D-C4C50538AFB9}" dt="2020-01-05T05:49:50.900" v="10" actId="47"/>
        <pc:sldMkLst>
          <pc:docMk/>
          <pc:sldMk cId="495827932" sldId="372"/>
        </pc:sldMkLst>
      </pc:sldChg>
      <pc:sldChg chg="del">
        <pc:chgData name="Douglas Lim" userId="411c515a-09cc-407f-ae25-324c0f3b93af" providerId="ADAL" clId="{BE57A2DD-DEDC-4B8A-833D-C4C50538AFB9}" dt="2020-01-05T05:49:51.696" v="11" actId="47"/>
        <pc:sldMkLst>
          <pc:docMk/>
          <pc:sldMk cId="229036294" sldId="373"/>
        </pc:sldMkLst>
      </pc:sldChg>
      <pc:sldChg chg="del">
        <pc:chgData name="Douglas Lim" userId="411c515a-09cc-407f-ae25-324c0f3b93af" providerId="ADAL" clId="{BE57A2DD-DEDC-4B8A-833D-C4C50538AFB9}" dt="2020-01-05T05:49:53.278" v="12" actId="47"/>
        <pc:sldMkLst>
          <pc:docMk/>
          <pc:sldMk cId="778841674" sldId="374"/>
        </pc:sldMkLst>
      </pc:sldChg>
      <pc:sldChg chg="del">
        <pc:chgData name="Douglas Lim" userId="411c515a-09cc-407f-ae25-324c0f3b93af" providerId="ADAL" clId="{BE57A2DD-DEDC-4B8A-833D-C4C50538AFB9}" dt="2020-01-05T05:49:44.204" v="6" actId="47"/>
        <pc:sldMkLst>
          <pc:docMk/>
          <pc:sldMk cId="2921590702" sldId="375"/>
        </pc:sldMkLst>
      </pc:sldChg>
    </pc:docChg>
  </pc:docChgLst>
  <pc:docChgLst>
    <pc:chgData name="Doug Lim" userId="e0b4b5e171e1c1c6" providerId="LiveId" clId="{06A44E0B-A049-485A-8B11-9E95F7CBA9F7}"/>
    <pc:docChg chg="custSel mod addSld delSld modSld modSection">
      <pc:chgData name="Doug Lim" userId="e0b4b5e171e1c1c6" providerId="LiveId" clId="{06A44E0B-A049-485A-8B11-9E95F7CBA9F7}" dt="2019-01-17T22:39:14.578" v="39" actId="26606"/>
      <pc:docMkLst>
        <pc:docMk/>
      </pc:docMkLst>
    </pc:docChg>
  </pc:docChgLst>
  <pc:docChgLst>
    <pc:chgData name="Lim, Doug" userId="411c515a-09cc-407f-ae25-324c0f3b93af" providerId="ADAL" clId="{13F90595-C666-41D4-A94F-49F2C2D90177}"/>
    <pc:docChg chg="undo custSel addSld delSld modSld">
      <pc:chgData name="Lim, Doug" userId="411c515a-09cc-407f-ae25-324c0f3b93af" providerId="ADAL" clId="{13F90595-C666-41D4-A94F-49F2C2D90177}" dt="2020-02-07T21:17:58.491" v="794" actId="14100"/>
      <pc:docMkLst>
        <pc:docMk/>
      </pc:docMkLst>
      <pc:sldChg chg="modNotesTx">
        <pc:chgData name="Lim, Doug" userId="411c515a-09cc-407f-ae25-324c0f3b93af" providerId="ADAL" clId="{13F90595-C666-41D4-A94F-49F2C2D90177}" dt="2020-01-31T17:09:14.806" v="124" actId="313"/>
        <pc:sldMkLst>
          <pc:docMk/>
          <pc:sldMk cId="1595669117" sldId="377"/>
        </pc:sldMkLst>
      </pc:sldChg>
      <pc:sldChg chg="modNotesTx">
        <pc:chgData name="Lim, Doug" userId="411c515a-09cc-407f-ae25-324c0f3b93af" providerId="ADAL" clId="{13F90595-C666-41D4-A94F-49F2C2D90177}" dt="2020-01-31T17:18:09.261" v="627" actId="20577"/>
        <pc:sldMkLst>
          <pc:docMk/>
          <pc:sldMk cId="2753783299" sldId="379"/>
        </pc:sldMkLst>
      </pc:sldChg>
      <pc:sldChg chg="modNotesTx">
        <pc:chgData name="Lim, Doug" userId="411c515a-09cc-407f-ae25-324c0f3b93af" providerId="ADAL" clId="{13F90595-C666-41D4-A94F-49F2C2D90177}" dt="2020-01-31T17:10:35.620" v="213" actId="20577"/>
        <pc:sldMkLst>
          <pc:docMk/>
          <pc:sldMk cId="700592810" sldId="380"/>
        </pc:sldMkLst>
      </pc:sldChg>
      <pc:sldChg chg="modNotesTx">
        <pc:chgData name="Lim, Doug" userId="411c515a-09cc-407f-ae25-324c0f3b93af" providerId="ADAL" clId="{13F90595-C666-41D4-A94F-49F2C2D90177}" dt="2020-01-31T17:14:22.881" v="410" actId="20577"/>
        <pc:sldMkLst>
          <pc:docMk/>
          <pc:sldMk cId="1604299268" sldId="384"/>
        </pc:sldMkLst>
      </pc:sldChg>
      <pc:sldChg chg="modNotesTx">
        <pc:chgData name="Lim, Doug" userId="411c515a-09cc-407f-ae25-324c0f3b93af" providerId="ADAL" clId="{13F90595-C666-41D4-A94F-49F2C2D90177}" dt="2020-01-31T17:12:53.424" v="375" actId="20577"/>
        <pc:sldMkLst>
          <pc:docMk/>
          <pc:sldMk cId="3074894515" sldId="385"/>
        </pc:sldMkLst>
      </pc:sldChg>
      <pc:sldChg chg="modSp">
        <pc:chgData name="Lim, Doug" userId="411c515a-09cc-407f-ae25-324c0f3b93af" providerId="ADAL" clId="{13F90595-C666-41D4-A94F-49F2C2D90177}" dt="2020-02-07T21:10:45.404" v="751" actId="33524"/>
        <pc:sldMkLst>
          <pc:docMk/>
          <pc:sldMk cId="392735316" sldId="387"/>
        </pc:sldMkLst>
        <pc:spChg chg="mod">
          <ac:chgData name="Lim, Doug" userId="411c515a-09cc-407f-ae25-324c0f3b93af" providerId="ADAL" clId="{13F90595-C666-41D4-A94F-49F2C2D90177}" dt="2020-02-07T21:10:45.404" v="751" actId="33524"/>
          <ac:spMkLst>
            <pc:docMk/>
            <pc:sldMk cId="392735316" sldId="387"/>
            <ac:spMk id="3" creationId="{5917A8D6-ECC8-4257-A550-EDDF8F4B7F0B}"/>
          </ac:spMkLst>
        </pc:spChg>
      </pc:sldChg>
      <pc:sldChg chg="modNotesTx">
        <pc:chgData name="Lim, Doug" userId="411c515a-09cc-407f-ae25-324c0f3b93af" providerId="ADAL" clId="{13F90595-C666-41D4-A94F-49F2C2D90177}" dt="2020-01-31T17:20:03.772" v="695" actId="5793"/>
        <pc:sldMkLst>
          <pc:docMk/>
          <pc:sldMk cId="1765695422" sldId="392"/>
        </pc:sldMkLst>
      </pc:sldChg>
      <pc:sldChg chg="modNotesTx">
        <pc:chgData name="Lim, Doug" userId="411c515a-09cc-407f-ae25-324c0f3b93af" providerId="ADAL" clId="{13F90595-C666-41D4-A94F-49F2C2D90177}" dt="2020-01-31T17:20:25.783" v="750" actId="20577"/>
        <pc:sldMkLst>
          <pc:docMk/>
          <pc:sldMk cId="2882046291" sldId="394"/>
        </pc:sldMkLst>
      </pc:sldChg>
      <pc:sldChg chg="modNotesTx">
        <pc:chgData name="Lim, Doug" userId="411c515a-09cc-407f-ae25-324c0f3b93af" providerId="ADAL" clId="{13F90595-C666-41D4-A94F-49F2C2D90177}" dt="2020-01-31T17:15:03.289" v="449" actId="20577"/>
        <pc:sldMkLst>
          <pc:docMk/>
          <pc:sldMk cId="1426524287" sldId="395"/>
        </pc:sldMkLst>
      </pc:sldChg>
      <pc:sldChg chg="modNotesTx">
        <pc:chgData name="Lim, Doug" userId="411c515a-09cc-407f-ae25-324c0f3b93af" providerId="ADAL" clId="{13F90595-C666-41D4-A94F-49F2C2D90177}" dt="2020-01-31T17:16:00.201" v="508" actId="20577"/>
        <pc:sldMkLst>
          <pc:docMk/>
          <pc:sldMk cId="3381440584" sldId="406"/>
        </pc:sldMkLst>
      </pc:sldChg>
      <pc:sldChg chg="modNotesTx">
        <pc:chgData name="Lim, Doug" userId="411c515a-09cc-407f-ae25-324c0f3b93af" providerId="ADAL" clId="{13F90595-C666-41D4-A94F-49F2C2D90177}" dt="2020-01-31T17:16:52.217" v="560" actId="20577"/>
        <pc:sldMkLst>
          <pc:docMk/>
          <pc:sldMk cId="3747042731" sldId="408"/>
        </pc:sldMkLst>
      </pc:sldChg>
      <pc:sldChg chg="addSp delSp modSp">
        <pc:chgData name="Lim, Doug" userId="411c515a-09cc-407f-ae25-324c0f3b93af" providerId="ADAL" clId="{13F90595-C666-41D4-A94F-49F2C2D90177}" dt="2020-02-07T21:15:43.474" v="780" actId="20577"/>
        <pc:sldMkLst>
          <pc:docMk/>
          <pc:sldMk cId="3311869361" sldId="410"/>
        </pc:sldMkLst>
        <pc:spChg chg="mod">
          <ac:chgData name="Lim, Doug" userId="411c515a-09cc-407f-ae25-324c0f3b93af" providerId="ADAL" clId="{13F90595-C666-41D4-A94F-49F2C2D90177}" dt="2020-02-07T21:15:43.474" v="780" actId="20577"/>
          <ac:spMkLst>
            <pc:docMk/>
            <pc:sldMk cId="3311869361" sldId="410"/>
            <ac:spMk id="2" creationId="{7FA00D39-6F15-4347-B2B3-4B6505C7CAEB}"/>
          </ac:spMkLst>
        </pc:spChg>
        <pc:spChg chg="add del mod">
          <ac:chgData name="Lim, Doug" userId="411c515a-09cc-407f-ae25-324c0f3b93af" providerId="ADAL" clId="{13F90595-C666-41D4-A94F-49F2C2D90177}" dt="2020-02-07T21:15:28.453" v="766" actId="27636"/>
          <ac:spMkLst>
            <pc:docMk/>
            <pc:sldMk cId="3311869361" sldId="410"/>
            <ac:spMk id="3" creationId="{A4C82FBC-CB31-4BB3-8EF6-1B4A07B14660}"/>
          </ac:spMkLst>
        </pc:spChg>
        <pc:spChg chg="add del mod">
          <ac:chgData name="Lim, Doug" userId="411c515a-09cc-407f-ae25-324c0f3b93af" providerId="ADAL" clId="{13F90595-C666-41D4-A94F-49F2C2D90177}" dt="2020-02-07T21:15:24.051" v="764"/>
          <ac:spMkLst>
            <pc:docMk/>
            <pc:sldMk cId="3311869361" sldId="410"/>
            <ac:spMk id="6" creationId="{67D303FB-C10D-408D-92EA-25A9CCC372B1}"/>
          </ac:spMkLst>
        </pc:spChg>
        <pc:spChg chg="add del mod">
          <ac:chgData name="Lim, Doug" userId="411c515a-09cc-407f-ae25-324c0f3b93af" providerId="ADAL" clId="{13F90595-C666-41D4-A94F-49F2C2D90177}" dt="2020-02-07T21:15:24.051" v="764"/>
          <ac:spMkLst>
            <pc:docMk/>
            <pc:sldMk cId="3311869361" sldId="410"/>
            <ac:spMk id="7" creationId="{D5E9EFDF-501C-4CEC-8E08-80F27630C8A4}"/>
          </ac:spMkLst>
        </pc:spChg>
        <pc:spChg chg="add del mod">
          <ac:chgData name="Lim, Doug" userId="411c515a-09cc-407f-ae25-324c0f3b93af" providerId="ADAL" clId="{13F90595-C666-41D4-A94F-49F2C2D90177}" dt="2020-02-07T21:15:24.051" v="764"/>
          <ac:spMkLst>
            <pc:docMk/>
            <pc:sldMk cId="3311869361" sldId="410"/>
            <ac:spMk id="9" creationId="{AF379E7E-FAB0-41A6-8F98-258CB01C14BE}"/>
          </ac:spMkLst>
        </pc:spChg>
        <pc:graphicFrameChg chg="add del mod">
          <ac:chgData name="Lim, Doug" userId="411c515a-09cc-407f-ae25-324c0f3b93af" providerId="ADAL" clId="{13F90595-C666-41D4-A94F-49F2C2D90177}" dt="2020-02-07T21:15:24.051" v="764"/>
          <ac:graphicFrameMkLst>
            <pc:docMk/>
            <pc:sldMk cId="3311869361" sldId="410"/>
            <ac:graphicFrameMk id="4" creationId="{29CB2D7D-91BB-481A-824B-84E12BB25AB1}"/>
          </ac:graphicFrameMkLst>
        </pc:graphicFrameChg>
        <pc:graphicFrameChg chg="add del mod">
          <ac:chgData name="Lim, Doug" userId="411c515a-09cc-407f-ae25-324c0f3b93af" providerId="ADAL" clId="{13F90595-C666-41D4-A94F-49F2C2D90177}" dt="2020-02-07T21:15:24.051" v="764"/>
          <ac:graphicFrameMkLst>
            <pc:docMk/>
            <pc:sldMk cId="3311869361" sldId="410"/>
            <ac:graphicFrameMk id="5" creationId="{7647FE48-0CEA-4588-90E0-06236AF67ED7}"/>
          </ac:graphicFrameMkLst>
        </pc:graphicFrameChg>
      </pc:sldChg>
      <pc:sldChg chg="addSp delSp modSp add del setBg">
        <pc:chgData name="Lim, Doug" userId="411c515a-09cc-407f-ae25-324c0f3b93af" providerId="ADAL" clId="{13F90595-C666-41D4-A94F-49F2C2D90177}" dt="2020-02-07T21:15:20.144" v="762"/>
        <pc:sldMkLst>
          <pc:docMk/>
          <pc:sldMk cId="3554627044" sldId="411"/>
        </pc:sldMkLst>
        <pc:spChg chg="add del">
          <ac:chgData name="Lim, Doug" userId="411c515a-09cc-407f-ae25-324c0f3b93af" providerId="ADAL" clId="{13F90595-C666-41D4-A94F-49F2C2D90177}" dt="2020-02-07T21:15:17.769" v="761"/>
          <ac:spMkLst>
            <pc:docMk/>
            <pc:sldMk cId="3554627044" sldId="411"/>
            <ac:spMk id="3" creationId="{9255AC10-745C-46F2-B0E0-BCDCACBBDA36}"/>
          </ac:spMkLst>
        </pc:spChg>
        <pc:spChg chg="add del mod">
          <ac:chgData name="Lim, Doug" userId="411c515a-09cc-407f-ae25-324c0f3b93af" providerId="ADAL" clId="{13F90595-C666-41D4-A94F-49F2C2D90177}" dt="2020-02-07T21:15:17.769" v="761"/>
          <ac:spMkLst>
            <pc:docMk/>
            <pc:sldMk cId="3554627044" sldId="411"/>
            <ac:spMk id="6" creationId="{DD60C5DC-438A-4ADE-99BB-E8F5F7F50F24}"/>
          </ac:spMkLst>
        </pc:spChg>
        <pc:spChg chg="add del mod">
          <ac:chgData name="Lim, Doug" userId="411c515a-09cc-407f-ae25-324c0f3b93af" providerId="ADAL" clId="{13F90595-C666-41D4-A94F-49F2C2D90177}" dt="2020-02-07T21:15:17.769" v="761"/>
          <ac:spMkLst>
            <pc:docMk/>
            <pc:sldMk cId="3554627044" sldId="411"/>
            <ac:spMk id="7" creationId="{CF4BADE4-CA73-4E0D-A68F-EDF1DC8CAB96}"/>
          </ac:spMkLst>
        </pc:spChg>
        <pc:spChg chg="add del mod">
          <ac:chgData name="Lim, Doug" userId="411c515a-09cc-407f-ae25-324c0f3b93af" providerId="ADAL" clId="{13F90595-C666-41D4-A94F-49F2C2D90177}" dt="2020-02-07T21:15:17.769" v="761"/>
          <ac:spMkLst>
            <pc:docMk/>
            <pc:sldMk cId="3554627044" sldId="411"/>
            <ac:spMk id="8" creationId="{FE527700-0A0B-4DE3-A965-A88C560ECE47}"/>
          </ac:spMkLst>
        </pc:spChg>
        <pc:graphicFrameChg chg="add del mod">
          <ac:chgData name="Lim, Doug" userId="411c515a-09cc-407f-ae25-324c0f3b93af" providerId="ADAL" clId="{13F90595-C666-41D4-A94F-49F2C2D90177}" dt="2020-02-07T21:15:17.769" v="761"/>
          <ac:graphicFrameMkLst>
            <pc:docMk/>
            <pc:sldMk cId="3554627044" sldId="411"/>
            <ac:graphicFrameMk id="4" creationId="{414C9096-11F3-4F73-B594-18042A2403E5}"/>
          </ac:graphicFrameMkLst>
        </pc:graphicFrameChg>
        <pc:graphicFrameChg chg="add del mod">
          <ac:chgData name="Lim, Doug" userId="411c515a-09cc-407f-ae25-324c0f3b93af" providerId="ADAL" clId="{13F90595-C666-41D4-A94F-49F2C2D90177}" dt="2020-02-07T21:15:17.769" v="761"/>
          <ac:graphicFrameMkLst>
            <pc:docMk/>
            <pc:sldMk cId="3554627044" sldId="411"/>
            <ac:graphicFrameMk id="5" creationId="{316F9810-9FDB-4946-BDD6-54D23D141FDD}"/>
          </ac:graphicFrameMkLst>
        </pc:graphicFrameChg>
      </pc:sldChg>
      <pc:sldChg chg="modSp">
        <pc:chgData name="Lim, Doug" userId="411c515a-09cc-407f-ae25-324c0f3b93af" providerId="ADAL" clId="{13F90595-C666-41D4-A94F-49F2C2D90177}" dt="2020-02-07T21:17:58.491" v="794" actId="14100"/>
        <pc:sldMkLst>
          <pc:docMk/>
          <pc:sldMk cId="3631251449" sldId="411"/>
        </pc:sldMkLst>
        <pc:spChg chg="mod">
          <ac:chgData name="Lim, Doug" userId="411c515a-09cc-407f-ae25-324c0f3b93af" providerId="ADAL" clId="{13F90595-C666-41D4-A94F-49F2C2D90177}" dt="2020-02-07T21:16:41.181" v="786" actId="20577"/>
          <ac:spMkLst>
            <pc:docMk/>
            <pc:sldMk cId="3631251449" sldId="411"/>
            <ac:spMk id="2" creationId="{7FA00D39-6F15-4347-B2B3-4B6505C7CAEB}"/>
          </ac:spMkLst>
        </pc:spChg>
        <pc:spChg chg="mod">
          <ac:chgData name="Lim, Doug" userId="411c515a-09cc-407f-ae25-324c0f3b93af" providerId="ADAL" clId="{13F90595-C666-41D4-A94F-49F2C2D90177}" dt="2020-02-07T21:17:58.491" v="794" actId="14100"/>
          <ac:spMkLst>
            <pc:docMk/>
            <pc:sldMk cId="3631251449" sldId="411"/>
            <ac:spMk id="3" creationId="{A4C82FBC-CB31-4BB3-8EF6-1B4A07B14660}"/>
          </ac:spMkLst>
        </pc:spChg>
      </pc:sldChg>
    </pc:docChg>
  </pc:docChgLst>
  <pc:docChgLst>
    <pc:chgData name="Douglas Lim" userId="411c515a-09cc-407f-ae25-324c0f3b93af" providerId="ADAL" clId="{C045E86A-F4DA-45AE-BBE3-0ED4A05485BA}"/>
    <pc:docChg chg="delSld modSld modSection">
      <pc:chgData name="Douglas Lim" userId="411c515a-09cc-407f-ae25-324c0f3b93af" providerId="ADAL" clId="{C045E86A-F4DA-45AE-BBE3-0ED4A05485BA}" dt="2020-02-10T01:39:15.790" v="553" actId="20577"/>
      <pc:docMkLst>
        <pc:docMk/>
      </pc:docMkLst>
      <pc:sldChg chg="modNotesTx">
        <pc:chgData name="Douglas Lim" userId="411c515a-09cc-407f-ae25-324c0f3b93af" providerId="ADAL" clId="{C045E86A-F4DA-45AE-BBE3-0ED4A05485BA}" dt="2020-02-10T01:36:47.235" v="121" actId="20577"/>
        <pc:sldMkLst>
          <pc:docMk/>
          <pc:sldMk cId="1595669117" sldId="377"/>
        </pc:sldMkLst>
      </pc:sldChg>
      <pc:sldChg chg="modNotesTx">
        <pc:chgData name="Douglas Lim" userId="411c515a-09cc-407f-ae25-324c0f3b93af" providerId="ADAL" clId="{C045E86A-F4DA-45AE-BBE3-0ED4A05485BA}" dt="2020-02-10T01:37:18.383" v="123" actId="20577"/>
        <pc:sldMkLst>
          <pc:docMk/>
          <pc:sldMk cId="2753783299" sldId="379"/>
        </pc:sldMkLst>
      </pc:sldChg>
      <pc:sldChg chg="modNotesTx">
        <pc:chgData name="Douglas Lim" userId="411c515a-09cc-407f-ae25-324c0f3b93af" providerId="ADAL" clId="{C045E86A-F4DA-45AE-BBE3-0ED4A05485BA}" dt="2020-02-10T01:37:37.829" v="195" actId="20577"/>
        <pc:sldMkLst>
          <pc:docMk/>
          <pc:sldMk cId="700592810" sldId="380"/>
        </pc:sldMkLst>
      </pc:sldChg>
      <pc:sldChg chg="modNotesTx">
        <pc:chgData name="Douglas Lim" userId="411c515a-09cc-407f-ae25-324c0f3b93af" providerId="ADAL" clId="{C045E86A-F4DA-45AE-BBE3-0ED4A05485BA}" dt="2020-02-10T01:37:47.550" v="226" actId="20577"/>
        <pc:sldMkLst>
          <pc:docMk/>
          <pc:sldMk cId="1604299268" sldId="384"/>
        </pc:sldMkLst>
      </pc:sldChg>
      <pc:sldChg chg="modNotesTx">
        <pc:chgData name="Douglas Lim" userId="411c515a-09cc-407f-ae25-324c0f3b93af" providerId="ADAL" clId="{C045E86A-F4DA-45AE-BBE3-0ED4A05485BA}" dt="2020-02-10T01:37:59.592" v="348" actId="20577"/>
        <pc:sldMkLst>
          <pc:docMk/>
          <pc:sldMk cId="3074894515" sldId="385"/>
        </pc:sldMkLst>
      </pc:sldChg>
      <pc:sldChg chg="modNotesTx">
        <pc:chgData name="Douglas Lim" userId="411c515a-09cc-407f-ae25-324c0f3b93af" providerId="ADAL" clId="{C045E86A-F4DA-45AE-BBE3-0ED4A05485BA}" dt="2020-02-10T01:21:35.687" v="2" actId="113"/>
        <pc:sldMkLst>
          <pc:docMk/>
          <pc:sldMk cId="3153359799" sldId="388"/>
        </pc:sldMkLst>
      </pc:sldChg>
      <pc:sldChg chg="modNotesTx">
        <pc:chgData name="Douglas Lim" userId="411c515a-09cc-407f-ae25-324c0f3b93af" providerId="ADAL" clId="{C045E86A-F4DA-45AE-BBE3-0ED4A05485BA}" dt="2020-02-10T01:38:10.355" v="423" actId="20577"/>
        <pc:sldMkLst>
          <pc:docMk/>
          <pc:sldMk cId="1765695422" sldId="392"/>
        </pc:sldMkLst>
      </pc:sldChg>
      <pc:sldChg chg="modNotesTx">
        <pc:chgData name="Douglas Lim" userId="411c515a-09cc-407f-ae25-324c0f3b93af" providerId="ADAL" clId="{C045E86A-F4DA-45AE-BBE3-0ED4A05485BA}" dt="2020-02-10T01:38:57.683" v="476" actId="20577"/>
        <pc:sldMkLst>
          <pc:docMk/>
          <pc:sldMk cId="2882046291" sldId="394"/>
        </pc:sldMkLst>
      </pc:sldChg>
      <pc:sldChg chg="modNotesTx">
        <pc:chgData name="Douglas Lim" userId="411c515a-09cc-407f-ae25-324c0f3b93af" providerId="ADAL" clId="{C045E86A-F4DA-45AE-BBE3-0ED4A05485BA}" dt="2020-02-10T01:39:06.554" v="513" actId="20577"/>
        <pc:sldMkLst>
          <pc:docMk/>
          <pc:sldMk cId="1426524287" sldId="395"/>
        </pc:sldMkLst>
      </pc:sldChg>
      <pc:sldChg chg="del">
        <pc:chgData name="Douglas Lim" userId="411c515a-09cc-407f-ae25-324c0f3b93af" providerId="ADAL" clId="{C045E86A-F4DA-45AE-BBE3-0ED4A05485BA}" dt="2020-02-10T01:29:30.731" v="4" actId="47"/>
        <pc:sldMkLst>
          <pc:docMk/>
          <pc:sldMk cId="3594724219" sldId="397"/>
        </pc:sldMkLst>
      </pc:sldChg>
      <pc:sldChg chg="del">
        <pc:chgData name="Douglas Lim" userId="411c515a-09cc-407f-ae25-324c0f3b93af" providerId="ADAL" clId="{C045E86A-F4DA-45AE-BBE3-0ED4A05485BA}" dt="2020-02-10T01:29:41.363" v="5" actId="47"/>
        <pc:sldMkLst>
          <pc:docMk/>
          <pc:sldMk cId="2208592349" sldId="398"/>
        </pc:sldMkLst>
      </pc:sldChg>
      <pc:sldChg chg="del">
        <pc:chgData name="Douglas Lim" userId="411c515a-09cc-407f-ae25-324c0f3b93af" providerId="ADAL" clId="{C045E86A-F4DA-45AE-BBE3-0ED4A05485BA}" dt="2020-02-10T01:29:50.673" v="6" actId="47"/>
        <pc:sldMkLst>
          <pc:docMk/>
          <pc:sldMk cId="4069936163" sldId="399"/>
        </pc:sldMkLst>
      </pc:sldChg>
      <pc:sldChg chg="del">
        <pc:chgData name="Douglas Lim" userId="411c515a-09cc-407f-ae25-324c0f3b93af" providerId="ADAL" clId="{C045E86A-F4DA-45AE-BBE3-0ED4A05485BA}" dt="2020-02-10T01:30:10.920" v="8" actId="47"/>
        <pc:sldMkLst>
          <pc:docMk/>
          <pc:sldMk cId="2177848766" sldId="400"/>
        </pc:sldMkLst>
      </pc:sldChg>
      <pc:sldChg chg="del">
        <pc:chgData name="Douglas Lim" userId="411c515a-09cc-407f-ae25-324c0f3b93af" providerId="ADAL" clId="{C045E86A-F4DA-45AE-BBE3-0ED4A05485BA}" dt="2020-02-10T01:30:21.313" v="9" actId="47"/>
        <pc:sldMkLst>
          <pc:docMk/>
          <pc:sldMk cId="4170961947" sldId="401"/>
        </pc:sldMkLst>
      </pc:sldChg>
      <pc:sldChg chg="del">
        <pc:chgData name="Douglas Lim" userId="411c515a-09cc-407f-ae25-324c0f3b93af" providerId="ADAL" clId="{C045E86A-F4DA-45AE-BBE3-0ED4A05485BA}" dt="2020-02-10T01:30:31.628" v="10" actId="47"/>
        <pc:sldMkLst>
          <pc:docMk/>
          <pc:sldMk cId="495752165" sldId="402"/>
        </pc:sldMkLst>
      </pc:sldChg>
      <pc:sldChg chg="del">
        <pc:chgData name="Douglas Lim" userId="411c515a-09cc-407f-ae25-324c0f3b93af" providerId="ADAL" clId="{C045E86A-F4DA-45AE-BBE3-0ED4A05485BA}" dt="2020-02-10T01:29:59.690" v="7" actId="47"/>
        <pc:sldMkLst>
          <pc:docMk/>
          <pc:sldMk cId="1044681678" sldId="403"/>
        </pc:sldMkLst>
      </pc:sldChg>
      <pc:sldChg chg="del">
        <pc:chgData name="Douglas Lim" userId="411c515a-09cc-407f-ae25-324c0f3b93af" providerId="ADAL" clId="{C045E86A-F4DA-45AE-BBE3-0ED4A05485BA}" dt="2020-02-10T01:30:43.518" v="11" actId="47"/>
        <pc:sldMkLst>
          <pc:docMk/>
          <pc:sldMk cId="2440607285" sldId="404"/>
        </pc:sldMkLst>
      </pc:sldChg>
      <pc:sldChg chg="del">
        <pc:chgData name="Douglas Lim" userId="411c515a-09cc-407f-ae25-324c0f3b93af" providerId="ADAL" clId="{C045E86A-F4DA-45AE-BBE3-0ED4A05485BA}" dt="2020-02-10T01:30:59.459" v="12" actId="47"/>
        <pc:sldMkLst>
          <pc:docMk/>
          <pc:sldMk cId="3509242587" sldId="405"/>
        </pc:sldMkLst>
      </pc:sldChg>
      <pc:sldChg chg="del">
        <pc:chgData name="Douglas Lim" userId="411c515a-09cc-407f-ae25-324c0f3b93af" providerId="ADAL" clId="{C045E86A-F4DA-45AE-BBE3-0ED4A05485BA}" dt="2020-02-10T01:32:22.608" v="14" actId="47"/>
        <pc:sldMkLst>
          <pc:docMk/>
          <pc:sldMk cId="3381440584" sldId="406"/>
        </pc:sldMkLst>
      </pc:sldChg>
      <pc:sldChg chg="modNotesTx">
        <pc:chgData name="Douglas Lim" userId="411c515a-09cc-407f-ae25-324c0f3b93af" providerId="ADAL" clId="{C045E86A-F4DA-45AE-BBE3-0ED4A05485BA}" dt="2020-02-10T01:39:15.790" v="553" actId="20577"/>
        <pc:sldMkLst>
          <pc:docMk/>
          <pc:sldMk cId="3747042731" sldId="408"/>
        </pc:sldMkLst>
      </pc:sldChg>
      <pc:sldChg chg="modNotesTx">
        <pc:chgData name="Douglas Lim" userId="411c515a-09cc-407f-ae25-324c0f3b93af" providerId="ADAL" clId="{C045E86A-F4DA-45AE-BBE3-0ED4A05485BA}" dt="2020-02-10T01:24:15.174" v="3" actId="113"/>
        <pc:sldMkLst>
          <pc:docMk/>
          <pc:sldMk cId="3631251449" sldId="4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9D024-E500-42F1-96EF-37154D2C9083}" type="datetimeFigureOut">
              <a:rPr lang="en-US" smtClean="0"/>
              <a:t>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990D4-2CD2-4A82-BB4D-1A179CE0116B}" type="slidenum">
              <a:rPr lang="en-US" smtClean="0"/>
              <a:t>‹#›</a:t>
            </a:fld>
            <a:endParaRPr lang="en-US"/>
          </a:p>
        </p:txBody>
      </p:sp>
    </p:spTree>
    <p:extLst>
      <p:ext uri="{BB962C8B-B14F-4D97-AF65-F5344CB8AC3E}">
        <p14:creationId xmlns:p14="http://schemas.microsoft.com/office/powerpoint/2010/main" val="2003002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1</a:t>
            </a:fld>
            <a:endParaRPr lang="en-US"/>
          </a:p>
        </p:txBody>
      </p:sp>
    </p:spTree>
    <p:extLst>
      <p:ext uri="{BB962C8B-B14F-4D97-AF65-F5344CB8AC3E}">
        <p14:creationId xmlns:p14="http://schemas.microsoft.com/office/powerpoint/2010/main" val="3431326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eriod"/>
            </a:pPr>
            <a:r>
              <a:rPr lang="en-US" dirty="0"/>
              <a:t>Message Passing</a:t>
            </a:r>
          </a:p>
          <a:p>
            <a:pPr marL="228600" indent="-228600">
              <a:buAutoNum type="alphaLcPeriod"/>
            </a:pPr>
            <a:r>
              <a:rPr lang="en-US" dirty="0"/>
              <a:t>Shared Memory</a:t>
            </a:r>
          </a:p>
        </p:txBody>
      </p:sp>
      <p:sp>
        <p:nvSpPr>
          <p:cNvPr id="4" name="Slide Number Placeholder 3"/>
          <p:cNvSpPr>
            <a:spLocks noGrp="1"/>
          </p:cNvSpPr>
          <p:nvPr>
            <p:ph type="sldNum" sz="quarter" idx="5"/>
          </p:nvPr>
        </p:nvSpPr>
        <p:spPr/>
        <p:txBody>
          <a:bodyPr/>
          <a:lstStyle/>
          <a:p>
            <a:fld id="{D41990D4-2CD2-4A82-BB4D-1A179CE0116B}" type="slidenum">
              <a:rPr lang="en-US" smtClean="0"/>
              <a:t>18</a:t>
            </a:fld>
            <a:endParaRPr lang="en-US"/>
          </a:p>
        </p:txBody>
      </p:sp>
    </p:spTree>
    <p:extLst>
      <p:ext uri="{BB962C8B-B14F-4D97-AF65-F5344CB8AC3E}">
        <p14:creationId xmlns:p14="http://schemas.microsoft.com/office/powerpoint/2010/main" val="34886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20</a:t>
            </a:fld>
            <a:endParaRPr lang="en-US"/>
          </a:p>
        </p:txBody>
      </p:sp>
    </p:spTree>
    <p:extLst>
      <p:ext uri="{BB962C8B-B14F-4D97-AF65-F5344CB8AC3E}">
        <p14:creationId xmlns:p14="http://schemas.microsoft.com/office/powerpoint/2010/main" val="2246577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22</a:t>
            </a:fld>
            <a:endParaRPr lang="en-US"/>
          </a:p>
        </p:txBody>
      </p:sp>
    </p:spTree>
    <p:extLst>
      <p:ext uri="{BB962C8B-B14F-4D97-AF65-F5344CB8AC3E}">
        <p14:creationId xmlns:p14="http://schemas.microsoft.com/office/powerpoint/2010/main" val="4123448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23</a:t>
            </a:fld>
            <a:endParaRPr lang="en-US"/>
          </a:p>
        </p:txBody>
      </p:sp>
    </p:spTree>
    <p:extLst>
      <p:ext uri="{BB962C8B-B14F-4D97-AF65-F5344CB8AC3E}">
        <p14:creationId xmlns:p14="http://schemas.microsoft.com/office/powerpoint/2010/main" val="3305273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25</a:t>
            </a:fld>
            <a:endParaRPr lang="en-US"/>
          </a:p>
        </p:txBody>
      </p:sp>
    </p:spTree>
    <p:extLst>
      <p:ext uri="{BB962C8B-B14F-4D97-AF65-F5344CB8AC3E}">
        <p14:creationId xmlns:p14="http://schemas.microsoft.com/office/powerpoint/2010/main" val="279438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3</a:t>
            </a:fld>
            <a:endParaRPr lang="en-US"/>
          </a:p>
        </p:txBody>
      </p:sp>
    </p:spTree>
    <p:extLst>
      <p:ext uri="{BB962C8B-B14F-4D97-AF65-F5344CB8AC3E}">
        <p14:creationId xmlns:p14="http://schemas.microsoft.com/office/powerpoint/2010/main" val="398181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As a process executes, it changes </a:t>
            </a:r>
            <a:r>
              <a:rPr lang="en-US" altLang="en-US" b="1" dirty="0">
                <a:solidFill>
                  <a:srgbClr val="3366FF"/>
                </a:solidFill>
              </a:rPr>
              <a:t>state</a:t>
            </a:r>
          </a:p>
          <a:p>
            <a:pPr lvl="1"/>
            <a:r>
              <a:rPr lang="en-US" altLang="en-US" b="1" dirty="0"/>
              <a:t>new</a:t>
            </a:r>
            <a:r>
              <a:rPr lang="en-US" altLang="en-US" dirty="0"/>
              <a:t>:  The process is being created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en-US" b="1" dirty="0"/>
              <a:t>ready</a:t>
            </a:r>
            <a:r>
              <a:rPr lang="en-US" altLang="en-US" dirty="0"/>
              <a:t>:  The process is waiting to be assigned to a processor</a:t>
            </a:r>
          </a:p>
          <a:p>
            <a:pPr lvl="1"/>
            <a:r>
              <a:rPr lang="en-US" altLang="en-US" b="1" dirty="0"/>
              <a:t>running</a:t>
            </a:r>
            <a:r>
              <a:rPr lang="en-US" altLang="en-US" dirty="0"/>
              <a:t>:  Instructions are being executed</a:t>
            </a:r>
          </a:p>
          <a:p>
            <a:pPr lvl="1"/>
            <a:r>
              <a:rPr lang="en-US" altLang="en-US" b="1" dirty="0"/>
              <a:t>waiting</a:t>
            </a:r>
            <a:r>
              <a:rPr lang="en-US" altLang="en-US" dirty="0"/>
              <a:t>:  The process is waiting for some event to occur</a:t>
            </a:r>
          </a:p>
          <a:p>
            <a:pPr lvl="1"/>
            <a:r>
              <a:rPr lang="en-US" altLang="en-US" b="1" dirty="0"/>
              <a:t>terminated</a:t>
            </a:r>
            <a:r>
              <a:rPr lang="en-US" altLang="en-US" dirty="0"/>
              <a:t>:  The process has finished execution</a:t>
            </a:r>
          </a:p>
          <a:p>
            <a:pPr lvl="1"/>
            <a:endParaRPr lang="en-US" alt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5</a:t>
            </a:fld>
            <a:endParaRPr lang="en-US"/>
          </a:p>
        </p:txBody>
      </p:sp>
    </p:spTree>
    <p:extLst>
      <p:ext uri="{BB962C8B-B14F-4D97-AF65-F5344CB8AC3E}">
        <p14:creationId xmlns:p14="http://schemas.microsoft.com/office/powerpoint/2010/main" val="105050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6</a:t>
            </a:fld>
            <a:endParaRPr lang="en-US"/>
          </a:p>
        </p:txBody>
      </p:sp>
    </p:spTree>
    <p:extLst>
      <p:ext uri="{BB962C8B-B14F-4D97-AF65-F5344CB8AC3E}">
        <p14:creationId xmlns:p14="http://schemas.microsoft.com/office/powerpoint/2010/main" val="4094796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10</a:t>
            </a:fld>
            <a:endParaRPr lang="en-US"/>
          </a:p>
        </p:txBody>
      </p:sp>
    </p:spTree>
    <p:extLst>
      <p:ext uri="{BB962C8B-B14F-4D97-AF65-F5344CB8AC3E}">
        <p14:creationId xmlns:p14="http://schemas.microsoft.com/office/powerpoint/2010/main" val="405995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11</a:t>
            </a:fld>
            <a:endParaRPr lang="en-US"/>
          </a:p>
        </p:txBody>
      </p:sp>
    </p:spTree>
    <p:extLst>
      <p:ext uri="{BB962C8B-B14F-4D97-AF65-F5344CB8AC3E}">
        <p14:creationId xmlns:p14="http://schemas.microsoft.com/office/powerpoint/2010/main" val="322488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When a child exits, some process must wait on it to get its exit code. That exit code is stored in the process table until this happens. The act of reading that exit code is called "reaping" the child. Between the time a child exits and is reaped, it is called a zombie. (The whole nomenclature is a bit gruesome when you think about it; I recommend not thinking about it too much.)</a:t>
            </a:r>
          </a:p>
          <a:p>
            <a:pPr fontAlgn="base"/>
            <a:r>
              <a:rPr lang="en-US" sz="1200" b="1" i="0" kern="1200" dirty="0">
                <a:solidFill>
                  <a:schemeClr val="tx1"/>
                </a:solidFill>
                <a:effectLst/>
                <a:latin typeface="+mn-lt"/>
                <a:ea typeface="+mn-ea"/>
                <a:cs typeface="+mn-cs"/>
              </a:rPr>
              <a:t>Zombies only occupy space in the process table. They take no memory or CPU. However, the process table is a finite resource, and excessive zombies can fill it, meaning that no other processes can launch. Beyond that, they are bothersome clutter, and should be strongly avoided.</a:t>
            </a:r>
          </a:p>
          <a:p>
            <a:pPr fontAlgn="base"/>
            <a:r>
              <a:rPr lang="en-US" sz="1200" b="1" i="0" kern="1200" dirty="0">
                <a:solidFill>
                  <a:schemeClr val="tx1"/>
                </a:solidFill>
                <a:effectLst/>
                <a:latin typeface="+mn-lt"/>
                <a:ea typeface="+mn-ea"/>
                <a:cs typeface="+mn-cs"/>
              </a:rPr>
              <a:t>If a process exits with children still running (and doesn't kill its children; the metaphor continues to be bizarre), those children are orphans. Orphaned children are immediately "adopted" by </a:t>
            </a:r>
            <a:r>
              <a:rPr lang="en-US" sz="1200" b="1" i="0" kern="1200" dirty="0" err="1">
                <a:solidFill>
                  <a:schemeClr val="tx1"/>
                </a:solidFill>
                <a:effectLst/>
                <a:latin typeface="+mn-lt"/>
                <a:ea typeface="+mn-ea"/>
                <a:cs typeface="+mn-cs"/>
              </a:rPr>
              <a:t>init</a:t>
            </a:r>
            <a:r>
              <a:rPr lang="en-US" sz="1200" b="1" i="0" kern="1200" dirty="0">
                <a:solidFill>
                  <a:schemeClr val="tx1"/>
                </a:solidFill>
                <a:effectLst/>
                <a:latin typeface="+mn-lt"/>
                <a:ea typeface="+mn-ea"/>
                <a:cs typeface="+mn-cs"/>
              </a:rPr>
              <a:t> (actually, I think most people call this "reparenting," but "adoption" seems to carry the metaphor better). An orphan is just a process. It will use whatever resources it uses. It is reasonable to say that it is not an "orphan" at all since it has a parent, but I've heard them called that often.</a:t>
            </a:r>
          </a:p>
          <a:p>
            <a:pPr fontAlgn="base"/>
            <a:r>
              <a:rPr lang="en-US" sz="1200" b="0"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 automatically reaps its children (adopted or otherwise). So if you exit without cleaning up your children, then they will not become zombies (at least not for more than a moment).</a:t>
            </a:r>
          </a:p>
          <a:p>
            <a:pPr fontAlgn="base"/>
            <a:r>
              <a:rPr lang="en-US" sz="1200" b="1" i="0" kern="1200" dirty="0">
                <a:solidFill>
                  <a:schemeClr val="tx1"/>
                </a:solidFill>
                <a:effectLst/>
                <a:latin typeface="+mn-lt"/>
                <a:ea typeface="+mn-ea"/>
                <a:cs typeface="+mn-cs"/>
              </a:rPr>
              <a:t>But long-lived zombies exist. What are they? They're the former children of an existing process that hasn't reaped them. The process may be hung. Or it may be poorly written and forgets to reap its children. Or maybe it's overloaded and hasn't gotten around to it. Or whatever. But for some reason, the parent process continues to exist (so they aren't orphans), and they haven't been waited on, so they live on as zombies in the process table.</a:t>
            </a:r>
          </a:p>
          <a:p>
            <a:pPr fontAlgn="base"/>
            <a:r>
              <a:rPr lang="en-US" sz="1200" b="0" i="0" kern="1200" dirty="0">
                <a:solidFill>
                  <a:schemeClr val="tx1"/>
                </a:solidFill>
                <a:effectLst/>
                <a:latin typeface="+mn-lt"/>
                <a:ea typeface="+mn-ea"/>
                <a:cs typeface="+mn-cs"/>
              </a:rPr>
              <a:t>So if you see zombies for longer than a moment, then it means that there is something wrong with the parent process, and something should be done to improve that program.</a:t>
            </a:r>
          </a:p>
          <a:p>
            <a:endParaRPr lang="en-US" dirty="0"/>
          </a:p>
        </p:txBody>
      </p:sp>
      <p:sp>
        <p:nvSpPr>
          <p:cNvPr id="4" name="Slide Number Placeholder 3"/>
          <p:cNvSpPr>
            <a:spLocks noGrp="1"/>
          </p:cNvSpPr>
          <p:nvPr>
            <p:ph type="sldNum" sz="quarter" idx="5"/>
          </p:nvPr>
        </p:nvSpPr>
        <p:spPr/>
        <p:txBody>
          <a:bodyPr/>
          <a:lstStyle/>
          <a:p>
            <a:fld id="{D41990D4-2CD2-4A82-BB4D-1A179CE0116B}" type="slidenum">
              <a:rPr lang="en-US" smtClean="0"/>
              <a:t>14</a:t>
            </a:fld>
            <a:endParaRPr lang="en-US"/>
          </a:p>
        </p:txBody>
      </p:sp>
    </p:spTree>
    <p:extLst>
      <p:ext uri="{BB962C8B-B14F-4D97-AF65-F5344CB8AC3E}">
        <p14:creationId xmlns:p14="http://schemas.microsoft.com/office/powerpoint/2010/main" val="1557107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When a child exits, some process must wait on it to get its exit code. That exit code is stored in the process table until this happens. The act of reading that exit code is called "reaping" the child. Between the time a child exits and is reaped, it is called a zombie. (The whole nomenclature is a bit gruesome when you think about it; I recommend not thinking about it too much.)</a:t>
            </a:r>
          </a:p>
          <a:p>
            <a:pPr fontAlgn="base"/>
            <a:r>
              <a:rPr lang="en-US" sz="1200" b="0" i="0" kern="1200" dirty="0">
                <a:solidFill>
                  <a:schemeClr val="tx1"/>
                </a:solidFill>
                <a:effectLst/>
                <a:latin typeface="+mn-lt"/>
                <a:ea typeface="+mn-ea"/>
                <a:cs typeface="+mn-cs"/>
              </a:rPr>
              <a:t>Zombies only occupy space in the process table. They take no memory or CPU. However, the process table is a finite resource, and excessive zombies can fill it, meaning that no other processes can launch. Beyond that, they are bothersome clutter, and should be strongly avoided.</a:t>
            </a:r>
          </a:p>
          <a:p>
            <a:pPr fontAlgn="base"/>
            <a:r>
              <a:rPr lang="en-US" sz="1200" b="0" i="0" kern="1200" dirty="0">
                <a:solidFill>
                  <a:schemeClr val="tx1"/>
                </a:solidFill>
                <a:effectLst/>
                <a:latin typeface="+mn-lt"/>
                <a:ea typeface="+mn-ea"/>
                <a:cs typeface="+mn-cs"/>
              </a:rPr>
              <a:t>If a process exits with children still running (and doesn't kill its children; the metaphor continues to be bizarre), those children are orphans. Orphaned children are immediately "adopted" by </a:t>
            </a:r>
            <a:r>
              <a:rPr lang="en-US" sz="1200" b="0"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 (actually, I think most people call this "reparenting," but "adoption" seems to carry the metaphor better). An orphan is just a process. It will use whatever resources it uses. It is reasonable to say that it is not an "orphan" at all since it has a parent, but I've heard them called that often.</a:t>
            </a:r>
          </a:p>
          <a:p>
            <a:pPr fontAlgn="base"/>
            <a:r>
              <a:rPr lang="en-US" sz="1200" b="0"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 automatically reaps its children (adopted or otherwise). So if you exit without cleaning up your children, then they will not become zombies (at least not for more than a moment).</a:t>
            </a:r>
          </a:p>
          <a:p>
            <a:pPr fontAlgn="base"/>
            <a:r>
              <a:rPr lang="en-US" sz="1200" b="0" i="0" kern="1200" dirty="0">
                <a:solidFill>
                  <a:schemeClr val="tx1"/>
                </a:solidFill>
                <a:effectLst/>
                <a:latin typeface="+mn-lt"/>
                <a:ea typeface="+mn-ea"/>
                <a:cs typeface="+mn-cs"/>
              </a:rPr>
              <a:t>But long-lived zombies exist. What are they? They're the former children of an existing process that hasn't reaped them. The process may be hung. Or it may be poorly written and forgets to reap its children. Or maybe it's overloaded and hasn't gotten around to it. Or whatever. But for some reason, the parent process continues to exist (so they aren't orphans), and they haven't been waited on, so they live on as zombies in the process table.</a:t>
            </a:r>
          </a:p>
          <a:p>
            <a:pPr fontAlgn="base"/>
            <a:r>
              <a:rPr lang="en-US" sz="1200" b="0" i="0" kern="1200" dirty="0">
                <a:solidFill>
                  <a:schemeClr val="tx1"/>
                </a:solidFill>
                <a:effectLst/>
                <a:latin typeface="+mn-lt"/>
                <a:ea typeface="+mn-ea"/>
                <a:cs typeface="+mn-cs"/>
              </a:rPr>
              <a:t>So if you see zombies for longer than a moment, then it means that there is something wrong with the parent process, and something should be done to improve that program.</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962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When a child exits, some process must wait on it to get its exit code. That exit code is stored in the process table until this happens. The act of reading that exit code is called "reaping" the child. Between the time a child exits and is reaped, it is called a zombie. (The whole nomenclature is a bit gruesome when you think about it; I recommend not thinking about it too much.)</a:t>
            </a:r>
          </a:p>
          <a:p>
            <a:pPr fontAlgn="base"/>
            <a:r>
              <a:rPr lang="en-US" sz="1200" b="0" i="0" kern="1200" dirty="0">
                <a:solidFill>
                  <a:schemeClr val="tx1"/>
                </a:solidFill>
                <a:effectLst/>
                <a:latin typeface="+mn-lt"/>
                <a:ea typeface="+mn-ea"/>
                <a:cs typeface="+mn-cs"/>
              </a:rPr>
              <a:t>Zombies only occupy space in the process table. They take no memory or CPU. However, the process table is a finite resource, and excessive zombies can fill it, meaning that no other processes can launch. Beyond that, they are bothersome clutter, and should be strongly avoided.</a:t>
            </a:r>
          </a:p>
          <a:p>
            <a:pPr fontAlgn="base"/>
            <a:r>
              <a:rPr lang="en-US" sz="1200" b="1" i="0" kern="1200" dirty="0">
                <a:solidFill>
                  <a:schemeClr val="tx1"/>
                </a:solidFill>
                <a:effectLst/>
                <a:latin typeface="+mn-lt"/>
                <a:ea typeface="+mn-ea"/>
                <a:cs typeface="+mn-cs"/>
              </a:rPr>
              <a:t>If a process exits with children still running (and doesn't kill its children; the metaphor continues to be bizarre), those children are orphans. Orphaned children are immediately "adopted" by </a:t>
            </a:r>
            <a:r>
              <a:rPr lang="en-US" sz="1200" b="1" i="0" kern="1200" dirty="0" err="1">
                <a:solidFill>
                  <a:schemeClr val="tx1"/>
                </a:solidFill>
                <a:effectLst/>
                <a:latin typeface="+mn-lt"/>
                <a:ea typeface="+mn-ea"/>
                <a:cs typeface="+mn-cs"/>
              </a:rPr>
              <a:t>init</a:t>
            </a:r>
            <a:r>
              <a:rPr lang="en-US" sz="1200" b="1" i="0" kern="1200" dirty="0">
                <a:solidFill>
                  <a:schemeClr val="tx1"/>
                </a:solidFill>
                <a:effectLst/>
                <a:latin typeface="+mn-lt"/>
                <a:ea typeface="+mn-ea"/>
                <a:cs typeface="+mn-cs"/>
              </a:rPr>
              <a:t> (actually, I think most people call this "reparenting," but "adoption" seems to carry the metaphor better). An orphan is just a process. It will use whatever resources it uses. It is reasonable to say that it is not an "orphan" at all since it has a parent, but I've heard them called that often.</a:t>
            </a:r>
          </a:p>
          <a:p>
            <a:pPr fontAlgn="base"/>
            <a:r>
              <a:rPr lang="en-US" sz="1200" b="0"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 automatically reaps its children (adopted or otherwise). So if you exit without cleaning up your children, then they will not become zombies (at least not for more than a moment).</a:t>
            </a:r>
          </a:p>
          <a:p>
            <a:pPr fontAlgn="base"/>
            <a:r>
              <a:rPr lang="en-US" sz="1200" b="0" i="0" kern="1200" dirty="0">
                <a:solidFill>
                  <a:schemeClr val="tx1"/>
                </a:solidFill>
                <a:effectLst/>
                <a:latin typeface="+mn-lt"/>
                <a:ea typeface="+mn-ea"/>
                <a:cs typeface="+mn-cs"/>
              </a:rPr>
              <a:t>But long-lived zombies exist. What are they? They're the former children of an existing process that hasn't reaped them. The process may be hung. Or it may be poorly written and forgets to reap its children. Or maybe it's overloaded and hasn't gotten around to it. Or whatever. But for some reason, the parent process continues to exist (so they aren't orphans), and they haven't been waited on, so they live on as zombies in the process table.</a:t>
            </a:r>
          </a:p>
          <a:p>
            <a:pPr fontAlgn="base"/>
            <a:r>
              <a:rPr lang="en-US" sz="1200" b="0" i="0" kern="1200" dirty="0">
                <a:solidFill>
                  <a:schemeClr val="tx1"/>
                </a:solidFill>
                <a:effectLst/>
                <a:latin typeface="+mn-lt"/>
                <a:ea typeface="+mn-ea"/>
                <a:cs typeface="+mn-cs"/>
              </a:rPr>
              <a:t>So if you see zombies for longer than a moment, then it means that there is something wrong with the parent process, and something should be done to improve that program.</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1990D4-2CD2-4A82-BB4D-1A179CE011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7274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7D7C-26F6-4ADD-A52D-0A2E88BF615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9B74995F-A488-49EC-814E-372BB6BFFE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A124CB-3CC6-4478-BCC2-3E1397D8482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20D0DFAC-F5E5-4E91-8BAF-45CEF3680208}"/>
              </a:ext>
            </a:extLst>
          </p:cNvPr>
          <p:cNvSpPr>
            <a:spLocks noGrp="1"/>
          </p:cNvSpPr>
          <p:nvPr>
            <p:ph type="ftr" sz="quarter" idx="11"/>
          </p:nvPr>
        </p:nvSpPr>
        <p:spPr>
          <a:xfrm>
            <a:off x="4197096" y="6356350"/>
            <a:ext cx="3803904" cy="365125"/>
          </a:xfrm>
        </p:spPr>
        <p:txBody>
          <a:bodyPr/>
          <a:lstStyle/>
          <a:p>
            <a:endParaRPr lang="en-US" dirty="0"/>
          </a:p>
        </p:txBody>
      </p:sp>
      <p:sp>
        <p:nvSpPr>
          <p:cNvPr id="6" name="Slide Number Placeholder 5">
            <a:extLst>
              <a:ext uri="{FF2B5EF4-FFF2-40B4-BE49-F238E27FC236}">
                <a16:creationId xmlns:a16="http://schemas.microsoft.com/office/drawing/2014/main" id="{6616EAA5-A1B3-4929-800A-26DD0AD6F320}"/>
              </a:ext>
            </a:extLst>
          </p:cNvPr>
          <p:cNvSpPr>
            <a:spLocks noGrp="1"/>
          </p:cNvSpPr>
          <p:nvPr>
            <p:ph type="sldNum" sz="quarter" idx="12"/>
          </p:nvPr>
        </p:nvSpPr>
        <p:spPr/>
        <p:txBody>
          <a:bodyPr/>
          <a:lstStyle/>
          <a:p>
            <a:endParaRPr lang="en-US" dirty="0"/>
          </a:p>
        </p:txBody>
      </p:sp>
      <p:pic>
        <p:nvPicPr>
          <p:cNvPr id="8" name="Picture 7">
            <a:extLst>
              <a:ext uri="{FF2B5EF4-FFF2-40B4-BE49-F238E27FC236}">
                <a16:creationId xmlns:a16="http://schemas.microsoft.com/office/drawing/2014/main" id="{94BC00D7-D4B4-4CBE-B8A9-BF84537253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48775" y="6099937"/>
            <a:ext cx="2105025" cy="695325"/>
          </a:xfrm>
          <a:prstGeom prst="rect">
            <a:avLst/>
          </a:prstGeom>
        </p:spPr>
      </p:pic>
    </p:spTree>
    <p:extLst>
      <p:ext uri="{BB962C8B-B14F-4D97-AF65-F5344CB8AC3E}">
        <p14:creationId xmlns:p14="http://schemas.microsoft.com/office/powerpoint/2010/main" val="411285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7CFF-8DE9-44FB-97DE-51F08CD266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F82A35-2742-406C-9171-B6574E9A2F4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3E1043-DA98-49DA-8454-F0E3FB3F156B}"/>
              </a:ext>
            </a:extLst>
          </p:cNvPr>
          <p:cNvSpPr>
            <a:spLocks noGrp="1"/>
          </p:cNvSpPr>
          <p:nvPr>
            <p:ph type="dt" sz="half" idx="10"/>
          </p:nvPr>
        </p:nvSpPr>
        <p:spPr/>
        <p:txBody>
          <a:bodyPr/>
          <a:lstStyle/>
          <a:p>
            <a:fld id="{9D2B2BE9-92A3-454B-92A5-6438FA1B4D6D}" type="datetimeFigureOut">
              <a:rPr lang="en-US" smtClean="0"/>
              <a:t>2/9/2020</a:t>
            </a:fld>
            <a:endParaRPr lang="en-US"/>
          </a:p>
        </p:txBody>
      </p:sp>
      <p:sp>
        <p:nvSpPr>
          <p:cNvPr id="5" name="Footer Placeholder 4">
            <a:extLst>
              <a:ext uri="{FF2B5EF4-FFF2-40B4-BE49-F238E27FC236}">
                <a16:creationId xmlns:a16="http://schemas.microsoft.com/office/drawing/2014/main" id="{89450175-FCB7-4D1B-863F-0B5884CFD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7080D-1B1B-4990-A852-7030FB335A46}"/>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188569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E5920F-31EF-462C-B2FF-B47E380AF5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E5723-308F-421E-97E0-E0102697C4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AC7C7B-D125-461D-8073-F106166190BF}"/>
              </a:ext>
            </a:extLst>
          </p:cNvPr>
          <p:cNvSpPr>
            <a:spLocks noGrp="1"/>
          </p:cNvSpPr>
          <p:nvPr>
            <p:ph type="dt" sz="half" idx="10"/>
          </p:nvPr>
        </p:nvSpPr>
        <p:spPr/>
        <p:txBody>
          <a:bodyPr/>
          <a:lstStyle/>
          <a:p>
            <a:fld id="{9D2B2BE9-92A3-454B-92A5-6438FA1B4D6D}" type="datetimeFigureOut">
              <a:rPr lang="en-US" smtClean="0"/>
              <a:t>2/9/2020</a:t>
            </a:fld>
            <a:endParaRPr lang="en-US"/>
          </a:p>
        </p:txBody>
      </p:sp>
      <p:sp>
        <p:nvSpPr>
          <p:cNvPr id="5" name="Footer Placeholder 4">
            <a:extLst>
              <a:ext uri="{FF2B5EF4-FFF2-40B4-BE49-F238E27FC236}">
                <a16:creationId xmlns:a16="http://schemas.microsoft.com/office/drawing/2014/main" id="{2DF16C8C-A214-4566-8B51-1D58C8805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866A5-0280-4796-A292-74E6B9E95B71}"/>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2886088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B02E0-3128-4E37-B1D0-BC48FD411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43A88C-6177-4665-9C79-942B06D5D0F3}"/>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1F6E88-7A94-4EED-B956-1DB786CE1B76}"/>
              </a:ext>
            </a:extLst>
          </p:cNvPr>
          <p:cNvSpPr>
            <a:spLocks noGrp="1"/>
          </p:cNvSpPr>
          <p:nvPr>
            <p:ph type="dt" sz="half" idx="10"/>
          </p:nvPr>
        </p:nvSpPr>
        <p:spPr/>
        <p:txBody>
          <a:bodyPr/>
          <a:lstStyle>
            <a:lvl1pPr>
              <a:defRPr/>
            </a:lvl1pPr>
          </a:lstStyle>
          <a:p>
            <a:r>
              <a:rPr lang="en-US" dirty="0"/>
              <a:t>August 20, 2018</a:t>
            </a:r>
          </a:p>
        </p:txBody>
      </p:sp>
      <p:sp>
        <p:nvSpPr>
          <p:cNvPr id="5" name="Footer Placeholder 4">
            <a:extLst>
              <a:ext uri="{FF2B5EF4-FFF2-40B4-BE49-F238E27FC236}">
                <a16:creationId xmlns:a16="http://schemas.microsoft.com/office/drawing/2014/main" id="{FBC379E0-1DAE-4592-A5EE-E534E5960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A8BF7D-6F10-409F-BD48-EE664F36DEDE}"/>
              </a:ext>
            </a:extLst>
          </p:cNvPr>
          <p:cNvSpPr>
            <a:spLocks noGrp="1"/>
          </p:cNvSpPr>
          <p:nvPr>
            <p:ph type="sldNum" sz="quarter" idx="12"/>
          </p:nvPr>
        </p:nvSpPr>
        <p:spPr/>
        <p:txBody>
          <a:bodyPr/>
          <a:lstStyle/>
          <a:p>
            <a:fld id="{A8302970-B718-423D-84DB-63AB639E73F3}" type="slidenum">
              <a:rPr lang="en-US" smtClean="0"/>
              <a:t>‹#›</a:t>
            </a:fld>
            <a:endParaRPr lang="en-US" dirty="0"/>
          </a:p>
        </p:txBody>
      </p:sp>
      <p:pic>
        <p:nvPicPr>
          <p:cNvPr id="8" name="Picture 7">
            <a:extLst>
              <a:ext uri="{FF2B5EF4-FFF2-40B4-BE49-F238E27FC236}">
                <a16:creationId xmlns:a16="http://schemas.microsoft.com/office/drawing/2014/main" id="{81BE6743-CFE3-4A3D-9727-E1B8DB1BEF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5903" y="6252091"/>
            <a:ext cx="1457897" cy="481568"/>
          </a:xfrm>
          <a:prstGeom prst="rect">
            <a:avLst/>
          </a:prstGeom>
        </p:spPr>
      </p:pic>
    </p:spTree>
    <p:extLst>
      <p:ext uri="{BB962C8B-B14F-4D97-AF65-F5344CB8AC3E}">
        <p14:creationId xmlns:p14="http://schemas.microsoft.com/office/powerpoint/2010/main" val="22277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EF49-1E63-4699-95A7-AEBF6464F9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FD992F-4454-46F6-8869-4F4A3A4AFB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5ED741-8E9A-4AD8-A29F-6BC76A386AF5}"/>
              </a:ext>
            </a:extLst>
          </p:cNvPr>
          <p:cNvSpPr>
            <a:spLocks noGrp="1"/>
          </p:cNvSpPr>
          <p:nvPr>
            <p:ph type="dt" sz="half" idx="10"/>
          </p:nvPr>
        </p:nvSpPr>
        <p:spPr/>
        <p:txBody>
          <a:bodyPr/>
          <a:lstStyle/>
          <a:p>
            <a:fld id="{9D2B2BE9-92A3-454B-92A5-6438FA1B4D6D}" type="datetimeFigureOut">
              <a:rPr lang="en-US" smtClean="0"/>
              <a:t>2/9/2020</a:t>
            </a:fld>
            <a:endParaRPr lang="en-US"/>
          </a:p>
        </p:txBody>
      </p:sp>
      <p:sp>
        <p:nvSpPr>
          <p:cNvPr id="5" name="Footer Placeholder 4">
            <a:extLst>
              <a:ext uri="{FF2B5EF4-FFF2-40B4-BE49-F238E27FC236}">
                <a16:creationId xmlns:a16="http://schemas.microsoft.com/office/drawing/2014/main" id="{EDEC4F45-B7F6-4432-836C-2353F21AFA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48F18-CF32-4190-AEC2-BD88F851821D}"/>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1145731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A892-02A5-4D6C-99D1-43E91680EE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A5DB8-36B0-46EB-8410-CE0D895252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C81CEA-8D79-410D-B222-3728A716A4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7DC76-0F68-4553-91A3-CF7D49DAB398}"/>
              </a:ext>
            </a:extLst>
          </p:cNvPr>
          <p:cNvSpPr>
            <a:spLocks noGrp="1"/>
          </p:cNvSpPr>
          <p:nvPr>
            <p:ph type="dt" sz="half" idx="10"/>
          </p:nvPr>
        </p:nvSpPr>
        <p:spPr/>
        <p:txBody>
          <a:bodyPr/>
          <a:lstStyle/>
          <a:p>
            <a:fld id="{9D2B2BE9-92A3-454B-92A5-6438FA1B4D6D}" type="datetimeFigureOut">
              <a:rPr lang="en-US" smtClean="0"/>
              <a:t>2/9/2020</a:t>
            </a:fld>
            <a:endParaRPr lang="en-US"/>
          </a:p>
        </p:txBody>
      </p:sp>
      <p:sp>
        <p:nvSpPr>
          <p:cNvPr id="6" name="Footer Placeholder 5">
            <a:extLst>
              <a:ext uri="{FF2B5EF4-FFF2-40B4-BE49-F238E27FC236}">
                <a16:creationId xmlns:a16="http://schemas.microsoft.com/office/drawing/2014/main" id="{B825458A-7BBB-4D5B-AF19-BE075DBD3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16DF3D-24E9-41E3-94EE-B48997A8A702}"/>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43297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0EF03-0438-43D8-BFA3-C698F6C8CF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167CE-0637-4F89-A42B-E62193F8B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2882C3-4EFB-40CF-86E8-4674DF3B16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921957-63CA-4210-8E66-9712CBD66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C92AD83-57DA-46B9-B56D-DB84E6A3F3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4E6E3-DD4C-4FF0-86DD-ABF1604BC011}"/>
              </a:ext>
            </a:extLst>
          </p:cNvPr>
          <p:cNvSpPr>
            <a:spLocks noGrp="1"/>
          </p:cNvSpPr>
          <p:nvPr>
            <p:ph type="dt" sz="half" idx="10"/>
          </p:nvPr>
        </p:nvSpPr>
        <p:spPr/>
        <p:txBody>
          <a:bodyPr/>
          <a:lstStyle/>
          <a:p>
            <a:fld id="{9D2B2BE9-92A3-454B-92A5-6438FA1B4D6D}" type="datetimeFigureOut">
              <a:rPr lang="en-US" smtClean="0"/>
              <a:t>2/9/2020</a:t>
            </a:fld>
            <a:endParaRPr lang="en-US"/>
          </a:p>
        </p:txBody>
      </p:sp>
      <p:sp>
        <p:nvSpPr>
          <p:cNvPr id="8" name="Footer Placeholder 7">
            <a:extLst>
              <a:ext uri="{FF2B5EF4-FFF2-40B4-BE49-F238E27FC236}">
                <a16:creationId xmlns:a16="http://schemas.microsoft.com/office/drawing/2014/main" id="{C6CF6393-BC85-4C69-A32C-0487F084D1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469D62-AC68-437A-BB85-F032B9334486}"/>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372416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67CE-6715-4894-A8FF-F3DB4FECAB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1FB6DE-AC62-422E-B37E-BB1776C1D818}"/>
              </a:ext>
            </a:extLst>
          </p:cNvPr>
          <p:cNvSpPr>
            <a:spLocks noGrp="1"/>
          </p:cNvSpPr>
          <p:nvPr>
            <p:ph type="dt" sz="half" idx="10"/>
          </p:nvPr>
        </p:nvSpPr>
        <p:spPr/>
        <p:txBody>
          <a:bodyPr/>
          <a:lstStyle/>
          <a:p>
            <a:fld id="{9D2B2BE9-92A3-454B-92A5-6438FA1B4D6D}" type="datetimeFigureOut">
              <a:rPr lang="en-US" smtClean="0"/>
              <a:t>2/9/2020</a:t>
            </a:fld>
            <a:endParaRPr lang="en-US"/>
          </a:p>
        </p:txBody>
      </p:sp>
      <p:sp>
        <p:nvSpPr>
          <p:cNvPr id="4" name="Footer Placeholder 3">
            <a:extLst>
              <a:ext uri="{FF2B5EF4-FFF2-40B4-BE49-F238E27FC236}">
                <a16:creationId xmlns:a16="http://schemas.microsoft.com/office/drawing/2014/main" id="{5CCDA5E6-A6C4-40AA-9766-780E14388C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F2357B-9B21-43C6-A087-3CB09E146755}"/>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74303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D6F61-12BB-433A-A01A-AE5D7EECE815}"/>
              </a:ext>
            </a:extLst>
          </p:cNvPr>
          <p:cNvSpPr>
            <a:spLocks noGrp="1"/>
          </p:cNvSpPr>
          <p:nvPr>
            <p:ph type="dt" sz="half" idx="10"/>
          </p:nvPr>
        </p:nvSpPr>
        <p:spPr/>
        <p:txBody>
          <a:bodyPr/>
          <a:lstStyle/>
          <a:p>
            <a:fld id="{9D2B2BE9-92A3-454B-92A5-6438FA1B4D6D}" type="datetimeFigureOut">
              <a:rPr lang="en-US" smtClean="0"/>
              <a:t>2/9/2020</a:t>
            </a:fld>
            <a:endParaRPr lang="en-US"/>
          </a:p>
        </p:txBody>
      </p:sp>
      <p:sp>
        <p:nvSpPr>
          <p:cNvPr id="3" name="Footer Placeholder 2">
            <a:extLst>
              <a:ext uri="{FF2B5EF4-FFF2-40B4-BE49-F238E27FC236}">
                <a16:creationId xmlns:a16="http://schemas.microsoft.com/office/drawing/2014/main" id="{611C9049-54DE-4E65-A794-FD9E8A545E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483343-A435-489B-A6B9-C71BA13BBE33}"/>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44700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8F69-ECB4-40DA-8E13-6B093EAE4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CB95A4-C170-44F0-BACE-2037DDCDF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893DD7-C798-4F5D-BB01-F80BFD8EB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5C2F73-A1B4-42DE-B89E-F3A3F7193583}"/>
              </a:ext>
            </a:extLst>
          </p:cNvPr>
          <p:cNvSpPr>
            <a:spLocks noGrp="1"/>
          </p:cNvSpPr>
          <p:nvPr>
            <p:ph type="dt" sz="half" idx="10"/>
          </p:nvPr>
        </p:nvSpPr>
        <p:spPr/>
        <p:txBody>
          <a:bodyPr/>
          <a:lstStyle/>
          <a:p>
            <a:fld id="{9D2B2BE9-92A3-454B-92A5-6438FA1B4D6D}" type="datetimeFigureOut">
              <a:rPr lang="en-US" smtClean="0"/>
              <a:t>2/9/2020</a:t>
            </a:fld>
            <a:endParaRPr lang="en-US"/>
          </a:p>
        </p:txBody>
      </p:sp>
      <p:sp>
        <p:nvSpPr>
          <p:cNvPr id="6" name="Footer Placeholder 5">
            <a:extLst>
              <a:ext uri="{FF2B5EF4-FFF2-40B4-BE49-F238E27FC236}">
                <a16:creationId xmlns:a16="http://schemas.microsoft.com/office/drawing/2014/main" id="{EBB76F28-2EF9-4C00-ACD4-0F4C52F4A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BF376-E076-411D-96B2-5954656E47B7}"/>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225207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862B-1DE9-4201-8450-1CBDC52BD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67C9A4-9161-4E0F-8931-ECB625A2E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60DAFB-4EF4-4F6D-9608-4F199AEFE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C22EF2-539B-4DF6-A6FD-07166CC3172F}"/>
              </a:ext>
            </a:extLst>
          </p:cNvPr>
          <p:cNvSpPr>
            <a:spLocks noGrp="1"/>
          </p:cNvSpPr>
          <p:nvPr>
            <p:ph type="dt" sz="half" idx="10"/>
          </p:nvPr>
        </p:nvSpPr>
        <p:spPr/>
        <p:txBody>
          <a:bodyPr/>
          <a:lstStyle/>
          <a:p>
            <a:fld id="{9D2B2BE9-92A3-454B-92A5-6438FA1B4D6D}" type="datetimeFigureOut">
              <a:rPr lang="en-US" smtClean="0"/>
              <a:t>2/9/2020</a:t>
            </a:fld>
            <a:endParaRPr lang="en-US"/>
          </a:p>
        </p:txBody>
      </p:sp>
      <p:sp>
        <p:nvSpPr>
          <p:cNvPr id="6" name="Footer Placeholder 5">
            <a:extLst>
              <a:ext uri="{FF2B5EF4-FFF2-40B4-BE49-F238E27FC236}">
                <a16:creationId xmlns:a16="http://schemas.microsoft.com/office/drawing/2014/main" id="{EA875B71-26EB-4496-93EF-748D8B2F7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B9C40-3545-4FC4-BE4F-03B954B151D0}"/>
              </a:ext>
            </a:extLst>
          </p:cNvPr>
          <p:cNvSpPr>
            <a:spLocks noGrp="1"/>
          </p:cNvSpPr>
          <p:nvPr>
            <p:ph type="sldNum" sz="quarter" idx="12"/>
          </p:nvPr>
        </p:nvSpPr>
        <p:spPr/>
        <p:txBody>
          <a:bodyPr/>
          <a:lstStyle/>
          <a:p>
            <a:fld id="{A8302970-B718-423D-84DB-63AB639E73F3}" type="slidenum">
              <a:rPr lang="en-US" smtClean="0"/>
              <a:t>‹#›</a:t>
            </a:fld>
            <a:endParaRPr lang="en-US"/>
          </a:p>
        </p:txBody>
      </p:sp>
    </p:spTree>
    <p:extLst>
      <p:ext uri="{BB962C8B-B14F-4D97-AF65-F5344CB8AC3E}">
        <p14:creationId xmlns:p14="http://schemas.microsoft.com/office/powerpoint/2010/main" val="762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A725F-6A17-4092-A8CC-7F676AD29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48E309-5794-4AD7-AE41-7C86A9CCF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F5DC1-37DC-4A4D-8BE9-60D2CC70B4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B2BE9-92A3-454B-92A5-6438FA1B4D6D}" type="datetimeFigureOut">
              <a:rPr lang="en-US" smtClean="0"/>
              <a:t>2/9/2020</a:t>
            </a:fld>
            <a:endParaRPr lang="en-US"/>
          </a:p>
        </p:txBody>
      </p:sp>
      <p:sp>
        <p:nvSpPr>
          <p:cNvPr id="5" name="Footer Placeholder 4">
            <a:extLst>
              <a:ext uri="{FF2B5EF4-FFF2-40B4-BE49-F238E27FC236}">
                <a16:creationId xmlns:a16="http://schemas.microsoft.com/office/drawing/2014/main" id="{5084D35E-B762-465F-8332-F380B37E2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312A7C-A11D-4739-873C-C66BA755B4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02970-B718-423D-84DB-63AB639E73F3}" type="slidenum">
              <a:rPr lang="en-US" smtClean="0"/>
              <a:t>‹#›</a:t>
            </a:fld>
            <a:endParaRPr lang="en-US"/>
          </a:p>
        </p:txBody>
      </p:sp>
    </p:spTree>
    <p:extLst>
      <p:ext uri="{BB962C8B-B14F-4D97-AF65-F5344CB8AC3E}">
        <p14:creationId xmlns:p14="http://schemas.microsoft.com/office/powerpoint/2010/main" val="1410264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EB9F2-07E2-4D64-BBD8-BB5B217F1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2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0B7AE-F4AB-4F29-AF18-C7E6BEDE1CC7}"/>
              </a:ext>
            </a:extLst>
          </p:cNvPr>
          <p:cNvSpPr>
            <a:spLocks noGrp="1"/>
          </p:cNvSpPr>
          <p:nvPr>
            <p:ph type="ctrTitle"/>
          </p:nvPr>
        </p:nvSpPr>
        <p:spPr>
          <a:xfrm>
            <a:off x="4380588" y="965199"/>
            <a:ext cx="6766078" cy="4927601"/>
          </a:xfrm>
        </p:spPr>
        <p:txBody>
          <a:bodyPr anchor="ctr">
            <a:normAutofit/>
          </a:bodyPr>
          <a:lstStyle/>
          <a:p>
            <a:pPr algn="l"/>
            <a:r>
              <a:rPr lang="en-US" sz="5400" dirty="0">
                <a:solidFill>
                  <a:schemeClr val="tx1">
                    <a:lumMod val="85000"/>
                    <a:lumOff val="15000"/>
                  </a:schemeClr>
                </a:solidFill>
              </a:rPr>
              <a:t>COSC3503 Section 1</a:t>
            </a:r>
            <a:br>
              <a:rPr lang="en-US" sz="5400" dirty="0">
                <a:solidFill>
                  <a:schemeClr val="tx1">
                    <a:lumMod val="85000"/>
                    <a:lumOff val="15000"/>
                  </a:schemeClr>
                </a:solidFill>
              </a:rPr>
            </a:br>
            <a:r>
              <a:rPr lang="en-US" sz="5400" dirty="0">
                <a:solidFill>
                  <a:schemeClr val="tx1">
                    <a:lumMod val="85000"/>
                    <a:lumOff val="15000"/>
                  </a:schemeClr>
                </a:solidFill>
              </a:rPr>
              <a:t>Operating Systems</a:t>
            </a:r>
            <a:br>
              <a:rPr lang="en-US" sz="5400" dirty="0">
                <a:solidFill>
                  <a:schemeClr val="tx1">
                    <a:lumMod val="85000"/>
                    <a:lumOff val="15000"/>
                  </a:schemeClr>
                </a:solidFill>
              </a:rPr>
            </a:br>
            <a:br>
              <a:rPr lang="en-US" sz="5400" dirty="0">
                <a:solidFill>
                  <a:schemeClr val="tx1">
                    <a:lumMod val="85000"/>
                    <a:lumOff val="15000"/>
                  </a:schemeClr>
                </a:solidFill>
              </a:rPr>
            </a:br>
            <a:br>
              <a:rPr lang="en-US" sz="5400" dirty="0">
                <a:solidFill>
                  <a:schemeClr val="tx1">
                    <a:lumMod val="85000"/>
                    <a:lumOff val="15000"/>
                  </a:schemeClr>
                </a:solidFill>
              </a:rPr>
            </a:br>
            <a:r>
              <a:rPr lang="en-US" sz="5400" dirty="0">
                <a:solidFill>
                  <a:schemeClr val="tx1">
                    <a:lumMod val="85000"/>
                    <a:lumOff val="15000"/>
                  </a:schemeClr>
                </a:solidFill>
              </a:rPr>
              <a:t>Chapter 3 Processes</a:t>
            </a:r>
          </a:p>
        </p:txBody>
      </p:sp>
      <p:sp>
        <p:nvSpPr>
          <p:cNvPr id="3" name="Subtitle 2">
            <a:extLst>
              <a:ext uri="{FF2B5EF4-FFF2-40B4-BE49-F238E27FC236}">
                <a16:creationId xmlns:a16="http://schemas.microsoft.com/office/drawing/2014/main" id="{8455284E-B25F-497B-8CD8-A303430798BC}"/>
              </a:ext>
            </a:extLst>
          </p:cNvPr>
          <p:cNvSpPr>
            <a:spLocks noGrp="1"/>
          </p:cNvSpPr>
          <p:nvPr>
            <p:ph type="subTitle" idx="1"/>
          </p:nvPr>
        </p:nvSpPr>
        <p:spPr>
          <a:xfrm>
            <a:off x="1023257" y="965198"/>
            <a:ext cx="2707937" cy="4927602"/>
          </a:xfrm>
        </p:spPr>
        <p:txBody>
          <a:bodyPr anchor="ctr">
            <a:normAutofit/>
          </a:bodyPr>
          <a:lstStyle/>
          <a:p>
            <a:pPr algn="r"/>
            <a:endParaRPr lang="en-US" sz="2000" dirty="0">
              <a:solidFill>
                <a:schemeClr val="accent1"/>
              </a:solidFill>
            </a:endParaRPr>
          </a:p>
          <a:p>
            <a:pPr algn="r"/>
            <a:r>
              <a:rPr lang="en-US" dirty="0">
                <a:solidFill>
                  <a:schemeClr val="accent1"/>
                </a:solidFill>
              </a:rPr>
              <a:t>Doug Lim</a:t>
            </a:r>
          </a:p>
        </p:txBody>
      </p:sp>
      <p:cxnSp>
        <p:nvCxnSpPr>
          <p:cNvPr id="10" name="Straight Connector 9">
            <a:extLst>
              <a:ext uri="{FF2B5EF4-FFF2-40B4-BE49-F238E27FC236}">
                <a16:creationId xmlns:a16="http://schemas.microsoft.com/office/drawing/2014/main" id="{F0C57C7C-DFE9-4A1E-B7A9-DF40E63366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36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466C5-DFCC-4B78-B3CC-E17BC1DBDDA1}"/>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Context Switch</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E5E7F9-F6A1-413E-89D0-294EA375986E}"/>
              </a:ext>
            </a:extLst>
          </p:cNvPr>
          <p:cNvSpPr>
            <a:spLocks noGrp="1"/>
          </p:cNvSpPr>
          <p:nvPr>
            <p:ph idx="1"/>
          </p:nvPr>
        </p:nvSpPr>
        <p:spPr>
          <a:xfrm>
            <a:off x="4849199" y="963876"/>
            <a:ext cx="6504602" cy="5151173"/>
          </a:xfrm>
        </p:spPr>
        <p:txBody>
          <a:bodyPr anchor="ctr">
            <a:normAutofit/>
          </a:bodyPr>
          <a:lstStyle/>
          <a:p>
            <a:r>
              <a:rPr lang="en-US" altLang="en-US" sz="2400" dirty="0"/>
              <a:t>When CPU switches to another process, the system must </a:t>
            </a:r>
            <a:r>
              <a:rPr lang="en-US" altLang="en-US" sz="2400" b="1" dirty="0"/>
              <a:t>save the state </a:t>
            </a:r>
            <a:r>
              <a:rPr lang="en-US" altLang="en-US" sz="2400" dirty="0"/>
              <a:t>of the old process and load the </a:t>
            </a:r>
            <a:r>
              <a:rPr lang="en-US" altLang="en-US" sz="2400" b="1" dirty="0"/>
              <a:t>saved state </a:t>
            </a:r>
            <a:r>
              <a:rPr lang="en-US" altLang="en-US" sz="2400" dirty="0"/>
              <a:t>for the new process via a </a:t>
            </a:r>
            <a:r>
              <a:rPr lang="en-US" altLang="en-US" sz="2400" b="1" dirty="0"/>
              <a:t>context switch</a:t>
            </a:r>
            <a:endParaRPr lang="en-US" altLang="en-US" sz="2400" dirty="0"/>
          </a:p>
          <a:p>
            <a:r>
              <a:rPr lang="en-US" altLang="en-US" sz="2400" b="1" dirty="0"/>
              <a:t>Context </a:t>
            </a:r>
            <a:r>
              <a:rPr lang="en-US" altLang="en-US" sz="2400" dirty="0"/>
              <a:t>of a process represented in the PCB</a:t>
            </a:r>
          </a:p>
          <a:p>
            <a:r>
              <a:rPr lang="en-US" altLang="en-US" sz="2400" dirty="0"/>
              <a:t>Context-switch time is overhead; the system does no useful work while switching</a:t>
            </a:r>
          </a:p>
          <a:p>
            <a:pPr lvl="1"/>
            <a:r>
              <a:rPr lang="en-US" altLang="en-US" dirty="0"/>
              <a:t>The more complex the OS and the PCB </a:t>
            </a:r>
            <a:r>
              <a:rPr lang="en-US" altLang="en-US" dirty="0">
                <a:sym typeface="Wingdings" panose="05000000000000000000" pitchFamily="2" charset="2"/>
              </a:rPr>
              <a:t> the </a:t>
            </a:r>
            <a:r>
              <a:rPr lang="en-US" altLang="en-US" dirty="0"/>
              <a:t>longer the context switch</a:t>
            </a:r>
          </a:p>
          <a:p>
            <a:r>
              <a:rPr lang="en-US" altLang="en-US" sz="2400" dirty="0"/>
              <a:t>Time dependent on hardware support</a:t>
            </a:r>
          </a:p>
          <a:p>
            <a:pPr lvl="1"/>
            <a:r>
              <a:rPr lang="en-US" altLang="en-US" dirty="0"/>
              <a:t>Some hardware provides multiple sets of registers per CPU </a:t>
            </a:r>
            <a:r>
              <a:rPr lang="en-US" altLang="en-US" dirty="0">
                <a:sym typeface="Wingdings" panose="05000000000000000000" pitchFamily="2" charset="2"/>
              </a:rPr>
              <a:t></a:t>
            </a:r>
            <a:r>
              <a:rPr lang="en-US" altLang="en-US" dirty="0"/>
              <a:t> multiple contexts loaded at once</a:t>
            </a:r>
          </a:p>
          <a:p>
            <a:endParaRPr lang="en-US" sz="2400" dirty="0"/>
          </a:p>
        </p:txBody>
      </p:sp>
    </p:spTree>
    <p:extLst>
      <p:ext uri="{BB962C8B-B14F-4D97-AF65-F5344CB8AC3E}">
        <p14:creationId xmlns:p14="http://schemas.microsoft.com/office/powerpoint/2010/main" val="1604299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0F0CD-2216-4BC8-8761-44267C82F95E}"/>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Process Creation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2F5EBB-4F4A-4559-9423-4DB7066D2958}"/>
              </a:ext>
            </a:extLst>
          </p:cNvPr>
          <p:cNvSpPr>
            <a:spLocks noGrp="1"/>
          </p:cNvSpPr>
          <p:nvPr>
            <p:ph idx="1"/>
          </p:nvPr>
        </p:nvSpPr>
        <p:spPr>
          <a:xfrm>
            <a:off x="4976031" y="963877"/>
            <a:ext cx="6377769" cy="4930246"/>
          </a:xfrm>
        </p:spPr>
        <p:txBody>
          <a:bodyPr anchor="ctr">
            <a:normAutofit/>
          </a:bodyPr>
          <a:lstStyle/>
          <a:p>
            <a:r>
              <a:rPr lang="en-US" altLang="en-US" sz="2400" b="1" dirty="0"/>
              <a:t>Parent </a:t>
            </a:r>
            <a:r>
              <a:rPr lang="en-US" altLang="en-US" sz="2400" dirty="0"/>
              <a:t>process create </a:t>
            </a:r>
            <a:r>
              <a:rPr lang="en-US" altLang="en-US" sz="2400" b="1" dirty="0"/>
              <a:t>children </a:t>
            </a:r>
            <a:r>
              <a:rPr lang="en-US" altLang="en-US" sz="2400" dirty="0"/>
              <a:t>processes, which, in turn create other processes, forming a </a:t>
            </a:r>
            <a:r>
              <a:rPr lang="en-US" altLang="en-US" sz="2400" b="1" dirty="0"/>
              <a:t>tree</a:t>
            </a:r>
            <a:r>
              <a:rPr lang="en-US" altLang="en-US" sz="2400" dirty="0"/>
              <a:t> of processes</a:t>
            </a:r>
          </a:p>
          <a:p>
            <a:r>
              <a:rPr lang="en-US" altLang="en-US" sz="2400" dirty="0"/>
              <a:t>Generally, process identified and managed via a</a:t>
            </a:r>
            <a:r>
              <a:rPr lang="en-US" altLang="en-US" sz="2400" b="1" dirty="0"/>
              <a:t> process identifier </a:t>
            </a:r>
            <a:r>
              <a:rPr lang="en-US" altLang="en-US" sz="2400" dirty="0"/>
              <a:t>(</a:t>
            </a:r>
            <a:r>
              <a:rPr lang="en-US" altLang="en-US" sz="2400" b="1" dirty="0" err="1"/>
              <a:t>pid</a:t>
            </a:r>
            <a:r>
              <a:rPr lang="en-US" altLang="en-US" sz="2400" dirty="0"/>
              <a:t>)</a:t>
            </a:r>
          </a:p>
          <a:p>
            <a:r>
              <a:rPr lang="en-US" altLang="en-US" sz="2400" dirty="0"/>
              <a:t>Resource sharing options</a:t>
            </a:r>
          </a:p>
          <a:p>
            <a:pPr lvl="1"/>
            <a:r>
              <a:rPr lang="en-US" altLang="en-US" dirty="0"/>
              <a:t>Parent and children share all resources</a:t>
            </a:r>
          </a:p>
          <a:p>
            <a:pPr lvl="1"/>
            <a:r>
              <a:rPr lang="en-US" altLang="en-US" dirty="0"/>
              <a:t>Children share subset of parent</a:t>
            </a:r>
            <a:r>
              <a:rPr lang="ja-JP" altLang="en-US" dirty="0"/>
              <a:t>’</a:t>
            </a:r>
            <a:r>
              <a:rPr lang="en-US" altLang="ja-JP" dirty="0"/>
              <a:t>s resources</a:t>
            </a:r>
          </a:p>
          <a:p>
            <a:pPr lvl="1"/>
            <a:r>
              <a:rPr lang="en-US" altLang="en-US" dirty="0"/>
              <a:t>Parent and child share no resources</a:t>
            </a:r>
          </a:p>
          <a:p>
            <a:r>
              <a:rPr lang="en-US" altLang="en-US" sz="2400" dirty="0"/>
              <a:t>Execution options</a:t>
            </a:r>
          </a:p>
          <a:p>
            <a:pPr lvl="1"/>
            <a:r>
              <a:rPr lang="en-US" altLang="en-US" dirty="0"/>
              <a:t>Parent and children execute concurrently</a:t>
            </a:r>
          </a:p>
          <a:p>
            <a:pPr lvl="1"/>
            <a:r>
              <a:rPr lang="en-US" altLang="en-US" dirty="0"/>
              <a:t>Parent waits until children terminate</a:t>
            </a:r>
          </a:p>
          <a:p>
            <a:endParaRPr lang="en-US" sz="2400" dirty="0"/>
          </a:p>
        </p:txBody>
      </p:sp>
    </p:spTree>
    <p:extLst>
      <p:ext uri="{BB962C8B-B14F-4D97-AF65-F5344CB8AC3E}">
        <p14:creationId xmlns:p14="http://schemas.microsoft.com/office/powerpoint/2010/main" val="307489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56ACAB-8EF0-494B-B660-53C27C6FC207}"/>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Process Creation Example</a:t>
            </a:r>
          </a:p>
        </p:txBody>
      </p:sp>
      <p:sp>
        <p:nvSpPr>
          <p:cNvPr id="3" name="Content Placeholder 2">
            <a:extLst>
              <a:ext uri="{FF2B5EF4-FFF2-40B4-BE49-F238E27FC236}">
                <a16:creationId xmlns:a16="http://schemas.microsoft.com/office/drawing/2014/main" id="{1E53D22C-8ECF-4FF4-93B7-2D799FA9F509}"/>
              </a:ext>
            </a:extLst>
          </p:cNvPr>
          <p:cNvSpPr>
            <a:spLocks noGrp="1"/>
          </p:cNvSpPr>
          <p:nvPr>
            <p:ph idx="1"/>
          </p:nvPr>
        </p:nvSpPr>
        <p:spPr>
          <a:xfrm>
            <a:off x="4699818" y="640082"/>
            <a:ext cx="6848715" cy="2484884"/>
          </a:xfrm>
        </p:spPr>
        <p:txBody>
          <a:bodyPr anchor="ctr">
            <a:normAutofit/>
          </a:bodyPr>
          <a:lstStyle/>
          <a:p>
            <a:r>
              <a:rPr lang="en-US" altLang="en-US" sz="2000"/>
              <a:t>Address space</a:t>
            </a:r>
          </a:p>
          <a:p>
            <a:pPr lvl="1"/>
            <a:r>
              <a:rPr lang="en-US" altLang="en-US" sz="2000"/>
              <a:t>Child duplicate of parent</a:t>
            </a:r>
          </a:p>
          <a:p>
            <a:pPr lvl="1"/>
            <a:r>
              <a:rPr lang="en-US" altLang="en-US" sz="2000"/>
              <a:t>Child has a program loaded into it</a:t>
            </a:r>
          </a:p>
          <a:p>
            <a:r>
              <a:rPr lang="en-US" altLang="en-US" sz="2000"/>
              <a:t>UNIX examples</a:t>
            </a:r>
          </a:p>
          <a:p>
            <a:pPr lvl="1"/>
            <a:r>
              <a:rPr lang="en-US" altLang="en-US" sz="2000" b="1">
                <a:latin typeface="Courier New" panose="02070309020205020404" pitchFamily="49" charset="0"/>
                <a:cs typeface="Courier New" panose="02070309020205020404" pitchFamily="49" charset="0"/>
              </a:rPr>
              <a:t>fork()</a:t>
            </a:r>
            <a:r>
              <a:rPr lang="en-US" altLang="en-US" sz="2000"/>
              <a:t> system call creates new process</a:t>
            </a:r>
          </a:p>
          <a:p>
            <a:pPr lvl="1"/>
            <a:r>
              <a:rPr lang="en-US" altLang="en-US" sz="2000" b="1">
                <a:latin typeface="Courier New" panose="02070309020205020404" pitchFamily="49" charset="0"/>
                <a:cs typeface="Courier New" panose="02070309020205020404" pitchFamily="49" charset="0"/>
              </a:rPr>
              <a:t>exec()</a:t>
            </a:r>
            <a:r>
              <a:rPr lang="en-US" altLang="en-US" sz="2000"/>
              <a:t> system call used after a </a:t>
            </a:r>
            <a:r>
              <a:rPr lang="en-US" altLang="en-US" sz="2000" b="1">
                <a:latin typeface="Courier New" panose="02070309020205020404" pitchFamily="49" charset="0"/>
                <a:cs typeface="Courier New" panose="02070309020205020404" pitchFamily="49" charset="0"/>
              </a:rPr>
              <a:t>fork()</a:t>
            </a:r>
            <a:r>
              <a:rPr lang="en-US" altLang="en-US" sz="2000"/>
              <a:t> to replace the process</a:t>
            </a:r>
            <a:r>
              <a:rPr lang="ja-JP" altLang="en-US" sz="2000"/>
              <a:t>’</a:t>
            </a:r>
            <a:r>
              <a:rPr lang="en-US" altLang="ja-JP" sz="2000"/>
              <a:t> memory space with a new program</a:t>
            </a:r>
            <a:endParaRPr lang="en-US" altLang="en-US" sz="2000"/>
          </a:p>
          <a:p>
            <a:endParaRPr lang="en-US" sz="2000"/>
          </a:p>
        </p:txBody>
      </p:sp>
      <p:pic>
        <p:nvPicPr>
          <p:cNvPr id="4" name="Picture 3" descr="3">
            <a:extLst>
              <a:ext uri="{FF2B5EF4-FFF2-40B4-BE49-F238E27FC236}">
                <a16:creationId xmlns:a16="http://schemas.microsoft.com/office/drawing/2014/main" id="{CFEC79A1-C8CB-41ED-A7D5-2FC197B2C5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297" y="3820468"/>
            <a:ext cx="6894236" cy="17407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593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54AB3-5F16-4214-B2BA-43FDD94B7A2D}"/>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Process Termination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17A8D6-ECC8-4257-A550-EDDF8F4B7F0B}"/>
              </a:ext>
            </a:extLst>
          </p:cNvPr>
          <p:cNvSpPr>
            <a:spLocks noGrp="1"/>
          </p:cNvSpPr>
          <p:nvPr>
            <p:ph idx="1"/>
          </p:nvPr>
        </p:nvSpPr>
        <p:spPr>
          <a:xfrm>
            <a:off x="4766315" y="963876"/>
            <a:ext cx="6587486" cy="5174033"/>
          </a:xfrm>
        </p:spPr>
        <p:txBody>
          <a:bodyPr anchor="ctr">
            <a:normAutofit/>
          </a:bodyPr>
          <a:lstStyle/>
          <a:p>
            <a:r>
              <a:rPr lang="en-US" altLang="en-US" sz="2000" dirty="0"/>
              <a:t>Process executes last statement and then asks the operating system to delete it using the </a:t>
            </a:r>
            <a:r>
              <a:rPr lang="en-US" altLang="en-US" sz="2000" b="1" dirty="0">
                <a:latin typeface="Courier New" panose="02070309020205020404" pitchFamily="49" charset="0"/>
                <a:cs typeface="Courier New" panose="02070309020205020404" pitchFamily="49" charset="0"/>
              </a:rPr>
              <a:t>exit()</a:t>
            </a:r>
            <a:r>
              <a:rPr lang="en-US" altLang="en-US" sz="2000" dirty="0">
                <a:cs typeface="Courier New" panose="02070309020205020404" pitchFamily="49" charset="0"/>
              </a:rPr>
              <a:t> system call.</a:t>
            </a:r>
            <a:endParaRPr lang="en-US" altLang="en-US" sz="2000" dirty="0"/>
          </a:p>
          <a:p>
            <a:pPr lvl="1"/>
            <a:r>
              <a:rPr lang="en-US" altLang="en-US" sz="2000" dirty="0"/>
              <a:t>Returns  status data from child to parent (via </a:t>
            </a:r>
            <a:r>
              <a:rPr lang="en-US" altLang="en-US" sz="2000" b="1" dirty="0">
                <a:latin typeface="Courier New" panose="02070309020205020404" pitchFamily="49" charset="0"/>
                <a:cs typeface="Courier New" panose="02070309020205020404" pitchFamily="49" charset="0"/>
              </a:rPr>
              <a:t>wait()</a:t>
            </a:r>
            <a:r>
              <a:rPr lang="en-US" altLang="en-US" sz="2000" dirty="0"/>
              <a:t>)</a:t>
            </a:r>
          </a:p>
          <a:p>
            <a:pPr lvl="1"/>
            <a:r>
              <a:rPr lang="en-US" altLang="en-US" sz="2000" dirty="0"/>
              <a:t>Process</a:t>
            </a:r>
            <a:r>
              <a:rPr lang="ja-JP" altLang="en-US" sz="2000" dirty="0"/>
              <a:t>’</a:t>
            </a:r>
            <a:r>
              <a:rPr lang="en-US" altLang="ja-JP" sz="2000" dirty="0"/>
              <a:t> resources are deallocated by operating system</a:t>
            </a:r>
            <a:endParaRPr lang="en-US" altLang="en-US" sz="2000" dirty="0"/>
          </a:p>
          <a:p>
            <a:r>
              <a:rPr lang="en-US" altLang="en-US" sz="2000" dirty="0"/>
              <a:t>Parent may terminate the execution of children processes  using the </a:t>
            </a:r>
            <a:r>
              <a:rPr lang="en-US" altLang="en-US" sz="2000" b="1" dirty="0">
                <a:latin typeface="Courier New" panose="02070309020205020404" pitchFamily="49" charset="0"/>
                <a:cs typeface="Courier New" panose="02070309020205020404" pitchFamily="49" charset="0"/>
              </a:rPr>
              <a:t>abort()</a:t>
            </a:r>
            <a:r>
              <a:rPr lang="en-US" altLang="en-US" sz="2000" dirty="0">
                <a:cs typeface="Courier New" panose="02070309020205020404" pitchFamily="49" charset="0"/>
              </a:rPr>
              <a:t> system call.  Some reasons for doing so:</a:t>
            </a:r>
            <a:endParaRPr lang="en-US" altLang="en-US" sz="2000" dirty="0"/>
          </a:p>
          <a:p>
            <a:pPr lvl="1"/>
            <a:r>
              <a:rPr lang="en-US" altLang="en-US" sz="2000" dirty="0"/>
              <a:t>Child has exceeded allocated resources</a:t>
            </a:r>
          </a:p>
          <a:p>
            <a:pPr lvl="1"/>
            <a:r>
              <a:rPr lang="en-US" altLang="en-US" sz="2000" dirty="0"/>
              <a:t>Task assigned to child is no longer required</a:t>
            </a:r>
          </a:p>
          <a:p>
            <a:pPr lvl="1"/>
            <a:r>
              <a:rPr lang="en-US" altLang="en-US" sz="2000" dirty="0"/>
              <a:t>The parent is exiting, and the operating systems does not allow  a child to continue if its parent terminates</a:t>
            </a:r>
          </a:p>
          <a:p>
            <a:endParaRPr lang="en-US" sz="2000" dirty="0"/>
          </a:p>
        </p:txBody>
      </p:sp>
    </p:spTree>
    <p:extLst>
      <p:ext uri="{BB962C8B-B14F-4D97-AF65-F5344CB8AC3E}">
        <p14:creationId xmlns:p14="http://schemas.microsoft.com/office/powerpoint/2010/main" val="39273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00D39-6F15-4347-B2B3-4B6505C7CAE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Process Termination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C82FBC-CB31-4BB3-8EF6-1B4A07B14660}"/>
              </a:ext>
            </a:extLst>
          </p:cNvPr>
          <p:cNvSpPr>
            <a:spLocks noGrp="1"/>
          </p:cNvSpPr>
          <p:nvPr>
            <p:ph idx="1"/>
          </p:nvPr>
        </p:nvSpPr>
        <p:spPr>
          <a:xfrm>
            <a:off x="4849198" y="582930"/>
            <a:ext cx="6900835" cy="5577840"/>
          </a:xfrm>
        </p:spPr>
        <p:txBody>
          <a:bodyPr anchor="ctr">
            <a:normAutofit/>
          </a:bodyPr>
          <a:lstStyle/>
          <a:p>
            <a:r>
              <a:rPr lang="en-US" altLang="en-US" sz="2000" dirty="0"/>
              <a:t>Some operating systems do not allow child to exists if its parent has terminated.  If a process terminates, then all its children must also be terminated.</a:t>
            </a:r>
          </a:p>
          <a:p>
            <a:pPr lvl="1"/>
            <a:r>
              <a:rPr lang="en-US" altLang="en-US" sz="2000" b="1" dirty="0"/>
              <a:t>cascading termination.  </a:t>
            </a:r>
            <a:r>
              <a:rPr lang="en-US" altLang="en-US" sz="2000" dirty="0"/>
              <a:t>All children, grandchildren, etc.  are  terminated.</a:t>
            </a:r>
            <a:endParaRPr lang="en-US" altLang="en-US" sz="2000" b="1" dirty="0"/>
          </a:p>
          <a:p>
            <a:pPr lvl="1"/>
            <a:r>
              <a:rPr lang="en-US" altLang="en-US" sz="2000" dirty="0"/>
              <a:t>The termination is initiated by the operating system.</a:t>
            </a:r>
            <a:endParaRPr lang="en-US" altLang="en-US" sz="2000" b="1" dirty="0"/>
          </a:p>
          <a:p>
            <a:r>
              <a:rPr lang="en-US" altLang="en-US" sz="2000" dirty="0"/>
              <a:t>The parent process may wait for termination of a child process by using the </a:t>
            </a:r>
            <a:r>
              <a:rPr lang="en-US" altLang="en-US" sz="2000" b="1" dirty="0">
                <a:latin typeface="Courier New" panose="02070309020205020404" pitchFamily="49" charset="0"/>
                <a:cs typeface="Courier New" panose="02070309020205020404" pitchFamily="49" charset="0"/>
              </a:rPr>
              <a:t>wait()</a:t>
            </a:r>
            <a:r>
              <a:rPr lang="en-US" altLang="en-US" sz="2000" dirty="0"/>
              <a:t>system call</a:t>
            </a:r>
            <a:r>
              <a:rPr lang="en-US" altLang="en-US" sz="2000" b="1" dirty="0">
                <a:latin typeface="Courier New" panose="02070309020205020404" pitchFamily="49" charset="0"/>
                <a:cs typeface="Courier New" panose="02070309020205020404" pitchFamily="49" charset="0"/>
              </a:rPr>
              <a:t>. </a:t>
            </a:r>
            <a:r>
              <a:rPr lang="en-US" altLang="en-US" sz="2000" dirty="0"/>
              <a:t>The call returns status information and the </a:t>
            </a:r>
            <a:r>
              <a:rPr lang="en-US" altLang="en-US" sz="2000" dirty="0" err="1"/>
              <a:t>pid</a:t>
            </a:r>
            <a:r>
              <a:rPr lang="en-US" altLang="en-US" sz="2000" dirty="0"/>
              <a:t> of the terminated process</a:t>
            </a:r>
            <a:endParaRPr lang="en-US" altLang="en-US" sz="2000" b="1" dirty="0">
              <a:latin typeface="Courier New" panose="02070309020205020404" pitchFamily="49" charset="0"/>
              <a:cs typeface="Courier New" panose="02070309020205020404" pitchFamily="49" charset="0"/>
            </a:endParaRPr>
          </a:p>
          <a:p>
            <a:pPr>
              <a:buFont typeface="Monotype Sorts" pitchFamily="-84" charset="2"/>
              <a:buNone/>
            </a:pPr>
            <a:r>
              <a:rPr lang="en-US" altLang="en-US" sz="2000" b="1" dirty="0">
                <a:latin typeface="Courier New" panose="02070309020205020404" pitchFamily="49" charset="0"/>
                <a:cs typeface="Courier New" panose="02070309020205020404" pitchFamily="49" charset="0"/>
              </a:rPr>
              <a:t>      </a:t>
            </a:r>
            <a:r>
              <a:rPr lang="en-US" altLang="en-US" sz="2000" b="1" dirty="0" err="1">
                <a:latin typeface="Courier New" panose="02070309020205020404" pitchFamily="49" charset="0"/>
                <a:cs typeface="Courier New" panose="02070309020205020404" pitchFamily="49" charset="0"/>
              </a:rPr>
              <a:t>pid</a:t>
            </a:r>
            <a:r>
              <a:rPr lang="en-US" altLang="en-US" sz="2000" b="1" dirty="0">
                <a:latin typeface="Courier New" panose="02070309020205020404" pitchFamily="49" charset="0"/>
                <a:cs typeface="Courier New" panose="02070309020205020404" pitchFamily="49" charset="0"/>
              </a:rPr>
              <a:t> = wait(&amp;status); </a:t>
            </a:r>
          </a:p>
          <a:p>
            <a:r>
              <a:rPr lang="en-US" altLang="en-US" sz="2000" dirty="0"/>
              <a:t>If no parent waiting (did not invoke </a:t>
            </a:r>
            <a:r>
              <a:rPr lang="en-US" altLang="en-US" sz="2000" b="1" dirty="0">
                <a:latin typeface="Courier New" panose="02070309020205020404" pitchFamily="49" charset="0"/>
                <a:cs typeface="Courier New" panose="02070309020205020404" pitchFamily="49" charset="0"/>
              </a:rPr>
              <a:t>wait()</a:t>
            </a:r>
            <a:r>
              <a:rPr lang="en-US" altLang="en-US" sz="2000" dirty="0">
                <a:cs typeface="Courier New" panose="02070309020205020404" pitchFamily="49" charset="0"/>
              </a:rPr>
              <a:t>) </a:t>
            </a:r>
            <a:r>
              <a:rPr lang="en-US" altLang="en-US" sz="2000" dirty="0"/>
              <a:t>process is a </a:t>
            </a:r>
            <a:r>
              <a:rPr lang="en-US" altLang="en-US" sz="2000" b="1" dirty="0"/>
              <a:t>zombie</a:t>
            </a:r>
          </a:p>
          <a:p>
            <a:r>
              <a:rPr lang="en-US" altLang="en-US" sz="2000" dirty="0"/>
              <a:t>If parent terminated without invoking</a:t>
            </a:r>
            <a:r>
              <a:rPr lang="en-US" altLang="en-US" sz="2000" b="1" dirty="0">
                <a:latin typeface="Courier New" panose="02070309020205020404" pitchFamily="49" charset="0"/>
                <a:cs typeface="Courier New" panose="02070309020205020404" pitchFamily="49" charset="0"/>
              </a:rPr>
              <a:t> wait</a:t>
            </a:r>
            <a:r>
              <a:rPr lang="en-US" altLang="en-US" sz="2000" dirty="0"/>
              <a:t> , process is an </a:t>
            </a:r>
            <a:r>
              <a:rPr lang="en-US" altLang="en-US" sz="2000" b="1" dirty="0"/>
              <a:t>orphan</a:t>
            </a:r>
          </a:p>
        </p:txBody>
      </p:sp>
    </p:spTree>
    <p:extLst>
      <p:ext uri="{BB962C8B-B14F-4D97-AF65-F5344CB8AC3E}">
        <p14:creationId xmlns:p14="http://schemas.microsoft.com/office/powerpoint/2010/main" val="3153359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A00D39-6F15-4347-B2B3-4B6505C7CAE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Zombie Process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C82FBC-CB31-4BB3-8EF6-1B4A07B14660}"/>
              </a:ext>
            </a:extLst>
          </p:cNvPr>
          <p:cNvSpPr>
            <a:spLocks noGrp="1"/>
          </p:cNvSpPr>
          <p:nvPr>
            <p:ph idx="1"/>
          </p:nvPr>
        </p:nvSpPr>
        <p:spPr>
          <a:xfrm>
            <a:off x="4849198" y="582930"/>
            <a:ext cx="6900835" cy="5577840"/>
          </a:xfrm>
        </p:spPr>
        <p:txBody>
          <a:bodyPr anchor="ctr">
            <a:normAutofit fontScale="55000" lnSpcReduction="20000"/>
          </a:bodyPr>
          <a:lstStyle/>
          <a:p>
            <a:r>
              <a:rPr lang="en-US" altLang="en-US" sz="2000" b="1" dirty="0"/>
              <a:t>// A C program to demonstrate Zombie Process. </a:t>
            </a:r>
          </a:p>
          <a:p>
            <a:r>
              <a:rPr lang="en-US" altLang="en-US" sz="2000" b="1" dirty="0"/>
              <a:t>// Child becomes Zombie as parent is sleeping </a:t>
            </a:r>
          </a:p>
          <a:p>
            <a:r>
              <a:rPr lang="en-US" altLang="en-US" sz="2000" b="1" dirty="0"/>
              <a:t>// when child process exits. </a:t>
            </a:r>
          </a:p>
          <a:p>
            <a:r>
              <a:rPr lang="en-US" altLang="en-US" sz="2000" b="1" dirty="0"/>
              <a:t>#include &lt;</a:t>
            </a:r>
            <a:r>
              <a:rPr lang="en-US" altLang="en-US" sz="2000" b="1" dirty="0" err="1"/>
              <a:t>stdlib.h</a:t>
            </a:r>
            <a:r>
              <a:rPr lang="en-US" altLang="en-US" sz="2000" b="1" dirty="0"/>
              <a:t>&gt; </a:t>
            </a:r>
          </a:p>
          <a:p>
            <a:r>
              <a:rPr lang="en-US" altLang="en-US" sz="2000" b="1" dirty="0"/>
              <a:t>#include &lt;sys/</a:t>
            </a:r>
            <a:r>
              <a:rPr lang="en-US" altLang="en-US" sz="2000" b="1" dirty="0" err="1"/>
              <a:t>types.h</a:t>
            </a:r>
            <a:r>
              <a:rPr lang="en-US" altLang="en-US" sz="2000" b="1" dirty="0"/>
              <a:t>&gt; </a:t>
            </a:r>
          </a:p>
          <a:p>
            <a:r>
              <a:rPr lang="en-US" altLang="en-US" sz="2000" b="1" dirty="0"/>
              <a:t>#include &lt;</a:t>
            </a:r>
            <a:r>
              <a:rPr lang="en-US" altLang="en-US" sz="2000" b="1" dirty="0" err="1"/>
              <a:t>unistd.h</a:t>
            </a:r>
            <a:r>
              <a:rPr lang="en-US" altLang="en-US" sz="2000" b="1" dirty="0"/>
              <a:t>&gt; </a:t>
            </a:r>
          </a:p>
          <a:p>
            <a:r>
              <a:rPr lang="en-US" altLang="en-US" sz="2000" b="1" dirty="0"/>
              <a:t>int main() </a:t>
            </a:r>
          </a:p>
          <a:p>
            <a:r>
              <a:rPr lang="en-US" altLang="en-US" sz="2000" b="1" dirty="0"/>
              <a:t>{ </a:t>
            </a:r>
          </a:p>
          <a:p>
            <a:r>
              <a:rPr lang="en-US" altLang="en-US" sz="2000" b="1" dirty="0"/>
              <a:t>	// Fork returns process id </a:t>
            </a:r>
          </a:p>
          <a:p>
            <a:r>
              <a:rPr lang="en-US" altLang="en-US" sz="2000" b="1" dirty="0"/>
              <a:t>	// in parent process </a:t>
            </a:r>
          </a:p>
          <a:p>
            <a:r>
              <a:rPr lang="en-US" altLang="en-US" sz="2000" b="1" dirty="0"/>
              <a:t>	</a:t>
            </a:r>
            <a:r>
              <a:rPr lang="en-US" altLang="en-US" sz="2000" b="1" dirty="0" err="1"/>
              <a:t>pid_t</a:t>
            </a:r>
            <a:r>
              <a:rPr lang="en-US" altLang="en-US" sz="2000" b="1" dirty="0"/>
              <a:t> </a:t>
            </a:r>
            <a:r>
              <a:rPr lang="en-US" altLang="en-US" sz="2000" b="1" dirty="0" err="1"/>
              <a:t>child_pid</a:t>
            </a:r>
            <a:r>
              <a:rPr lang="en-US" altLang="en-US" sz="2000" b="1" dirty="0"/>
              <a:t> = fork(); </a:t>
            </a:r>
          </a:p>
          <a:p>
            <a:endParaRPr lang="en-US" altLang="en-US" sz="2000" b="1" dirty="0"/>
          </a:p>
          <a:p>
            <a:r>
              <a:rPr lang="en-US" altLang="en-US" sz="2000" b="1" dirty="0"/>
              <a:t>	// Parent process </a:t>
            </a:r>
          </a:p>
          <a:p>
            <a:r>
              <a:rPr lang="en-US" altLang="en-US" sz="2000" b="1" dirty="0"/>
              <a:t>	if (</a:t>
            </a:r>
            <a:r>
              <a:rPr lang="en-US" altLang="en-US" sz="2000" b="1" dirty="0" err="1"/>
              <a:t>child_pid</a:t>
            </a:r>
            <a:r>
              <a:rPr lang="en-US" altLang="en-US" sz="2000" b="1" dirty="0"/>
              <a:t> &gt; 0) </a:t>
            </a:r>
          </a:p>
          <a:p>
            <a:r>
              <a:rPr lang="en-US" altLang="en-US" sz="2000" b="1" dirty="0"/>
              <a:t>		sleep(50); </a:t>
            </a:r>
          </a:p>
          <a:p>
            <a:endParaRPr lang="en-US" altLang="en-US" sz="2000" b="1" dirty="0"/>
          </a:p>
          <a:p>
            <a:r>
              <a:rPr lang="en-US" altLang="en-US" sz="2000" b="1" dirty="0"/>
              <a:t>	// Child process </a:t>
            </a:r>
          </a:p>
          <a:p>
            <a:r>
              <a:rPr lang="en-US" altLang="en-US" sz="2000" b="1" dirty="0"/>
              <a:t>	else		</a:t>
            </a:r>
          </a:p>
          <a:p>
            <a:r>
              <a:rPr lang="en-US" altLang="en-US" sz="2000" b="1" dirty="0"/>
              <a:t>		exit(0); </a:t>
            </a:r>
          </a:p>
          <a:p>
            <a:endParaRPr lang="en-US" altLang="en-US" sz="2000" b="1" dirty="0"/>
          </a:p>
          <a:p>
            <a:r>
              <a:rPr lang="en-US" altLang="en-US" sz="2000" b="1" dirty="0"/>
              <a:t>	return 0; </a:t>
            </a:r>
          </a:p>
          <a:p>
            <a:r>
              <a:rPr lang="en-US" altLang="en-US" sz="2000" b="1" dirty="0"/>
              <a:t>} </a:t>
            </a:r>
          </a:p>
          <a:p>
            <a:endParaRPr lang="en-US" altLang="en-US" sz="2000" b="1" dirty="0"/>
          </a:p>
        </p:txBody>
      </p:sp>
    </p:spTree>
    <p:extLst>
      <p:ext uri="{BB962C8B-B14F-4D97-AF65-F5344CB8AC3E}">
        <p14:creationId xmlns:p14="http://schemas.microsoft.com/office/powerpoint/2010/main" val="331186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A00D39-6F15-4347-B2B3-4B6505C7CAEB}"/>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Orphan Process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C82FBC-CB31-4BB3-8EF6-1B4A07B14660}"/>
              </a:ext>
            </a:extLst>
          </p:cNvPr>
          <p:cNvSpPr>
            <a:spLocks noGrp="1"/>
          </p:cNvSpPr>
          <p:nvPr>
            <p:ph idx="1"/>
          </p:nvPr>
        </p:nvSpPr>
        <p:spPr>
          <a:xfrm>
            <a:off x="4849199" y="320039"/>
            <a:ext cx="7021234" cy="6217919"/>
          </a:xfrm>
        </p:spPr>
        <p:txBody>
          <a:bodyPr anchor="ctr">
            <a:normAutofit fontScale="40000" lnSpcReduction="20000"/>
          </a:bodyPr>
          <a:lstStyle/>
          <a:p>
            <a:r>
              <a:rPr lang="en-US" altLang="en-US" sz="2500" b="1" dirty="0"/>
              <a:t>// A C program to demonstrate Orphan Process. </a:t>
            </a:r>
          </a:p>
          <a:p>
            <a:r>
              <a:rPr lang="en-US" altLang="en-US" sz="2500" b="1" dirty="0"/>
              <a:t>// Parent process finishes execution while the </a:t>
            </a:r>
          </a:p>
          <a:p>
            <a:r>
              <a:rPr lang="en-US" altLang="en-US" sz="2500" b="1" dirty="0"/>
              <a:t>// child process is running. The child process </a:t>
            </a:r>
          </a:p>
          <a:p>
            <a:r>
              <a:rPr lang="en-US" altLang="en-US" sz="2500" b="1" dirty="0"/>
              <a:t>// becomes orphan. </a:t>
            </a:r>
          </a:p>
          <a:p>
            <a:r>
              <a:rPr lang="en-US" altLang="en-US" sz="2500" b="1" dirty="0"/>
              <a:t>#include&lt;</a:t>
            </a:r>
            <a:r>
              <a:rPr lang="en-US" altLang="en-US" sz="2500" b="1" dirty="0" err="1"/>
              <a:t>stdio.h</a:t>
            </a:r>
            <a:r>
              <a:rPr lang="en-US" altLang="en-US" sz="2500" b="1" dirty="0"/>
              <a:t>&gt; </a:t>
            </a:r>
          </a:p>
          <a:p>
            <a:r>
              <a:rPr lang="en-US" altLang="en-US" sz="2500" b="1" dirty="0"/>
              <a:t>#include &lt;sys/</a:t>
            </a:r>
            <a:r>
              <a:rPr lang="en-US" altLang="en-US" sz="2500" b="1" dirty="0" err="1"/>
              <a:t>types.h</a:t>
            </a:r>
            <a:r>
              <a:rPr lang="en-US" altLang="en-US" sz="2500" b="1" dirty="0"/>
              <a:t>&gt; </a:t>
            </a:r>
          </a:p>
          <a:p>
            <a:r>
              <a:rPr lang="en-US" altLang="en-US" sz="2500" b="1" dirty="0"/>
              <a:t>#include &lt;</a:t>
            </a:r>
            <a:r>
              <a:rPr lang="en-US" altLang="en-US" sz="2500" b="1" dirty="0" err="1"/>
              <a:t>unistd.h</a:t>
            </a:r>
            <a:r>
              <a:rPr lang="en-US" altLang="en-US" sz="2500" b="1" dirty="0"/>
              <a:t>&gt; </a:t>
            </a:r>
          </a:p>
          <a:p>
            <a:endParaRPr lang="en-US" altLang="en-US" sz="2500" b="1" dirty="0"/>
          </a:p>
          <a:p>
            <a:r>
              <a:rPr lang="en-US" altLang="en-US" sz="2500" b="1" dirty="0"/>
              <a:t>int main() </a:t>
            </a:r>
          </a:p>
          <a:p>
            <a:r>
              <a:rPr lang="en-US" altLang="en-US" sz="2500" b="1" dirty="0"/>
              <a:t>{ </a:t>
            </a:r>
          </a:p>
          <a:p>
            <a:r>
              <a:rPr lang="en-US" altLang="en-US" sz="2500" b="1" dirty="0"/>
              <a:t>	// Create a child process	 </a:t>
            </a:r>
          </a:p>
          <a:p>
            <a:r>
              <a:rPr lang="en-US" altLang="en-US" sz="2500" b="1" dirty="0"/>
              <a:t>	int </a:t>
            </a:r>
            <a:r>
              <a:rPr lang="en-US" altLang="en-US" sz="2500" b="1" dirty="0" err="1"/>
              <a:t>pid</a:t>
            </a:r>
            <a:r>
              <a:rPr lang="en-US" altLang="en-US" sz="2500" b="1" dirty="0"/>
              <a:t> = fork(); </a:t>
            </a:r>
          </a:p>
          <a:p>
            <a:endParaRPr lang="en-US" altLang="en-US" sz="2500" b="1" dirty="0"/>
          </a:p>
          <a:p>
            <a:r>
              <a:rPr lang="en-US" altLang="en-US" sz="2500" b="1" dirty="0"/>
              <a:t>	if (</a:t>
            </a:r>
            <a:r>
              <a:rPr lang="en-US" altLang="en-US" sz="2500" b="1" dirty="0" err="1"/>
              <a:t>pid</a:t>
            </a:r>
            <a:r>
              <a:rPr lang="en-US" altLang="en-US" sz="2500" b="1" dirty="0"/>
              <a:t> &gt; 0) </a:t>
            </a:r>
          </a:p>
          <a:p>
            <a:r>
              <a:rPr lang="en-US" altLang="en-US" sz="2500" b="1" dirty="0"/>
              <a:t>		</a:t>
            </a:r>
            <a:r>
              <a:rPr lang="en-US" altLang="en-US" sz="2500" b="1" dirty="0" err="1"/>
              <a:t>printf</a:t>
            </a:r>
            <a:r>
              <a:rPr lang="en-US" altLang="en-US" sz="2500" b="1" dirty="0"/>
              <a:t>("in parent process"); </a:t>
            </a:r>
          </a:p>
          <a:p>
            <a:endParaRPr lang="en-US" altLang="en-US" sz="2500" b="1" dirty="0"/>
          </a:p>
          <a:p>
            <a:r>
              <a:rPr lang="en-US" altLang="en-US" sz="2500" b="1" dirty="0"/>
              <a:t>	// Note that </a:t>
            </a:r>
            <a:r>
              <a:rPr lang="en-US" altLang="en-US" sz="2500" b="1" dirty="0" err="1"/>
              <a:t>pid</a:t>
            </a:r>
            <a:r>
              <a:rPr lang="en-US" altLang="en-US" sz="2500" b="1" dirty="0"/>
              <a:t> is 0 in child process </a:t>
            </a:r>
          </a:p>
          <a:p>
            <a:r>
              <a:rPr lang="en-US" altLang="en-US" sz="2500" b="1" dirty="0"/>
              <a:t>	// and negative if fork() fails </a:t>
            </a:r>
          </a:p>
          <a:p>
            <a:r>
              <a:rPr lang="en-US" altLang="en-US" sz="2500" b="1" dirty="0"/>
              <a:t>	else if (</a:t>
            </a:r>
            <a:r>
              <a:rPr lang="en-US" altLang="en-US" sz="2500" b="1" dirty="0" err="1"/>
              <a:t>pid</a:t>
            </a:r>
            <a:r>
              <a:rPr lang="en-US" altLang="en-US" sz="2500" b="1" dirty="0"/>
              <a:t> == 0) </a:t>
            </a:r>
          </a:p>
          <a:p>
            <a:r>
              <a:rPr lang="en-US" altLang="en-US" sz="2500" b="1" dirty="0"/>
              <a:t>	{ </a:t>
            </a:r>
          </a:p>
          <a:p>
            <a:r>
              <a:rPr lang="en-US" altLang="en-US" sz="2500" b="1" dirty="0"/>
              <a:t>		sleep(30); </a:t>
            </a:r>
          </a:p>
          <a:p>
            <a:r>
              <a:rPr lang="en-US" altLang="en-US" sz="2500" b="1" dirty="0"/>
              <a:t>		</a:t>
            </a:r>
            <a:r>
              <a:rPr lang="en-US" altLang="en-US" sz="2500" b="1" dirty="0" err="1"/>
              <a:t>printf</a:t>
            </a:r>
            <a:r>
              <a:rPr lang="en-US" altLang="en-US" sz="2500" b="1" dirty="0"/>
              <a:t>("in child process"); </a:t>
            </a:r>
          </a:p>
          <a:p>
            <a:r>
              <a:rPr lang="en-US" altLang="en-US" sz="2500" b="1" dirty="0"/>
              <a:t>	} </a:t>
            </a:r>
          </a:p>
          <a:p>
            <a:endParaRPr lang="en-US" altLang="en-US" sz="2500" b="1" dirty="0"/>
          </a:p>
          <a:p>
            <a:r>
              <a:rPr lang="en-US" altLang="en-US" sz="2500" b="1" dirty="0"/>
              <a:t>	return 0; </a:t>
            </a:r>
          </a:p>
          <a:p>
            <a:r>
              <a:rPr lang="en-US" altLang="en-US" sz="2500" b="1" dirty="0"/>
              <a:t>} </a:t>
            </a:r>
          </a:p>
          <a:p>
            <a:endParaRPr lang="en-US" altLang="en-US" sz="2000" b="1" dirty="0"/>
          </a:p>
        </p:txBody>
      </p:sp>
    </p:spTree>
    <p:extLst>
      <p:ext uri="{BB962C8B-B14F-4D97-AF65-F5344CB8AC3E}">
        <p14:creationId xmlns:p14="http://schemas.microsoft.com/office/powerpoint/2010/main" val="363125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1EBD5-4971-4AA9-81E8-17A8822DAB8F}"/>
              </a:ext>
            </a:extLst>
          </p:cNvPr>
          <p:cNvSpPr>
            <a:spLocks noGrp="1"/>
          </p:cNvSpPr>
          <p:nvPr>
            <p:ph type="title"/>
          </p:nvPr>
        </p:nvSpPr>
        <p:spPr>
          <a:xfrm>
            <a:off x="838200" y="963877"/>
            <a:ext cx="3494362" cy="4930246"/>
          </a:xfrm>
        </p:spPr>
        <p:txBody>
          <a:bodyPr>
            <a:normAutofit/>
          </a:bodyPr>
          <a:lstStyle/>
          <a:p>
            <a:pPr algn="r"/>
            <a:r>
              <a:rPr lang="en-US" altLang="en-US" sz="4100" dirty="0" err="1">
                <a:solidFill>
                  <a:schemeClr val="accent1"/>
                </a:solidFill>
              </a:rPr>
              <a:t>Interprocess</a:t>
            </a:r>
            <a:r>
              <a:rPr lang="en-US" altLang="en-US" sz="4100" dirty="0">
                <a:solidFill>
                  <a:schemeClr val="accent1"/>
                </a:solidFill>
              </a:rPr>
              <a:t> Communication</a:t>
            </a:r>
            <a:endParaRPr lang="en-US" sz="41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62FCB1-D4F4-4629-8CE6-53738A764C4C}"/>
              </a:ext>
            </a:extLst>
          </p:cNvPr>
          <p:cNvSpPr>
            <a:spLocks noGrp="1"/>
          </p:cNvSpPr>
          <p:nvPr>
            <p:ph idx="1"/>
          </p:nvPr>
        </p:nvSpPr>
        <p:spPr>
          <a:xfrm>
            <a:off x="4976031" y="963877"/>
            <a:ext cx="6377769" cy="4930246"/>
          </a:xfrm>
        </p:spPr>
        <p:txBody>
          <a:bodyPr anchor="ctr">
            <a:normAutofit/>
          </a:bodyPr>
          <a:lstStyle/>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900" kern="0">
                <a:latin typeface="Helvetica"/>
                <a:ea typeface="MS PGothic" pitchFamily="34" charset="-128"/>
              </a:rPr>
              <a:t>Processes within a system may be </a:t>
            </a:r>
            <a:r>
              <a:rPr kumimoji="1" lang="en-US" altLang="en-US" sz="1900" b="1" i="1" kern="0">
                <a:latin typeface="Helvetica"/>
                <a:ea typeface="MS PGothic" pitchFamily="34" charset="-128"/>
              </a:rPr>
              <a:t>independent</a:t>
            </a:r>
            <a:r>
              <a:rPr kumimoji="1" lang="en-US" altLang="en-US" sz="1900" b="1" kern="0">
                <a:latin typeface="Helvetica"/>
                <a:ea typeface="MS PGothic" pitchFamily="34" charset="-128"/>
              </a:rPr>
              <a:t> </a:t>
            </a:r>
            <a:r>
              <a:rPr kumimoji="1" lang="en-US" altLang="en-US" sz="1900" kern="0">
                <a:latin typeface="Helvetica"/>
                <a:ea typeface="MS PGothic" pitchFamily="34" charset="-128"/>
              </a:rPr>
              <a:t>or </a:t>
            </a:r>
            <a:r>
              <a:rPr kumimoji="1" lang="en-US" altLang="en-US" sz="1900" b="1" i="1" kern="0">
                <a:latin typeface="Helvetica"/>
                <a:ea typeface="MS PGothic" pitchFamily="34" charset="-128"/>
              </a:rPr>
              <a:t>cooperating</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900" kern="0">
                <a:latin typeface="Helvetica"/>
                <a:ea typeface="MS PGothic" pitchFamily="34" charset="-128"/>
              </a:rPr>
              <a:t>Cooperating process can affect or be affected by other processes, including sharing data</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900" kern="0">
                <a:latin typeface="Helvetica"/>
                <a:ea typeface="MS PGothic" pitchFamily="34" charset="-128"/>
              </a:rPr>
              <a:t>Reasons for cooperating processes:</a:t>
            </a:r>
          </a:p>
          <a:p>
            <a:pPr marL="742950" lvl="1" indent="-285750" eaLnBrk="0" fontAlgn="base" hangingPunct="0">
              <a:spcBef>
                <a:spcPct val="35000"/>
              </a:spcBef>
              <a:spcAft>
                <a:spcPct val="0"/>
              </a:spcAft>
              <a:buClr>
                <a:srgbClr val="CC6600"/>
              </a:buClr>
              <a:buSzPct val="80000"/>
              <a:buFont typeface="Monotype Sorts" pitchFamily="-84" charset="2"/>
              <a:buChar char="l"/>
            </a:pPr>
            <a:r>
              <a:rPr kumimoji="1" lang="en-US" altLang="en-US" sz="1900" kern="0">
                <a:latin typeface="Helvetica"/>
                <a:ea typeface="MS PGothic" pitchFamily="34" charset="-128"/>
              </a:rPr>
              <a:t>Information sharing</a:t>
            </a:r>
          </a:p>
          <a:p>
            <a:pPr marL="742950" lvl="1" indent="-285750" eaLnBrk="0" fontAlgn="base" hangingPunct="0">
              <a:spcBef>
                <a:spcPct val="35000"/>
              </a:spcBef>
              <a:spcAft>
                <a:spcPct val="0"/>
              </a:spcAft>
              <a:buClr>
                <a:srgbClr val="CC6600"/>
              </a:buClr>
              <a:buSzPct val="80000"/>
              <a:buFont typeface="Monotype Sorts" pitchFamily="-84" charset="2"/>
              <a:buChar char="l"/>
            </a:pPr>
            <a:r>
              <a:rPr kumimoji="1" lang="en-US" altLang="en-US" sz="1900" kern="0">
                <a:latin typeface="Helvetica"/>
                <a:ea typeface="MS PGothic" pitchFamily="34" charset="-128"/>
              </a:rPr>
              <a:t>Computation speedup</a:t>
            </a:r>
          </a:p>
          <a:p>
            <a:pPr marL="742950" lvl="1" indent="-285750" eaLnBrk="0" fontAlgn="base" hangingPunct="0">
              <a:spcBef>
                <a:spcPct val="35000"/>
              </a:spcBef>
              <a:spcAft>
                <a:spcPct val="0"/>
              </a:spcAft>
              <a:buClr>
                <a:srgbClr val="CC6600"/>
              </a:buClr>
              <a:buSzPct val="80000"/>
              <a:buFont typeface="Monotype Sorts" pitchFamily="-84" charset="2"/>
              <a:buChar char="l"/>
            </a:pPr>
            <a:r>
              <a:rPr kumimoji="1" lang="en-US" altLang="en-US" sz="1900" kern="0">
                <a:latin typeface="Helvetica"/>
                <a:ea typeface="MS PGothic" pitchFamily="34" charset="-128"/>
              </a:rPr>
              <a:t>Modularity</a:t>
            </a:r>
          </a:p>
          <a:p>
            <a:pPr marL="742950" lvl="1" indent="-285750" eaLnBrk="0" fontAlgn="base" hangingPunct="0">
              <a:spcBef>
                <a:spcPct val="35000"/>
              </a:spcBef>
              <a:spcAft>
                <a:spcPct val="0"/>
              </a:spcAft>
              <a:buClr>
                <a:srgbClr val="CC6600"/>
              </a:buClr>
              <a:buSzPct val="80000"/>
              <a:buFont typeface="Monotype Sorts" pitchFamily="-84" charset="2"/>
              <a:buChar char="l"/>
            </a:pPr>
            <a:r>
              <a:rPr kumimoji="1" lang="en-US" altLang="en-US" sz="1900" kern="0">
                <a:latin typeface="Helvetica"/>
                <a:ea typeface="MS PGothic" pitchFamily="34" charset="-128"/>
              </a:rPr>
              <a:t>Convenience	</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900" kern="0">
                <a:latin typeface="Helvetica"/>
                <a:ea typeface="MS PGothic" pitchFamily="34" charset="-128"/>
              </a:rPr>
              <a:t>Cooperating processes need </a:t>
            </a:r>
            <a:r>
              <a:rPr kumimoji="1" lang="en-US" altLang="en-US" sz="1900" b="1" kern="0">
                <a:latin typeface="Helvetica"/>
                <a:ea typeface="MS PGothic" pitchFamily="34" charset="-128"/>
              </a:rPr>
              <a:t>interprocess communication </a:t>
            </a:r>
            <a:r>
              <a:rPr kumimoji="1" lang="en-US" altLang="en-US" sz="1900" kern="0">
                <a:latin typeface="Helvetica"/>
                <a:ea typeface="MS PGothic" pitchFamily="34" charset="-128"/>
              </a:rPr>
              <a:t>(</a:t>
            </a:r>
            <a:r>
              <a:rPr kumimoji="1" lang="en-US" altLang="en-US" sz="1900" b="1" kern="0">
                <a:latin typeface="Helvetica"/>
                <a:ea typeface="MS PGothic" pitchFamily="34" charset="-128"/>
              </a:rPr>
              <a:t>IPC</a:t>
            </a:r>
            <a:r>
              <a:rPr kumimoji="1" lang="en-US" altLang="en-US" sz="1900" kern="0">
                <a:latin typeface="Helvetica"/>
                <a:ea typeface="MS PGothic" pitchFamily="34" charset="-128"/>
              </a:rPr>
              <a:t>)</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900" kern="0">
                <a:latin typeface="Helvetica"/>
                <a:ea typeface="MS PGothic" pitchFamily="34" charset="-128"/>
              </a:rPr>
              <a:t>Two models of IPC</a:t>
            </a:r>
          </a:p>
          <a:p>
            <a:pPr marL="742950" lvl="1" indent="-285750" eaLnBrk="0" fontAlgn="base" hangingPunct="0">
              <a:spcBef>
                <a:spcPct val="35000"/>
              </a:spcBef>
              <a:spcAft>
                <a:spcPct val="0"/>
              </a:spcAft>
              <a:buClr>
                <a:srgbClr val="CC6600"/>
              </a:buClr>
              <a:buSzPct val="80000"/>
              <a:buFont typeface="Monotype Sorts" pitchFamily="-84" charset="2"/>
              <a:buChar char="l"/>
            </a:pPr>
            <a:r>
              <a:rPr kumimoji="1" lang="en-US" altLang="en-US" sz="1900" b="1" kern="0">
                <a:latin typeface="Helvetica"/>
                <a:ea typeface="MS PGothic" pitchFamily="34" charset="-128"/>
              </a:rPr>
              <a:t>Shared memory</a:t>
            </a:r>
          </a:p>
          <a:p>
            <a:pPr marL="742950" lvl="1" indent="-285750" eaLnBrk="0" fontAlgn="base" hangingPunct="0">
              <a:spcBef>
                <a:spcPct val="35000"/>
              </a:spcBef>
              <a:spcAft>
                <a:spcPct val="0"/>
              </a:spcAft>
              <a:buClr>
                <a:srgbClr val="CC6600"/>
              </a:buClr>
              <a:buSzPct val="80000"/>
              <a:buFont typeface="Monotype Sorts" pitchFamily="-84" charset="2"/>
              <a:buChar char="l"/>
            </a:pPr>
            <a:r>
              <a:rPr kumimoji="1" lang="en-US" altLang="en-US" sz="1900" b="1" kern="0">
                <a:latin typeface="Helvetica"/>
                <a:ea typeface="MS PGothic" pitchFamily="34" charset="-128"/>
              </a:rPr>
              <a:t>Message passing</a:t>
            </a:r>
          </a:p>
          <a:p>
            <a:endParaRPr lang="en-US" sz="1900"/>
          </a:p>
        </p:txBody>
      </p:sp>
    </p:spTree>
    <p:extLst>
      <p:ext uri="{BB962C8B-B14F-4D97-AF65-F5344CB8AC3E}">
        <p14:creationId xmlns:p14="http://schemas.microsoft.com/office/powerpoint/2010/main" val="423750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9C86D0-3877-48D4-A444-7ACF56D1FECB}"/>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000">
                <a:solidFill>
                  <a:srgbClr val="FFFFFF"/>
                </a:solidFill>
              </a:rPr>
              <a:t>Communications Models </a:t>
            </a:r>
            <a:endParaRPr lang="en-US" sz="2000">
              <a:solidFill>
                <a:srgbClr val="FFFFFF"/>
              </a:solidFill>
            </a:endParaRPr>
          </a:p>
        </p:txBody>
      </p:sp>
      <p:pic>
        <p:nvPicPr>
          <p:cNvPr id="4" name="Picture 3" descr="3_12.pdf">
            <a:extLst>
              <a:ext uri="{FF2B5EF4-FFF2-40B4-BE49-F238E27FC236}">
                <a16:creationId xmlns:a16="http://schemas.microsoft.com/office/drawing/2014/main" id="{898A5966-1351-429E-A6A2-1C25710B0E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313299"/>
            <a:ext cx="7750044" cy="48636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53B81F7F-B689-4028-B914-3C36EDD6A615}"/>
              </a:ext>
            </a:extLst>
          </p:cNvPr>
          <p:cNvSpPr>
            <a:spLocks noGrp="1"/>
          </p:cNvSpPr>
          <p:nvPr>
            <p:ph idx="1"/>
          </p:nvPr>
        </p:nvSpPr>
        <p:spPr>
          <a:xfrm>
            <a:off x="4038600" y="4884873"/>
            <a:ext cx="7188199" cy="1292090"/>
          </a:xfrm>
        </p:spPr>
        <p:txBody>
          <a:bodyPr>
            <a:normAutofit/>
          </a:bodyPr>
          <a:lstStyle/>
          <a:p>
            <a:endParaRPr lang="en-US" sz="1800" dirty="0"/>
          </a:p>
        </p:txBody>
      </p:sp>
    </p:spTree>
    <p:extLst>
      <p:ext uri="{BB962C8B-B14F-4D97-AF65-F5344CB8AC3E}">
        <p14:creationId xmlns:p14="http://schemas.microsoft.com/office/powerpoint/2010/main" val="4101392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0CE8CF-A636-4EAA-A401-A67E31F3FAE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Producer-Consumer Problem</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71F052-6C7C-492C-8C83-2815675D77E5}"/>
              </a:ext>
            </a:extLst>
          </p:cNvPr>
          <p:cNvSpPr>
            <a:spLocks noGrp="1"/>
          </p:cNvSpPr>
          <p:nvPr>
            <p:ph idx="1"/>
          </p:nvPr>
        </p:nvSpPr>
        <p:spPr>
          <a:xfrm>
            <a:off x="4976031" y="640080"/>
            <a:ext cx="6762579" cy="5254043"/>
          </a:xfrm>
        </p:spPr>
        <p:txBody>
          <a:bodyPr anchor="ctr">
            <a:normAutofit/>
          </a:bodyPr>
          <a:lstStyle/>
          <a:p>
            <a:r>
              <a:rPr lang="en-US" altLang="en-US" sz="2400" dirty="0"/>
              <a:t>Paradigm for cooperating processes, </a:t>
            </a:r>
            <a:r>
              <a:rPr lang="en-US" altLang="en-US" sz="2400" i="1" dirty="0"/>
              <a:t>producer</a:t>
            </a:r>
            <a:r>
              <a:rPr lang="en-US" altLang="en-US" sz="2400" dirty="0"/>
              <a:t> process produces information that is consumed by a </a:t>
            </a:r>
            <a:r>
              <a:rPr lang="en-US" altLang="en-US" sz="2400" i="1" dirty="0"/>
              <a:t>consumer</a:t>
            </a:r>
            <a:r>
              <a:rPr lang="en-US" altLang="en-US" sz="2400" dirty="0"/>
              <a:t> process</a:t>
            </a:r>
          </a:p>
          <a:p>
            <a:pPr lvl="1"/>
            <a:r>
              <a:rPr lang="en-US" altLang="en-US" b="1" dirty="0"/>
              <a:t>unbounded-buffer </a:t>
            </a:r>
            <a:r>
              <a:rPr lang="en-US" altLang="en-US" dirty="0"/>
              <a:t>places no practical limit on the size of the buffer</a:t>
            </a:r>
          </a:p>
          <a:p>
            <a:pPr lvl="1"/>
            <a:r>
              <a:rPr lang="en-US" altLang="en-US" b="1" dirty="0"/>
              <a:t>bounded-buffer </a:t>
            </a:r>
            <a:r>
              <a:rPr lang="en-US" altLang="en-US" dirty="0"/>
              <a:t>assumes that there is a fixed buffer size</a:t>
            </a:r>
          </a:p>
        </p:txBody>
      </p:sp>
    </p:spTree>
    <p:extLst>
      <p:ext uri="{BB962C8B-B14F-4D97-AF65-F5344CB8AC3E}">
        <p14:creationId xmlns:p14="http://schemas.microsoft.com/office/powerpoint/2010/main" val="185871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7E33B9-E429-44ED-BD27-A2EB6230E84E}"/>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Chapter 3 Processes</a:t>
            </a:r>
          </a:p>
        </p:txBody>
      </p:sp>
      <p:cxnSp>
        <p:nvCxnSpPr>
          <p:cNvPr id="23"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6D657A-7D57-49DD-8F4E-F8F323F94D3B}"/>
              </a:ext>
            </a:extLst>
          </p:cNvPr>
          <p:cNvSpPr>
            <a:spLocks noGrp="1"/>
          </p:cNvSpPr>
          <p:nvPr>
            <p:ph idx="1"/>
          </p:nvPr>
        </p:nvSpPr>
        <p:spPr>
          <a:xfrm>
            <a:off x="4976031" y="963877"/>
            <a:ext cx="6377769" cy="4930246"/>
          </a:xfrm>
        </p:spPr>
        <p:txBody>
          <a:bodyPr anchor="ctr">
            <a:normAutofit lnSpcReduction="10000"/>
          </a:bodyPr>
          <a:lstStyle/>
          <a:p>
            <a:pPr marL="0" indent="0">
              <a:buNone/>
            </a:pPr>
            <a:r>
              <a:rPr lang="en-US" sz="2600" b="1" dirty="0"/>
              <a:t>Objectives</a:t>
            </a:r>
          </a:p>
          <a:p>
            <a:pPr marL="0" indent="0">
              <a:buNone/>
            </a:pPr>
            <a:endParaRPr lang="en-US" sz="2600" dirty="0"/>
          </a:p>
          <a:p>
            <a:r>
              <a:rPr lang="en-US" altLang="en-US" sz="2600" dirty="0"/>
              <a:t>To introduce the notion of a process -- a program in execution, which forms the basis of all computation</a:t>
            </a:r>
          </a:p>
          <a:p>
            <a:r>
              <a:rPr lang="en-US" altLang="en-US" sz="2600" dirty="0"/>
              <a:t>To describe the various features of processes, including scheduling, creation and termination, and communication</a:t>
            </a:r>
          </a:p>
          <a:p>
            <a:r>
              <a:rPr lang="en-US" altLang="en-US" sz="2600" dirty="0"/>
              <a:t>To explore </a:t>
            </a:r>
            <a:r>
              <a:rPr lang="en-US" altLang="en-US" sz="2600" dirty="0" err="1"/>
              <a:t>interprocess</a:t>
            </a:r>
            <a:r>
              <a:rPr lang="en-US" altLang="en-US" sz="2600" dirty="0"/>
              <a:t> communication using shared memory and message passing</a:t>
            </a:r>
          </a:p>
          <a:p>
            <a:r>
              <a:rPr lang="en-US" altLang="en-US" sz="2600" dirty="0"/>
              <a:t>To describe communication in client-server systems</a:t>
            </a:r>
          </a:p>
          <a:p>
            <a:pPr marL="0" indent="0">
              <a:buNone/>
            </a:pPr>
            <a:endParaRPr lang="en-US" sz="2400" dirty="0"/>
          </a:p>
        </p:txBody>
      </p:sp>
    </p:spTree>
    <p:extLst>
      <p:ext uri="{BB962C8B-B14F-4D97-AF65-F5344CB8AC3E}">
        <p14:creationId xmlns:p14="http://schemas.microsoft.com/office/powerpoint/2010/main" val="3974375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46C5A0-C3FE-4CD8-9BD2-3569F010AAF8}"/>
              </a:ext>
            </a:extLst>
          </p:cNvPr>
          <p:cNvSpPr>
            <a:spLocks noGrp="1"/>
          </p:cNvSpPr>
          <p:nvPr>
            <p:ph type="title"/>
          </p:nvPr>
        </p:nvSpPr>
        <p:spPr>
          <a:xfrm>
            <a:off x="838200" y="963877"/>
            <a:ext cx="3494362" cy="4930246"/>
          </a:xfrm>
        </p:spPr>
        <p:txBody>
          <a:bodyPr>
            <a:normAutofit/>
          </a:bodyPr>
          <a:lstStyle/>
          <a:p>
            <a:pPr algn="r"/>
            <a:r>
              <a:rPr lang="en-US" sz="4100">
                <a:solidFill>
                  <a:schemeClr val="accent1"/>
                </a:solidFill>
              </a:rPr>
              <a:t>Synchronization</a:t>
            </a:r>
          </a:p>
        </p:txBody>
      </p:sp>
      <p:cxnSp>
        <p:nvCxnSpPr>
          <p:cNvPr id="17" name="Straight Connector 16">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6048190-A458-40B0-AC5E-25452AD5923E}"/>
              </a:ext>
            </a:extLst>
          </p:cNvPr>
          <p:cNvSpPr>
            <a:spLocks noGrp="1"/>
          </p:cNvSpPr>
          <p:nvPr>
            <p:ph idx="1"/>
          </p:nvPr>
        </p:nvSpPr>
        <p:spPr>
          <a:xfrm>
            <a:off x="4976031" y="963877"/>
            <a:ext cx="6377769" cy="4930246"/>
          </a:xfrm>
        </p:spPr>
        <p:txBody>
          <a:bodyPr anchor="ctr">
            <a:normAutofit/>
          </a:bodyPr>
          <a:lstStyle/>
          <a:p>
            <a:pPr marL="379413" indent="-379413">
              <a:defRPr/>
            </a:pPr>
            <a:r>
              <a:rPr lang="en-US" sz="2000" dirty="0"/>
              <a:t>Message passing may be either blocking or non-blocking</a:t>
            </a:r>
          </a:p>
          <a:p>
            <a:pPr marL="379413" indent="-379413">
              <a:defRPr/>
            </a:pPr>
            <a:r>
              <a:rPr lang="en-US" sz="2000" b="1" dirty="0"/>
              <a:t>Blocking</a:t>
            </a:r>
            <a:r>
              <a:rPr lang="en-US" sz="2000" dirty="0"/>
              <a:t> is considered </a:t>
            </a:r>
            <a:r>
              <a:rPr lang="en-US" sz="2000" b="1" dirty="0"/>
              <a:t>synchronous</a:t>
            </a:r>
          </a:p>
          <a:p>
            <a:pPr marL="798513" lvl="1" indent="-341313">
              <a:defRPr/>
            </a:pPr>
            <a:r>
              <a:rPr lang="en-US" sz="2000" b="1" dirty="0"/>
              <a:t>Blocking send </a:t>
            </a:r>
            <a:r>
              <a:rPr lang="en-US" sz="2000" dirty="0"/>
              <a:t>--</a:t>
            </a:r>
            <a:r>
              <a:rPr lang="en-US" sz="2000" b="1" dirty="0"/>
              <a:t> </a:t>
            </a:r>
            <a:r>
              <a:rPr lang="en-US" sz="2000" dirty="0"/>
              <a:t>the sender is blocked until the message is received</a:t>
            </a:r>
          </a:p>
          <a:p>
            <a:pPr marL="798513" lvl="1" indent="-341313">
              <a:defRPr/>
            </a:pPr>
            <a:r>
              <a:rPr lang="en-US" sz="2000" b="1" dirty="0"/>
              <a:t>Blocking receive </a:t>
            </a:r>
            <a:r>
              <a:rPr lang="en-US" sz="2000" dirty="0"/>
              <a:t>--</a:t>
            </a:r>
            <a:r>
              <a:rPr lang="en-US" sz="2000" b="1" dirty="0"/>
              <a:t> </a:t>
            </a:r>
            <a:r>
              <a:rPr lang="en-US" sz="2000" dirty="0"/>
              <a:t>the receiver is  blocked until a message is available</a:t>
            </a:r>
          </a:p>
          <a:p>
            <a:pPr marL="379413" indent="-379413">
              <a:defRPr/>
            </a:pPr>
            <a:r>
              <a:rPr lang="en-US" sz="2000" b="1" dirty="0"/>
              <a:t>Non-blocking</a:t>
            </a:r>
            <a:r>
              <a:rPr lang="en-US" sz="2000" dirty="0"/>
              <a:t> is considered </a:t>
            </a:r>
            <a:r>
              <a:rPr lang="en-US" sz="2000" b="1" dirty="0"/>
              <a:t>asynchronous</a:t>
            </a:r>
          </a:p>
          <a:p>
            <a:pPr marL="798513" lvl="1" indent="-341313">
              <a:defRPr/>
            </a:pPr>
            <a:r>
              <a:rPr lang="en-US" sz="2000" b="1" dirty="0"/>
              <a:t>Non-blocking send</a:t>
            </a:r>
            <a:r>
              <a:rPr lang="en-US" sz="2000" dirty="0"/>
              <a:t> -- the sender sends the message and continue</a:t>
            </a:r>
          </a:p>
          <a:p>
            <a:pPr marL="798513" lvl="1" indent="-341313">
              <a:defRPr/>
            </a:pPr>
            <a:r>
              <a:rPr lang="en-US" sz="2000" b="1" dirty="0"/>
              <a:t>Non-blocking receive</a:t>
            </a:r>
            <a:r>
              <a:rPr lang="en-US" sz="2000" dirty="0"/>
              <a:t> -- the receiver receives:</a:t>
            </a:r>
          </a:p>
          <a:p>
            <a:pPr marL="800100" lvl="2" indent="0">
              <a:buNone/>
              <a:defRPr/>
            </a:pPr>
            <a:r>
              <a:rPr lang="en-US" dirty="0"/>
              <a:t>	 A valid message,  or  A Null message</a:t>
            </a:r>
          </a:p>
          <a:p>
            <a:pPr indent="-342900">
              <a:defRPr/>
            </a:pPr>
            <a:r>
              <a:rPr lang="en-US" sz="2000" dirty="0">
                <a:ea typeface="ＭＳ Ｐゴシック" charset="0"/>
              </a:rPr>
              <a:t>Different combinations possible</a:t>
            </a:r>
          </a:p>
          <a:p>
            <a:pPr marL="913289" lvl="1" indent="-342900">
              <a:defRPr/>
            </a:pPr>
            <a:r>
              <a:rPr lang="en-US" sz="2000" dirty="0">
                <a:ea typeface="ＭＳ Ｐゴシック" charset="0"/>
              </a:rPr>
              <a:t>If both send and receive are blocking, we have a </a:t>
            </a:r>
            <a:r>
              <a:rPr lang="en-US" sz="2000" b="1" dirty="0">
                <a:ea typeface="ＭＳ Ｐゴシック" charset="0"/>
                <a:cs typeface="ＭＳ Ｐゴシック" charset="0"/>
              </a:rPr>
              <a:t>rendezvous</a:t>
            </a:r>
          </a:p>
        </p:txBody>
      </p:sp>
    </p:spTree>
    <p:extLst>
      <p:ext uri="{BB962C8B-B14F-4D97-AF65-F5344CB8AC3E}">
        <p14:creationId xmlns:p14="http://schemas.microsoft.com/office/powerpoint/2010/main" val="176569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7774B4-322E-4E31-B0E2-9A3E8CEA5BF0}"/>
              </a:ext>
            </a:extLst>
          </p:cNvPr>
          <p:cNvSpPr>
            <a:spLocks noGrp="1"/>
          </p:cNvSpPr>
          <p:nvPr>
            <p:ph type="title"/>
          </p:nvPr>
        </p:nvSpPr>
        <p:spPr>
          <a:xfrm>
            <a:off x="838200" y="963877"/>
            <a:ext cx="3494362" cy="4930246"/>
          </a:xfrm>
        </p:spPr>
        <p:txBody>
          <a:bodyPr>
            <a:normAutofit/>
          </a:bodyPr>
          <a:lstStyle/>
          <a:p>
            <a:pPr algn="r"/>
            <a:r>
              <a:rPr lang="en-US" altLang="en-US" sz="3700">
                <a:solidFill>
                  <a:schemeClr val="accent1"/>
                </a:solidFill>
              </a:rPr>
              <a:t>Communications in Client-Server Systems</a:t>
            </a:r>
            <a:endParaRPr lang="en-US" sz="3700">
              <a:solidFill>
                <a:schemeClr val="accent1"/>
              </a:solidFill>
            </a:endParaRP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17C629-3977-4AB4-9841-45DF1E182B9E}"/>
              </a:ext>
            </a:extLst>
          </p:cNvPr>
          <p:cNvSpPr>
            <a:spLocks noGrp="1"/>
          </p:cNvSpPr>
          <p:nvPr>
            <p:ph idx="1"/>
          </p:nvPr>
        </p:nvSpPr>
        <p:spPr>
          <a:xfrm>
            <a:off x="4976031" y="963877"/>
            <a:ext cx="6377769" cy="4930246"/>
          </a:xfrm>
        </p:spPr>
        <p:txBody>
          <a:bodyPr anchor="ctr">
            <a:normAutofit/>
          </a:bodyPr>
          <a:lstStyle/>
          <a:p>
            <a:r>
              <a:rPr lang="en-US" altLang="en-US" sz="2400" dirty="0"/>
              <a:t>Sockets</a:t>
            </a:r>
          </a:p>
          <a:p>
            <a:r>
              <a:rPr lang="en-US" altLang="en-US" sz="2400" dirty="0"/>
              <a:t>Remote Procedure Calls</a:t>
            </a:r>
          </a:p>
          <a:p>
            <a:r>
              <a:rPr lang="en-US" altLang="en-US" sz="2400" dirty="0"/>
              <a:t>Pipes</a:t>
            </a:r>
          </a:p>
          <a:p>
            <a:r>
              <a:rPr lang="en-US" altLang="en-US" sz="2400" dirty="0"/>
              <a:t>Remote Method Invocation (Java)</a:t>
            </a:r>
          </a:p>
        </p:txBody>
      </p:sp>
    </p:spTree>
    <p:extLst>
      <p:ext uri="{BB962C8B-B14F-4D97-AF65-F5344CB8AC3E}">
        <p14:creationId xmlns:p14="http://schemas.microsoft.com/office/powerpoint/2010/main" val="845277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E62483-AFC9-4C54-ADE2-428A558FE6B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Sockets</a:t>
            </a:r>
          </a:p>
        </p:txBody>
      </p:sp>
      <p:cxnSp>
        <p:nvCxnSpPr>
          <p:cNvPr id="2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A741BD5-ABAC-4C29-8C42-FCC33B4B38B8}"/>
              </a:ext>
            </a:extLst>
          </p:cNvPr>
          <p:cNvSpPr>
            <a:spLocks noGrp="1"/>
          </p:cNvSpPr>
          <p:nvPr>
            <p:ph idx="1"/>
          </p:nvPr>
        </p:nvSpPr>
        <p:spPr>
          <a:xfrm>
            <a:off x="4976031" y="963877"/>
            <a:ext cx="6377769" cy="4930246"/>
          </a:xfrm>
        </p:spPr>
        <p:txBody>
          <a:bodyPr anchor="ctr">
            <a:normAutofit/>
          </a:bodyPr>
          <a:lstStyle/>
          <a:p>
            <a:r>
              <a:rPr lang="en-US" altLang="en-US" sz="1700"/>
              <a:t>A </a:t>
            </a:r>
            <a:r>
              <a:rPr lang="en-US" altLang="en-US" sz="1700" b="1"/>
              <a:t>socket </a:t>
            </a:r>
            <a:r>
              <a:rPr lang="en-US" altLang="en-US" sz="1700"/>
              <a:t>is defined as an endpoint for communication</a:t>
            </a:r>
          </a:p>
          <a:p>
            <a:endParaRPr lang="en-US" altLang="en-US" sz="1700"/>
          </a:p>
          <a:p>
            <a:r>
              <a:rPr lang="en-US" altLang="en-US" sz="1700"/>
              <a:t>Concatenation of IP address and </a:t>
            </a:r>
            <a:r>
              <a:rPr lang="en-US" altLang="en-US" sz="1700" b="1"/>
              <a:t>port</a:t>
            </a:r>
            <a:r>
              <a:rPr lang="en-US" altLang="en-US" sz="1700"/>
              <a:t> – a number included at start of message packet to differentiate network services on a host</a:t>
            </a:r>
          </a:p>
          <a:p>
            <a:endParaRPr lang="en-US" altLang="en-US" sz="1700"/>
          </a:p>
          <a:p>
            <a:r>
              <a:rPr lang="en-US" altLang="en-US" sz="1700"/>
              <a:t>The socket </a:t>
            </a:r>
            <a:r>
              <a:rPr lang="en-US" altLang="en-US" sz="1700" b="1"/>
              <a:t>161.25.19.8:1625</a:t>
            </a:r>
            <a:r>
              <a:rPr lang="en-US" altLang="en-US" sz="1700"/>
              <a:t> refers to port </a:t>
            </a:r>
            <a:r>
              <a:rPr lang="en-US" altLang="en-US" sz="1700" b="1"/>
              <a:t>1625</a:t>
            </a:r>
            <a:r>
              <a:rPr lang="en-US" altLang="en-US" sz="1700"/>
              <a:t> on host </a:t>
            </a:r>
            <a:r>
              <a:rPr lang="en-US" altLang="en-US" sz="1700" b="1"/>
              <a:t>161.25.19.8</a:t>
            </a:r>
          </a:p>
          <a:p>
            <a:endParaRPr lang="en-US" altLang="en-US" sz="1700" b="1"/>
          </a:p>
          <a:p>
            <a:r>
              <a:rPr lang="en-US" altLang="en-US" sz="1700"/>
              <a:t>Communication consists between a pair of sockets</a:t>
            </a:r>
          </a:p>
          <a:p>
            <a:endParaRPr lang="en-US" altLang="en-US" sz="1700"/>
          </a:p>
          <a:p>
            <a:r>
              <a:rPr lang="en-US" altLang="en-US" sz="1700"/>
              <a:t>All ports below 1024 are </a:t>
            </a:r>
            <a:r>
              <a:rPr lang="en-US" altLang="en-US" sz="1700" b="1" i="1"/>
              <a:t>well known</a:t>
            </a:r>
            <a:r>
              <a:rPr lang="en-US" altLang="en-US" sz="1700"/>
              <a:t>, used for standard services</a:t>
            </a:r>
          </a:p>
          <a:p>
            <a:endParaRPr lang="en-US" altLang="en-US" sz="1700"/>
          </a:p>
          <a:p>
            <a:r>
              <a:rPr lang="en-US" altLang="en-US" sz="1700"/>
              <a:t>Special IP address 127.0.0.1 (</a:t>
            </a:r>
            <a:r>
              <a:rPr lang="en-US" altLang="en-US" sz="1700" b="1"/>
              <a:t>loopback</a:t>
            </a:r>
            <a:r>
              <a:rPr lang="en-US" altLang="en-US" sz="1700"/>
              <a:t>) to refer to system on which process is running</a:t>
            </a:r>
          </a:p>
        </p:txBody>
      </p:sp>
    </p:spTree>
    <p:extLst>
      <p:ext uri="{BB962C8B-B14F-4D97-AF65-F5344CB8AC3E}">
        <p14:creationId xmlns:p14="http://schemas.microsoft.com/office/powerpoint/2010/main" val="2882046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7B776C-74AA-41BC-AD87-D116DB9988F8}"/>
              </a:ext>
            </a:extLst>
          </p:cNvPr>
          <p:cNvSpPr>
            <a:spLocks noGrp="1"/>
          </p:cNvSpPr>
          <p:nvPr>
            <p:ph type="title"/>
          </p:nvPr>
        </p:nvSpPr>
        <p:spPr>
          <a:xfrm>
            <a:off x="838200" y="963877"/>
            <a:ext cx="3494362" cy="4930246"/>
          </a:xfrm>
        </p:spPr>
        <p:txBody>
          <a:bodyPr>
            <a:normAutofit/>
          </a:bodyPr>
          <a:lstStyle/>
          <a:p>
            <a:pPr algn="r"/>
            <a:r>
              <a:rPr lang="en-US" altLang="en-US" dirty="0">
                <a:solidFill>
                  <a:schemeClr val="accent1"/>
                </a:solidFill>
              </a:rPr>
              <a:t>Pipes</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520346-5A82-4743-AB9D-B8F10387DCEF}"/>
              </a:ext>
            </a:extLst>
          </p:cNvPr>
          <p:cNvSpPr>
            <a:spLocks noGrp="1"/>
          </p:cNvSpPr>
          <p:nvPr>
            <p:ph idx="1"/>
          </p:nvPr>
        </p:nvSpPr>
        <p:spPr>
          <a:xfrm>
            <a:off x="4976031" y="963877"/>
            <a:ext cx="6377769" cy="4930246"/>
          </a:xfrm>
        </p:spPr>
        <p:txBody>
          <a:bodyPr anchor="ctr">
            <a:normAutofit/>
          </a:bodyPr>
          <a:lstStyle/>
          <a:p>
            <a:r>
              <a:rPr lang="en-US" altLang="en-US" sz="2000" dirty="0"/>
              <a:t>Acts as a conduit allowing two processes to communicate</a:t>
            </a:r>
          </a:p>
          <a:p>
            <a:r>
              <a:rPr lang="en-US" altLang="en-US" sz="2000" dirty="0"/>
              <a:t>Issues:</a:t>
            </a:r>
          </a:p>
          <a:p>
            <a:pPr lvl="1"/>
            <a:r>
              <a:rPr lang="en-US" altLang="en-US" sz="2000" dirty="0"/>
              <a:t>Is communication unidirectional or bidirectional?</a:t>
            </a:r>
          </a:p>
          <a:p>
            <a:pPr lvl="1"/>
            <a:r>
              <a:rPr lang="en-US" altLang="en-US" sz="2000" dirty="0"/>
              <a:t>In the case of two-way communication, is it half or full-duplex?</a:t>
            </a:r>
          </a:p>
          <a:p>
            <a:pPr lvl="1"/>
            <a:r>
              <a:rPr lang="en-US" altLang="en-US" sz="2000" dirty="0"/>
              <a:t>Must there exist a relationship (i.e., </a:t>
            </a:r>
            <a:r>
              <a:rPr lang="en-US" altLang="en-US" sz="2000" b="1" i="1" dirty="0"/>
              <a:t>parent-child</a:t>
            </a:r>
            <a:r>
              <a:rPr lang="en-US" altLang="en-US" sz="2000" dirty="0"/>
              <a:t>) between the communicating processes?</a:t>
            </a:r>
          </a:p>
          <a:p>
            <a:pPr lvl="1"/>
            <a:r>
              <a:rPr lang="en-US" altLang="en-US" sz="2000" dirty="0"/>
              <a:t>Can the pipes be used over a network?</a:t>
            </a:r>
          </a:p>
          <a:p>
            <a:r>
              <a:rPr lang="en-US" altLang="en-US" sz="2000" dirty="0"/>
              <a:t>Ordinary pipes – cannot be accessed  from outside the process that created it. Typically, a parent process creates a pipe and uses it to communicate with a child process that it created. </a:t>
            </a:r>
          </a:p>
          <a:p>
            <a:r>
              <a:rPr lang="en-US" altLang="en-US" sz="2000" dirty="0"/>
              <a:t>Named pipes – can be accessed without a parent-child relationship.</a:t>
            </a:r>
          </a:p>
          <a:p>
            <a:endParaRPr lang="en-US" sz="2000" dirty="0"/>
          </a:p>
        </p:txBody>
      </p:sp>
    </p:spTree>
    <p:extLst>
      <p:ext uri="{BB962C8B-B14F-4D97-AF65-F5344CB8AC3E}">
        <p14:creationId xmlns:p14="http://schemas.microsoft.com/office/powerpoint/2010/main" val="1426524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7774B4-322E-4E31-B0E2-9A3E8CEA5BF0}"/>
              </a:ext>
            </a:extLst>
          </p:cNvPr>
          <p:cNvSpPr>
            <a:spLocks noGrp="1"/>
          </p:cNvSpPr>
          <p:nvPr>
            <p:ph type="title"/>
          </p:nvPr>
        </p:nvSpPr>
        <p:spPr>
          <a:xfrm>
            <a:off x="838200" y="963877"/>
            <a:ext cx="3494362" cy="4930246"/>
          </a:xfrm>
        </p:spPr>
        <p:txBody>
          <a:bodyPr>
            <a:normAutofit/>
          </a:bodyPr>
          <a:lstStyle/>
          <a:p>
            <a:pPr algn="r"/>
            <a:r>
              <a:rPr lang="en-US" altLang="en-US" sz="3700">
                <a:solidFill>
                  <a:schemeClr val="accent1"/>
                </a:solidFill>
              </a:rPr>
              <a:t>Communications in Client-Server Systems</a:t>
            </a:r>
            <a:endParaRPr lang="en-US" sz="3700">
              <a:solidFill>
                <a:schemeClr val="accent1"/>
              </a:solidFill>
            </a:endParaRP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C17C629-3977-4AB4-9841-45DF1E182B9E}"/>
              </a:ext>
            </a:extLst>
          </p:cNvPr>
          <p:cNvSpPr>
            <a:spLocks noGrp="1"/>
          </p:cNvSpPr>
          <p:nvPr>
            <p:ph idx="1"/>
          </p:nvPr>
        </p:nvSpPr>
        <p:spPr>
          <a:xfrm>
            <a:off x="4976031" y="963877"/>
            <a:ext cx="6377769" cy="4930246"/>
          </a:xfrm>
        </p:spPr>
        <p:txBody>
          <a:bodyPr anchor="ctr">
            <a:normAutofit/>
          </a:bodyPr>
          <a:lstStyle/>
          <a:p>
            <a:r>
              <a:rPr lang="en-US" altLang="en-US" sz="2400" dirty="0"/>
              <a:t>Sockets</a:t>
            </a:r>
          </a:p>
          <a:p>
            <a:r>
              <a:rPr lang="en-US" altLang="en-US" sz="2400" dirty="0"/>
              <a:t>Remote Procedure Calls</a:t>
            </a:r>
          </a:p>
          <a:p>
            <a:r>
              <a:rPr lang="en-US" altLang="en-US" sz="2400" dirty="0"/>
              <a:t>Pipes</a:t>
            </a:r>
          </a:p>
          <a:p>
            <a:r>
              <a:rPr lang="en-US" altLang="en-US" sz="2400" dirty="0"/>
              <a:t>Remote Method Invocation (Java)</a:t>
            </a:r>
          </a:p>
        </p:txBody>
      </p:sp>
    </p:spTree>
    <p:extLst>
      <p:ext uri="{BB962C8B-B14F-4D97-AF65-F5344CB8AC3E}">
        <p14:creationId xmlns:p14="http://schemas.microsoft.com/office/powerpoint/2010/main" val="2014748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E62483-AFC9-4C54-ADE2-428A558FE6B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Sockets</a:t>
            </a:r>
          </a:p>
        </p:txBody>
      </p:sp>
      <p:cxnSp>
        <p:nvCxnSpPr>
          <p:cNvPr id="2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A741BD5-ABAC-4C29-8C42-FCC33B4B38B8}"/>
              </a:ext>
            </a:extLst>
          </p:cNvPr>
          <p:cNvSpPr>
            <a:spLocks noGrp="1"/>
          </p:cNvSpPr>
          <p:nvPr>
            <p:ph idx="1"/>
          </p:nvPr>
        </p:nvSpPr>
        <p:spPr>
          <a:xfrm>
            <a:off x="4976031" y="963877"/>
            <a:ext cx="6377769" cy="4930246"/>
          </a:xfrm>
        </p:spPr>
        <p:txBody>
          <a:bodyPr anchor="ctr">
            <a:normAutofit/>
          </a:bodyPr>
          <a:lstStyle/>
          <a:p>
            <a:r>
              <a:rPr lang="en-US" altLang="en-US" sz="1700"/>
              <a:t>A </a:t>
            </a:r>
            <a:r>
              <a:rPr lang="en-US" altLang="en-US" sz="1700" b="1"/>
              <a:t>socket </a:t>
            </a:r>
            <a:r>
              <a:rPr lang="en-US" altLang="en-US" sz="1700"/>
              <a:t>is defined as an endpoint for communication</a:t>
            </a:r>
          </a:p>
          <a:p>
            <a:endParaRPr lang="en-US" altLang="en-US" sz="1700"/>
          </a:p>
          <a:p>
            <a:r>
              <a:rPr lang="en-US" altLang="en-US" sz="1700"/>
              <a:t>Concatenation of IP address and </a:t>
            </a:r>
            <a:r>
              <a:rPr lang="en-US" altLang="en-US" sz="1700" b="1"/>
              <a:t>port</a:t>
            </a:r>
            <a:r>
              <a:rPr lang="en-US" altLang="en-US" sz="1700"/>
              <a:t> – a number included at start of message packet to differentiate network services on a host</a:t>
            </a:r>
          </a:p>
          <a:p>
            <a:endParaRPr lang="en-US" altLang="en-US" sz="1700"/>
          </a:p>
          <a:p>
            <a:r>
              <a:rPr lang="en-US" altLang="en-US" sz="1700"/>
              <a:t>The socket </a:t>
            </a:r>
            <a:r>
              <a:rPr lang="en-US" altLang="en-US" sz="1700" b="1"/>
              <a:t>161.25.19.8:1625</a:t>
            </a:r>
            <a:r>
              <a:rPr lang="en-US" altLang="en-US" sz="1700"/>
              <a:t> refers to port </a:t>
            </a:r>
            <a:r>
              <a:rPr lang="en-US" altLang="en-US" sz="1700" b="1"/>
              <a:t>1625</a:t>
            </a:r>
            <a:r>
              <a:rPr lang="en-US" altLang="en-US" sz="1700"/>
              <a:t> on host </a:t>
            </a:r>
            <a:r>
              <a:rPr lang="en-US" altLang="en-US" sz="1700" b="1"/>
              <a:t>161.25.19.8</a:t>
            </a:r>
          </a:p>
          <a:p>
            <a:endParaRPr lang="en-US" altLang="en-US" sz="1700" b="1"/>
          </a:p>
          <a:p>
            <a:r>
              <a:rPr lang="en-US" altLang="en-US" sz="1700"/>
              <a:t>Communication consists between a pair of sockets</a:t>
            </a:r>
          </a:p>
          <a:p>
            <a:endParaRPr lang="en-US" altLang="en-US" sz="1700"/>
          </a:p>
          <a:p>
            <a:r>
              <a:rPr lang="en-US" altLang="en-US" sz="1700"/>
              <a:t>All ports below 1024 are </a:t>
            </a:r>
            <a:r>
              <a:rPr lang="en-US" altLang="en-US" sz="1700" b="1" i="1"/>
              <a:t>well known</a:t>
            </a:r>
            <a:r>
              <a:rPr lang="en-US" altLang="en-US" sz="1700"/>
              <a:t>, used for standard services</a:t>
            </a:r>
          </a:p>
          <a:p>
            <a:endParaRPr lang="en-US" altLang="en-US" sz="1700"/>
          </a:p>
          <a:p>
            <a:r>
              <a:rPr lang="en-US" altLang="en-US" sz="1700"/>
              <a:t>Special IP address 127.0.0.1 (</a:t>
            </a:r>
            <a:r>
              <a:rPr lang="en-US" altLang="en-US" sz="1700" b="1"/>
              <a:t>loopback</a:t>
            </a:r>
            <a:r>
              <a:rPr lang="en-US" altLang="en-US" sz="1700"/>
              <a:t>) to refer to system on which process is running</a:t>
            </a:r>
          </a:p>
        </p:txBody>
      </p:sp>
    </p:spTree>
    <p:extLst>
      <p:ext uri="{BB962C8B-B14F-4D97-AF65-F5344CB8AC3E}">
        <p14:creationId xmlns:p14="http://schemas.microsoft.com/office/powerpoint/2010/main" val="3747042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7B776C-74AA-41BC-AD87-D116DB9988F8}"/>
              </a:ext>
            </a:extLst>
          </p:cNvPr>
          <p:cNvSpPr>
            <a:spLocks noGrp="1"/>
          </p:cNvSpPr>
          <p:nvPr>
            <p:ph type="title"/>
          </p:nvPr>
        </p:nvSpPr>
        <p:spPr>
          <a:xfrm>
            <a:off x="838200" y="963877"/>
            <a:ext cx="3494362" cy="4930246"/>
          </a:xfrm>
        </p:spPr>
        <p:txBody>
          <a:bodyPr>
            <a:normAutofit/>
          </a:bodyPr>
          <a:lstStyle/>
          <a:p>
            <a:pPr algn="r"/>
            <a:r>
              <a:rPr lang="en-US" altLang="en-US" dirty="0">
                <a:solidFill>
                  <a:schemeClr val="accent1"/>
                </a:solidFill>
              </a:rPr>
              <a:t>Pipes</a:t>
            </a:r>
            <a:endParaRPr lang="en-US"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520346-5A82-4743-AB9D-B8F10387DCEF}"/>
              </a:ext>
            </a:extLst>
          </p:cNvPr>
          <p:cNvSpPr>
            <a:spLocks noGrp="1"/>
          </p:cNvSpPr>
          <p:nvPr>
            <p:ph idx="1"/>
          </p:nvPr>
        </p:nvSpPr>
        <p:spPr>
          <a:xfrm>
            <a:off x="4976031" y="963877"/>
            <a:ext cx="6377769" cy="4930246"/>
          </a:xfrm>
        </p:spPr>
        <p:txBody>
          <a:bodyPr anchor="ctr">
            <a:normAutofit lnSpcReduction="10000"/>
          </a:bodyPr>
          <a:lstStyle/>
          <a:p>
            <a:r>
              <a:rPr lang="en-US" altLang="en-US" sz="2000" dirty="0"/>
              <a:t>Acts as a conduit allowing two processes to communicate</a:t>
            </a:r>
          </a:p>
          <a:p>
            <a:r>
              <a:rPr lang="en-US" altLang="en-US" sz="2000" dirty="0"/>
              <a:t>Issues:</a:t>
            </a:r>
          </a:p>
          <a:p>
            <a:pPr lvl="1"/>
            <a:r>
              <a:rPr lang="en-US" altLang="en-US" sz="2000" dirty="0"/>
              <a:t>Is communication unidirectional or bidirectional?</a:t>
            </a:r>
          </a:p>
          <a:p>
            <a:pPr lvl="1"/>
            <a:r>
              <a:rPr lang="en-US" altLang="en-US" sz="2000" dirty="0"/>
              <a:t>In the case of two-way communication, is it half or full-duplex?</a:t>
            </a:r>
          </a:p>
          <a:p>
            <a:pPr lvl="1"/>
            <a:r>
              <a:rPr lang="en-US" altLang="en-US" sz="2000" dirty="0"/>
              <a:t>Must there exist a relationship (i.e., </a:t>
            </a:r>
            <a:r>
              <a:rPr lang="en-US" altLang="en-US" sz="2000" b="1" i="1" dirty="0"/>
              <a:t>parent-child</a:t>
            </a:r>
            <a:r>
              <a:rPr lang="en-US" altLang="en-US" sz="2000" dirty="0"/>
              <a:t>) between the communicating processes?</a:t>
            </a:r>
          </a:p>
          <a:p>
            <a:pPr lvl="1"/>
            <a:r>
              <a:rPr lang="en-US" altLang="en-US" sz="2000" dirty="0"/>
              <a:t>Can the pipes be used over a network?</a:t>
            </a:r>
          </a:p>
          <a:p>
            <a:r>
              <a:rPr lang="en-US" altLang="en-US" sz="2000" dirty="0"/>
              <a:t>Ordinary pipes – cannot be accessed  from outside the process that created it. Typically, a parent process creates a pipe and uses it to communicate with a child process that it created. </a:t>
            </a:r>
          </a:p>
          <a:p>
            <a:pPr lvl="1"/>
            <a:r>
              <a:rPr lang="en-US" altLang="en-US" sz="1600" b="1" dirty="0"/>
              <a:t>Reading and writing to ordinary pipes on both UNIX and Windows systems can be performed like ordinary file I/O.</a:t>
            </a:r>
          </a:p>
          <a:p>
            <a:pPr lvl="1"/>
            <a:endParaRPr lang="en-US" altLang="en-US" sz="1600" dirty="0"/>
          </a:p>
          <a:p>
            <a:r>
              <a:rPr lang="en-US" altLang="en-US" sz="2000" dirty="0"/>
              <a:t>Named pipes – can be accessed without a parent-child relationship.</a:t>
            </a:r>
          </a:p>
          <a:p>
            <a:endParaRPr lang="en-US" sz="2000" dirty="0"/>
          </a:p>
        </p:txBody>
      </p:sp>
    </p:spTree>
    <p:extLst>
      <p:ext uri="{BB962C8B-B14F-4D97-AF65-F5344CB8AC3E}">
        <p14:creationId xmlns:p14="http://schemas.microsoft.com/office/powerpoint/2010/main" val="203004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6B3812-A70C-491E-9DE9-18E3F5C5299F}"/>
              </a:ext>
            </a:extLst>
          </p:cNvPr>
          <p:cNvSpPr>
            <a:spLocks noGrp="1"/>
          </p:cNvSpPr>
          <p:nvPr>
            <p:ph type="title"/>
          </p:nvPr>
        </p:nvSpPr>
        <p:spPr>
          <a:xfrm>
            <a:off x="643298" y="159939"/>
            <a:ext cx="3494362" cy="3596693"/>
          </a:xfrm>
        </p:spPr>
        <p:txBody>
          <a:bodyPr>
            <a:normAutofit/>
          </a:bodyPr>
          <a:lstStyle/>
          <a:p>
            <a:r>
              <a:rPr lang="en-US" sz="4800" dirty="0">
                <a:solidFill>
                  <a:schemeClr val="accent1"/>
                </a:solidFill>
              </a:rPr>
              <a:t>What is a process?</a:t>
            </a:r>
            <a:br>
              <a:rPr lang="en-US" dirty="0">
                <a:solidFill>
                  <a:schemeClr val="accent1"/>
                </a:solidFill>
              </a:rPr>
            </a:br>
            <a:br>
              <a:rPr lang="en-US" dirty="0">
                <a:solidFill>
                  <a:schemeClr val="accent1"/>
                </a:solidFill>
              </a:rPr>
            </a:br>
            <a:endParaRPr lang="en-US" dirty="0">
              <a:solidFill>
                <a:schemeClr val="accent1"/>
              </a:solidFill>
            </a:endParaRPr>
          </a:p>
        </p:txBody>
      </p:sp>
      <p:cxnSp>
        <p:nvCxnSpPr>
          <p:cNvPr id="6"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A724F7-0AE3-4C56-87DB-1CBE85D3A5C4}"/>
              </a:ext>
            </a:extLst>
          </p:cNvPr>
          <p:cNvSpPr>
            <a:spLocks noGrp="1"/>
          </p:cNvSpPr>
          <p:nvPr>
            <p:ph idx="1"/>
          </p:nvPr>
        </p:nvSpPr>
        <p:spPr>
          <a:xfrm>
            <a:off x="4976031" y="963877"/>
            <a:ext cx="6377769" cy="4930246"/>
          </a:xfrm>
        </p:spPr>
        <p:txBody>
          <a:bodyPr anchor="ctr">
            <a:normAutofit/>
          </a:bodyPr>
          <a:lstStyle/>
          <a:p>
            <a:r>
              <a:rPr lang="en-US" altLang="en-US" sz="2000" dirty="0"/>
              <a:t>Textbook uses the terms </a:t>
            </a:r>
            <a:r>
              <a:rPr lang="en-US" altLang="en-US" sz="2000" b="1" i="1" dirty="0"/>
              <a:t>job</a:t>
            </a:r>
            <a:r>
              <a:rPr lang="en-US" altLang="en-US" sz="2000" dirty="0"/>
              <a:t> and </a:t>
            </a:r>
            <a:r>
              <a:rPr lang="en-US" altLang="en-US" sz="2000" b="1" i="1" dirty="0"/>
              <a:t>process</a:t>
            </a:r>
            <a:r>
              <a:rPr lang="en-US" altLang="en-US" sz="2000" dirty="0"/>
              <a:t> almost interchangeably</a:t>
            </a:r>
          </a:p>
          <a:p>
            <a:r>
              <a:rPr lang="en-US" altLang="en-US" sz="2000" b="1" dirty="0"/>
              <a:t>Process</a:t>
            </a:r>
            <a:r>
              <a:rPr lang="en-US" altLang="en-US" sz="2000" dirty="0"/>
              <a:t> – a program in execution; process execution must progress in sequential fashion</a:t>
            </a:r>
          </a:p>
          <a:p>
            <a:r>
              <a:rPr lang="en-US" altLang="en-US" sz="2000" dirty="0"/>
              <a:t>Multiple parts</a:t>
            </a:r>
          </a:p>
          <a:p>
            <a:pPr lvl="1"/>
            <a:r>
              <a:rPr lang="en-US" altLang="en-US" sz="2000" dirty="0"/>
              <a:t>The program code, also called </a:t>
            </a:r>
            <a:r>
              <a:rPr lang="en-US" altLang="en-US" sz="2000" b="1" dirty="0"/>
              <a:t>text section</a:t>
            </a:r>
          </a:p>
          <a:p>
            <a:pPr lvl="1"/>
            <a:r>
              <a:rPr lang="en-US" altLang="en-US" sz="2000" dirty="0"/>
              <a:t>Current activity including</a:t>
            </a:r>
            <a:r>
              <a:rPr lang="en-US" altLang="en-US" sz="2000" b="1" dirty="0"/>
              <a:t> program counter</a:t>
            </a:r>
            <a:r>
              <a:rPr lang="en-US" altLang="en-US" sz="2000" dirty="0"/>
              <a:t>, processor registers (Process Control Block – PCB)</a:t>
            </a:r>
          </a:p>
          <a:p>
            <a:pPr lvl="1"/>
            <a:r>
              <a:rPr lang="en-US" altLang="en-US" sz="2000" b="1" dirty="0"/>
              <a:t>Stack </a:t>
            </a:r>
            <a:r>
              <a:rPr lang="en-US" altLang="en-US" sz="2000" dirty="0"/>
              <a:t>containing temporary data</a:t>
            </a:r>
          </a:p>
          <a:p>
            <a:pPr lvl="2"/>
            <a:r>
              <a:rPr lang="en-US" altLang="en-US" dirty="0"/>
              <a:t>Function parameters, return addresses, local variables</a:t>
            </a:r>
          </a:p>
          <a:p>
            <a:pPr lvl="1"/>
            <a:r>
              <a:rPr lang="en-US" altLang="en-US" sz="2000" b="1" dirty="0"/>
              <a:t>Data section </a:t>
            </a:r>
            <a:r>
              <a:rPr lang="en-US" altLang="en-US" sz="2000" dirty="0"/>
              <a:t>containing global variables</a:t>
            </a:r>
          </a:p>
          <a:p>
            <a:pPr lvl="1"/>
            <a:r>
              <a:rPr lang="en-US" altLang="en-US" sz="2000" b="1" dirty="0"/>
              <a:t>Heap </a:t>
            </a:r>
            <a:r>
              <a:rPr lang="en-US" altLang="en-US" sz="2000" dirty="0"/>
              <a:t>containing memory dynamically allocated during run time</a:t>
            </a:r>
          </a:p>
          <a:p>
            <a:pPr>
              <a:buNone/>
            </a:pPr>
            <a:endParaRPr lang="en-US" altLang="en-US" sz="2000" dirty="0"/>
          </a:p>
          <a:p>
            <a:endParaRPr lang="en-US" sz="2000" dirty="0"/>
          </a:p>
        </p:txBody>
      </p:sp>
      <p:pic>
        <p:nvPicPr>
          <p:cNvPr id="9" name="Picture 8">
            <a:extLst>
              <a:ext uri="{FF2B5EF4-FFF2-40B4-BE49-F238E27FC236}">
                <a16:creationId xmlns:a16="http://schemas.microsoft.com/office/drawing/2014/main" id="{E6CCBB39-6567-424D-A70B-5ACE1016D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749" y="2449776"/>
            <a:ext cx="2276954" cy="3596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66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14A77A-B3F2-4EAC-9001-5A867C04ED05}"/>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Process Execution</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FB94A6-2439-4959-9318-B084803E5570}"/>
              </a:ext>
            </a:extLst>
          </p:cNvPr>
          <p:cNvSpPr>
            <a:spLocks noGrp="1"/>
          </p:cNvSpPr>
          <p:nvPr>
            <p:ph idx="1"/>
          </p:nvPr>
        </p:nvSpPr>
        <p:spPr>
          <a:xfrm>
            <a:off x="4976031" y="963877"/>
            <a:ext cx="6377769" cy="4930246"/>
          </a:xfrm>
        </p:spPr>
        <p:txBody>
          <a:bodyPr anchor="ctr">
            <a:normAutofit/>
          </a:bodyPr>
          <a:lstStyle/>
          <a:p>
            <a:r>
              <a:rPr lang="en-US" altLang="en-US" sz="2400"/>
              <a:t>Program is </a:t>
            </a:r>
            <a:r>
              <a:rPr lang="en-US" altLang="en-US" sz="2400" b="1" i="1"/>
              <a:t>passive</a:t>
            </a:r>
            <a:r>
              <a:rPr lang="en-US" altLang="en-US" sz="2400"/>
              <a:t> entity stored on disk (</a:t>
            </a:r>
            <a:r>
              <a:rPr lang="en-US" altLang="en-US" sz="2400" b="1"/>
              <a:t>executable file</a:t>
            </a:r>
            <a:r>
              <a:rPr lang="en-US" altLang="en-US" sz="2400"/>
              <a:t>), process is </a:t>
            </a:r>
            <a:r>
              <a:rPr lang="en-US" altLang="en-US" sz="2400" b="1" i="1"/>
              <a:t>active </a:t>
            </a:r>
          </a:p>
          <a:p>
            <a:pPr lvl="1"/>
            <a:r>
              <a:rPr lang="en-US" altLang="en-US" dirty="0"/>
              <a:t>Program becomes process when executable file loaded into memory</a:t>
            </a:r>
          </a:p>
          <a:p>
            <a:r>
              <a:rPr lang="en-US" altLang="en-US" sz="2400"/>
              <a:t>Execution of program started via GUI mouse clicks, command line entry of its name, etc</a:t>
            </a:r>
          </a:p>
          <a:p>
            <a:r>
              <a:rPr lang="en-US" altLang="en-US" sz="2400"/>
              <a:t>One program can be several processes</a:t>
            </a:r>
          </a:p>
          <a:p>
            <a:pPr lvl="1"/>
            <a:r>
              <a:rPr lang="en-US" altLang="en-US" dirty="0"/>
              <a:t>Consider multiple users executing the same program</a:t>
            </a:r>
          </a:p>
          <a:p>
            <a:r>
              <a:rPr lang="en-US" sz="2400"/>
              <a:t>Fork</a:t>
            </a:r>
          </a:p>
        </p:txBody>
      </p:sp>
    </p:spTree>
    <p:extLst>
      <p:ext uri="{BB962C8B-B14F-4D97-AF65-F5344CB8AC3E}">
        <p14:creationId xmlns:p14="http://schemas.microsoft.com/office/powerpoint/2010/main" val="260896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F709D-4C19-4D6A-8CB9-17E6AD497A47}"/>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Process State</a:t>
            </a:r>
          </a:p>
        </p:txBody>
      </p:sp>
      <p:pic>
        <p:nvPicPr>
          <p:cNvPr id="4" name="Picture 3">
            <a:extLst>
              <a:ext uri="{FF2B5EF4-FFF2-40B4-BE49-F238E27FC236}">
                <a16:creationId xmlns:a16="http://schemas.microsoft.com/office/drawing/2014/main" id="{2094C26B-0021-47A5-8646-78E137F9B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644" y="681037"/>
            <a:ext cx="8322109" cy="4817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FD20650A-C927-4B9B-83BF-1056D624C3A3}"/>
              </a:ext>
            </a:extLst>
          </p:cNvPr>
          <p:cNvSpPr>
            <a:spLocks noGrp="1"/>
          </p:cNvSpPr>
          <p:nvPr>
            <p:ph idx="1"/>
          </p:nvPr>
        </p:nvSpPr>
        <p:spPr>
          <a:xfrm>
            <a:off x="4038600" y="4884873"/>
            <a:ext cx="7188199" cy="1292090"/>
          </a:xfrm>
        </p:spPr>
        <p:txBody>
          <a:bodyPr>
            <a:normAutofit/>
          </a:bodyPr>
          <a:lstStyle/>
          <a:p>
            <a:endParaRPr lang="en-US" sz="1800"/>
          </a:p>
        </p:txBody>
      </p:sp>
    </p:spTree>
    <p:extLst>
      <p:ext uri="{BB962C8B-B14F-4D97-AF65-F5344CB8AC3E}">
        <p14:creationId xmlns:p14="http://schemas.microsoft.com/office/powerpoint/2010/main" val="275378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978D-3EA0-4BF6-9E36-D8E7D903AF43}"/>
              </a:ext>
            </a:extLst>
          </p:cNvPr>
          <p:cNvSpPr>
            <a:spLocks noGrp="1"/>
          </p:cNvSpPr>
          <p:nvPr>
            <p:ph type="title"/>
          </p:nvPr>
        </p:nvSpPr>
        <p:spPr>
          <a:xfrm>
            <a:off x="4965430" y="629268"/>
            <a:ext cx="6586491" cy="1286160"/>
          </a:xfrm>
        </p:spPr>
        <p:txBody>
          <a:bodyPr anchor="b">
            <a:normAutofit/>
          </a:bodyPr>
          <a:lstStyle/>
          <a:p>
            <a:r>
              <a:rPr lang="en-US" altLang="en-US" dirty="0"/>
              <a:t>Process Control Block (PCB)</a:t>
            </a:r>
            <a:endParaRPr lang="en-US" dirty="0"/>
          </a:p>
        </p:txBody>
      </p:sp>
      <p:pic>
        <p:nvPicPr>
          <p:cNvPr id="4" name="Picture 3">
            <a:extLst>
              <a:ext uri="{FF2B5EF4-FFF2-40B4-BE49-F238E27FC236}">
                <a16:creationId xmlns:a16="http://schemas.microsoft.com/office/drawing/2014/main" id="{32F0C1F5-CEF2-4438-B6DE-7FB45967F0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7907"/>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96326F7-1F97-443B-9993-C1176F37C12B}"/>
              </a:ext>
            </a:extLst>
          </p:cNvPr>
          <p:cNvSpPr>
            <a:spLocks noGrp="1"/>
          </p:cNvSpPr>
          <p:nvPr>
            <p:ph idx="1"/>
          </p:nvPr>
        </p:nvSpPr>
        <p:spPr>
          <a:xfrm>
            <a:off x="4965431" y="2438400"/>
            <a:ext cx="6586489" cy="3785419"/>
          </a:xfrm>
        </p:spPr>
        <p:txBody>
          <a:bodyPr>
            <a:normAutofit/>
          </a:bodyPr>
          <a:lstStyle/>
          <a:p>
            <a:pPr marL="342900" lvl="0" indent="-342900" eaLnBrk="0" fontAlgn="base" hangingPunct="0">
              <a:spcBef>
                <a:spcPct val="35000"/>
              </a:spcBef>
              <a:spcAft>
                <a:spcPct val="0"/>
              </a:spcAft>
              <a:buClr>
                <a:srgbClr val="993300"/>
              </a:buClr>
              <a:buSzPct val="90000"/>
              <a:buNone/>
            </a:pPr>
            <a:r>
              <a:rPr kumimoji="1" lang="en-US" altLang="en-US" sz="1600" kern="0">
                <a:latin typeface="Helvetica"/>
                <a:ea typeface="MS PGothic" pitchFamily="34" charset="-128"/>
              </a:rPr>
              <a:t>Information associated with each process </a:t>
            </a:r>
          </a:p>
          <a:p>
            <a:pPr marL="342900" lvl="0" indent="-342900" eaLnBrk="0" fontAlgn="base" hangingPunct="0">
              <a:spcBef>
                <a:spcPct val="35000"/>
              </a:spcBef>
              <a:spcAft>
                <a:spcPct val="0"/>
              </a:spcAft>
              <a:buClr>
                <a:srgbClr val="993300"/>
              </a:buClr>
              <a:buSzPct val="90000"/>
              <a:buNone/>
            </a:pPr>
            <a:r>
              <a:rPr kumimoji="1" lang="en-US" altLang="en-US" sz="1600" kern="0">
                <a:latin typeface="Helvetica"/>
                <a:ea typeface="MS PGothic" pitchFamily="34" charset="-128"/>
              </a:rPr>
              <a:t>(also called </a:t>
            </a:r>
            <a:r>
              <a:rPr kumimoji="1" lang="en-US" altLang="en-US" sz="1600" b="1" kern="0">
                <a:latin typeface="Helvetica"/>
                <a:ea typeface="MS PGothic" pitchFamily="34" charset="-128"/>
              </a:rPr>
              <a:t>task control block</a:t>
            </a:r>
            <a:r>
              <a:rPr kumimoji="1" lang="en-US" altLang="en-US" sz="1600" kern="0">
                <a:latin typeface="Helvetica"/>
                <a:ea typeface="MS PGothic" pitchFamily="34" charset="-128"/>
              </a:rPr>
              <a:t>)</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600" kern="0">
                <a:latin typeface="Helvetica"/>
                <a:ea typeface="MS PGothic" pitchFamily="34" charset="-128"/>
              </a:rPr>
              <a:t>Process state – running, waiting, etc</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600" kern="0">
                <a:latin typeface="Helvetica"/>
                <a:ea typeface="MS PGothic" pitchFamily="34" charset="-128"/>
              </a:rPr>
              <a:t>Program counter – location of instruction to next execute</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600" kern="0">
                <a:latin typeface="Helvetica"/>
                <a:ea typeface="MS PGothic" pitchFamily="34" charset="-128"/>
              </a:rPr>
              <a:t>CPU registers – contents of all process-centric registers</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600" kern="0">
                <a:latin typeface="Helvetica"/>
                <a:ea typeface="MS PGothic" pitchFamily="34" charset="-128"/>
              </a:rPr>
              <a:t>CPU scheduling information- priorities, scheduling queue pointers</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600" kern="0">
                <a:latin typeface="Helvetica"/>
                <a:ea typeface="MS PGothic" pitchFamily="34" charset="-128"/>
              </a:rPr>
              <a:t>Memory-management information – memory allocated to the process</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600" kern="0">
                <a:latin typeface="Helvetica"/>
                <a:ea typeface="MS PGothic" pitchFamily="34" charset="-128"/>
              </a:rPr>
              <a:t>Accounting information – CPU used, clock time elapsed since start, time limits</a:t>
            </a:r>
          </a:p>
          <a:p>
            <a:pPr marL="342900" lvl="0" indent="-342900" eaLnBrk="0" fontAlgn="base" hangingPunct="0">
              <a:spcBef>
                <a:spcPct val="35000"/>
              </a:spcBef>
              <a:spcAft>
                <a:spcPct val="0"/>
              </a:spcAft>
              <a:buClr>
                <a:srgbClr val="993300"/>
              </a:buClr>
              <a:buSzPct val="90000"/>
              <a:buFont typeface="Monotype Sorts" pitchFamily="-84" charset="2"/>
              <a:buChar char="n"/>
            </a:pPr>
            <a:r>
              <a:rPr kumimoji="1" lang="en-US" altLang="en-US" sz="1600" kern="0">
                <a:latin typeface="Helvetica"/>
                <a:ea typeface="MS PGothic" pitchFamily="34" charset="-128"/>
              </a:rPr>
              <a:t>I/O status information – I/O devices allocated to process, list of open files</a:t>
            </a:r>
          </a:p>
          <a:p>
            <a:endParaRPr lang="en-US" sz="1600"/>
          </a:p>
        </p:txBody>
      </p:sp>
    </p:spTree>
    <p:extLst>
      <p:ext uri="{BB962C8B-B14F-4D97-AF65-F5344CB8AC3E}">
        <p14:creationId xmlns:p14="http://schemas.microsoft.com/office/powerpoint/2010/main" val="70059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25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9522F3-59E0-4EC7-BB22-8B608B6FC1A3}"/>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altLang="en-US" sz="2400" dirty="0">
                <a:solidFill>
                  <a:srgbClr val="FFFFFF"/>
                </a:solidFill>
              </a:rPr>
              <a:t>CPU Switch From Process to Process (Context Switch)</a:t>
            </a:r>
            <a:endParaRPr lang="en-US" sz="2400" dirty="0">
              <a:solidFill>
                <a:srgbClr val="FFFFFF"/>
              </a:solidFill>
            </a:endParaRPr>
          </a:p>
        </p:txBody>
      </p:sp>
      <p:pic>
        <p:nvPicPr>
          <p:cNvPr id="18" name="Picture 3">
            <a:extLst>
              <a:ext uri="{FF2B5EF4-FFF2-40B4-BE49-F238E27FC236}">
                <a16:creationId xmlns:a16="http://schemas.microsoft.com/office/drawing/2014/main" id="{4579ED79-87C3-402A-B493-B1D14A819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599" y="681037"/>
            <a:ext cx="8181548" cy="54959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ontent Placeholder 2">
            <a:extLst>
              <a:ext uri="{FF2B5EF4-FFF2-40B4-BE49-F238E27FC236}">
                <a16:creationId xmlns:a16="http://schemas.microsoft.com/office/drawing/2014/main" id="{62A8EC8C-1912-43A6-94B9-0269C449F6EA}"/>
              </a:ext>
            </a:extLst>
          </p:cNvPr>
          <p:cNvSpPr>
            <a:spLocks noGrp="1"/>
          </p:cNvSpPr>
          <p:nvPr>
            <p:ph idx="1"/>
          </p:nvPr>
        </p:nvSpPr>
        <p:spPr>
          <a:xfrm>
            <a:off x="4038600" y="4884873"/>
            <a:ext cx="7188199" cy="1292090"/>
          </a:xfrm>
        </p:spPr>
        <p:txBody>
          <a:bodyPr>
            <a:normAutofit/>
          </a:bodyPr>
          <a:lstStyle/>
          <a:p>
            <a:endParaRPr lang="en-US" sz="1800"/>
          </a:p>
        </p:txBody>
      </p:sp>
    </p:spTree>
    <p:extLst>
      <p:ext uri="{BB962C8B-B14F-4D97-AF65-F5344CB8AC3E}">
        <p14:creationId xmlns:p14="http://schemas.microsoft.com/office/powerpoint/2010/main" val="61210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4433B-07C4-471F-B5C3-F2C02B277763}"/>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Threads</a:t>
            </a:r>
            <a:br>
              <a:rPr lang="en-US" dirty="0">
                <a:solidFill>
                  <a:schemeClr val="accent1"/>
                </a:solidFill>
              </a:rPr>
            </a:br>
            <a:br>
              <a:rPr lang="en-US" dirty="0">
                <a:solidFill>
                  <a:schemeClr val="accent1"/>
                </a:solidFill>
              </a:rPr>
            </a:br>
            <a:r>
              <a:rPr lang="en-US" dirty="0">
                <a:solidFill>
                  <a:schemeClr val="accent1"/>
                </a:solidFill>
              </a:rPr>
              <a:t>(A Coming Attraction)</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376C2F3-62EA-4D16-9EE8-152F3E6407AA}"/>
              </a:ext>
            </a:extLst>
          </p:cNvPr>
          <p:cNvSpPr>
            <a:spLocks noGrp="1"/>
          </p:cNvSpPr>
          <p:nvPr>
            <p:ph idx="1"/>
          </p:nvPr>
        </p:nvSpPr>
        <p:spPr>
          <a:xfrm>
            <a:off x="4976031" y="963877"/>
            <a:ext cx="6377769" cy="4930246"/>
          </a:xfrm>
        </p:spPr>
        <p:txBody>
          <a:bodyPr anchor="ctr">
            <a:normAutofit/>
          </a:bodyPr>
          <a:lstStyle/>
          <a:p>
            <a:r>
              <a:rPr lang="en-US" altLang="en-US" sz="2400"/>
              <a:t>So far, process has a single thread of execution</a:t>
            </a:r>
          </a:p>
          <a:p>
            <a:r>
              <a:rPr lang="en-US" altLang="en-US" sz="2400"/>
              <a:t>Consider having multiple program counters per process</a:t>
            </a:r>
          </a:p>
          <a:p>
            <a:pPr lvl="1"/>
            <a:r>
              <a:rPr lang="en-US" altLang="en-US"/>
              <a:t>Multiple locations can execute at once</a:t>
            </a:r>
          </a:p>
          <a:p>
            <a:pPr lvl="2"/>
            <a:r>
              <a:rPr lang="en-US" altLang="en-US" sz="2400"/>
              <a:t>Multiple threads of control -&gt; </a:t>
            </a:r>
            <a:r>
              <a:rPr lang="en-US" altLang="en-US" sz="2400" b="1"/>
              <a:t>threads</a:t>
            </a:r>
          </a:p>
          <a:p>
            <a:r>
              <a:rPr lang="en-US" altLang="en-US" sz="2400"/>
              <a:t>Must then have storage for thread details, multiple program counters in PCB</a:t>
            </a:r>
          </a:p>
          <a:p>
            <a:r>
              <a:rPr lang="en-US" altLang="en-US" sz="2400"/>
              <a:t>See next chapter</a:t>
            </a:r>
            <a:endParaRPr lang="en-US" sz="2400"/>
          </a:p>
        </p:txBody>
      </p:sp>
    </p:spTree>
    <p:extLst>
      <p:ext uri="{BB962C8B-B14F-4D97-AF65-F5344CB8AC3E}">
        <p14:creationId xmlns:p14="http://schemas.microsoft.com/office/powerpoint/2010/main" val="418797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5797E-5A16-43DD-9C4D-04952350B8D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Process Scheduling</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40FB82-2D08-4F6A-B855-8A3BB0E6144E}"/>
              </a:ext>
            </a:extLst>
          </p:cNvPr>
          <p:cNvSpPr>
            <a:spLocks noGrp="1"/>
          </p:cNvSpPr>
          <p:nvPr>
            <p:ph idx="1"/>
          </p:nvPr>
        </p:nvSpPr>
        <p:spPr>
          <a:xfrm>
            <a:off x="4849199" y="514350"/>
            <a:ext cx="6912268" cy="5379773"/>
          </a:xfrm>
        </p:spPr>
        <p:txBody>
          <a:bodyPr anchor="ctr">
            <a:normAutofit/>
          </a:bodyPr>
          <a:lstStyle/>
          <a:p>
            <a:r>
              <a:rPr lang="en-US" altLang="en-US" sz="2200" dirty="0"/>
              <a:t>Maximize CPU use, quickly switch processes onto CPU for time sharing</a:t>
            </a:r>
          </a:p>
          <a:p>
            <a:r>
              <a:rPr lang="en-US" altLang="en-US" sz="2200" b="1" dirty="0"/>
              <a:t>Process scheduler </a:t>
            </a:r>
            <a:r>
              <a:rPr lang="en-US" altLang="en-US" sz="2200" dirty="0"/>
              <a:t>selects among available processes for next execution on CPU</a:t>
            </a:r>
          </a:p>
          <a:p>
            <a:r>
              <a:rPr lang="en-US" altLang="en-US" sz="2200" dirty="0"/>
              <a:t>Maintains </a:t>
            </a:r>
            <a:r>
              <a:rPr lang="en-US" altLang="en-US" sz="2200" b="1" dirty="0"/>
              <a:t>scheduling queues </a:t>
            </a:r>
            <a:r>
              <a:rPr lang="en-US" altLang="en-US" sz="2200" dirty="0"/>
              <a:t>of processes</a:t>
            </a:r>
          </a:p>
          <a:p>
            <a:pPr lvl="1"/>
            <a:r>
              <a:rPr lang="en-US" altLang="en-US" sz="2200" b="1" dirty="0"/>
              <a:t>Job queue </a:t>
            </a:r>
            <a:r>
              <a:rPr lang="en-US" altLang="en-US" sz="2200" dirty="0"/>
              <a:t>– set of all processes in the system</a:t>
            </a:r>
          </a:p>
          <a:p>
            <a:pPr lvl="1"/>
            <a:r>
              <a:rPr lang="en-US" altLang="en-US" sz="2200" b="1" dirty="0"/>
              <a:t>Ready queue </a:t>
            </a:r>
            <a:r>
              <a:rPr lang="en-US" altLang="en-US" sz="2200" dirty="0"/>
              <a:t>– set of all processes residing in main memory, ready and waiting to execute</a:t>
            </a:r>
          </a:p>
          <a:p>
            <a:pPr lvl="1"/>
            <a:r>
              <a:rPr lang="en-US" altLang="en-US" sz="2200" b="1" dirty="0"/>
              <a:t>Device queues </a:t>
            </a:r>
            <a:r>
              <a:rPr lang="en-US" altLang="en-US" sz="2200" dirty="0"/>
              <a:t>– set of processes waiting for an I/O device</a:t>
            </a:r>
          </a:p>
          <a:p>
            <a:pPr lvl="1"/>
            <a:r>
              <a:rPr lang="en-US" altLang="en-US" sz="2200" dirty="0"/>
              <a:t>Processes migrate among the various queues</a:t>
            </a:r>
          </a:p>
        </p:txBody>
      </p:sp>
    </p:spTree>
    <p:extLst>
      <p:ext uri="{BB962C8B-B14F-4D97-AF65-F5344CB8AC3E}">
        <p14:creationId xmlns:p14="http://schemas.microsoft.com/office/powerpoint/2010/main" val="4189430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2961</Words>
  <Application>Microsoft Office PowerPoint</Application>
  <PresentationFormat>Widescreen</PresentationFormat>
  <Paragraphs>266</Paragraphs>
  <Slides>26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Helvetica</vt:lpstr>
      <vt:lpstr>Monotype Sorts</vt:lpstr>
      <vt:lpstr>Office Theme</vt:lpstr>
      <vt:lpstr>COSC3503 Section 1 Operating Systems   Chapter 3 Processes</vt:lpstr>
      <vt:lpstr>Chapter 3 Processes</vt:lpstr>
      <vt:lpstr>What is a process?  </vt:lpstr>
      <vt:lpstr>Process Execution</vt:lpstr>
      <vt:lpstr>Process State</vt:lpstr>
      <vt:lpstr>Process Control Block (PCB)</vt:lpstr>
      <vt:lpstr>CPU Switch From Process to Process (Context Switch)</vt:lpstr>
      <vt:lpstr>Threads  (A Coming Attraction)</vt:lpstr>
      <vt:lpstr>Process Scheduling</vt:lpstr>
      <vt:lpstr>Context Switch</vt:lpstr>
      <vt:lpstr>Process Creation</vt:lpstr>
      <vt:lpstr>Process Creation Example</vt:lpstr>
      <vt:lpstr>Process Termination</vt:lpstr>
      <vt:lpstr>Process Termination</vt:lpstr>
      <vt:lpstr>Zombie Process</vt:lpstr>
      <vt:lpstr>Orphan Process</vt:lpstr>
      <vt:lpstr>Interprocess Communication</vt:lpstr>
      <vt:lpstr>Communications Models </vt:lpstr>
      <vt:lpstr>Producer-Consumer Problem</vt:lpstr>
      <vt:lpstr>Synchronization</vt:lpstr>
      <vt:lpstr>Communications in Client-Server Systems</vt:lpstr>
      <vt:lpstr>Sockets</vt:lpstr>
      <vt:lpstr>Pipes</vt:lpstr>
      <vt:lpstr>Communications in Client-Server Systems</vt:lpstr>
      <vt:lpstr>Sockets</vt:lpstr>
      <vt:lpstr>Pipes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COSC3503 Section 1 Operating Systems  - Operating Systems Structures</dc:title>
  <dc:creator>Doug Lim</dc:creator>
  <cp:lastModifiedBy>Douglas Lim</cp:lastModifiedBy>
  <cp:revision>3</cp:revision>
  <dcterms:created xsi:type="dcterms:W3CDTF">2019-01-28T03:38:38Z</dcterms:created>
  <dcterms:modified xsi:type="dcterms:W3CDTF">2020-02-10T01:39:17Z</dcterms:modified>
</cp:coreProperties>
</file>