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97" r:id="rId3"/>
    <p:sldId id="398" r:id="rId4"/>
    <p:sldId id="399" r:id="rId5"/>
    <p:sldId id="403" r:id="rId6"/>
    <p:sldId id="400" r:id="rId7"/>
    <p:sldId id="401" r:id="rId8"/>
    <p:sldId id="402" r:id="rId9"/>
    <p:sldId id="404" r:id="rId10"/>
    <p:sldId id="405" r:id="rId11"/>
    <p:sldId id="408" r:id="rId12"/>
    <p:sldId id="409" r:id="rId13"/>
    <p:sldId id="410" r:id="rId14"/>
    <p:sldId id="411" r:id="rId15"/>
    <p:sldId id="412" r:id="rId16"/>
    <p:sldId id="413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6" r:id="rId28"/>
    <p:sldId id="427" r:id="rId29"/>
    <p:sldId id="428" r:id="rId30"/>
    <p:sldId id="429" r:id="rId31"/>
    <p:sldId id="430" r:id="rId32"/>
    <p:sldId id="43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1341D9-D795-43FB-949D-76580C5DEFF9}">
          <p14:sldIdLst>
            <p14:sldId id="256"/>
            <p14:sldId id="397"/>
            <p14:sldId id="398"/>
            <p14:sldId id="399"/>
            <p14:sldId id="403"/>
            <p14:sldId id="400"/>
            <p14:sldId id="401"/>
            <p14:sldId id="402"/>
            <p14:sldId id="404"/>
            <p14:sldId id="405"/>
            <p14:sldId id="408"/>
            <p14:sldId id="409"/>
            <p14:sldId id="410"/>
            <p14:sldId id="411"/>
            <p14:sldId id="412"/>
            <p14:sldId id="413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6"/>
            <p14:sldId id="427"/>
            <p14:sldId id="428"/>
            <p14:sldId id="429"/>
            <p14:sldId id="430"/>
            <p14:sldId id="4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E80A1-2056-4146-9A70-A08CEBE4C58D}" v="3" dt="2020-02-18T21:10:15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862" autoAdjust="0"/>
  </p:normalViewPr>
  <p:slideViewPr>
    <p:cSldViewPr snapToGrid="0">
      <p:cViewPr varScale="1">
        <p:scale>
          <a:sx n="91" d="100"/>
          <a:sy n="91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Lim" userId="411c515a-09cc-407f-ae25-324c0f3b93af" providerId="ADAL" clId="{536B05E9-91F5-4598-B686-467883A6A014}"/>
    <pc:docChg chg="delSld modSld modSection">
      <pc:chgData name="Douglas Lim" userId="411c515a-09cc-407f-ae25-324c0f3b93af" providerId="ADAL" clId="{536B05E9-91F5-4598-B686-467883A6A014}" dt="2020-01-06T04:15:08.218" v="11" actId="47"/>
      <pc:docMkLst>
        <pc:docMk/>
      </pc:docMkLst>
      <pc:sldChg chg="modSp mod">
        <pc:chgData name="Douglas Lim" userId="411c515a-09cc-407f-ae25-324c0f3b93af" providerId="ADAL" clId="{536B05E9-91F5-4598-B686-467883A6A014}" dt="2020-01-06T04:14:51.554" v="4" actId="20577"/>
        <pc:sldMkLst>
          <pc:docMk/>
          <pc:sldMk cId="2653363723" sldId="256"/>
        </pc:sldMkLst>
        <pc:spChg chg="mod">
          <ac:chgData name="Douglas Lim" userId="411c515a-09cc-407f-ae25-324c0f3b93af" providerId="ADAL" clId="{536B05E9-91F5-4598-B686-467883A6A014}" dt="2020-01-06T04:14:51.554" v="4" actId="20577"/>
          <ac:spMkLst>
            <pc:docMk/>
            <pc:sldMk cId="2653363723" sldId="256"/>
            <ac:spMk id="2" creationId="{22C0B7AE-F4AB-4F29-AF18-C7E6BEDE1CC7}"/>
          </ac:spMkLst>
        </pc:spChg>
        <pc:spChg chg="mod">
          <ac:chgData name="Douglas Lim" userId="411c515a-09cc-407f-ae25-324c0f3b93af" providerId="ADAL" clId="{536B05E9-91F5-4598-B686-467883A6A014}" dt="2020-01-06T04:14:39.101" v="1" actId="255"/>
          <ac:spMkLst>
            <pc:docMk/>
            <pc:sldMk cId="2653363723" sldId="256"/>
            <ac:spMk id="3" creationId="{8455284E-B25F-497B-8CD8-A303430798BC}"/>
          </ac:spMkLst>
        </pc:spChg>
      </pc:sldChg>
      <pc:sldChg chg="del">
        <pc:chgData name="Douglas Lim" userId="411c515a-09cc-407f-ae25-324c0f3b93af" providerId="ADAL" clId="{536B05E9-91F5-4598-B686-467883A6A014}" dt="2020-01-06T04:15:00.474" v="5" actId="47"/>
        <pc:sldMkLst>
          <pc:docMk/>
          <pc:sldMk cId="1681280694" sldId="266"/>
        </pc:sldMkLst>
      </pc:sldChg>
      <pc:sldChg chg="del">
        <pc:chgData name="Douglas Lim" userId="411c515a-09cc-407f-ae25-324c0f3b93af" providerId="ADAL" clId="{536B05E9-91F5-4598-B686-467883A6A014}" dt="2020-01-06T04:15:05.539" v="8" actId="47"/>
        <pc:sldMkLst>
          <pc:docMk/>
          <pc:sldMk cId="1765695422" sldId="392"/>
        </pc:sldMkLst>
      </pc:sldChg>
      <pc:sldChg chg="del">
        <pc:chgData name="Douglas Lim" userId="411c515a-09cc-407f-ae25-324c0f3b93af" providerId="ADAL" clId="{536B05E9-91F5-4598-B686-467883A6A014}" dt="2020-01-06T04:15:06.521" v="9" actId="47"/>
        <pc:sldMkLst>
          <pc:docMk/>
          <pc:sldMk cId="845277153" sldId="393"/>
        </pc:sldMkLst>
      </pc:sldChg>
      <pc:sldChg chg="del">
        <pc:chgData name="Douglas Lim" userId="411c515a-09cc-407f-ae25-324c0f3b93af" providerId="ADAL" clId="{536B05E9-91F5-4598-B686-467883A6A014}" dt="2020-01-06T04:15:07.292" v="10" actId="47"/>
        <pc:sldMkLst>
          <pc:docMk/>
          <pc:sldMk cId="2882046291" sldId="394"/>
        </pc:sldMkLst>
      </pc:sldChg>
      <pc:sldChg chg="del">
        <pc:chgData name="Douglas Lim" userId="411c515a-09cc-407f-ae25-324c0f3b93af" providerId="ADAL" clId="{536B05E9-91F5-4598-B686-467883A6A014}" dt="2020-01-06T04:15:08.218" v="11" actId="47"/>
        <pc:sldMkLst>
          <pc:docMk/>
          <pc:sldMk cId="1426524287" sldId="395"/>
        </pc:sldMkLst>
      </pc:sldChg>
      <pc:sldChg chg="del">
        <pc:chgData name="Douglas Lim" userId="411c515a-09cc-407f-ae25-324c0f3b93af" providerId="ADAL" clId="{536B05E9-91F5-4598-B686-467883A6A014}" dt="2020-01-06T04:15:04.038" v="7" actId="47"/>
        <pc:sldMkLst>
          <pc:docMk/>
          <pc:sldMk cId="460269567" sldId="406"/>
        </pc:sldMkLst>
      </pc:sldChg>
      <pc:sldChg chg="del">
        <pc:chgData name="Douglas Lim" userId="411c515a-09cc-407f-ae25-324c0f3b93af" providerId="ADAL" clId="{536B05E9-91F5-4598-B686-467883A6A014}" dt="2020-01-06T04:15:01.870" v="6" actId="47"/>
        <pc:sldMkLst>
          <pc:docMk/>
          <pc:sldMk cId="1713707268" sldId="407"/>
        </pc:sldMkLst>
      </pc:sldChg>
    </pc:docChg>
  </pc:docChgLst>
  <pc:docChgLst>
    <pc:chgData name="Douglas Lim" userId="411c515a-09cc-407f-ae25-324c0f3b93af" providerId="ADAL" clId="{CA509BC4-697B-4C81-B2DB-393FB376EF53}"/>
    <pc:docChg chg="modSld">
      <pc:chgData name="Douglas Lim" userId="411c515a-09cc-407f-ae25-324c0f3b93af" providerId="ADAL" clId="{CA509BC4-697B-4C81-B2DB-393FB376EF53}" dt="2020-01-06T04:18:14.355" v="16" actId="20577"/>
      <pc:docMkLst>
        <pc:docMk/>
      </pc:docMkLst>
      <pc:sldChg chg="modSp mod">
        <pc:chgData name="Douglas Lim" userId="411c515a-09cc-407f-ae25-324c0f3b93af" providerId="ADAL" clId="{CA509BC4-697B-4C81-B2DB-393FB376EF53}" dt="2020-01-06T04:18:14.355" v="16" actId="20577"/>
        <pc:sldMkLst>
          <pc:docMk/>
          <pc:sldMk cId="2653363723" sldId="256"/>
        </pc:sldMkLst>
        <pc:spChg chg="mod">
          <ac:chgData name="Douglas Lim" userId="411c515a-09cc-407f-ae25-324c0f3b93af" providerId="ADAL" clId="{CA509BC4-697B-4C81-B2DB-393FB376EF53}" dt="2020-01-06T04:18:14.355" v="16" actId="20577"/>
          <ac:spMkLst>
            <pc:docMk/>
            <pc:sldMk cId="2653363723" sldId="256"/>
            <ac:spMk id="2" creationId="{22C0B7AE-F4AB-4F29-AF18-C7E6BEDE1CC7}"/>
          </ac:spMkLst>
        </pc:spChg>
      </pc:sldChg>
    </pc:docChg>
  </pc:docChgLst>
  <pc:docChgLst>
    <pc:chgData name="Douglas Lim" userId="411c515a-09cc-407f-ae25-324c0f3b93af" providerId="ADAL" clId="{3C2E80A1-2056-4146-9A70-A08CEBE4C58D}"/>
    <pc:docChg chg="modSld">
      <pc:chgData name="Douglas Lim" userId="411c515a-09cc-407f-ae25-324c0f3b93af" providerId="ADAL" clId="{3C2E80A1-2056-4146-9A70-A08CEBE4C58D}" dt="2020-02-18T21:09:59.138" v="64" actId="20577"/>
      <pc:docMkLst>
        <pc:docMk/>
      </pc:docMkLst>
      <pc:sldChg chg="modNotesTx">
        <pc:chgData name="Douglas Lim" userId="411c515a-09cc-407f-ae25-324c0f3b93af" providerId="ADAL" clId="{3C2E80A1-2056-4146-9A70-A08CEBE4C58D}" dt="2020-02-12T00:16:23.640" v="0" actId="6549"/>
        <pc:sldMkLst>
          <pc:docMk/>
          <pc:sldMk cId="1526625012" sldId="410"/>
        </pc:sldMkLst>
      </pc:sldChg>
      <pc:sldChg chg="modSp mod">
        <pc:chgData name="Douglas Lim" userId="411c515a-09cc-407f-ae25-324c0f3b93af" providerId="ADAL" clId="{3C2E80A1-2056-4146-9A70-A08CEBE4C58D}" dt="2020-02-18T21:04:33.795" v="2" actId="20577"/>
        <pc:sldMkLst>
          <pc:docMk/>
          <pc:sldMk cId="1642375345" sldId="423"/>
        </pc:sldMkLst>
        <pc:spChg chg="mod">
          <ac:chgData name="Douglas Lim" userId="411c515a-09cc-407f-ae25-324c0f3b93af" providerId="ADAL" clId="{3C2E80A1-2056-4146-9A70-A08CEBE4C58D}" dt="2020-02-18T21:04:33.795" v="2" actId="20577"/>
          <ac:spMkLst>
            <pc:docMk/>
            <pc:sldMk cId="1642375345" sldId="423"/>
            <ac:spMk id="3" creationId="{0669CE45-561B-4F29-ABA1-C5CACDAE825C}"/>
          </ac:spMkLst>
        </pc:spChg>
      </pc:sldChg>
      <pc:sldChg chg="modNotesTx">
        <pc:chgData name="Douglas Lim" userId="411c515a-09cc-407f-ae25-324c0f3b93af" providerId="ADAL" clId="{3C2E80A1-2056-4146-9A70-A08CEBE4C58D}" dt="2020-02-18T21:09:59.138" v="64" actId="20577"/>
        <pc:sldMkLst>
          <pc:docMk/>
          <pc:sldMk cId="2846343479" sldId="424"/>
        </pc:sldMkLst>
      </pc:sldChg>
    </pc:docChg>
  </pc:docChgLst>
  <pc:docChgLst>
    <pc:chgData name="Lim, Doug" userId="411c515a-09cc-407f-ae25-324c0f3b93af" providerId="ADAL" clId="{5A43D9DE-5405-4F81-879E-8CBC7EDA5A5A}"/>
    <pc:docChg chg="undo custSel addSld delSld modSld modSection">
      <pc:chgData name="Lim, Doug" userId="411c515a-09cc-407f-ae25-324c0f3b93af" providerId="ADAL" clId="{5A43D9DE-5405-4F81-879E-8CBC7EDA5A5A}" dt="2020-01-31T21:13:01.979" v="7" actId="2696"/>
      <pc:docMkLst>
        <pc:docMk/>
      </pc:docMkLst>
      <pc:sldChg chg="addSp delSp add del setBg delDesignElem">
        <pc:chgData name="Lim, Doug" userId="411c515a-09cc-407f-ae25-324c0f3b93af" providerId="ADAL" clId="{5A43D9DE-5405-4F81-879E-8CBC7EDA5A5A}" dt="2020-01-31T21:11:05.941" v="3"/>
        <pc:sldMkLst>
          <pc:docMk/>
          <pc:sldMk cId="1926817197" sldId="420"/>
        </pc:sldMkLst>
        <pc:spChg chg="add del">
          <ac:chgData name="Lim, Doug" userId="411c515a-09cc-407f-ae25-324c0f3b93af" providerId="ADAL" clId="{5A43D9DE-5405-4F81-879E-8CBC7EDA5A5A}" dt="2020-01-31T21:11:05.941" v="3"/>
          <ac:spMkLst>
            <pc:docMk/>
            <pc:sldMk cId="1926817197" sldId="420"/>
            <ac:spMk id="9" creationId="{1707FC24-6981-43D9-B525-C7832BA22463}"/>
          </ac:spMkLst>
        </pc:spChg>
      </pc:sldChg>
      <pc:sldChg chg="add del">
        <pc:chgData name="Lim, Doug" userId="411c515a-09cc-407f-ae25-324c0f3b93af" providerId="ADAL" clId="{5A43D9DE-5405-4F81-879E-8CBC7EDA5A5A}" dt="2020-01-31T21:11:11.497" v="5" actId="2696"/>
        <pc:sldMkLst>
          <pc:docMk/>
          <pc:sldMk cId="2100732524" sldId="421"/>
        </pc:sldMkLst>
      </pc:sldChg>
      <pc:sldChg chg="add del">
        <pc:chgData name="Lim, Doug" userId="411c515a-09cc-407f-ae25-324c0f3b93af" providerId="ADAL" clId="{5A43D9DE-5405-4F81-879E-8CBC7EDA5A5A}" dt="2020-01-31T21:13:01.979" v="7" actId="2696"/>
        <pc:sldMkLst>
          <pc:docMk/>
          <pc:sldMk cId="2846343479" sldId="4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9D024-E500-42F1-96EF-37154D2C908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990D4-2CD2-4A82-BB4D-1A179CE01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0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990D4-2CD2-4A82-BB4D-1A179CE01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2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1990D4-2CD2-4A82-BB4D-1A179CE01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374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1990D4-2CD2-4A82-BB4D-1A179CE01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49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1990D4-2CD2-4A82-BB4D-1A179CE01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144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Written using C so compatible with C family of languages.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Compatible with Objective C and Swift.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Apple has put into the open source community.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990D4-2CD2-4A82-BB4D-1A179CE011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0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7D7C-26F6-4ADD-A52D-0A2E88BF6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4995F-A488-49EC-814E-372BB6BFF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124CB-3CC6-4478-BCC2-3E1397D8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DFAC-F5E5-4E91-8BAF-45CEF368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7096" y="6356350"/>
            <a:ext cx="38039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6EAA5-A1B3-4929-800A-26DD0AD6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BC00D7-D4B4-4CBE-B8A9-BF84537253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775" y="6099937"/>
            <a:ext cx="21050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5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7CFF-8DE9-44FB-97DE-51F08CD2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82A35-2742-406C-9171-B6574E9A2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E1043-DA98-49DA-8454-F0E3FB3F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0175-FCB7-4D1B-863F-0B5884CF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7080D-1B1B-4990-A852-7030FB33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9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5920F-31EF-462C-B2FF-B47E380AF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E5723-308F-421E-97E0-E0102697C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C7C7B-D125-461D-8073-F1061661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6C8C-A214-4566-8B51-1D58C8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66A5-0280-4796-A292-74E6B9E9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8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02E0-3128-4E37-B1D0-BC48FD41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3A88C-6177-4665-9C79-942B06D5D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F6E88-7A94-4EED-B956-1DB786CE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August 20,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379E0-1DAE-4592-A5EE-E534E596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8BF7D-6F10-409F-BD48-EE664F36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BE6743-CFE3-4A3D-9727-E1B8DB1BEF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03" y="6252091"/>
            <a:ext cx="1457897" cy="4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5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EF49-1E63-4699-95A7-AEBF6464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D992F-4454-46F6-8869-4F4A3A4AF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ED741-8E9A-4AD8-A29F-6BC76A38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C4F45-B7F6-4432-836C-2353F21A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48F18-CF32-4190-AEC2-BD88F851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3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A892-02A5-4D6C-99D1-43E91680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5DB8-36B0-46EB-8410-CE0D89525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81CEA-8D79-410D-B222-3728A716A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7DC76-0F68-4553-91A3-CF7D49DA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5458A-7BBB-4D5B-AF19-BE075DBD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6DF3D-24E9-41E3-94EE-B48997A8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7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EF03-0438-43D8-BFA3-C698F6C8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167CE-0637-4F89-A42B-E62193F8B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882C3-4EFB-40CF-86E8-4674DF3B1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21957-63CA-4210-8E66-9712CBD66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AD83-57DA-46B9-B56D-DB84E6A3F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4E6E3-DD4C-4FF0-86DD-ABF1604B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F6393-BC85-4C69-A32C-0487F084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69D62-AC68-437A-BB85-F032B933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6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67CE-6715-4894-A8FF-F3DB4FEC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FB6DE-AC62-422E-B37E-BB1776C1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DA5E6-A6C4-40AA-9766-780E1438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2357B-9B21-43C6-A087-3CB09E14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3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D6F61-12BB-433A-A01A-AE5D7EEC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C9049-54DE-4E65-A794-FD9E8A54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83343-A435-489B-A6B9-C71BA13B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8F69-ECB4-40DA-8E13-6B093EAE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95A4-C170-44F0-BACE-2037DDCDF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93DD7-C798-4F5D-BB01-F80BFD8EB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C2F73-A1B4-42DE-B89E-F3A3F719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76F28-2EF9-4C00-ACD4-0F4C52F4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BF376-E076-411D-96B2-5954656E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7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62B-1DE9-4201-8450-1CBDC52B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7C9A4-9161-4E0F-8931-ECB625A2E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0DAFB-4EF4-4F6D-9608-4F199AEFE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22EF2-539B-4DF6-A6FD-07166CC3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75B71-26EB-4496-93EF-748D8B2F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B9C40-3545-4FC4-BE4F-03B954B1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A725F-6A17-4092-A8CC-7F676AD2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8E309-5794-4AD7-AE41-7C86A9CCF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F5DC1-37DC-4A4D-8BE9-60D2CC70B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B2BE9-92A3-454B-92A5-6438FA1B4D6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4D35E-B762-465F-8332-F380B37E2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2A7C-A11D-4739-873C-C66BA755B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6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0B7AE-F4AB-4F29-AF18-C7E6BEDE1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COSC3503 Section 1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Operating Systems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 </a:t>
            </a: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4 Threads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5284E-B25F-497B-8CD8-A30343079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endParaRPr lang="en-US" sz="2000" dirty="0">
              <a:solidFill>
                <a:schemeClr val="accent1"/>
              </a:solidFill>
            </a:endParaRPr>
          </a:p>
          <a:p>
            <a:pPr algn="r"/>
            <a:r>
              <a:rPr lang="en-US" dirty="0">
                <a:solidFill>
                  <a:schemeClr val="accent1"/>
                </a:solidFill>
              </a:rPr>
              <a:t>Doug Lim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36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7547C-4F3C-4695-B608-AA50C50C8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en-US">
                <a:solidFill>
                  <a:schemeClr val="accent1"/>
                </a:solidFill>
              </a:rPr>
              <a:t>User Threads and Kernel Threads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6590C-580D-4090-9A56-96D431F63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en-US" sz="2400" b="1" dirty="0"/>
              <a:t>User threads</a:t>
            </a:r>
            <a:r>
              <a:rPr lang="en-US" altLang="en-US" sz="2400" dirty="0"/>
              <a:t> - management done by user-level threads library</a:t>
            </a:r>
          </a:p>
          <a:p>
            <a:r>
              <a:rPr lang="en-US" altLang="en-US" sz="2400" dirty="0"/>
              <a:t>Three primary thread libraries:</a:t>
            </a:r>
          </a:p>
          <a:p>
            <a:pPr lvl="1"/>
            <a:r>
              <a:rPr lang="en-US" altLang="en-US" dirty="0"/>
              <a:t> POSIX </a:t>
            </a:r>
            <a:r>
              <a:rPr lang="en-US" altLang="en-US" b="1" dirty="0" err="1"/>
              <a:t>Pthreads</a:t>
            </a:r>
            <a:endParaRPr lang="en-US" altLang="en-US" b="1" i="1" dirty="0"/>
          </a:p>
          <a:p>
            <a:pPr lvl="1"/>
            <a:r>
              <a:rPr lang="en-US" altLang="en-US" dirty="0"/>
              <a:t> Windows threads</a:t>
            </a:r>
          </a:p>
          <a:p>
            <a:pPr lvl="1"/>
            <a:r>
              <a:rPr lang="en-US" altLang="en-US" dirty="0"/>
              <a:t> Java threads</a:t>
            </a:r>
          </a:p>
          <a:p>
            <a:r>
              <a:rPr lang="en-US" altLang="en-US" sz="2400" b="1" dirty="0"/>
              <a:t>Kernel threads </a:t>
            </a:r>
            <a:r>
              <a:rPr lang="en-US" altLang="en-US" sz="2400" dirty="0"/>
              <a:t>- Supported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3509242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5F555-2404-4DAF-93A5-7216C83B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100" dirty="0">
                <a:solidFill>
                  <a:schemeClr val="accent1"/>
                </a:solidFill>
              </a:rPr>
              <a:t>Multithreading Models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A1D75-02E8-42CB-86D2-13E1A5EC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Many-to-One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One-to-One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Many-to-Many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1474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44A54-4AE8-413C-AB1F-06E16860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98" y="41910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Many-to-One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4A24-F305-444A-A0C0-B2330A896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Many user-level threads mapped to single kernel thread</a:t>
            </a:r>
          </a:p>
          <a:p>
            <a:r>
              <a:rPr lang="en-US" altLang="en-US" sz="2400" dirty="0"/>
              <a:t>One thread blocking causes all to block</a:t>
            </a:r>
          </a:p>
          <a:p>
            <a:r>
              <a:rPr lang="en-US" altLang="en-US" sz="2400" dirty="0"/>
              <a:t>Multiple threads may not run in parallel on </a:t>
            </a:r>
            <a:r>
              <a:rPr lang="en-US" altLang="en-US" sz="2400" dirty="0" err="1"/>
              <a:t>muticore</a:t>
            </a:r>
            <a:r>
              <a:rPr lang="en-US" altLang="en-US" sz="2400" dirty="0"/>
              <a:t> system because only one may be in kernel at a time</a:t>
            </a:r>
          </a:p>
          <a:p>
            <a:r>
              <a:rPr lang="en-US" altLang="en-US" sz="2400" dirty="0"/>
              <a:t>Few systems currently use this model</a:t>
            </a:r>
          </a:p>
          <a:p>
            <a:r>
              <a:rPr lang="en-US" altLang="en-US" sz="2400" dirty="0"/>
              <a:t>Examples:</a:t>
            </a:r>
          </a:p>
          <a:p>
            <a:pPr lvl="1"/>
            <a:r>
              <a:rPr lang="en-US" altLang="en-US" b="1" dirty="0"/>
              <a:t>Solaris Green Threads</a:t>
            </a:r>
          </a:p>
          <a:p>
            <a:pPr lvl="1"/>
            <a:r>
              <a:rPr lang="en-US" altLang="en-US" b="1" dirty="0"/>
              <a:t>GNU Portable Threads</a:t>
            </a:r>
          </a:p>
          <a:p>
            <a:endParaRPr lang="en-US" sz="2400" dirty="0"/>
          </a:p>
        </p:txBody>
      </p:sp>
      <p:pic>
        <p:nvPicPr>
          <p:cNvPr id="6" name="Picture 5" descr="4_05.pdf">
            <a:extLst>
              <a:ext uri="{FF2B5EF4-FFF2-40B4-BE49-F238E27FC236}">
                <a16:creationId xmlns:a16="http://schemas.microsoft.com/office/drawing/2014/main" id="{A7AC1E36-23D9-4E44-BF83-935209BCD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460" y="2994660"/>
            <a:ext cx="2743200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87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95570-7D19-42D9-BB2E-0B4F49C1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2" y="325146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en-US" dirty="0">
                <a:solidFill>
                  <a:schemeClr val="accent1"/>
                </a:solidFill>
              </a:rPr>
              <a:t>One-to-One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D36C8-C81B-47B0-BE6F-DCA98B9A4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Each user-level thread maps to kernel thread</a:t>
            </a:r>
          </a:p>
          <a:p>
            <a:r>
              <a:rPr lang="en-US" altLang="en-US" sz="2400" dirty="0"/>
              <a:t>Creating a user-level thread creates a kernel thread</a:t>
            </a:r>
          </a:p>
          <a:p>
            <a:r>
              <a:rPr lang="en-US" altLang="en-US" sz="2400" dirty="0"/>
              <a:t>More concurrency than many-to-one</a:t>
            </a:r>
          </a:p>
          <a:p>
            <a:r>
              <a:rPr lang="en-US" altLang="en-US" sz="2400" dirty="0"/>
              <a:t>Number of threads per process sometimes restricted due to overhead</a:t>
            </a:r>
          </a:p>
          <a:p>
            <a:r>
              <a:rPr lang="en-US" altLang="en-US" sz="2400" dirty="0"/>
              <a:t>Examples</a:t>
            </a:r>
          </a:p>
          <a:p>
            <a:pPr lvl="1"/>
            <a:r>
              <a:rPr lang="en-US" altLang="en-US" dirty="0"/>
              <a:t>Windows</a:t>
            </a:r>
          </a:p>
          <a:p>
            <a:pPr lvl="1"/>
            <a:r>
              <a:rPr lang="en-US" altLang="en-US" dirty="0"/>
              <a:t>Linux</a:t>
            </a:r>
          </a:p>
          <a:p>
            <a:pPr lvl="1"/>
            <a:r>
              <a:rPr lang="en-US" altLang="en-US" dirty="0"/>
              <a:t>Solaris 9 and later</a:t>
            </a:r>
          </a:p>
        </p:txBody>
      </p:sp>
      <p:pic>
        <p:nvPicPr>
          <p:cNvPr id="6" name="Picture 5" descr="4_06.pdf">
            <a:extLst>
              <a:ext uri="{FF2B5EF4-FFF2-40B4-BE49-F238E27FC236}">
                <a16:creationId xmlns:a16="http://schemas.microsoft.com/office/drawing/2014/main" id="{09CA29B9-3074-4238-B9A8-39B5BAC77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69" y="3992854"/>
            <a:ext cx="4475163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625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CCF50-9272-490D-93B2-87463100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701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en-US" dirty="0">
                <a:solidFill>
                  <a:schemeClr val="accent1"/>
                </a:solidFill>
              </a:rPr>
              <a:t>Many-to-Many Model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B94B-A868-48A5-8D5F-CF7CAF3F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Allows many user level threads to be mapped to many kernel threads</a:t>
            </a:r>
          </a:p>
          <a:p>
            <a:r>
              <a:rPr lang="en-US" altLang="en-US" sz="2400" dirty="0"/>
              <a:t>Allows the  operating system to create enough kernel threads</a:t>
            </a:r>
          </a:p>
          <a:p>
            <a:r>
              <a:rPr lang="en-US" altLang="en-US" sz="2400" dirty="0"/>
              <a:t>Solaris prior to version 9</a:t>
            </a:r>
          </a:p>
          <a:p>
            <a:r>
              <a:rPr lang="en-US" altLang="en-US" sz="2400" dirty="0"/>
              <a:t>Windows  with the </a:t>
            </a:r>
            <a:r>
              <a:rPr lang="en-US" altLang="en-US" sz="2400" i="1" dirty="0" err="1"/>
              <a:t>ThreadFiber</a:t>
            </a:r>
            <a:r>
              <a:rPr lang="en-US" altLang="en-US" sz="2400" dirty="0"/>
              <a:t> package</a:t>
            </a:r>
          </a:p>
          <a:p>
            <a:endParaRPr lang="en-US" sz="2400" dirty="0"/>
          </a:p>
        </p:txBody>
      </p:sp>
      <p:pic>
        <p:nvPicPr>
          <p:cNvPr id="6" name="Picture 5" descr="4_07.pdf">
            <a:extLst>
              <a:ext uri="{FF2B5EF4-FFF2-40B4-BE49-F238E27FC236}">
                <a16:creationId xmlns:a16="http://schemas.microsoft.com/office/drawing/2014/main" id="{0590BD04-1607-4442-9DAA-E540F1844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171" y="3504247"/>
            <a:ext cx="2980587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123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70251-E4EB-4C4F-9F5E-6A336B61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16" y="32379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en-US" dirty="0">
                <a:solidFill>
                  <a:schemeClr val="accent1"/>
                </a:solidFill>
              </a:rPr>
              <a:t>Two-level Model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2B242-A516-46A5-9B46-BD96A4A93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Similar to Many to Many, except that it allows a user thread to be </a:t>
            </a:r>
            <a:r>
              <a:rPr lang="en-US" altLang="en-US" sz="2400" b="1" dirty="0"/>
              <a:t>bound</a:t>
            </a:r>
            <a:r>
              <a:rPr lang="en-US" altLang="en-US" sz="2400" dirty="0"/>
              <a:t> to kernel thread</a:t>
            </a:r>
          </a:p>
          <a:p>
            <a:r>
              <a:rPr lang="en-US" altLang="en-US" sz="2400" dirty="0"/>
              <a:t>Examples</a:t>
            </a:r>
          </a:p>
          <a:p>
            <a:pPr lvl="1"/>
            <a:r>
              <a:rPr lang="en-US" altLang="en-US" dirty="0"/>
              <a:t>IRIX</a:t>
            </a:r>
          </a:p>
          <a:p>
            <a:pPr lvl="1"/>
            <a:r>
              <a:rPr lang="en-US" altLang="en-US" dirty="0"/>
              <a:t>HP-UX</a:t>
            </a:r>
          </a:p>
          <a:p>
            <a:pPr lvl="1"/>
            <a:r>
              <a:rPr lang="en-US" altLang="en-US" dirty="0"/>
              <a:t>Tru64 UNIX</a:t>
            </a:r>
          </a:p>
          <a:p>
            <a:pPr lvl="1"/>
            <a:r>
              <a:rPr lang="en-US" altLang="en-US" dirty="0"/>
              <a:t>Solaris 8 and earlier</a:t>
            </a:r>
          </a:p>
        </p:txBody>
      </p:sp>
      <p:pic>
        <p:nvPicPr>
          <p:cNvPr id="6" name="Picture 5" descr="4_08.pdf">
            <a:extLst>
              <a:ext uri="{FF2B5EF4-FFF2-40B4-BE49-F238E27FC236}">
                <a16:creationId xmlns:a16="http://schemas.microsoft.com/office/drawing/2014/main" id="{89A821F3-2D3F-4C7D-8FC3-173517048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670" y="3750919"/>
            <a:ext cx="3022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064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8DD96-6809-4F2C-848F-9CACA099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en-US">
                <a:solidFill>
                  <a:schemeClr val="accent1"/>
                </a:solidFill>
              </a:rPr>
              <a:t>Thread Libraries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5FAA1-A5F5-44E7-9B46-02D5ACCD0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en-US" sz="3600" b="1" dirty="0"/>
              <a:t>Thread library</a:t>
            </a:r>
            <a:r>
              <a:rPr lang="en-US" altLang="en-US" sz="3600" dirty="0"/>
              <a:t> provides programmer with API for creating and managing threads</a:t>
            </a:r>
          </a:p>
          <a:p>
            <a:r>
              <a:rPr lang="en-US" altLang="en-US" sz="3600" dirty="0"/>
              <a:t>Two primary ways of implementing</a:t>
            </a:r>
          </a:p>
          <a:p>
            <a:pPr lvl="1"/>
            <a:r>
              <a:rPr lang="en-US" altLang="en-US" sz="3600" dirty="0"/>
              <a:t>Library entirely in user space</a:t>
            </a:r>
          </a:p>
          <a:p>
            <a:pPr lvl="1"/>
            <a:r>
              <a:rPr lang="en-US" altLang="en-US" sz="3600" dirty="0"/>
              <a:t>Kernel-level library supported by the OS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2997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9776F-6BF0-4078-BF18-85F2A4CA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en-US" dirty="0" err="1">
                <a:solidFill>
                  <a:schemeClr val="accent1"/>
                </a:solidFill>
              </a:rPr>
              <a:t>Pthreads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2B1D8-E422-4A5A-BA82-F2A9233AB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dirty="0"/>
              <a:t>A POSIX standard (IEEE 1003.1c) API for thread creation and synchronization</a:t>
            </a:r>
          </a:p>
          <a:p>
            <a:r>
              <a:rPr lang="en-US" dirty="0"/>
              <a:t>Specification, not implementation</a:t>
            </a:r>
          </a:p>
          <a:p>
            <a:r>
              <a:rPr lang="en-US" dirty="0"/>
              <a:t>May be provided either as user-level or kernel-level</a:t>
            </a:r>
          </a:p>
          <a:p>
            <a:r>
              <a:rPr lang="en-US" dirty="0"/>
              <a:t>API specifies behavior of the thread library, implementation is up to development of the library</a:t>
            </a:r>
          </a:p>
          <a:p>
            <a:r>
              <a:rPr lang="en-US" dirty="0"/>
              <a:t>Common in UNIX operating systems (Solaris, Linux, Mac OS X)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003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5EBA5-981E-41CD-8525-FFE06C83F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Pthreads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3E7ABD7-174E-4C8D-8E61-242B579FD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614" y="492573"/>
            <a:ext cx="6387961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326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8D718-8FCD-4EDA-B495-10C317879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Windows Multithreaded C Program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Screen Shot 2012-12-04 at 9.08.08 PM.png">
            <a:extLst>
              <a:ext uri="{FF2B5EF4-FFF2-40B4-BE49-F238E27FC236}">
                <a16:creationId xmlns:a16="http://schemas.microsoft.com/office/drawing/2014/main" id="{A933E208-C1D0-4BCA-935C-4E4697A45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461" y="321176"/>
            <a:ext cx="7258050" cy="590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87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E505E-567A-4FA1-9B3D-77B56873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Chapter 4 Threads - Objectives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F92BE96-F002-4761-9C70-03CD1271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To introduce the notion of a thread—a fundamental unit of CPU utilization that forms the basis of multithreaded computer systems</a:t>
            </a:r>
          </a:p>
          <a:p>
            <a:r>
              <a:rPr lang="en-US" altLang="en-US" sz="2400" dirty="0"/>
              <a:t>To discuss the APIs for the </a:t>
            </a:r>
            <a:r>
              <a:rPr lang="en-US" altLang="en-US" sz="2400" dirty="0" err="1"/>
              <a:t>Pthreads</a:t>
            </a:r>
            <a:r>
              <a:rPr lang="en-US" altLang="en-US" sz="2400" dirty="0"/>
              <a:t>, Windows, and Java thread libraries</a:t>
            </a:r>
          </a:p>
          <a:p>
            <a:r>
              <a:rPr lang="en-US" altLang="en-US" sz="2400" dirty="0"/>
              <a:t>To explore several strategies that provide implicit threading</a:t>
            </a:r>
          </a:p>
          <a:p>
            <a:r>
              <a:rPr lang="en-US" altLang="en-US" sz="2400" dirty="0"/>
              <a:t>To examine issues related to multithreaded programming</a:t>
            </a:r>
          </a:p>
          <a:p>
            <a:r>
              <a:rPr lang="en-US" altLang="en-US" sz="2400" dirty="0"/>
              <a:t>To cover operating system support for threads in Windows and Linux</a:t>
            </a:r>
          </a:p>
        </p:txBody>
      </p:sp>
    </p:spTree>
    <p:extLst>
      <p:ext uri="{BB962C8B-B14F-4D97-AF65-F5344CB8AC3E}">
        <p14:creationId xmlns:p14="http://schemas.microsoft.com/office/powerpoint/2010/main" val="3594724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79CDF-C185-4213-8983-229B1520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Java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851F9-7671-4D2C-9F3C-1F4BA4728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880358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Java threads are managed by the JVM</a:t>
            </a:r>
          </a:p>
          <a:p>
            <a:r>
              <a:rPr lang="en-US" altLang="en-US" dirty="0"/>
              <a:t>Typically implemented using the threads model provided by underlying OS</a:t>
            </a:r>
          </a:p>
          <a:p>
            <a:r>
              <a:rPr lang="en-US" altLang="en-US" dirty="0"/>
              <a:t>Java threads may be created by:</a:t>
            </a:r>
            <a:br>
              <a:rPr lang="en-US" altLang="en-US" dirty="0"/>
            </a:br>
            <a:r>
              <a:rPr lang="en-US" altLang="en-US" dirty="0"/>
              <a:t>Extending Thread class</a:t>
            </a:r>
          </a:p>
          <a:p>
            <a:pPr lvl="1"/>
            <a:r>
              <a:rPr lang="en-US" altLang="en-US" sz="2800" dirty="0"/>
              <a:t>Implementing the Runnable interface</a:t>
            </a:r>
            <a:endParaRPr lang="en-US" sz="2800" dirty="0"/>
          </a:p>
        </p:txBody>
      </p:sp>
      <p:pic>
        <p:nvPicPr>
          <p:cNvPr id="4" name="Picture 3" descr="Screen Shot 2012-12-04 at 9.09.28 PM.png">
            <a:extLst>
              <a:ext uri="{FF2B5EF4-FFF2-40B4-BE49-F238E27FC236}">
                <a16:creationId xmlns:a16="http://schemas.microsoft.com/office/drawing/2014/main" id="{99D82273-0E4F-4372-9932-196CFE7D2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97" y="3768761"/>
            <a:ext cx="6894236" cy="184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039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8214E-4B8E-4EEC-851C-38B55EF1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Java Multithreaded Program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51D7AD-5672-4C16-AB4D-8C3E0F8CB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283" y="22421"/>
            <a:ext cx="5144476" cy="617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859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BBDEB-CF72-4F92-949A-9C9E9AB8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Java Multithreaded Program (Continued)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A17A71-BE90-4139-B2A2-10AB4FF78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11449"/>
            <a:ext cx="7334250" cy="590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817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79164-4629-4F13-9E4C-D2DD17652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Implicit Threading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CA701-E446-4729-AE25-2FBC3D4E8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320040"/>
            <a:ext cx="7107171" cy="5920740"/>
          </a:xfrm>
        </p:spPr>
        <p:txBody>
          <a:bodyPr anchor="ctr">
            <a:normAutofit/>
          </a:bodyPr>
          <a:lstStyle/>
          <a:p>
            <a:r>
              <a:rPr lang="en-US" altLang="en-US" sz="2200" dirty="0"/>
              <a:t>Growing in popularity as numbers of threads increase, program correctness more difficult with explicit threads</a:t>
            </a:r>
          </a:p>
          <a:p>
            <a:r>
              <a:rPr lang="en-US" altLang="en-US" sz="2200" dirty="0"/>
              <a:t>Creation and management of threads done by compilers and run-time libraries rather than programmers</a:t>
            </a:r>
          </a:p>
          <a:p>
            <a:r>
              <a:rPr lang="en-US" altLang="en-US" sz="2200" dirty="0"/>
              <a:t>Three methods explored</a:t>
            </a:r>
          </a:p>
          <a:p>
            <a:pPr lvl="1"/>
            <a:r>
              <a:rPr lang="en-US" altLang="en-US" sz="2200" dirty="0"/>
              <a:t>Thread Pools</a:t>
            </a:r>
          </a:p>
          <a:p>
            <a:pPr lvl="1"/>
            <a:r>
              <a:rPr lang="en-US" altLang="en-US" sz="2200" dirty="0"/>
              <a:t>OpenMP</a:t>
            </a:r>
          </a:p>
          <a:p>
            <a:pPr lvl="1"/>
            <a:r>
              <a:rPr lang="en-US" altLang="en-US" sz="2200" dirty="0"/>
              <a:t>Grand Central Dispatch</a:t>
            </a:r>
          </a:p>
          <a:p>
            <a:r>
              <a:rPr lang="en-US" altLang="en-US" sz="2200" dirty="0"/>
              <a:t>Other methods include Microsoft Threading Building Blocks (TBB),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java.util.concurrent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/>
              <a:t>package</a:t>
            </a:r>
          </a:p>
        </p:txBody>
      </p:sp>
    </p:spTree>
    <p:extLst>
      <p:ext uri="{BB962C8B-B14F-4D97-AF65-F5344CB8AC3E}">
        <p14:creationId xmlns:p14="http://schemas.microsoft.com/office/powerpoint/2010/main" val="2100732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8BDBF-BD62-4378-9555-B38E2811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Thread 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44E4B-4852-41A1-9749-48EE0D26F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936" y="0"/>
            <a:ext cx="8132064" cy="4503420"/>
          </a:xfrm>
        </p:spPr>
        <p:txBody>
          <a:bodyPr anchor="ctr">
            <a:noAutofit/>
          </a:bodyPr>
          <a:lstStyle/>
          <a:p>
            <a:r>
              <a:rPr lang="en-US" altLang="en-US" sz="2400" dirty="0"/>
              <a:t>Create a number of threads in a pool where they await work</a:t>
            </a:r>
          </a:p>
          <a:p>
            <a:r>
              <a:rPr lang="en-US" altLang="en-US" sz="2400" dirty="0"/>
              <a:t>Advantages:</a:t>
            </a:r>
          </a:p>
          <a:p>
            <a:pPr lvl="1"/>
            <a:r>
              <a:rPr lang="en-US" altLang="en-US" dirty="0"/>
              <a:t>Usually slightly faster to service a request with an existing thread than create a new thread</a:t>
            </a:r>
          </a:p>
          <a:p>
            <a:pPr lvl="1"/>
            <a:r>
              <a:rPr lang="en-US" altLang="en-US" dirty="0"/>
              <a:t>Allows the number of threads in the application(s) to be bound to the size of the pool</a:t>
            </a:r>
          </a:p>
          <a:p>
            <a:pPr lvl="1"/>
            <a:r>
              <a:rPr lang="en-US" altLang="en-US" dirty="0"/>
              <a:t>Separating task to be performed from mechanics of creating task allows different strategies for running task</a:t>
            </a:r>
          </a:p>
          <a:p>
            <a:pPr lvl="2"/>
            <a:r>
              <a:rPr lang="en-US" altLang="en-US" sz="2400" dirty="0"/>
              <a:t>e.g.  Tasks could be scheduled to run periodically</a:t>
            </a:r>
          </a:p>
          <a:p>
            <a:r>
              <a:rPr lang="en-US" altLang="en-US" sz="2400" dirty="0"/>
              <a:t>Windows API supports thread pools:</a:t>
            </a:r>
          </a:p>
          <a:p>
            <a:endParaRPr lang="en-US" sz="2400" dirty="0"/>
          </a:p>
        </p:txBody>
      </p:sp>
      <p:pic>
        <p:nvPicPr>
          <p:cNvPr id="4" name="Picture 3" descr="Screen Shot 2012-12-04 at 9.17.42 PM.png">
            <a:extLst>
              <a:ext uri="{FF2B5EF4-FFF2-40B4-BE49-F238E27FC236}">
                <a16:creationId xmlns:a16="http://schemas.microsoft.com/office/drawing/2014/main" id="{7547022F-275C-4A62-B447-5A39531CD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707" y="4645318"/>
            <a:ext cx="6455663" cy="12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745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B84CB-0C61-4817-8698-5C78C2A1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OpenMP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9CE45-561B-4F29-ABA1-C5CACDAE8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320040"/>
            <a:ext cx="6705413" cy="5897880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Set of compiler directives and an API for C, C++, FORTRAN </a:t>
            </a:r>
          </a:p>
          <a:p>
            <a:r>
              <a:rPr lang="en-US" altLang="en-US" sz="2400" dirty="0"/>
              <a:t>Provides support for parallel programming in shared-memory environments</a:t>
            </a:r>
          </a:p>
          <a:p>
            <a:r>
              <a:rPr lang="en-US" altLang="en-US" sz="2400" dirty="0"/>
              <a:t>Identifies </a:t>
            </a:r>
            <a:r>
              <a:rPr lang="en-US" altLang="en-US" sz="2400" b="1" dirty="0"/>
              <a:t>parallel regions </a:t>
            </a:r>
            <a:r>
              <a:rPr lang="en-US" altLang="en-US" sz="2400" dirty="0"/>
              <a:t>– blocks of code that can run in parallel</a:t>
            </a:r>
          </a:p>
          <a:p>
            <a:endParaRPr lang="en-US" altLang="en-US" sz="2000" dirty="0"/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/>
              <a:t>Create as many threads as there are cores</a:t>
            </a:r>
          </a:p>
          <a:p>
            <a:pPr>
              <a:buFont typeface="Monotype Sorts" pitchFamily="-84" charset="2"/>
              <a:buNone/>
            </a:pPr>
            <a:r>
              <a:rPr lang="da-DK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omp parallel for</a:t>
            </a:r>
          </a:p>
          <a:p>
            <a:pPr>
              <a:buFont typeface="Monotype Sorts" pitchFamily="-84" charset="2"/>
              <a:buNone/>
            </a:pPr>
            <a:r>
              <a:rPr lang="da-DK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for(i=0;i&lt;N;i++) { </a:t>
            </a:r>
          </a:p>
          <a:p>
            <a:pPr>
              <a:buFont typeface="Monotype Sorts" pitchFamily="-84" charset="2"/>
              <a:buNone/>
            </a:pPr>
            <a:r>
              <a:rPr lang="da-DK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c[i] = a[i] + b[i]; </a:t>
            </a:r>
          </a:p>
          <a:p>
            <a:pPr>
              <a:buFont typeface="Monotype Sorts" pitchFamily="-84" charset="2"/>
              <a:buNone/>
            </a:pPr>
            <a:r>
              <a:rPr lang="da-DK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dirty="0"/>
              <a:t>Run for loop in parallel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2375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C5718-A3B1-4B08-8C1F-D398F0EC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en-US">
                <a:solidFill>
                  <a:schemeClr val="accent1"/>
                </a:solidFill>
              </a:rPr>
              <a:t>Grand Central Dispatch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8345210-2BB3-40E9-B5A0-289FB2629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en-US" sz="2400"/>
              <a:t>Apple technology for Mac OS X and iOS operating systems</a:t>
            </a:r>
          </a:p>
          <a:p>
            <a:r>
              <a:rPr lang="en-US" altLang="en-US" sz="2400"/>
              <a:t>Extensions to C, C++ languages, API, and run-time library</a:t>
            </a:r>
          </a:p>
          <a:p>
            <a:r>
              <a:rPr lang="en-US" altLang="en-US" sz="2400"/>
              <a:t>Allows identification of parallel sections</a:t>
            </a:r>
          </a:p>
          <a:p>
            <a:r>
              <a:rPr lang="en-US" altLang="en-US" sz="2400"/>
              <a:t>Manages most of the details of threading</a:t>
            </a:r>
          </a:p>
          <a:p>
            <a:r>
              <a:rPr lang="en-US" altLang="en-US" sz="2400"/>
              <a:t>Block is in “^{ }” -   </a:t>
            </a:r>
            <a:r>
              <a:rPr lang="ro-RO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ˆ{ printf("I am a block"); } </a:t>
            </a:r>
            <a:endParaRPr lang="en-US" altLang="en-US" sz="2400"/>
          </a:p>
          <a:p>
            <a:r>
              <a:rPr lang="en-US" altLang="en-US" sz="2400"/>
              <a:t>Blocks placed in dispatch queue</a:t>
            </a:r>
          </a:p>
          <a:p>
            <a:pPr lvl="1"/>
            <a:r>
              <a:rPr lang="en-US" altLang="en-US"/>
              <a:t>Assigned to available thread in thread pool when removed from queue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46343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61966-263F-4CAE-A3F3-FF1B9573E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en-US">
                <a:solidFill>
                  <a:schemeClr val="accent1"/>
                </a:solidFill>
              </a:rPr>
              <a:t>Semantics of fork() and exec()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DDAC-270E-4B6C-B154-D89931070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en-US" sz="2400"/>
              <a:t>Does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 sz="2400"/>
              <a:t>duplicate only the calling thread or all threads?</a:t>
            </a:r>
          </a:p>
          <a:p>
            <a:pPr lvl="1"/>
            <a:r>
              <a:rPr lang="en-US" altLang="en-US" dirty="0"/>
              <a:t>Some </a:t>
            </a:r>
            <a:r>
              <a:rPr lang="en-US" altLang="en-US"/>
              <a:t>UNIXes</a:t>
            </a:r>
            <a:r>
              <a:rPr lang="en-US" altLang="en-US" dirty="0"/>
              <a:t> have two versions of fork</a:t>
            </a:r>
          </a:p>
          <a:p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exec() </a:t>
            </a:r>
            <a:r>
              <a:rPr lang="en-US" altLang="en-US" sz="2400"/>
              <a:t>usually works as normal – replace the running process including all threads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97875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B0C59-7982-4120-B2F3-EE7F77DF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Signal Handling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B5DBC-C403-435E-B570-F90CE63FE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320040"/>
            <a:ext cx="7021230" cy="588645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Signals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are used in UNIX systems to notify a process that a particular event has occurred.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A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signal handler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is used to process signals</a:t>
            </a:r>
          </a:p>
          <a:p>
            <a:pPr marL="798989" lvl="1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generated by particular event</a:t>
            </a:r>
          </a:p>
          <a:p>
            <a:pPr marL="798989" lvl="1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delivered to a process</a:t>
            </a:r>
          </a:p>
          <a:p>
            <a:pPr marL="798989" lvl="1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handled by one of two signal handlers:</a:t>
            </a:r>
          </a:p>
          <a:p>
            <a:pPr marL="1142366" lvl="2" indent="-342265">
              <a:buFont typeface="Webdings" charset="0"/>
              <a:buAutoNum type="arabicPeriod"/>
              <a:defRPr/>
            </a:pPr>
            <a:r>
              <a:rPr lang="en-US" sz="2400" dirty="0">
                <a:ea typeface="ＭＳ Ｐゴシック" charset="0"/>
              </a:rPr>
              <a:t>default</a:t>
            </a:r>
          </a:p>
          <a:p>
            <a:pPr marL="1142366" lvl="2" indent="-342265">
              <a:buFont typeface="Webdings" charset="0"/>
              <a:buAutoNum type="arabicPeriod"/>
              <a:defRPr/>
            </a:pPr>
            <a:r>
              <a:rPr lang="en-US" sz="2400" dirty="0">
                <a:ea typeface="ＭＳ Ｐゴシック" charset="0"/>
              </a:rPr>
              <a:t>user-defined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Every signal has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default handler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that kernel runs when handling signal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US" b="1" dirty="0">
                <a:ea typeface="ＭＳ Ｐゴシック" charset="0"/>
                <a:cs typeface="ＭＳ Ｐゴシック" charset="0"/>
              </a:rPr>
              <a:t>User-defined signal handler </a:t>
            </a:r>
            <a:r>
              <a:rPr lang="en-US" dirty="0">
                <a:ea typeface="ＭＳ Ｐゴシック" charset="0"/>
                <a:cs typeface="ＭＳ Ｐゴシック" charset="0"/>
              </a:rPr>
              <a:t>can override default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single-threaded, signal delivered to process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66307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ED997-5764-4E99-8A80-47BCA5CB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Signal Handling Delivery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BF191-8937-452C-BF61-542489BB8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Where should a signal be delivered for multi-threaded? </a:t>
            </a:r>
          </a:p>
          <a:p>
            <a:pPr marL="742950" lvl="1" indent="-342900">
              <a:defRPr/>
            </a:pPr>
            <a:r>
              <a:rPr lang="en-US" dirty="0">
                <a:ea typeface="ＭＳ Ｐゴシック" charset="0"/>
              </a:rPr>
              <a:t>Deliver the signal to the thread to which the signal applies</a:t>
            </a:r>
          </a:p>
          <a:p>
            <a:pPr marL="799624" lvl="1" indent="-342900">
              <a:defRPr/>
            </a:pPr>
            <a:r>
              <a:rPr lang="en-US" dirty="0">
                <a:ea typeface="ＭＳ Ｐゴシック" charset="0"/>
              </a:rPr>
              <a:t>Deliver the signal to every thread in the process</a:t>
            </a:r>
          </a:p>
          <a:p>
            <a:pPr marL="799624" lvl="1" indent="-342900">
              <a:defRPr/>
            </a:pPr>
            <a:r>
              <a:rPr lang="en-US" dirty="0">
                <a:ea typeface="ＭＳ Ｐゴシック" charset="0"/>
              </a:rPr>
              <a:t>Deliver the signal to certain threads in the process</a:t>
            </a:r>
          </a:p>
          <a:p>
            <a:pPr marL="799624" lvl="1" indent="-342900">
              <a:defRPr/>
            </a:pPr>
            <a:r>
              <a:rPr lang="en-US" dirty="0">
                <a:ea typeface="ＭＳ Ｐゴシック" charset="0"/>
              </a:rPr>
              <a:t>Assign a specific thread to receive all signals for the process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654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A3EE3-D4FB-4164-AA9F-4AB5D792B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of Use for Multithreading</a:t>
            </a:r>
            <a:b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Multithreaded Server Architecture</a:t>
            </a:r>
            <a:endParaRPr lang="en-US" sz="3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 descr="4_02.pdf">
            <a:extLst>
              <a:ext uri="{FF2B5EF4-FFF2-40B4-BE49-F238E27FC236}">
                <a16:creationId xmlns:a16="http://schemas.microsoft.com/office/drawing/2014/main" id="{99057160-D032-4CA2-ACE6-19542E63B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84" y="2509911"/>
            <a:ext cx="11145732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592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00583-47A0-40F1-B951-75F9907DC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Thread Cancellation</a:t>
            </a:r>
          </a:p>
        </p:txBody>
      </p:sp>
      <p:cxnSp>
        <p:nvCxnSpPr>
          <p:cNvPr id="37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256BEA15-CCF0-40E2-9EB2-4BA3A1C6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20000"/>
          </a:bodyPr>
          <a:lstStyle/>
          <a:p>
            <a:r>
              <a:rPr lang="en-US" altLang="en-US" sz="3200" dirty="0"/>
              <a:t>Terminating a thread before it has finished</a:t>
            </a:r>
          </a:p>
          <a:p>
            <a:r>
              <a:rPr lang="en-US" altLang="en-US" sz="3200" dirty="0"/>
              <a:t>Thread to be canceled is </a:t>
            </a:r>
            <a:r>
              <a:rPr lang="en-US" altLang="en-US" sz="3200" b="1" dirty="0"/>
              <a:t>target thread</a:t>
            </a:r>
            <a:endParaRPr lang="en-US" altLang="en-US" sz="3200" dirty="0"/>
          </a:p>
          <a:p>
            <a:r>
              <a:rPr lang="en-US" altLang="en-US" sz="3200" dirty="0"/>
              <a:t>Two general approaches:</a:t>
            </a:r>
          </a:p>
          <a:p>
            <a:pPr lvl="1"/>
            <a:r>
              <a:rPr lang="en-US" altLang="en-US" sz="3200" b="1" dirty="0"/>
              <a:t>Asynchronous cancellation</a:t>
            </a:r>
            <a:r>
              <a:rPr lang="en-US" altLang="en-US" sz="3200" dirty="0"/>
              <a:t> terminates the target thread immediately</a:t>
            </a:r>
          </a:p>
          <a:p>
            <a:pPr lvl="1"/>
            <a:r>
              <a:rPr lang="en-US" altLang="en-US" sz="3200" b="1" dirty="0"/>
              <a:t>Deferred cancellation</a:t>
            </a:r>
            <a:r>
              <a:rPr lang="en-US" altLang="en-US" sz="3200" dirty="0"/>
              <a:t> allows the target thread to periodically check if it should be cancelled</a:t>
            </a:r>
          </a:p>
          <a:p>
            <a:r>
              <a:rPr lang="en-US" altLang="en-US" sz="3600" dirty="0"/>
              <a:t>On Linux systems, thread cancellation is handled through signals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7404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DEE49-6002-4DAF-A30D-168239BE8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en-US" dirty="0">
                <a:solidFill>
                  <a:schemeClr val="accent1"/>
                </a:solidFill>
              </a:rPr>
              <a:t>Thread-Local Storage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D134-EC88-481C-9CDD-12BAEE800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6752231" cy="5863590"/>
          </a:xfrm>
        </p:spPr>
        <p:txBody>
          <a:bodyPr anchor="ctr">
            <a:normAutofit/>
          </a:bodyPr>
          <a:lstStyle/>
          <a:p>
            <a:r>
              <a:rPr lang="en-US" altLang="en-US" b="1" dirty="0"/>
              <a:t>Thread-local storage </a:t>
            </a:r>
            <a:r>
              <a:rPr lang="en-US" altLang="en-US" dirty="0"/>
              <a:t>(</a:t>
            </a:r>
            <a:r>
              <a:rPr lang="en-US" altLang="en-US" b="1" dirty="0"/>
              <a:t>TLS</a:t>
            </a:r>
            <a:r>
              <a:rPr lang="en-US" altLang="en-US" dirty="0"/>
              <a:t>) allows each thread to have its own copy of data</a:t>
            </a:r>
          </a:p>
          <a:p>
            <a:r>
              <a:rPr lang="en-US" altLang="en-US" dirty="0"/>
              <a:t>Useful when you do not have control over the thread creation process (i.e., when using a thread pool)</a:t>
            </a:r>
          </a:p>
          <a:p>
            <a:r>
              <a:rPr lang="en-US" altLang="en-US" dirty="0"/>
              <a:t>Different from local variables</a:t>
            </a:r>
          </a:p>
          <a:p>
            <a:pPr lvl="1"/>
            <a:r>
              <a:rPr lang="en-US" altLang="en-US" sz="2800" dirty="0"/>
              <a:t>Local variables visible only during single function invocation</a:t>
            </a:r>
          </a:p>
          <a:p>
            <a:pPr lvl="1"/>
            <a:r>
              <a:rPr lang="en-US" altLang="en-US" sz="2800" dirty="0"/>
              <a:t>TLS visible across function invocations</a:t>
            </a:r>
          </a:p>
          <a:p>
            <a:r>
              <a:rPr lang="en-US" altLang="en-US" dirty="0"/>
              <a:t>Similar to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dirty="0"/>
              <a:t> data</a:t>
            </a:r>
          </a:p>
          <a:p>
            <a:pPr lvl="1"/>
            <a:r>
              <a:rPr lang="en-US" altLang="en-US" sz="2800" dirty="0"/>
              <a:t>TLS is unique to each thread</a:t>
            </a:r>
          </a:p>
        </p:txBody>
      </p:sp>
    </p:spTree>
    <p:extLst>
      <p:ext uri="{BB962C8B-B14F-4D97-AF65-F5344CB8AC3E}">
        <p14:creationId xmlns:p14="http://schemas.microsoft.com/office/powerpoint/2010/main" val="381288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5E61-1ADA-4252-A507-84DECD2D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260" y="785611"/>
            <a:ext cx="5992540" cy="1314853"/>
          </a:xfrm>
        </p:spPr>
        <p:txBody>
          <a:bodyPr anchor="b">
            <a:normAutofit/>
          </a:bodyPr>
          <a:lstStyle/>
          <a:p>
            <a:r>
              <a:rPr lang="en-US" altLang="en-US" sz="4000"/>
              <a:t>Scheduler Activations</a:t>
            </a:r>
            <a:endParaRPr lang="en-US" sz="400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5EE8969-963B-4684-B457-EC3E23FEE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654296" cy="6861717"/>
          </a:xfrm>
          <a:prstGeom prst="rect">
            <a:avLst/>
          </a:prstGeom>
          <a:solidFill>
            <a:srgbClr val="4A6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13">
            <a:extLst>
              <a:ext uri="{FF2B5EF4-FFF2-40B4-BE49-F238E27FC236}">
                <a16:creationId xmlns:a16="http://schemas.microsoft.com/office/drawing/2014/main" id="{FF6CD192-AEC2-4532-8B04-F02223764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655" y="986164"/>
            <a:ext cx="3373935" cy="4358546"/>
          </a:xfrm>
          <a:prstGeom prst="roundRect">
            <a:avLst>
              <a:gd name="adj" fmla="val 2462"/>
            </a:avLst>
          </a:prstGeom>
          <a:solidFill>
            <a:schemeClr val="bg1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7EECB-636E-4DCC-988F-EFDDFE69C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70" y="1976942"/>
            <a:ext cx="2679741" cy="242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ED22D97A-9000-40A1-A671-A23DB8BF9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54983" y="2422200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CD392-C529-41E8-AE0A-33A21F5D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958" y="2743937"/>
            <a:ext cx="6147073" cy="3108424"/>
          </a:xfrm>
        </p:spPr>
        <p:txBody>
          <a:bodyPr>
            <a:normAutofit/>
          </a:bodyPr>
          <a:lstStyle/>
          <a:p>
            <a:r>
              <a:rPr lang="en-US" altLang="en-US" sz="1300"/>
              <a:t>Both Mand to Many and Two-level models require communication to maintain the appropriate number of kernel threads allocated to the application</a:t>
            </a:r>
          </a:p>
          <a:p>
            <a:r>
              <a:rPr lang="en-US" altLang="en-US" sz="1300"/>
              <a:t>Typically use an intermediate data structure between user and kernel threads – </a:t>
            </a:r>
            <a:r>
              <a:rPr lang="en-US" altLang="en-US" sz="1300" b="1"/>
              <a:t>lightweight process </a:t>
            </a:r>
            <a:r>
              <a:rPr lang="en-US" altLang="en-US" sz="1300"/>
              <a:t>(</a:t>
            </a:r>
            <a:r>
              <a:rPr lang="en-US" altLang="en-US" sz="1300" b="1"/>
              <a:t>LWP</a:t>
            </a:r>
            <a:r>
              <a:rPr lang="en-US" altLang="en-US" sz="1300"/>
              <a:t>)</a:t>
            </a:r>
          </a:p>
          <a:p>
            <a:pPr lvl="1"/>
            <a:r>
              <a:rPr lang="en-US" altLang="en-US" sz="1300"/>
              <a:t>Appears to be a virtual processor on which process can schedule user thread to run</a:t>
            </a:r>
          </a:p>
          <a:p>
            <a:pPr lvl="1"/>
            <a:r>
              <a:rPr lang="en-US" altLang="en-US" sz="1300"/>
              <a:t>Each LWP attached to kernel thread</a:t>
            </a:r>
          </a:p>
          <a:p>
            <a:pPr lvl="1"/>
            <a:r>
              <a:rPr lang="en-US" altLang="en-US" sz="1300"/>
              <a:t>How many LWPs to create?</a:t>
            </a:r>
          </a:p>
          <a:p>
            <a:r>
              <a:rPr lang="en-US" altLang="en-US" sz="1300"/>
              <a:t>Scheduler activations provide </a:t>
            </a:r>
            <a:r>
              <a:rPr lang="en-US" altLang="en-US" sz="1300" b="1"/>
              <a:t>upcalls</a:t>
            </a:r>
            <a:r>
              <a:rPr lang="en-US" altLang="en-US" sz="1300"/>
              <a:t> - a communication mechanism from the kernel to the </a:t>
            </a:r>
            <a:r>
              <a:rPr lang="en-US" altLang="en-US" sz="1300" b="1"/>
              <a:t>upcall handler </a:t>
            </a:r>
            <a:r>
              <a:rPr lang="en-US" altLang="en-US" sz="1300"/>
              <a:t>in the thread library</a:t>
            </a:r>
          </a:p>
          <a:p>
            <a:r>
              <a:rPr lang="en-US" altLang="en-US" sz="1300"/>
              <a:t>This communication allows an application to maintain the correct number kernel threads</a:t>
            </a:r>
          </a:p>
          <a:p>
            <a:pPr marL="0" indent="0">
              <a:buNone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32711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8C034-7675-4B8B-A7CF-4340F965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Benefits of Threads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048A-B762-4E13-877B-C524D6A39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en-US" sz="2400" b="1" dirty="0"/>
              <a:t>Responsiveness – </a:t>
            </a:r>
            <a:r>
              <a:rPr lang="en-US" altLang="en-US" sz="2400" dirty="0"/>
              <a:t>may allow continued execution if part of process is blocked, especially important for user interfaces</a:t>
            </a:r>
          </a:p>
          <a:p>
            <a:r>
              <a:rPr lang="en-US" altLang="en-US" sz="2400" b="1" dirty="0"/>
              <a:t>Resource Sharing – </a:t>
            </a:r>
            <a:r>
              <a:rPr lang="en-US" altLang="en-US" sz="2400" dirty="0"/>
              <a:t>threads share resources of process, easier than shared memory or message passing</a:t>
            </a:r>
          </a:p>
          <a:p>
            <a:r>
              <a:rPr lang="en-US" altLang="en-US" sz="2400" b="1" dirty="0"/>
              <a:t>Economy – </a:t>
            </a:r>
            <a:r>
              <a:rPr lang="en-US" altLang="en-US" sz="2400" dirty="0"/>
              <a:t>cheaper than process creation, thread switching lower overhead than context switching</a:t>
            </a:r>
          </a:p>
          <a:p>
            <a:r>
              <a:rPr lang="en-US" altLang="en-US" sz="2400" b="1" dirty="0"/>
              <a:t>Scalability – </a:t>
            </a:r>
            <a:r>
              <a:rPr lang="en-US" altLang="en-US" sz="2400" dirty="0"/>
              <a:t>process can take advantage of multiprocessor architectures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993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98598-2983-40A9-9B6D-5C8482F7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Single and Multithreaded Process</a:t>
            </a:r>
            <a:endParaRPr lang="en-US" dirty="0"/>
          </a:p>
        </p:txBody>
      </p:sp>
      <p:pic>
        <p:nvPicPr>
          <p:cNvPr id="4" name="Picture 1" descr="4_01.pdf">
            <a:extLst>
              <a:ext uri="{FF2B5EF4-FFF2-40B4-BE49-F238E27FC236}">
                <a16:creationId xmlns:a16="http://schemas.microsoft.com/office/drawing/2014/main" id="{A9D3F9E2-D08C-4737-97E8-1183A6BD3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25" y="1690688"/>
            <a:ext cx="7910623" cy="454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68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2DD67-23E7-4A3E-B1E3-1833E79C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en-US">
                <a:solidFill>
                  <a:schemeClr val="accent1"/>
                </a:solidFill>
              </a:rPr>
              <a:t>Multicore Programming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8BB92-2317-4DCF-9A6F-8D43B474F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en-US" sz="2200" b="1"/>
              <a:t>Multicore</a:t>
            </a:r>
            <a:r>
              <a:rPr lang="en-US" altLang="en-US" sz="2200"/>
              <a:t> or </a:t>
            </a:r>
            <a:r>
              <a:rPr lang="en-US" altLang="en-US" sz="2200" b="1"/>
              <a:t>multiprocessor</a:t>
            </a:r>
            <a:r>
              <a:rPr lang="en-US" altLang="en-US" sz="2200"/>
              <a:t> systems putting pressure on programmers, challenges include:</a:t>
            </a:r>
          </a:p>
          <a:p>
            <a:pPr lvl="1"/>
            <a:r>
              <a:rPr lang="en-US" altLang="en-US" sz="2200" b="1"/>
              <a:t>Dividing activities</a:t>
            </a:r>
          </a:p>
          <a:p>
            <a:pPr lvl="1"/>
            <a:r>
              <a:rPr lang="en-US" altLang="en-US" sz="2200" b="1"/>
              <a:t>Balance</a:t>
            </a:r>
          </a:p>
          <a:p>
            <a:pPr lvl="1"/>
            <a:r>
              <a:rPr lang="en-US" altLang="en-US" sz="2200" b="1"/>
              <a:t>Data splitting</a:t>
            </a:r>
          </a:p>
          <a:p>
            <a:pPr lvl="1"/>
            <a:r>
              <a:rPr lang="en-US" altLang="en-US" sz="2200" b="1"/>
              <a:t>Data dependency</a:t>
            </a:r>
          </a:p>
          <a:p>
            <a:pPr lvl="1"/>
            <a:r>
              <a:rPr lang="en-US" altLang="en-US" sz="2200" b="1"/>
              <a:t>Testing and debugging</a:t>
            </a:r>
          </a:p>
          <a:p>
            <a:r>
              <a:rPr lang="en-US" altLang="en-US" sz="2200" b="1" i="1"/>
              <a:t>Parallelism</a:t>
            </a:r>
            <a:r>
              <a:rPr lang="en-US" altLang="en-US" sz="2200"/>
              <a:t> implies a system can perform more than one task simultaneously</a:t>
            </a:r>
          </a:p>
          <a:p>
            <a:r>
              <a:rPr lang="en-US" altLang="en-US" sz="2200" b="1" i="1"/>
              <a:t>Concurrency</a:t>
            </a:r>
            <a:r>
              <a:rPr lang="en-US" altLang="en-US" sz="2200"/>
              <a:t> supports more than one task making progress</a:t>
            </a:r>
          </a:p>
          <a:p>
            <a:pPr lvl="1"/>
            <a:r>
              <a:rPr lang="en-US" altLang="en-US" sz="2200"/>
              <a:t>Single processor / core, scheduler providing concurrency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17784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A9A7D-8684-4DEB-BC6A-CA6502CB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altLang="en-US" dirty="0">
                <a:solidFill>
                  <a:schemeClr val="accent1"/>
                </a:solidFill>
              </a:rPr>
              <a:t>Multicore Programming - Types of Parallelism 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2B71-010D-443D-BD66-01AFDCAD2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en-US" sz="2400" b="1" dirty="0"/>
              <a:t>Data parallelism</a:t>
            </a:r>
            <a:r>
              <a:rPr lang="en-US" altLang="en-US" sz="2400" dirty="0"/>
              <a:t> – distributes subsets of the same data across multiple cores, same operation on each</a:t>
            </a:r>
            <a:endParaRPr lang="en-US" altLang="en-US" sz="2400" b="1" dirty="0"/>
          </a:p>
          <a:p>
            <a:r>
              <a:rPr lang="en-US" altLang="en-US" sz="2400" b="1" dirty="0"/>
              <a:t>Task parallelism </a:t>
            </a:r>
            <a:r>
              <a:rPr lang="en-US" altLang="en-US" sz="2400" dirty="0"/>
              <a:t>– distributing threads across cores, each thread performing unique operation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096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7947-C592-46DE-9557-BFBDA529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/>
              <a:t>Concurrency vs. Parallelism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7CDE9-2D13-41D5-AD1D-1A7F9FD88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Concurrent execution on single-core system: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Parallelism on a multi-core system:</a:t>
            </a:r>
          </a:p>
          <a:p>
            <a:endParaRPr lang="en-US" dirty="0"/>
          </a:p>
        </p:txBody>
      </p:sp>
      <p:pic>
        <p:nvPicPr>
          <p:cNvPr id="4" name="Picture 1" descr="4_03.pdf">
            <a:extLst>
              <a:ext uri="{FF2B5EF4-FFF2-40B4-BE49-F238E27FC236}">
                <a16:creationId xmlns:a16="http://schemas.microsoft.com/office/drawing/2014/main" id="{4BA70043-54BB-4E1D-ADFD-C08B01571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501" y="2507456"/>
            <a:ext cx="62595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4_04.pdf">
            <a:extLst>
              <a:ext uri="{FF2B5EF4-FFF2-40B4-BE49-F238E27FC236}">
                <a16:creationId xmlns:a16="http://schemas.microsoft.com/office/drawing/2014/main" id="{2CEB9026-12B8-4CCF-A77D-9310C9AE3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461" y="4757737"/>
            <a:ext cx="5431539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75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937B-50CE-488A-B947-AFF98EB2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Amdahl’s Law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1637-C5D0-4128-A368-C798FC573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altLang="en-US"/>
              <a:t>Identifies performance gains from adding additional cores to an application that has both serial and parallel components</a:t>
            </a:r>
          </a:p>
          <a:p>
            <a:pPr>
              <a:defRPr/>
            </a:pPr>
            <a:r>
              <a:rPr lang="en-US" altLang="en-US" i="1"/>
              <a:t>S</a:t>
            </a:r>
            <a:r>
              <a:rPr lang="en-US" altLang="en-US"/>
              <a:t> is serial portion</a:t>
            </a:r>
          </a:p>
          <a:p>
            <a:pPr>
              <a:defRPr/>
            </a:pPr>
            <a:r>
              <a:rPr lang="en-US" altLang="en-US" i="1"/>
              <a:t>N</a:t>
            </a:r>
            <a:r>
              <a:rPr lang="en-US" altLang="en-US"/>
              <a:t> processing cores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That is, if application is 75% parallel / 25% serial, moving from 1 to 2 cores results in speedup of 1.6 times</a:t>
            </a:r>
          </a:p>
          <a:p>
            <a:pPr>
              <a:defRPr/>
            </a:pPr>
            <a:r>
              <a:rPr lang="en-US" altLang="en-US"/>
              <a:t>As </a:t>
            </a:r>
            <a:r>
              <a:rPr lang="en-US" altLang="en-US" i="1"/>
              <a:t>N</a:t>
            </a:r>
            <a:r>
              <a:rPr lang="en-US" altLang="en-US"/>
              <a:t> approaches infinity, speedup approaches 1 / </a:t>
            </a:r>
            <a:r>
              <a:rPr lang="en-US" altLang="en-US" i="1"/>
              <a:t>S</a:t>
            </a:r>
          </a:p>
          <a:p>
            <a:pPr>
              <a:buFont typeface="Monotype Sorts" pitchFamily="-84" charset="2"/>
              <a:buNone/>
              <a:defRPr/>
            </a:pPr>
            <a:br>
              <a:rPr lang="en-US" altLang="en-US" b="1"/>
            </a:br>
            <a:r>
              <a:rPr lang="en-US" altLang="en-US" b="1"/>
              <a:t>Serial portion of an application has disproportionate  effect on performance gained by adding additional cores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sz="1050" b="1"/>
          </a:p>
          <a:p>
            <a:pPr>
              <a:defRPr/>
            </a:pPr>
            <a:r>
              <a:rPr lang="en-US" altLang="en-US"/>
              <a:t>But does the law take into account contemporary multicore systems?</a:t>
            </a:r>
          </a:p>
          <a:p>
            <a:endParaRPr lang="en-US" dirty="0"/>
          </a:p>
        </p:txBody>
      </p:sp>
      <p:pic>
        <p:nvPicPr>
          <p:cNvPr id="4" name="Picture 1" descr="Screen Shot 2012-12-04 at 7.54.07 PM.png">
            <a:extLst>
              <a:ext uri="{FF2B5EF4-FFF2-40B4-BE49-F238E27FC236}">
                <a16:creationId xmlns:a16="http://schemas.microsoft.com/office/drawing/2014/main" id="{7959999B-5284-41A4-8B6B-A316ACDC7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177" y="2654007"/>
            <a:ext cx="2890454" cy="1078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60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1384</Words>
  <Application>Microsoft Office PowerPoint</Application>
  <PresentationFormat>Widescreen</PresentationFormat>
  <Paragraphs>195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Monotype Sorts</vt:lpstr>
      <vt:lpstr>Webdings</vt:lpstr>
      <vt:lpstr>Office Theme</vt:lpstr>
      <vt:lpstr>COSC3503 Section 1 Operating Systems  Chapter 4 Threads</vt:lpstr>
      <vt:lpstr>Chapter 4 Threads - Objectives</vt:lpstr>
      <vt:lpstr>Example of Use for Multithreading Multithreaded Server Architecture</vt:lpstr>
      <vt:lpstr>Benefits of Threads</vt:lpstr>
      <vt:lpstr>Single and Multithreaded Process</vt:lpstr>
      <vt:lpstr>Multicore Programming</vt:lpstr>
      <vt:lpstr> Multicore Programming - Types of Parallelism </vt:lpstr>
      <vt:lpstr>Concurrency vs. Parallelism</vt:lpstr>
      <vt:lpstr>Amdahl’s Law</vt:lpstr>
      <vt:lpstr>User Threads and Kernel Threads</vt:lpstr>
      <vt:lpstr>Multithreading Models</vt:lpstr>
      <vt:lpstr>Many-to-One</vt:lpstr>
      <vt:lpstr>One-to-One</vt:lpstr>
      <vt:lpstr>Many-to-Many Model</vt:lpstr>
      <vt:lpstr>Two-level Model</vt:lpstr>
      <vt:lpstr>Thread Libraries</vt:lpstr>
      <vt:lpstr>Pthreads</vt:lpstr>
      <vt:lpstr>Pthreads Example</vt:lpstr>
      <vt:lpstr>Windows Multithreaded C Program</vt:lpstr>
      <vt:lpstr>Java Threads</vt:lpstr>
      <vt:lpstr>Java Multithreaded Program</vt:lpstr>
      <vt:lpstr>Java Multithreaded Program (Continued)</vt:lpstr>
      <vt:lpstr>Implicit Threading</vt:lpstr>
      <vt:lpstr>Thread Pools</vt:lpstr>
      <vt:lpstr>OpenMP</vt:lpstr>
      <vt:lpstr>Grand Central Dispatch</vt:lpstr>
      <vt:lpstr>Semantics of fork() and exec()</vt:lpstr>
      <vt:lpstr>Signal Handling</vt:lpstr>
      <vt:lpstr>Signal Handling Delivery</vt:lpstr>
      <vt:lpstr>Thread Cancellation</vt:lpstr>
      <vt:lpstr>Thread-Local Storage</vt:lpstr>
      <vt:lpstr>Scheduler Activations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COSC3503 Section 1 Operating Systems  Linux Commands  Chapter 3 Processes</dc:title>
  <dc:creator>Lim, Doug</dc:creator>
  <cp:lastModifiedBy>Douglas Lim</cp:lastModifiedBy>
  <cp:revision>2</cp:revision>
  <dcterms:created xsi:type="dcterms:W3CDTF">2019-01-30T21:59:42Z</dcterms:created>
  <dcterms:modified xsi:type="dcterms:W3CDTF">2020-02-18T21:10:17Z</dcterms:modified>
</cp:coreProperties>
</file>