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432" r:id="rId3"/>
    <p:sldId id="433" r:id="rId4"/>
    <p:sldId id="434" r:id="rId5"/>
    <p:sldId id="435" r:id="rId6"/>
    <p:sldId id="436" r:id="rId7"/>
    <p:sldId id="437" r:id="rId8"/>
    <p:sldId id="438" r:id="rId9"/>
    <p:sldId id="446" r:id="rId10"/>
    <p:sldId id="447" r:id="rId11"/>
    <p:sldId id="441" r:id="rId12"/>
    <p:sldId id="442" r:id="rId13"/>
    <p:sldId id="443" r:id="rId14"/>
    <p:sldId id="444" r:id="rId15"/>
    <p:sldId id="448" r:id="rId16"/>
    <p:sldId id="449" r:id="rId17"/>
    <p:sldId id="450" r:id="rId18"/>
    <p:sldId id="451" r:id="rId19"/>
    <p:sldId id="452" r:id="rId20"/>
    <p:sldId id="453" r:id="rId21"/>
    <p:sldId id="454" r:id="rId22"/>
    <p:sldId id="455" r:id="rId23"/>
    <p:sldId id="456" r:id="rId24"/>
    <p:sldId id="457" r:id="rId25"/>
    <p:sldId id="459" r:id="rId26"/>
    <p:sldId id="458" r:id="rId27"/>
    <p:sldId id="460" r:id="rId28"/>
    <p:sldId id="461" r:id="rId29"/>
    <p:sldId id="462" r:id="rId30"/>
    <p:sldId id="463" r:id="rId31"/>
    <p:sldId id="464" r:id="rId32"/>
    <p:sldId id="466" r:id="rId33"/>
    <p:sldId id="469" r:id="rId34"/>
    <p:sldId id="470" r:id="rId35"/>
    <p:sldId id="467" r:id="rId36"/>
    <p:sldId id="468" r:id="rId37"/>
    <p:sldId id="471" r:id="rId38"/>
    <p:sldId id="472" r:id="rId39"/>
    <p:sldId id="473" r:id="rId40"/>
    <p:sldId id="474" r:id="rId41"/>
    <p:sldId id="475" r:id="rId42"/>
    <p:sldId id="476" r:id="rId43"/>
    <p:sldId id="477" r:id="rId44"/>
    <p:sldId id="478" r:id="rId45"/>
    <p:sldId id="483" r:id="rId46"/>
    <p:sldId id="484" r:id="rId47"/>
    <p:sldId id="485" r:id="rId48"/>
    <p:sldId id="486" r:id="rId49"/>
    <p:sldId id="487" r:id="rId50"/>
    <p:sldId id="488" r:id="rId51"/>
    <p:sldId id="489" r:id="rId52"/>
    <p:sldId id="490" r:id="rId53"/>
    <p:sldId id="491" r:id="rId54"/>
    <p:sldId id="492"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71341D9-D795-43FB-949D-76580C5DEFF9}">
          <p14:sldIdLst>
            <p14:sldId id="256"/>
            <p14:sldId id="432"/>
            <p14:sldId id="433"/>
            <p14:sldId id="434"/>
            <p14:sldId id="435"/>
            <p14:sldId id="436"/>
            <p14:sldId id="437"/>
            <p14:sldId id="438"/>
            <p14:sldId id="446"/>
            <p14:sldId id="447"/>
            <p14:sldId id="441"/>
            <p14:sldId id="442"/>
            <p14:sldId id="443"/>
            <p14:sldId id="444"/>
            <p14:sldId id="448"/>
            <p14:sldId id="449"/>
            <p14:sldId id="450"/>
            <p14:sldId id="451"/>
            <p14:sldId id="452"/>
            <p14:sldId id="453"/>
            <p14:sldId id="454"/>
            <p14:sldId id="455"/>
            <p14:sldId id="456"/>
            <p14:sldId id="457"/>
            <p14:sldId id="459"/>
            <p14:sldId id="458"/>
            <p14:sldId id="460"/>
            <p14:sldId id="461"/>
            <p14:sldId id="462"/>
            <p14:sldId id="463"/>
            <p14:sldId id="464"/>
            <p14:sldId id="466"/>
            <p14:sldId id="469"/>
            <p14:sldId id="470"/>
            <p14:sldId id="467"/>
            <p14:sldId id="468"/>
            <p14:sldId id="471"/>
            <p14:sldId id="472"/>
            <p14:sldId id="473"/>
            <p14:sldId id="474"/>
            <p14:sldId id="475"/>
            <p14:sldId id="476"/>
            <p14:sldId id="477"/>
            <p14:sldId id="478"/>
            <p14:sldId id="483"/>
            <p14:sldId id="484"/>
            <p14:sldId id="485"/>
            <p14:sldId id="486"/>
            <p14:sldId id="487"/>
            <p14:sldId id="488"/>
            <p14:sldId id="489"/>
            <p14:sldId id="490"/>
            <p14:sldId id="491"/>
            <p14:sldId id="4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E81648-7898-408C-BEC2-C5FE4202003C}" v="49" dt="2020-02-01T17:29:44.519"/>
    <p1510:client id="{C77C2E40-04EE-4E1A-9452-CF8650874519}" v="7" dt="2020-01-31T21:52:32.5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8919" autoAdjust="0"/>
  </p:normalViewPr>
  <p:slideViewPr>
    <p:cSldViewPr snapToGrid="0">
      <p:cViewPr varScale="1">
        <p:scale>
          <a:sx n="88" d="100"/>
          <a:sy n="88" d="100"/>
        </p:scale>
        <p:origin x="1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61"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m, Doug" userId="411c515a-09cc-407f-ae25-324c0f3b93af" providerId="ADAL" clId="{C77C2E40-04EE-4E1A-9452-CF8650874519}"/>
    <pc:docChg chg="undo custSel mod addSld delSld modSld modSection">
      <pc:chgData name="Lim, Doug" userId="411c515a-09cc-407f-ae25-324c0f3b93af" providerId="ADAL" clId="{C77C2E40-04EE-4E1A-9452-CF8650874519}" dt="2020-01-31T21:52:32.514" v="33"/>
      <pc:docMkLst>
        <pc:docMk/>
      </pc:docMkLst>
      <pc:sldChg chg="modSp">
        <pc:chgData name="Lim, Doug" userId="411c515a-09cc-407f-ae25-324c0f3b93af" providerId="ADAL" clId="{C77C2E40-04EE-4E1A-9452-CF8650874519}" dt="2020-01-31T21:42:20.591" v="8" actId="6549"/>
        <pc:sldMkLst>
          <pc:docMk/>
          <pc:sldMk cId="2653363723" sldId="256"/>
        </pc:sldMkLst>
        <pc:spChg chg="mod">
          <ac:chgData name="Lim, Doug" userId="411c515a-09cc-407f-ae25-324c0f3b93af" providerId="ADAL" clId="{C77C2E40-04EE-4E1A-9452-CF8650874519}" dt="2020-01-31T21:42:20.591" v="8" actId="6549"/>
          <ac:spMkLst>
            <pc:docMk/>
            <pc:sldMk cId="2653363723" sldId="256"/>
            <ac:spMk id="3" creationId="{8455284E-B25F-497B-8CD8-A303430798BC}"/>
          </ac:spMkLst>
        </pc:spChg>
      </pc:sldChg>
      <pc:sldChg chg="add del">
        <pc:chgData name="Lim, Doug" userId="411c515a-09cc-407f-ae25-324c0f3b93af" providerId="ADAL" clId="{C77C2E40-04EE-4E1A-9452-CF8650874519}" dt="2020-01-31T21:42:55.563" v="9" actId="47"/>
        <pc:sldMkLst>
          <pc:docMk/>
          <pc:sldMk cId="618747" sldId="326"/>
        </pc:sldMkLst>
      </pc:sldChg>
      <pc:sldChg chg="add del">
        <pc:chgData name="Lim, Doug" userId="411c515a-09cc-407f-ae25-324c0f3b93af" providerId="ADAL" clId="{C77C2E40-04EE-4E1A-9452-CF8650874519}" dt="2020-01-31T21:42:58.293" v="10" actId="47"/>
        <pc:sldMkLst>
          <pc:docMk/>
          <pc:sldMk cId="799747341" sldId="414"/>
        </pc:sldMkLst>
      </pc:sldChg>
      <pc:sldChg chg="addSp delSp modSp">
        <pc:chgData name="Lim, Doug" userId="411c515a-09cc-407f-ae25-324c0f3b93af" providerId="ADAL" clId="{C77C2E40-04EE-4E1A-9452-CF8650874519}" dt="2020-01-31T21:45:11.738" v="19" actId="26606"/>
        <pc:sldMkLst>
          <pc:docMk/>
          <pc:sldMk cId="832437401" sldId="432"/>
        </pc:sldMkLst>
        <pc:spChg chg="mod">
          <ac:chgData name="Lim, Doug" userId="411c515a-09cc-407f-ae25-324c0f3b93af" providerId="ADAL" clId="{C77C2E40-04EE-4E1A-9452-CF8650874519}" dt="2020-01-31T21:45:11.738" v="19" actId="26606"/>
          <ac:spMkLst>
            <pc:docMk/>
            <pc:sldMk cId="832437401" sldId="432"/>
            <ac:spMk id="2" creationId="{A7703D43-8CA1-4546-BDEC-ABC48B0A3F8C}"/>
          </ac:spMkLst>
        </pc:spChg>
        <pc:spChg chg="mod">
          <ac:chgData name="Lim, Doug" userId="411c515a-09cc-407f-ae25-324c0f3b93af" providerId="ADAL" clId="{C77C2E40-04EE-4E1A-9452-CF8650874519}" dt="2020-01-31T21:45:11.738" v="19" actId="26606"/>
          <ac:spMkLst>
            <pc:docMk/>
            <pc:sldMk cId="832437401" sldId="432"/>
            <ac:spMk id="3" creationId="{31098F1D-D0CC-4643-9E2B-EC3CBCB5C345}"/>
          </ac:spMkLst>
        </pc:spChg>
        <pc:spChg chg="del">
          <ac:chgData name="Lim, Doug" userId="411c515a-09cc-407f-ae25-324c0f3b93af" providerId="ADAL" clId="{C77C2E40-04EE-4E1A-9452-CF8650874519}" dt="2020-01-31T21:45:11.738" v="19" actId="26606"/>
          <ac:spMkLst>
            <pc:docMk/>
            <pc:sldMk cId="832437401" sldId="432"/>
            <ac:spMk id="8" creationId="{F98ED85F-DCEE-4B50-802E-71A6E3E12B04}"/>
          </ac:spMkLst>
        </pc:spChg>
        <pc:spChg chg="add">
          <ac:chgData name="Lim, Doug" userId="411c515a-09cc-407f-ae25-324c0f3b93af" providerId="ADAL" clId="{C77C2E40-04EE-4E1A-9452-CF8650874519}" dt="2020-01-31T21:45:11.738" v="19" actId="26606"/>
          <ac:spMkLst>
            <pc:docMk/>
            <pc:sldMk cId="832437401" sldId="432"/>
            <ac:spMk id="13" creationId="{8D70B121-56F4-4848-B38B-182089D909FA}"/>
          </ac:spMkLst>
        </pc:spChg>
        <pc:cxnChg chg="add">
          <ac:chgData name="Lim, Doug" userId="411c515a-09cc-407f-ae25-324c0f3b93af" providerId="ADAL" clId="{C77C2E40-04EE-4E1A-9452-CF8650874519}" dt="2020-01-31T21:45:11.738" v="19" actId="26606"/>
          <ac:cxnSpMkLst>
            <pc:docMk/>
            <pc:sldMk cId="832437401" sldId="432"/>
            <ac:cxnSpMk id="15" creationId="{2D72A2C9-F3CA-4216-8BAD-FA4C970C3C4E}"/>
          </ac:cxnSpMkLst>
        </pc:cxnChg>
      </pc:sldChg>
      <pc:sldChg chg="addSp delSp modSp">
        <pc:chgData name="Lim, Doug" userId="411c515a-09cc-407f-ae25-324c0f3b93af" providerId="ADAL" clId="{C77C2E40-04EE-4E1A-9452-CF8650874519}" dt="2020-01-31T21:46:50.409" v="20" actId="26606"/>
        <pc:sldMkLst>
          <pc:docMk/>
          <pc:sldMk cId="2652378994" sldId="433"/>
        </pc:sldMkLst>
        <pc:spChg chg="mod">
          <ac:chgData name="Lim, Doug" userId="411c515a-09cc-407f-ae25-324c0f3b93af" providerId="ADAL" clId="{C77C2E40-04EE-4E1A-9452-CF8650874519}" dt="2020-01-31T21:46:50.409" v="20" actId="26606"/>
          <ac:spMkLst>
            <pc:docMk/>
            <pc:sldMk cId="2652378994" sldId="433"/>
            <ac:spMk id="2" creationId="{BDC2623A-661F-47C2-A665-C9C7F083F531}"/>
          </ac:spMkLst>
        </pc:spChg>
        <pc:spChg chg="mod">
          <ac:chgData name="Lim, Doug" userId="411c515a-09cc-407f-ae25-324c0f3b93af" providerId="ADAL" clId="{C77C2E40-04EE-4E1A-9452-CF8650874519}" dt="2020-01-31T21:46:50.409" v="20" actId="26606"/>
          <ac:spMkLst>
            <pc:docMk/>
            <pc:sldMk cId="2652378994" sldId="433"/>
            <ac:spMk id="3" creationId="{8AE24A84-2486-4C34-90AC-D58FCF5B931C}"/>
          </ac:spMkLst>
        </pc:spChg>
        <pc:spChg chg="del">
          <ac:chgData name="Lim, Doug" userId="411c515a-09cc-407f-ae25-324c0f3b93af" providerId="ADAL" clId="{C77C2E40-04EE-4E1A-9452-CF8650874519}" dt="2020-01-31T21:46:50.409" v="20" actId="26606"/>
          <ac:spMkLst>
            <pc:docMk/>
            <pc:sldMk cId="2652378994" sldId="433"/>
            <ac:spMk id="12" creationId="{F98ED85F-DCEE-4B50-802E-71A6E3E12B04}"/>
          </ac:spMkLst>
        </pc:spChg>
        <pc:spChg chg="add">
          <ac:chgData name="Lim, Doug" userId="411c515a-09cc-407f-ae25-324c0f3b93af" providerId="ADAL" clId="{C77C2E40-04EE-4E1A-9452-CF8650874519}" dt="2020-01-31T21:46:50.409" v="20" actId="26606"/>
          <ac:spMkLst>
            <pc:docMk/>
            <pc:sldMk cId="2652378994" sldId="433"/>
            <ac:spMk id="17" creationId="{8D70B121-56F4-4848-B38B-182089D909FA}"/>
          </ac:spMkLst>
        </pc:spChg>
        <pc:cxnChg chg="add">
          <ac:chgData name="Lim, Doug" userId="411c515a-09cc-407f-ae25-324c0f3b93af" providerId="ADAL" clId="{C77C2E40-04EE-4E1A-9452-CF8650874519}" dt="2020-01-31T21:46:50.409" v="20" actId="26606"/>
          <ac:cxnSpMkLst>
            <pc:docMk/>
            <pc:sldMk cId="2652378994" sldId="433"/>
            <ac:cxnSpMk id="19" creationId="{2D72A2C9-F3CA-4216-8BAD-FA4C970C3C4E}"/>
          </ac:cxnSpMkLst>
        </pc:cxnChg>
      </pc:sldChg>
      <pc:sldChg chg="addSp delSp modSp">
        <pc:chgData name="Lim, Doug" userId="411c515a-09cc-407f-ae25-324c0f3b93af" providerId="ADAL" clId="{C77C2E40-04EE-4E1A-9452-CF8650874519}" dt="2020-01-31T21:47:25.609" v="21" actId="26606"/>
        <pc:sldMkLst>
          <pc:docMk/>
          <pc:sldMk cId="2612348262" sldId="434"/>
        </pc:sldMkLst>
        <pc:spChg chg="mod">
          <ac:chgData name="Lim, Doug" userId="411c515a-09cc-407f-ae25-324c0f3b93af" providerId="ADAL" clId="{C77C2E40-04EE-4E1A-9452-CF8650874519}" dt="2020-01-31T21:47:25.609" v="21" actId="26606"/>
          <ac:spMkLst>
            <pc:docMk/>
            <pc:sldMk cId="2612348262" sldId="434"/>
            <ac:spMk id="2" creationId="{FB194A56-785A-4144-B8B1-7F7966B71D2A}"/>
          </ac:spMkLst>
        </pc:spChg>
        <pc:spChg chg="mod">
          <ac:chgData name="Lim, Doug" userId="411c515a-09cc-407f-ae25-324c0f3b93af" providerId="ADAL" clId="{C77C2E40-04EE-4E1A-9452-CF8650874519}" dt="2020-01-31T21:47:25.609" v="21" actId="26606"/>
          <ac:spMkLst>
            <pc:docMk/>
            <pc:sldMk cId="2612348262" sldId="434"/>
            <ac:spMk id="3" creationId="{994EE340-D553-4176-9BAE-5E51130C12E8}"/>
          </ac:spMkLst>
        </pc:spChg>
        <pc:spChg chg="del">
          <ac:chgData name="Lim, Doug" userId="411c515a-09cc-407f-ae25-324c0f3b93af" providerId="ADAL" clId="{C77C2E40-04EE-4E1A-9452-CF8650874519}" dt="2020-01-31T21:47:25.609" v="21" actId="26606"/>
          <ac:spMkLst>
            <pc:docMk/>
            <pc:sldMk cId="2612348262" sldId="434"/>
            <ac:spMk id="25" creationId="{F98ED85F-DCEE-4B50-802E-71A6E3E12B04}"/>
          </ac:spMkLst>
        </pc:spChg>
        <pc:spChg chg="add">
          <ac:chgData name="Lim, Doug" userId="411c515a-09cc-407f-ae25-324c0f3b93af" providerId="ADAL" clId="{C77C2E40-04EE-4E1A-9452-CF8650874519}" dt="2020-01-31T21:47:25.609" v="21" actId="26606"/>
          <ac:spMkLst>
            <pc:docMk/>
            <pc:sldMk cId="2612348262" sldId="434"/>
            <ac:spMk id="30" creationId="{8D70B121-56F4-4848-B38B-182089D909FA}"/>
          </ac:spMkLst>
        </pc:spChg>
        <pc:cxnChg chg="add">
          <ac:chgData name="Lim, Doug" userId="411c515a-09cc-407f-ae25-324c0f3b93af" providerId="ADAL" clId="{C77C2E40-04EE-4E1A-9452-CF8650874519}" dt="2020-01-31T21:47:25.609" v="21" actId="26606"/>
          <ac:cxnSpMkLst>
            <pc:docMk/>
            <pc:sldMk cId="2612348262" sldId="434"/>
            <ac:cxnSpMk id="32" creationId="{2D72A2C9-F3CA-4216-8BAD-FA4C970C3C4E}"/>
          </ac:cxnSpMkLst>
        </pc:cxnChg>
      </pc:sldChg>
      <pc:sldChg chg="addSp delSp modSp">
        <pc:chgData name="Lim, Doug" userId="411c515a-09cc-407f-ae25-324c0f3b93af" providerId="ADAL" clId="{C77C2E40-04EE-4E1A-9452-CF8650874519}" dt="2020-01-31T21:47:59.810" v="23" actId="26606"/>
        <pc:sldMkLst>
          <pc:docMk/>
          <pc:sldMk cId="2154420997" sldId="435"/>
        </pc:sldMkLst>
        <pc:spChg chg="mod">
          <ac:chgData name="Lim, Doug" userId="411c515a-09cc-407f-ae25-324c0f3b93af" providerId="ADAL" clId="{C77C2E40-04EE-4E1A-9452-CF8650874519}" dt="2020-01-31T21:47:59.810" v="23" actId="26606"/>
          <ac:spMkLst>
            <pc:docMk/>
            <pc:sldMk cId="2154420997" sldId="435"/>
            <ac:spMk id="2" creationId="{012AA870-5FE1-4064-BB7D-6D982BBFDE60}"/>
          </ac:spMkLst>
        </pc:spChg>
        <pc:spChg chg="mod">
          <ac:chgData name="Lim, Doug" userId="411c515a-09cc-407f-ae25-324c0f3b93af" providerId="ADAL" clId="{C77C2E40-04EE-4E1A-9452-CF8650874519}" dt="2020-01-31T21:47:59.810" v="23" actId="26606"/>
          <ac:spMkLst>
            <pc:docMk/>
            <pc:sldMk cId="2154420997" sldId="435"/>
            <ac:spMk id="3" creationId="{A97E2829-324C-46E6-B41D-8FD32DB6EC34}"/>
          </ac:spMkLst>
        </pc:spChg>
        <pc:spChg chg="add del">
          <ac:chgData name="Lim, Doug" userId="411c515a-09cc-407f-ae25-324c0f3b93af" providerId="ADAL" clId="{C77C2E40-04EE-4E1A-9452-CF8650874519}" dt="2020-01-31T21:47:59.810" v="23" actId="26606"/>
          <ac:spMkLst>
            <pc:docMk/>
            <pc:sldMk cId="2154420997" sldId="435"/>
            <ac:spMk id="15" creationId="{F98ED85F-DCEE-4B50-802E-71A6E3E12B04}"/>
          </ac:spMkLst>
        </pc:spChg>
        <pc:spChg chg="add del">
          <ac:chgData name="Lim, Doug" userId="411c515a-09cc-407f-ae25-324c0f3b93af" providerId="ADAL" clId="{C77C2E40-04EE-4E1A-9452-CF8650874519}" dt="2020-01-31T21:47:59.810" v="23" actId="26606"/>
          <ac:spMkLst>
            <pc:docMk/>
            <pc:sldMk cId="2154420997" sldId="435"/>
            <ac:spMk id="20" creationId="{8D70B121-56F4-4848-B38B-182089D909FA}"/>
          </ac:spMkLst>
        </pc:spChg>
        <pc:cxnChg chg="add del">
          <ac:chgData name="Lim, Doug" userId="411c515a-09cc-407f-ae25-324c0f3b93af" providerId="ADAL" clId="{C77C2E40-04EE-4E1A-9452-CF8650874519}" dt="2020-01-31T21:47:59.810" v="23" actId="26606"/>
          <ac:cxnSpMkLst>
            <pc:docMk/>
            <pc:sldMk cId="2154420997" sldId="435"/>
            <ac:cxnSpMk id="22" creationId="{2D72A2C9-F3CA-4216-8BAD-FA4C970C3C4E}"/>
          </ac:cxnSpMkLst>
        </pc:cxnChg>
      </pc:sldChg>
      <pc:sldChg chg="addSp delSp modSp">
        <pc:chgData name="Lim, Doug" userId="411c515a-09cc-407f-ae25-324c0f3b93af" providerId="ADAL" clId="{C77C2E40-04EE-4E1A-9452-CF8650874519}" dt="2020-01-31T21:48:36.130" v="25" actId="26606"/>
        <pc:sldMkLst>
          <pc:docMk/>
          <pc:sldMk cId="1811429972" sldId="436"/>
        </pc:sldMkLst>
        <pc:spChg chg="mod">
          <ac:chgData name="Lim, Doug" userId="411c515a-09cc-407f-ae25-324c0f3b93af" providerId="ADAL" clId="{C77C2E40-04EE-4E1A-9452-CF8650874519}" dt="2020-01-31T21:48:36.130" v="25" actId="26606"/>
          <ac:spMkLst>
            <pc:docMk/>
            <pc:sldMk cId="1811429972" sldId="436"/>
            <ac:spMk id="2" creationId="{DF00012A-98D9-4E28-9BDB-B5E1706FB150}"/>
          </ac:spMkLst>
        </pc:spChg>
        <pc:spChg chg="mod">
          <ac:chgData name="Lim, Doug" userId="411c515a-09cc-407f-ae25-324c0f3b93af" providerId="ADAL" clId="{C77C2E40-04EE-4E1A-9452-CF8650874519}" dt="2020-01-31T21:48:36.130" v="25" actId="26606"/>
          <ac:spMkLst>
            <pc:docMk/>
            <pc:sldMk cId="1811429972" sldId="436"/>
            <ac:spMk id="3" creationId="{9706B135-DBC4-459E-96C2-93FE69CB1B5F}"/>
          </ac:spMkLst>
        </pc:spChg>
        <pc:spChg chg="add del">
          <ac:chgData name="Lim, Doug" userId="411c515a-09cc-407f-ae25-324c0f3b93af" providerId="ADAL" clId="{C77C2E40-04EE-4E1A-9452-CF8650874519}" dt="2020-01-31T21:48:36.130" v="25" actId="26606"/>
          <ac:spMkLst>
            <pc:docMk/>
            <pc:sldMk cId="1811429972" sldId="436"/>
            <ac:spMk id="20" creationId="{F98ED85F-DCEE-4B50-802E-71A6E3E12B04}"/>
          </ac:spMkLst>
        </pc:spChg>
        <pc:spChg chg="add del">
          <ac:chgData name="Lim, Doug" userId="411c515a-09cc-407f-ae25-324c0f3b93af" providerId="ADAL" clId="{C77C2E40-04EE-4E1A-9452-CF8650874519}" dt="2020-01-31T21:48:36.130" v="25" actId="26606"/>
          <ac:spMkLst>
            <pc:docMk/>
            <pc:sldMk cId="1811429972" sldId="436"/>
            <ac:spMk id="25" creationId="{8D70B121-56F4-4848-B38B-182089D909FA}"/>
          </ac:spMkLst>
        </pc:spChg>
        <pc:cxnChg chg="add del">
          <ac:chgData name="Lim, Doug" userId="411c515a-09cc-407f-ae25-324c0f3b93af" providerId="ADAL" clId="{C77C2E40-04EE-4E1A-9452-CF8650874519}" dt="2020-01-31T21:48:36.130" v="25" actId="26606"/>
          <ac:cxnSpMkLst>
            <pc:docMk/>
            <pc:sldMk cId="1811429972" sldId="436"/>
            <ac:cxnSpMk id="27" creationId="{2D72A2C9-F3CA-4216-8BAD-FA4C970C3C4E}"/>
          </ac:cxnSpMkLst>
        </pc:cxnChg>
      </pc:sldChg>
      <pc:sldChg chg="delSp add del setBg delDesignElem">
        <pc:chgData name="Lim, Doug" userId="411c515a-09cc-407f-ae25-324c0f3b93af" providerId="ADAL" clId="{C77C2E40-04EE-4E1A-9452-CF8650874519}" dt="2020-01-31T21:50:34.397" v="29" actId="2696"/>
        <pc:sldMkLst>
          <pc:docMk/>
          <pc:sldMk cId="2588600208" sldId="439"/>
        </pc:sldMkLst>
        <pc:spChg chg="del">
          <ac:chgData name="Lim, Doug" userId="411c515a-09cc-407f-ae25-324c0f3b93af" providerId="ADAL" clId="{C77C2E40-04EE-4E1A-9452-CF8650874519}" dt="2020-01-31T21:50:26.644" v="27"/>
          <ac:spMkLst>
            <pc:docMk/>
            <pc:sldMk cId="2588600208" sldId="439"/>
            <ac:spMk id="8" creationId="{8D70B121-56F4-4848-B38B-182089D909FA}"/>
          </ac:spMkLst>
        </pc:spChg>
        <pc:cxnChg chg="del">
          <ac:chgData name="Lim, Doug" userId="411c515a-09cc-407f-ae25-324c0f3b93af" providerId="ADAL" clId="{C77C2E40-04EE-4E1A-9452-CF8650874519}" dt="2020-01-31T21:50:26.644" v="27"/>
          <ac:cxnSpMkLst>
            <pc:docMk/>
            <pc:sldMk cId="2588600208" sldId="439"/>
            <ac:cxnSpMk id="10" creationId="{2D72A2C9-F3CA-4216-8BAD-FA4C970C3C4E}"/>
          </ac:cxnSpMkLst>
        </pc:cxnChg>
      </pc:sldChg>
      <pc:sldChg chg="delSp add setBg delDesignElem">
        <pc:chgData name="Lim, Doug" userId="411c515a-09cc-407f-ae25-324c0f3b93af" providerId="ADAL" clId="{C77C2E40-04EE-4E1A-9452-CF8650874519}" dt="2020-01-31T21:50:40.846" v="31"/>
        <pc:sldMkLst>
          <pc:docMk/>
          <pc:sldMk cId="4207310965" sldId="440"/>
        </pc:sldMkLst>
        <pc:spChg chg="del">
          <ac:chgData name="Lim, Doug" userId="411c515a-09cc-407f-ae25-324c0f3b93af" providerId="ADAL" clId="{C77C2E40-04EE-4E1A-9452-CF8650874519}" dt="2020-01-31T21:50:40.846" v="31"/>
          <ac:spMkLst>
            <pc:docMk/>
            <pc:sldMk cId="4207310965" sldId="440"/>
            <ac:spMk id="21" creationId="{8D70B121-56F4-4848-B38B-182089D909FA}"/>
          </ac:spMkLst>
        </pc:spChg>
        <pc:cxnChg chg="del">
          <ac:chgData name="Lim, Doug" userId="411c515a-09cc-407f-ae25-324c0f3b93af" providerId="ADAL" clId="{C77C2E40-04EE-4E1A-9452-CF8650874519}" dt="2020-01-31T21:50:40.846" v="31"/>
          <ac:cxnSpMkLst>
            <pc:docMk/>
            <pc:sldMk cId="4207310965" sldId="440"/>
            <ac:cxnSpMk id="22" creationId="{2D72A2C9-F3CA-4216-8BAD-FA4C970C3C4E}"/>
          </ac:cxnSpMkLst>
        </pc:cxnChg>
      </pc:sldChg>
      <pc:sldChg chg="delSp add setBg delDesignElem">
        <pc:chgData name="Lim, Doug" userId="411c515a-09cc-407f-ae25-324c0f3b93af" providerId="ADAL" clId="{C77C2E40-04EE-4E1A-9452-CF8650874519}" dt="2020-01-31T21:52:32.514" v="33"/>
        <pc:sldMkLst>
          <pc:docMk/>
          <pc:sldMk cId="3296249215" sldId="445"/>
        </pc:sldMkLst>
        <pc:spChg chg="del">
          <ac:chgData name="Lim, Doug" userId="411c515a-09cc-407f-ae25-324c0f3b93af" providerId="ADAL" clId="{C77C2E40-04EE-4E1A-9452-CF8650874519}" dt="2020-01-31T21:52:32.514" v="33"/>
          <ac:spMkLst>
            <pc:docMk/>
            <pc:sldMk cId="3296249215" sldId="445"/>
            <ac:spMk id="8" creationId="{8D70B121-56F4-4848-B38B-182089D909FA}"/>
          </ac:spMkLst>
        </pc:spChg>
        <pc:cxnChg chg="del">
          <ac:chgData name="Lim, Doug" userId="411c515a-09cc-407f-ae25-324c0f3b93af" providerId="ADAL" clId="{C77C2E40-04EE-4E1A-9452-CF8650874519}" dt="2020-01-31T21:52:32.514" v="33"/>
          <ac:cxnSpMkLst>
            <pc:docMk/>
            <pc:sldMk cId="3296249215" sldId="445"/>
            <ac:cxnSpMk id="10" creationId="{2D72A2C9-F3CA-4216-8BAD-FA4C970C3C4E}"/>
          </ac:cxnSpMkLst>
        </pc:cxnChg>
      </pc:sldChg>
      <pc:sldChg chg="add del">
        <pc:chgData name="Lim, Doug" userId="411c515a-09cc-407f-ae25-324c0f3b93af" providerId="ADAL" clId="{C77C2E40-04EE-4E1A-9452-CF8650874519}" dt="2020-01-31T21:43:06.105" v="11" actId="47"/>
        <pc:sldMkLst>
          <pc:docMk/>
          <pc:sldMk cId="651031057" sldId="446"/>
        </pc:sldMkLst>
      </pc:sldChg>
    </pc:docChg>
  </pc:docChgLst>
  <pc:docChgLst>
    <pc:chgData name="Douglas Lim" userId="411c515a-09cc-407f-ae25-324c0f3b93af" providerId="ADAL" clId="{5BE81648-7898-408C-BEC2-C5FE4202003C}"/>
    <pc:docChg chg="undo custSel addSld delSld modSld modSection">
      <pc:chgData name="Douglas Lim" userId="411c515a-09cc-407f-ae25-324c0f3b93af" providerId="ADAL" clId="{5BE81648-7898-408C-BEC2-C5FE4202003C}" dt="2020-02-01T17:25:40.725" v="15" actId="2696"/>
      <pc:docMkLst>
        <pc:docMk/>
      </pc:docMkLst>
      <pc:sldChg chg="modSp">
        <pc:chgData name="Douglas Lim" userId="411c515a-09cc-407f-ae25-324c0f3b93af" providerId="ADAL" clId="{5BE81648-7898-408C-BEC2-C5FE4202003C}" dt="2020-02-01T17:05:09.022" v="7" actId="14100"/>
        <pc:sldMkLst>
          <pc:docMk/>
          <pc:sldMk cId="243366897" sldId="438"/>
        </pc:sldMkLst>
        <pc:picChg chg="mod">
          <ac:chgData name="Douglas Lim" userId="411c515a-09cc-407f-ae25-324c0f3b93af" providerId="ADAL" clId="{5BE81648-7898-408C-BEC2-C5FE4202003C}" dt="2020-02-01T17:05:09.022" v="7" actId="14100"/>
          <ac:picMkLst>
            <pc:docMk/>
            <pc:sldMk cId="243366897" sldId="438"/>
            <ac:picMk id="4" creationId="{0F0B12FD-11D3-4BC9-AC31-E26C1686FFEF}"/>
          </ac:picMkLst>
        </pc:picChg>
      </pc:sldChg>
      <pc:sldChg chg="del">
        <pc:chgData name="Douglas Lim" userId="411c515a-09cc-407f-ae25-324c0f3b93af" providerId="ADAL" clId="{5BE81648-7898-408C-BEC2-C5FE4202003C}" dt="2020-02-01T16:56:47.061" v="0" actId="47"/>
        <pc:sldMkLst>
          <pc:docMk/>
          <pc:sldMk cId="2588600208" sldId="439"/>
        </pc:sldMkLst>
      </pc:sldChg>
      <pc:sldChg chg="del">
        <pc:chgData name="Douglas Lim" userId="411c515a-09cc-407f-ae25-324c0f3b93af" providerId="ADAL" clId="{5BE81648-7898-408C-BEC2-C5FE4202003C}" dt="2020-02-01T16:57:14.270" v="1" actId="47"/>
        <pc:sldMkLst>
          <pc:docMk/>
          <pc:sldMk cId="4207310965" sldId="440"/>
        </pc:sldMkLst>
      </pc:sldChg>
      <pc:sldChg chg="add del">
        <pc:chgData name="Douglas Lim" userId="411c515a-09cc-407f-ae25-324c0f3b93af" providerId="ADAL" clId="{5BE81648-7898-408C-BEC2-C5FE4202003C}" dt="2020-02-01T17:12:16.253" v="9" actId="47"/>
        <pc:sldMkLst>
          <pc:docMk/>
          <pc:sldMk cId="3794721168" sldId="443"/>
        </pc:sldMkLst>
      </pc:sldChg>
      <pc:sldChg chg="del">
        <pc:chgData name="Douglas Lim" userId="411c515a-09cc-407f-ae25-324c0f3b93af" providerId="ADAL" clId="{5BE81648-7898-408C-BEC2-C5FE4202003C}" dt="2020-02-01T17:01:17.868" v="2" actId="47"/>
        <pc:sldMkLst>
          <pc:docMk/>
          <pc:sldMk cId="3296249215" sldId="445"/>
        </pc:sldMkLst>
      </pc:sldChg>
      <pc:sldChg chg="add">
        <pc:chgData name="Douglas Lim" userId="411c515a-09cc-407f-ae25-324c0f3b93af" providerId="ADAL" clId="{5BE81648-7898-408C-BEC2-C5FE4202003C}" dt="2020-02-01T17:21:37.263" v="10"/>
        <pc:sldMkLst>
          <pc:docMk/>
          <pc:sldMk cId="4025163412" sldId="459"/>
        </pc:sldMkLst>
      </pc:sldChg>
      <pc:sldChg chg="addSp delSp add del setBg delDesignElem">
        <pc:chgData name="Douglas Lim" userId="411c515a-09cc-407f-ae25-324c0f3b93af" providerId="ADAL" clId="{5BE81648-7898-408C-BEC2-C5FE4202003C}" dt="2020-02-01T17:22:29.111" v="13"/>
        <pc:sldMkLst>
          <pc:docMk/>
          <pc:sldMk cId="392925938" sldId="463"/>
        </pc:sldMkLst>
        <pc:spChg chg="add del">
          <ac:chgData name="Douglas Lim" userId="411c515a-09cc-407f-ae25-324c0f3b93af" providerId="ADAL" clId="{5BE81648-7898-408C-BEC2-C5FE4202003C}" dt="2020-02-01T17:22:29.111" v="13"/>
          <ac:spMkLst>
            <pc:docMk/>
            <pc:sldMk cId="392925938" sldId="463"/>
            <ac:spMk id="8" creationId="{8D70B121-56F4-4848-B38B-182089D909FA}"/>
          </ac:spMkLst>
        </pc:spChg>
        <pc:cxnChg chg="add del">
          <ac:chgData name="Douglas Lim" userId="411c515a-09cc-407f-ae25-324c0f3b93af" providerId="ADAL" clId="{5BE81648-7898-408C-BEC2-C5FE4202003C}" dt="2020-02-01T17:22:29.111" v="13"/>
          <ac:cxnSpMkLst>
            <pc:docMk/>
            <pc:sldMk cId="392925938" sldId="463"/>
            <ac:cxnSpMk id="10" creationId="{2D72A2C9-F3CA-4216-8BAD-FA4C970C3C4E}"/>
          </ac:cxnSpMkLst>
        </pc:cxnChg>
      </pc:sldChg>
      <pc:sldChg chg="add del">
        <pc:chgData name="Douglas Lim" userId="411c515a-09cc-407f-ae25-324c0f3b93af" providerId="ADAL" clId="{5BE81648-7898-408C-BEC2-C5FE4202003C}" dt="2020-02-01T17:25:40.725" v="15" actId="2696"/>
        <pc:sldMkLst>
          <pc:docMk/>
          <pc:sldMk cId="2784533774" sldId="46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B9D024-E500-42F1-96EF-37154D2C9083}" type="datetimeFigureOut">
              <a:rPr lang="en-US" smtClean="0"/>
              <a:t>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1990D4-2CD2-4A82-BB4D-1A179CE0116B}" type="slidenum">
              <a:rPr lang="en-US" smtClean="0"/>
              <a:t>‹#›</a:t>
            </a:fld>
            <a:endParaRPr lang="en-US"/>
          </a:p>
        </p:txBody>
      </p:sp>
    </p:spTree>
    <p:extLst>
      <p:ext uri="{BB962C8B-B14F-4D97-AF65-F5344CB8AC3E}">
        <p14:creationId xmlns:p14="http://schemas.microsoft.com/office/powerpoint/2010/main" val="2003002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1990D4-2CD2-4A82-BB4D-1A179CE0116B}" type="slidenum">
              <a:rPr lang="en-US" smtClean="0"/>
              <a:t>1</a:t>
            </a:fld>
            <a:endParaRPr lang="en-US"/>
          </a:p>
        </p:txBody>
      </p:sp>
    </p:spTree>
    <p:extLst>
      <p:ext uri="{BB962C8B-B14F-4D97-AF65-F5344CB8AC3E}">
        <p14:creationId xmlns:p14="http://schemas.microsoft.com/office/powerpoint/2010/main" val="34313268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1990D4-2CD2-4A82-BB4D-1A179CE0116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8867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Mutual exclusion</a:t>
            </a:r>
          </a:p>
          <a:p>
            <a:pPr marL="228600" indent="-228600">
              <a:buFont typeface="+mj-lt"/>
              <a:buAutoNum type="arabicPeriod"/>
            </a:pPr>
            <a:r>
              <a:rPr lang="en-US" dirty="0"/>
              <a:t>No deadlock</a:t>
            </a:r>
          </a:p>
          <a:p>
            <a:pPr marL="228600" indent="-228600">
              <a:buFont typeface="+mj-lt"/>
              <a:buAutoNum type="arabicPeriod"/>
            </a:pPr>
            <a:r>
              <a:rPr lang="en-US" dirty="0"/>
              <a:t>Still possible for starvation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1990D4-2CD2-4A82-BB4D-1A179CE0116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6505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If monitor is free when enter function F.</a:t>
            </a:r>
          </a:p>
          <a:p>
            <a:pPr marL="228600" indent="-228600">
              <a:buFont typeface="+mj-lt"/>
              <a:buAutoNum type="arabicPeriod"/>
            </a:pPr>
            <a:r>
              <a:rPr lang="en-US" dirty="0"/>
              <a:t>If next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1990D4-2CD2-4A82-BB4D-1A179CE0116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5728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1990D4-2CD2-4A82-BB4D-1A179CE0116B}" type="slidenum">
              <a:rPr lang="en-US" smtClean="0"/>
              <a:t>2</a:t>
            </a:fld>
            <a:endParaRPr lang="en-US"/>
          </a:p>
        </p:txBody>
      </p:sp>
    </p:spTree>
    <p:extLst>
      <p:ext uri="{BB962C8B-B14F-4D97-AF65-F5344CB8AC3E}">
        <p14:creationId xmlns:p14="http://schemas.microsoft.com/office/powerpoint/2010/main" val="1976774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1990D4-2CD2-4A82-BB4D-1A179CE0116B}" type="slidenum">
              <a:rPr lang="en-US" smtClean="0"/>
              <a:t>19</a:t>
            </a:fld>
            <a:endParaRPr lang="en-US"/>
          </a:p>
        </p:txBody>
      </p:sp>
    </p:spTree>
    <p:extLst>
      <p:ext uri="{BB962C8B-B14F-4D97-AF65-F5344CB8AC3E}">
        <p14:creationId xmlns:p14="http://schemas.microsoft.com/office/powerpoint/2010/main" val="4198880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waiting[], key, and lock initialized to false.</a:t>
            </a:r>
          </a:p>
          <a:p>
            <a:pPr marL="228600" indent="-228600">
              <a:buFont typeface="+mj-lt"/>
              <a:buAutoNum type="arabicPeriod"/>
            </a:pPr>
            <a:r>
              <a:rPr lang="en-US" dirty="0"/>
              <a:t>First task to reach </a:t>
            </a:r>
            <a:r>
              <a:rPr lang="en-US" dirty="0" err="1"/>
              <a:t>test_and_set</a:t>
            </a:r>
            <a:r>
              <a:rPr lang="en-US" dirty="0"/>
              <a:t> will get a value of false and proceed.</a:t>
            </a:r>
          </a:p>
          <a:p>
            <a:pPr marL="228600" indent="-228600">
              <a:buFont typeface="+mj-lt"/>
              <a:buAutoNum type="arabicPeriod"/>
            </a:pPr>
            <a:r>
              <a:rPr lang="en-US" dirty="0"/>
              <a:t>After critical section if nobody is waiting lock is set to false and we go back to the original situation, otherwise we change the not waiting process to the next waiting process up from us and leave the lock set.</a:t>
            </a:r>
          </a:p>
          <a:p>
            <a:pPr marL="228600" indent="-228600">
              <a:buFont typeface="+mj-lt"/>
              <a:buAutoNum type="arabicPeriod"/>
            </a:pPr>
            <a:r>
              <a:rPr lang="en-US" dirty="0"/>
              <a:t>Progress is made because the lock is released or a waiting process is set to not waiting in the list.</a:t>
            </a:r>
          </a:p>
          <a:p>
            <a:pPr marL="228600" indent="-228600">
              <a:buFont typeface="+mj-lt"/>
              <a:buAutoNum type="arabicPeriod"/>
            </a:pPr>
            <a:r>
              <a:rPr lang="en-US" dirty="0"/>
              <a:t>Bounded because if a process is waiting, it will wait a most (n-1) turns to get a turn.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1990D4-2CD2-4A82-BB4D-1A179CE0116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984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1990D4-2CD2-4A82-BB4D-1A179CE0116B}" type="slidenum">
              <a:rPr lang="en-US" smtClean="0"/>
              <a:t>22</a:t>
            </a:fld>
            <a:endParaRPr lang="en-US"/>
          </a:p>
        </p:txBody>
      </p:sp>
    </p:spTree>
    <p:extLst>
      <p:ext uri="{BB962C8B-B14F-4D97-AF65-F5344CB8AC3E}">
        <p14:creationId xmlns:p14="http://schemas.microsoft.com/office/powerpoint/2010/main" val="552271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Deadlock is sometimes referred to as deadly embrace.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1990D4-2CD2-4A82-BB4D-1A179CE0116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584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1990D4-2CD2-4A82-BB4D-1A179CE0116B}" type="slidenum">
              <a:rPr lang="en-US" smtClean="0"/>
              <a:t>29</a:t>
            </a:fld>
            <a:endParaRPr lang="en-US"/>
          </a:p>
        </p:txBody>
      </p:sp>
    </p:spTree>
    <p:extLst>
      <p:ext uri="{BB962C8B-B14F-4D97-AF65-F5344CB8AC3E}">
        <p14:creationId xmlns:p14="http://schemas.microsoft.com/office/powerpoint/2010/main" val="725642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Mutual exclusion, but not deadlock prevention.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1990D4-2CD2-4A82-BB4D-1A179CE0116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6129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4 philosophers sounds like cheating the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1990D4-2CD2-4A82-BB4D-1A179CE0116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56688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47D7C-26F6-4ADD-A52D-0A2E88BF6159}"/>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9B74995F-A488-49EC-814E-372BB6BFFE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A124CB-3CC6-4478-BCC2-3E1397D84822}"/>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20D0DFAC-F5E5-4E91-8BAF-45CEF3680208}"/>
              </a:ext>
            </a:extLst>
          </p:cNvPr>
          <p:cNvSpPr>
            <a:spLocks noGrp="1"/>
          </p:cNvSpPr>
          <p:nvPr>
            <p:ph type="ftr" sz="quarter" idx="11"/>
          </p:nvPr>
        </p:nvSpPr>
        <p:spPr>
          <a:xfrm>
            <a:off x="4197096" y="6356350"/>
            <a:ext cx="3803904" cy="365125"/>
          </a:xfrm>
        </p:spPr>
        <p:txBody>
          <a:bodyPr/>
          <a:lstStyle/>
          <a:p>
            <a:endParaRPr lang="en-US" dirty="0"/>
          </a:p>
        </p:txBody>
      </p:sp>
      <p:sp>
        <p:nvSpPr>
          <p:cNvPr id="6" name="Slide Number Placeholder 5">
            <a:extLst>
              <a:ext uri="{FF2B5EF4-FFF2-40B4-BE49-F238E27FC236}">
                <a16:creationId xmlns:a16="http://schemas.microsoft.com/office/drawing/2014/main" id="{6616EAA5-A1B3-4929-800A-26DD0AD6F320}"/>
              </a:ext>
            </a:extLst>
          </p:cNvPr>
          <p:cNvSpPr>
            <a:spLocks noGrp="1"/>
          </p:cNvSpPr>
          <p:nvPr>
            <p:ph type="sldNum" sz="quarter" idx="12"/>
          </p:nvPr>
        </p:nvSpPr>
        <p:spPr/>
        <p:txBody>
          <a:bodyPr/>
          <a:lstStyle/>
          <a:p>
            <a:endParaRPr lang="en-US" dirty="0"/>
          </a:p>
        </p:txBody>
      </p:sp>
      <p:pic>
        <p:nvPicPr>
          <p:cNvPr id="8" name="Picture 7">
            <a:extLst>
              <a:ext uri="{FF2B5EF4-FFF2-40B4-BE49-F238E27FC236}">
                <a16:creationId xmlns:a16="http://schemas.microsoft.com/office/drawing/2014/main" id="{94BC00D7-D4B4-4CBE-B8A9-BF84537253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48775" y="6099937"/>
            <a:ext cx="2105025" cy="695325"/>
          </a:xfrm>
          <a:prstGeom prst="rect">
            <a:avLst/>
          </a:prstGeom>
        </p:spPr>
      </p:pic>
    </p:spTree>
    <p:extLst>
      <p:ext uri="{BB962C8B-B14F-4D97-AF65-F5344CB8AC3E}">
        <p14:creationId xmlns:p14="http://schemas.microsoft.com/office/powerpoint/2010/main" val="4112858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47CFF-8DE9-44FB-97DE-51F08CD266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F82A35-2742-406C-9171-B6574E9A2F4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3E1043-DA98-49DA-8454-F0E3FB3F156B}"/>
              </a:ext>
            </a:extLst>
          </p:cNvPr>
          <p:cNvSpPr>
            <a:spLocks noGrp="1"/>
          </p:cNvSpPr>
          <p:nvPr>
            <p:ph type="dt" sz="half" idx="10"/>
          </p:nvPr>
        </p:nvSpPr>
        <p:spPr/>
        <p:txBody>
          <a:bodyPr/>
          <a:lstStyle/>
          <a:p>
            <a:fld id="{9D2B2BE9-92A3-454B-92A5-6438FA1B4D6D}" type="datetimeFigureOut">
              <a:rPr lang="en-US" smtClean="0"/>
              <a:t>2/1/2020</a:t>
            </a:fld>
            <a:endParaRPr lang="en-US"/>
          </a:p>
        </p:txBody>
      </p:sp>
      <p:sp>
        <p:nvSpPr>
          <p:cNvPr id="5" name="Footer Placeholder 4">
            <a:extLst>
              <a:ext uri="{FF2B5EF4-FFF2-40B4-BE49-F238E27FC236}">
                <a16:creationId xmlns:a16="http://schemas.microsoft.com/office/drawing/2014/main" id="{89450175-FCB7-4D1B-863F-0B5884CFD9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27080D-1B1B-4990-A852-7030FB335A46}"/>
              </a:ext>
            </a:extLst>
          </p:cNvPr>
          <p:cNvSpPr>
            <a:spLocks noGrp="1"/>
          </p:cNvSpPr>
          <p:nvPr>
            <p:ph type="sldNum" sz="quarter" idx="12"/>
          </p:nvPr>
        </p:nvSpPr>
        <p:spPr/>
        <p:txBody>
          <a:bodyPr/>
          <a:lstStyle/>
          <a:p>
            <a:fld id="{A8302970-B718-423D-84DB-63AB639E73F3}" type="slidenum">
              <a:rPr lang="en-US" smtClean="0"/>
              <a:t>‹#›</a:t>
            </a:fld>
            <a:endParaRPr lang="en-US"/>
          </a:p>
        </p:txBody>
      </p:sp>
    </p:spTree>
    <p:extLst>
      <p:ext uri="{BB962C8B-B14F-4D97-AF65-F5344CB8AC3E}">
        <p14:creationId xmlns:p14="http://schemas.microsoft.com/office/powerpoint/2010/main" val="1885692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E5920F-31EF-462C-B2FF-B47E380AF5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8E5723-308F-421E-97E0-E0102697C4D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AC7C7B-D125-461D-8073-F106166190BF}"/>
              </a:ext>
            </a:extLst>
          </p:cNvPr>
          <p:cNvSpPr>
            <a:spLocks noGrp="1"/>
          </p:cNvSpPr>
          <p:nvPr>
            <p:ph type="dt" sz="half" idx="10"/>
          </p:nvPr>
        </p:nvSpPr>
        <p:spPr/>
        <p:txBody>
          <a:bodyPr/>
          <a:lstStyle/>
          <a:p>
            <a:fld id="{9D2B2BE9-92A3-454B-92A5-6438FA1B4D6D}" type="datetimeFigureOut">
              <a:rPr lang="en-US" smtClean="0"/>
              <a:t>2/1/2020</a:t>
            </a:fld>
            <a:endParaRPr lang="en-US"/>
          </a:p>
        </p:txBody>
      </p:sp>
      <p:sp>
        <p:nvSpPr>
          <p:cNvPr id="5" name="Footer Placeholder 4">
            <a:extLst>
              <a:ext uri="{FF2B5EF4-FFF2-40B4-BE49-F238E27FC236}">
                <a16:creationId xmlns:a16="http://schemas.microsoft.com/office/drawing/2014/main" id="{2DF16C8C-A214-4566-8B51-1D58C8805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F866A5-0280-4796-A292-74E6B9E95B71}"/>
              </a:ext>
            </a:extLst>
          </p:cNvPr>
          <p:cNvSpPr>
            <a:spLocks noGrp="1"/>
          </p:cNvSpPr>
          <p:nvPr>
            <p:ph type="sldNum" sz="quarter" idx="12"/>
          </p:nvPr>
        </p:nvSpPr>
        <p:spPr/>
        <p:txBody>
          <a:bodyPr/>
          <a:lstStyle/>
          <a:p>
            <a:fld id="{A8302970-B718-423D-84DB-63AB639E73F3}" type="slidenum">
              <a:rPr lang="en-US" smtClean="0"/>
              <a:t>‹#›</a:t>
            </a:fld>
            <a:endParaRPr lang="en-US"/>
          </a:p>
        </p:txBody>
      </p:sp>
    </p:spTree>
    <p:extLst>
      <p:ext uri="{BB962C8B-B14F-4D97-AF65-F5344CB8AC3E}">
        <p14:creationId xmlns:p14="http://schemas.microsoft.com/office/powerpoint/2010/main" val="2886088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B02E0-3128-4E37-B1D0-BC48FD4113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43A88C-6177-4665-9C79-942B06D5D0F3}"/>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1F6E88-7A94-4EED-B956-1DB786CE1B76}"/>
              </a:ext>
            </a:extLst>
          </p:cNvPr>
          <p:cNvSpPr>
            <a:spLocks noGrp="1"/>
          </p:cNvSpPr>
          <p:nvPr>
            <p:ph type="dt" sz="half" idx="10"/>
          </p:nvPr>
        </p:nvSpPr>
        <p:spPr/>
        <p:txBody>
          <a:bodyPr/>
          <a:lstStyle>
            <a:lvl1pPr>
              <a:defRPr/>
            </a:lvl1pPr>
          </a:lstStyle>
          <a:p>
            <a:r>
              <a:rPr lang="en-US" dirty="0"/>
              <a:t>August 20, 2018</a:t>
            </a:r>
          </a:p>
        </p:txBody>
      </p:sp>
      <p:sp>
        <p:nvSpPr>
          <p:cNvPr id="5" name="Footer Placeholder 4">
            <a:extLst>
              <a:ext uri="{FF2B5EF4-FFF2-40B4-BE49-F238E27FC236}">
                <a16:creationId xmlns:a16="http://schemas.microsoft.com/office/drawing/2014/main" id="{FBC379E0-1DAE-4592-A5EE-E534E5960F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4A8BF7D-6F10-409F-BD48-EE664F36DEDE}"/>
              </a:ext>
            </a:extLst>
          </p:cNvPr>
          <p:cNvSpPr>
            <a:spLocks noGrp="1"/>
          </p:cNvSpPr>
          <p:nvPr>
            <p:ph type="sldNum" sz="quarter" idx="12"/>
          </p:nvPr>
        </p:nvSpPr>
        <p:spPr/>
        <p:txBody>
          <a:bodyPr/>
          <a:lstStyle/>
          <a:p>
            <a:fld id="{A8302970-B718-423D-84DB-63AB639E73F3}" type="slidenum">
              <a:rPr lang="en-US" smtClean="0"/>
              <a:t>‹#›</a:t>
            </a:fld>
            <a:endParaRPr lang="en-US" dirty="0"/>
          </a:p>
        </p:txBody>
      </p:sp>
      <p:pic>
        <p:nvPicPr>
          <p:cNvPr id="8" name="Picture 7">
            <a:extLst>
              <a:ext uri="{FF2B5EF4-FFF2-40B4-BE49-F238E27FC236}">
                <a16:creationId xmlns:a16="http://schemas.microsoft.com/office/drawing/2014/main" id="{81BE6743-CFE3-4A3D-9727-E1B8DB1BEFF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5903" y="6252091"/>
            <a:ext cx="1457897" cy="481568"/>
          </a:xfrm>
          <a:prstGeom prst="rect">
            <a:avLst/>
          </a:prstGeom>
        </p:spPr>
      </p:pic>
    </p:spTree>
    <p:extLst>
      <p:ext uri="{BB962C8B-B14F-4D97-AF65-F5344CB8AC3E}">
        <p14:creationId xmlns:p14="http://schemas.microsoft.com/office/powerpoint/2010/main" val="2227752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CEF49-1E63-4699-95A7-AEBF6464F9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FD992F-4454-46F6-8869-4F4A3A4AFB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55ED741-8E9A-4AD8-A29F-6BC76A386AF5}"/>
              </a:ext>
            </a:extLst>
          </p:cNvPr>
          <p:cNvSpPr>
            <a:spLocks noGrp="1"/>
          </p:cNvSpPr>
          <p:nvPr>
            <p:ph type="dt" sz="half" idx="10"/>
          </p:nvPr>
        </p:nvSpPr>
        <p:spPr/>
        <p:txBody>
          <a:bodyPr/>
          <a:lstStyle/>
          <a:p>
            <a:fld id="{9D2B2BE9-92A3-454B-92A5-6438FA1B4D6D}" type="datetimeFigureOut">
              <a:rPr lang="en-US" smtClean="0"/>
              <a:t>2/1/2020</a:t>
            </a:fld>
            <a:endParaRPr lang="en-US"/>
          </a:p>
        </p:txBody>
      </p:sp>
      <p:sp>
        <p:nvSpPr>
          <p:cNvPr id="5" name="Footer Placeholder 4">
            <a:extLst>
              <a:ext uri="{FF2B5EF4-FFF2-40B4-BE49-F238E27FC236}">
                <a16:creationId xmlns:a16="http://schemas.microsoft.com/office/drawing/2014/main" id="{EDEC4F45-B7F6-4432-836C-2353F21AFA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D48F18-CF32-4190-AEC2-BD88F851821D}"/>
              </a:ext>
            </a:extLst>
          </p:cNvPr>
          <p:cNvSpPr>
            <a:spLocks noGrp="1"/>
          </p:cNvSpPr>
          <p:nvPr>
            <p:ph type="sldNum" sz="quarter" idx="12"/>
          </p:nvPr>
        </p:nvSpPr>
        <p:spPr/>
        <p:txBody>
          <a:bodyPr/>
          <a:lstStyle/>
          <a:p>
            <a:fld id="{A8302970-B718-423D-84DB-63AB639E73F3}" type="slidenum">
              <a:rPr lang="en-US" smtClean="0"/>
              <a:t>‹#›</a:t>
            </a:fld>
            <a:endParaRPr lang="en-US"/>
          </a:p>
        </p:txBody>
      </p:sp>
    </p:spTree>
    <p:extLst>
      <p:ext uri="{BB962C8B-B14F-4D97-AF65-F5344CB8AC3E}">
        <p14:creationId xmlns:p14="http://schemas.microsoft.com/office/powerpoint/2010/main" val="1145731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1A892-02A5-4D6C-99D1-43E91680EE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EA5DB8-36B0-46EB-8410-CE0D895252E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C81CEA-8D79-410D-B222-3728A716A4D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97DC76-0F68-4553-91A3-CF7D49DAB398}"/>
              </a:ext>
            </a:extLst>
          </p:cNvPr>
          <p:cNvSpPr>
            <a:spLocks noGrp="1"/>
          </p:cNvSpPr>
          <p:nvPr>
            <p:ph type="dt" sz="half" idx="10"/>
          </p:nvPr>
        </p:nvSpPr>
        <p:spPr/>
        <p:txBody>
          <a:bodyPr/>
          <a:lstStyle/>
          <a:p>
            <a:fld id="{9D2B2BE9-92A3-454B-92A5-6438FA1B4D6D}" type="datetimeFigureOut">
              <a:rPr lang="en-US" smtClean="0"/>
              <a:t>2/1/2020</a:t>
            </a:fld>
            <a:endParaRPr lang="en-US"/>
          </a:p>
        </p:txBody>
      </p:sp>
      <p:sp>
        <p:nvSpPr>
          <p:cNvPr id="6" name="Footer Placeholder 5">
            <a:extLst>
              <a:ext uri="{FF2B5EF4-FFF2-40B4-BE49-F238E27FC236}">
                <a16:creationId xmlns:a16="http://schemas.microsoft.com/office/drawing/2014/main" id="{B825458A-7BBB-4D5B-AF19-BE075DBD34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16DF3D-24E9-41E3-94EE-B48997A8A702}"/>
              </a:ext>
            </a:extLst>
          </p:cNvPr>
          <p:cNvSpPr>
            <a:spLocks noGrp="1"/>
          </p:cNvSpPr>
          <p:nvPr>
            <p:ph type="sldNum" sz="quarter" idx="12"/>
          </p:nvPr>
        </p:nvSpPr>
        <p:spPr/>
        <p:txBody>
          <a:bodyPr/>
          <a:lstStyle/>
          <a:p>
            <a:fld id="{A8302970-B718-423D-84DB-63AB639E73F3}" type="slidenum">
              <a:rPr lang="en-US" smtClean="0"/>
              <a:t>‹#›</a:t>
            </a:fld>
            <a:endParaRPr lang="en-US"/>
          </a:p>
        </p:txBody>
      </p:sp>
    </p:spTree>
    <p:extLst>
      <p:ext uri="{BB962C8B-B14F-4D97-AF65-F5344CB8AC3E}">
        <p14:creationId xmlns:p14="http://schemas.microsoft.com/office/powerpoint/2010/main" val="432977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0EF03-0438-43D8-BFA3-C698F6C8CF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E167CE-0637-4F89-A42B-E62193F8BB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2882C3-4EFB-40CF-86E8-4674DF3B160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921957-63CA-4210-8E66-9712CBD66D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C92AD83-57DA-46B9-B56D-DB84E6A3F34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C4E6E3-DD4C-4FF0-86DD-ABF1604BC011}"/>
              </a:ext>
            </a:extLst>
          </p:cNvPr>
          <p:cNvSpPr>
            <a:spLocks noGrp="1"/>
          </p:cNvSpPr>
          <p:nvPr>
            <p:ph type="dt" sz="half" idx="10"/>
          </p:nvPr>
        </p:nvSpPr>
        <p:spPr/>
        <p:txBody>
          <a:bodyPr/>
          <a:lstStyle/>
          <a:p>
            <a:fld id="{9D2B2BE9-92A3-454B-92A5-6438FA1B4D6D}" type="datetimeFigureOut">
              <a:rPr lang="en-US" smtClean="0"/>
              <a:t>2/1/2020</a:t>
            </a:fld>
            <a:endParaRPr lang="en-US"/>
          </a:p>
        </p:txBody>
      </p:sp>
      <p:sp>
        <p:nvSpPr>
          <p:cNvPr id="8" name="Footer Placeholder 7">
            <a:extLst>
              <a:ext uri="{FF2B5EF4-FFF2-40B4-BE49-F238E27FC236}">
                <a16:creationId xmlns:a16="http://schemas.microsoft.com/office/drawing/2014/main" id="{C6CF6393-BC85-4C69-A32C-0487F084D1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469D62-AC68-437A-BB85-F032B9334486}"/>
              </a:ext>
            </a:extLst>
          </p:cNvPr>
          <p:cNvSpPr>
            <a:spLocks noGrp="1"/>
          </p:cNvSpPr>
          <p:nvPr>
            <p:ph type="sldNum" sz="quarter" idx="12"/>
          </p:nvPr>
        </p:nvSpPr>
        <p:spPr/>
        <p:txBody>
          <a:bodyPr/>
          <a:lstStyle/>
          <a:p>
            <a:fld id="{A8302970-B718-423D-84DB-63AB639E73F3}" type="slidenum">
              <a:rPr lang="en-US" smtClean="0"/>
              <a:t>‹#›</a:t>
            </a:fld>
            <a:endParaRPr lang="en-US"/>
          </a:p>
        </p:txBody>
      </p:sp>
    </p:spTree>
    <p:extLst>
      <p:ext uri="{BB962C8B-B14F-4D97-AF65-F5344CB8AC3E}">
        <p14:creationId xmlns:p14="http://schemas.microsoft.com/office/powerpoint/2010/main" val="3724164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467CE-6715-4894-A8FF-F3DB4FECAB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1FB6DE-AC62-422E-B37E-BB1776C1D818}"/>
              </a:ext>
            </a:extLst>
          </p:cNvPr>
          <p:cNvSpPr>
            <a:spLocks noGrp="1"/>
          </p:cNvSpPr>
          <p:nvPr>
            <p:ph type="dt" sz="half" idx="10"/>
          </p:nvPr>
        </p:nvSpPr>
        <p:spPr/>
        <p:txBody>
          <a:bodyPr/>
          <a:lstStyle/>
          <a:p>
            <a:fld id="{9D2B2BE9-92A3-454B-92A5-6438FA1B4D6D}" type="datetimeFigureOut">
              <a:rPr lang="en-US" smtClean="0"/>
              <a:t>2/1/2020</a:t>
            </a:fld>
            <a:endParaRPr lang="en-US"/>
          </a:p>
        </p:txBody>
      </p:sp>
      <p:sp>
        <p:nvSpPr>
          <p:cNvPr id="4" name="Footer Placeholder 3">
            <a:extLst>
              <a:ext uri="{FF2B5EF4-FFF2-40B4-BE49-F238E27FC236}">
                <a16:creationId xmlns:a16="http://schemas.microsoft.com/office/drawing/2014/main" id="{5CCDA5E6-A6C4-40AA-9766-780E14388C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F2357B-9B21-43C6-A087-3CB09E146755}"/>
              </a:ext>
            </a:extLst>
          </p:cNvPr>
          <p:cNvSpPr>
            <a:spLocks noGrp="1"/>
          </p:cNvSpPr>
          <p:nvPr>
            <p:ph type="sldNum" sz="quarter" idx="12"/>
          </p:nvPr>
        </p:nvSpPr>
        <p:spPr/>
        <p:txBody>
          <a:bodyPr/>
          <a:lstStyle/>
          <a:p>
            <a:fld id="{A8302970-B718-423D-84DB-63AB639E73F3}" type="slidenum">
              <a:rPr lang="en-US" smtClean="0"/>
              <a:t>‹#›</a:t>
            </a:fld>
            <a:endParaRPr lang="en-US"/>
          </a:p>
        </p:txBody>
      </p:sp>
    </p:spTree>
    <p:extLst>
      <p:ext uri="{BB962C8B-B14F-4D97-AF65-F5344CB8AC3E}">
        <p14:creationId xmlns:p14="http://schemas.microsoft.com/office/powerpoint/2010/main" val="743035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7D6F61-12BB-433A-A01A-AE5D7EECE815}"/>
              </a:ext>
            </a:extLst>
          </p:cNvPr>
          <p:cNvSpPr>
            <a:spLocks noGrp="1"/>
          </p:cNvSpPr>
          <p:nvPr>
            <p:ph type="dt" sz="half" idx="10"/>
          </p:nvPr>
        </p:nvSpPr>
        <p:spPr/>
        <p:txBody>
          <a:bodyPr/>
          <a:lstStyle/>
          <a:p>
            <a:fld id="{9D2B2BE9-92A3-454B-92A5-6438FA1B4D6D}" type="datetimeFigureOut">
              <a:rPr lang="en-US" smtClean="0"/>
              <a:t>2/1/2020</a:t>
            </a:fld>
            <a:endParaRPr lang="en-US"/>
          </a:p>
        </p:txBody>
      </p:sp>
      <p:sp>
        <p:nvSpPr>
          <p:cNvPr id="3" name="Footer Placeholder 2">
            <a:extLst>
              <a:ext uri="{FF2B5EF4-FFF2-40B4-BE49-F238E27FC236}">
                <a16:creationId xmlns:a16="http://schemas.microsoft.com/office/drawing/2014/main" id="{611C9049-54DE-4E65-A794-FD9E8A545E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483343-A435-489B-A6B9-C71BA13BBE33}"/>
              </a:ext>
            </a:extLst>
          </p:cNvPr>
          <p:cNvSpPr>
            <a:spLocks noGrp="1"/>
          </p:cNvSpPr>
          <p:nvPr>
            <p:ph type="sldNum" sz="quarter" idx="12"/>
          </p:nvPr>
        </p:nvSpPr>
        <p:spPr/>
        <p:txBody>
          <a:bodyPr/>
          <a:lstStyle/>
          <a:p>
            <a:fld id="{A8302970-B718-423D-84DB-63AB639E73F3}" type="slidenum">
              <a:rPr lang="en-US" smtClean="0"/>
              <a:t>‹#›</a:t>
            </a:fld>
            <a:endParaRPr lang="en-US"/>
          </a:p>
        </p:txBody>
      </p:sp>
    </p:spTree>
    <p:extLst>
      <p:ext uri="{BB962C8B-B14F-4D97-AF65-F5344CB8AC3E}">
        <p14:creationId xmlns:p14="http://schemas.microsoft.com/office/powerpoint/2010/main" val="447000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E8F69-ECB4-40DA-8E13-6B093EAE4E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CB95A4-C170-44F0-BACE-2037DDCDF3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893DD7-C798-4F5D-BB01-F80BFD8EB3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95C2F73-A1B4-42DE-B89E-F3A3F7193583}"/>
              </a:ext>
            </a:extLst>
          </p:cNvPr>
          <p:cNvSpPr>
            <a:spLocks noGrp="1"/>
          </p:cNvSpPr>
          <p:nvPr>
            <p:ph type="dt" sz="half" idx="10"/>
          </p:nvPr>
        </p:nvSpPr>
        <p:spPr/>
        <p:txBody>
          <a:bodyPr/>
          <a:lstStyle/>
          <a:p>
            <a:fld id="{9D2B2BE9-92A3-454B-92A5-6438FA1B4D6D}" type="datetimeFigureOut">
              <a:rPr lang="en-US" smtClean="0"/>
              <a:t>2/1/2020</a:t>
            </a:fld>
            <a:endParaRPr lang="en-US"/>
          </a:p>
        </p:txBody>
      </p:sp>
      <p:sp>
        <p:nvSpPr>
          <p:cNvPr id="6" name="Footer Placeholder 5">
            <a:extLst>
              <a:ext uri="{FF2B5EF4-FFF2-40B4-BE49-F238E27FC236}">
                <a16:creationId xmlns:a16="http://schemas.microsoft.com/office/drawing/2014/main" id="{EBB76F28-2EF9-4C00-ACD4-0F4C52F4A8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EBF376-E076-411D-96B2-5954656E47B7}"/>
              </a:ext>
            </a:extLst>
          </p:cNvPr>
          <p:cNvSpPr>
            <a:spLocks noGrp="1"/>
          </p:cNvSpPr>
          <p:nvPr>
            <p:ph type="sldNum" sz="quarter" idx="12"/>
          </p:nvPr>
        </p:nvSpPr>
        <p:spPr/>
        <p:txBody>
          <a:bodyPr/>
          <a:lstStyle/>
          <a:p>
            <a:fld id="{A8302970-B718-423D-84DB-63AB639E73F3}" type="slidenum">
              <a:rPr lang="en-US" smtClean="0"/>
              <a:t>‹#›</a:t>
            </a:fld>
            <a:endParaRPr lang="en-US"/>
          </a:p>
        </p:txBody>
      </p:sp>
    </p:spTree>
    <p:extLst>
      <p:ext uri="{BB962C8B-B14F-4D97-AF65-F5344CB8AC3E}">
        <p14:creationId xmlns:p14="http://schemas.microsoft.com/office/powerpoint/2010/main" val="2252071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C862B-1DE9-4201-8450-1CBDC52BD5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67C9A4-9161-4E0F-8931-ECB625A2EF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60DAFB-4EF4-4F6D-9608-4F199AEFE8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C22EF2-539B-4DF6-A6FD-07166CC3172F}"/>
              </a:ext>
            </a:extLst>
          </p:cNvPr>
          <p:cNvSpPr>
            <a:spLocks noGrp="1"/>
          </p:cNvSpPr>
          <p:nvPr>
            <p:ph type="dt" sz="half" idx="10"/>
          </p:nvPr>
        </p:nvSpPr>
        <p:spPr/>
        <p:txBody>
          <a:bodyPr/>
          <a:lstStyle/>
          <a:p>
            <a:fld id="{9D2B2BE9-92A3-454B-92A5-6438FA1B4D6D}" type="datetimeFigureOut">
              <a:rPr lang="en-US" smtClean="0"/>
              <a:t>2/1/2020</a:t>
            </a:fld>
            <a:endParaRPr lang="en-US"/>
          </a:p>
        </p:txBody>
      </p:sp>
      <p:sp>
        <p:nvSpPr>
          <p:cNvPr id="6" name="Footer Placeholder 5">
            <a:extLst>
              <a:ext uri="{FF2B5EF4-FFF2-40B4-BE49-F238E27FC236}">
                <a16:creationId xmlns:a16="http://schemas.microsoft.com/office/drawing/2014/main" id="{EA875B71-26EB-4496-93EF-748D8B2F7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0B9C40-3545-4FC4-BE4F-03B954B151D0}"/>
              </a:ext>
            </a:extLst>
          </p:cNvPr>
          <p:cNvSpPr>
            <a:spLocks noGrp="1"/>
          </p:cNvSpPr>
          <p:nvPr>
            <p:ph type="sldNum" sz="quarter" idx="12"/>
          </p:nvPr>
        </p:nvSpPr>
        <p:spPr/>
        <p:txBody>
          <a:bodyPr/>
          <a:lstStyle/>
          <a:p>
            <a:fld id="{A8302970-B718-423D-84DB-63AB639E73F3}" type="slidenum">
              <a:rPr lang="en-US" smtClean="0"/>
              <a:t>‹#›</a:t>
            </a:fld>
            <a:endParaRPr lang="en-US"/>
          </a:p>
        </p:txBody>
      </p:sp>
    </p:spTree>
    <p:extLst>
      <p:ext uri="{BB962C8B-B14F-4D97-AF65-F5344CB8AC3E}">
        <p14:creationId xmlns:p14="http://schemas.microsoft.com/office/powerpoint/2010/main" val="76286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8A725F-6A17-4092-A8CC-7F676AD294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48E309-5794-4AD7-AE41-7C86A9CCF1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0F5DC1-37DC-4A4D-8BE9-60D2CC70B4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2B2BE9-92A3-454B-92A5-6438FA1B4D6D}" type="datetimeFigureOut">
              <a:rPr lang="en-US" smtClean="0"/>
              <a:t>2/1/2020</a:t>
            </a:fld>
            <a:endParaRPr lang="en-US"/>
          </a:p>
        </p:txBody>
      </p:sp>
      <p:sp>
        <p:nvSpPr>
          <p:cNvPr id="5" name="Footer Placeholder 4">
            <a:extLst>
              <a:ext uri="{FF2B5EF4-FFF2-40B4-BE49-F238E27FC236}">
                <a16:creationId xmlns:a16="http://schemas.microsoft.com/office/drawing/2014/main" id="{5084D35E-B762-465F-8332-F380B37E2D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312A7C-A11D-4739-873C-C66BA755B4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02970-B718-423D-84DB-63AB639E73F3}" type="slidenum">
              <a:rPr lang="en-US" smtClean="0"/>
              <a:t>‹#›</a:t>
            </a:fld>
            <a:endParaRPr lang="en-US"/>
          </a:p>
        </p:txBody>
      </p:sp>
    </p:spTree>
    <p:extLst>
      <p:ext uri="{BB962C8B-B14F-4D97-AF65-F5344CB8AC3E}">
        <p14:creationId xmlns:p14="http://schemas.microsoft.com/office/powerpoint/2010/main" val="1410264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C0B7AE-F4AB-4F29-AF18-C7E6BEDE1CC7}"/>
              </a:ext>
            </a:extLst>
          </p:cNvPr>
          <p:cNvSpPr>
            <a:spLocks noGrp="1"/>
          </p:cNvSpPr>
          <p:nvPr>
            <p:ph type="ctrTitle"/>
          </p:nvPr>
        </p:nvSpPr>
        <p:spPr>
          <a:xfrm>
            <a:off x="4217677" y="965199"/>
            <a:ext cx="7652756" cy="4927601"/>
          </a:xfrm>
        </p:spPr>
        <p:txBody>
          <a:bodyPr anchor="ctr">
            <a:normAutofit/>
          </a:bodyPr>
          <a:lstStyle/>
          <a:p>
            <a:pPr algn="l"/>
            <a:r>
              <a:rPr lang="en-US" sz="5400" dirty="0">
                <a:solidFill>
                  <a:schemeClr val="tx1">
                    <a:lumMod val="85000"/>
                    <a:lumOff val="15000"/>
                  </a:schemeClr>
                </a:solidFill>
              </a:rPr>
              <a:t>COSC3503 Section 1</a:t>
            </a:r>
            <a:br>
              <a:rPr lang="en-US" sz="5400" dirty="0">
                <a:solidFill>
                  <a:schemeClr val="tx1">
                    <a:lumMod val="85000"/>
                    <a:lumOff val="15000"/>
                  </a:schemeClr>
                </a:solidFill>
              </a:rPr>
            </a:br>
            <a:r>
              <a:rPr lang="en-US" sz="5400" dirty="0">
                <a:solidFill>
                  <a:schemeClr val="tx1">
                    <a:lumMod val="85000"/>
                    <a:lumOff val="15000"/>
                  </a:schemeClr>
                </a:solidFill>
              </a:rPr>
              <a:t>Operating Systems</a:t>
            </a:r>
            <a:br>
              <a:rPr lang="en-US" sz="5400" dirty="0">
                <a:solidFill>
                  <a:schemeClr val="tx1">
                    <a:lumMod val="85000"/>
                    <a:lumOff val="15000"/>
                  </a:schemeClr>
                </a:solidFill>
              </a:rPr>
            </a:br>
            <a:br>
              <a:rPr lang="en-US" sz="5400" dirty="0">
                <a:solidFill>
                  <a:schemeClr val="tx1">
                    <a:lumMod val="85000"/>
                    <a:lumOff val="15000"/>
                  </a:schemeClr>
                </a:solidFill>
              </a:rPr>
            </a:br>
            <a:r>
              <a:rPr lang="en-US" sz="5400" dirty="0">
                <a:solidFill>
                  <a:schemeClr val="tx1">
                    <a:lumMod val="85000"/>
                    <a:lumOff val="15000"/>
                  </a:schemeClr>
                </a:solidFill>
              </a:rPr>
              <a:t>Chapter 5</a:t>
            </a:r>
            <a:br>
              <a:rPr lang="en-US" sz="5400" dirty="0">
                <a:solidFill>
                  <a:schemeClr val="tx1">
                    <a:lumMod val="85000"/>
                    <a:lumOff val="15000"/>
                  </a:schemeClr>
                </a:solidFill>
              </a:rPr>
            </a:br>
            <a:r>
              <a:rPr lang="en-US" sz="5400" dirty="0">
                <a:solidFill>
                  <a:schemeClr val="tx1">
                    <a:lumMod val="85000"/>
                    <a:lumOff val="15000"/>
                  </a:schemeClr>
                </a:solidFill>
              </a:rPr>
              <a:t>Process Synchronization</a:t>
            </a:r>
          </a:p>
        </p:txBody>
      </p:sp>
      <p:sp>
        <p:nvSpPr>
          <p:cNvPr id="3" name="Subtitle 2">
            <a:extLst>
              <a:ext uri="{FF2B5EF4-FFF2-40B4-BE49-F238E27FC236}">
                <a16:creationId xmlns:a16="http://schemas.microsoft.com/office/drawing/2014/main" id="{8455284E-B25F-497B-8CD8-A303430798BC}"/>
              </a:ext>
            </a:extLst>
          </p:cNvPr>
          <p:cNvSpPr>
            <a:spLocks noGrp="1"/>
          </p:cNvSpPr>
          <p:nvPr>
            <p:ph type="subTitle" idx="1"/>
          </p:nvPr>
        </p:nvSpPr>
        <p:spPr>
          <a:xfrm>
            <a:off x="1023257" y="965198"/>
            <a:ext cx="2707937" cy="4927602"/>
          </a:xfrm>
        </p:spPr>
        <p:txBody>
          <a:bodyPr anchor="ctr">
            <a:normAutofit/>
          </a:bodyPr>
          <a:lstStyle/>
          <a:p>
            <a:pPr algn="r"/>
            <a:endParaRPr lang="en-US" sz="2000" dirty="0">
              <a:solidFill>
                <a:schemeClr val="accent1"/>
              </a:solidFill>
            </a:endParaRPr>
          </a:p>
          <a:p>
            <a:pPr algn="r"/>
            <a:r>
              <a:rPr lang="en-US" sz="2000" dirty="0">
                <a:solidFill>
                  <a:schemeClr val="accent1"/>
                </a:solidFill>
              </a:rPr>
              <a:t>Doug Lim</a:t>
            </a:r>
          </a:p>
        </p:txBody>
      </p:sp>
      <p:cxnSp>
        <p:nvCxnSpPr>
          <p:cNvPr id="10" name="Straight Connector 9">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3363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4">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0A5EFF-16D3-4A2B-A6B6-0F0EBCA81B83}"/>
              </a:ext>
            </a:extLst>
          </p:cNvPr>
          <p:cNvSpPr>
            <a:spLocks noGrp="1"/>
          </p:cNvSpPr>
          <p:nvPr>
            <p:ph type="title"/>
          </p:nvPr>
        </p:nvSpPr>
        <p:spPr>
          <a:xfrm>
            <a:off x="838200" y="963877"/>
            <a:ext cx="3494362" cy="4930246"/>
          </a:xfrm>
        </p:spPr>
        <p:txBody>
          <a:bodyPr>
            <a:normAutofit/>
          </a:bodyPr>
          <a:lstStyle/>
          <a:p>
            <a:pPr algn="r"/>
            <a:r>
              <a:rPr lang="en-US" altLang="en-US">
                <a:solidFill>
                  <a:schemeClr val="accent1"/>
                </a:solidFill>
              </a:rPr>
              <a:t>Critical-Section Handling in OS</a:t>
            </a:r>
            <a:endParaRPr lang="en-US">
              <a:solidFill>
                <a:schemeClr val="accent1"/>
              </a:solidFill>
            </a:endParaRPr>
          </a:p>
        </p:txBody>
      </p:sp>
      <p:cxnSp>
        <p:nvCxnSpPr>
          <p:cNvPr id="22" name="Straight Connector 16">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27FC294-3A44-421E-AD31-EFF744B1D56F}"/>
              </a:ext>
            </a:extLst>
          </p:cNvPr>
          <p:cNvSpPr>
            <a:spLocks noGrp="1"/>
          </p:cNvSpPr>
          <p:nvPr>
            <p:ph idx="1"/>
          </p:nvPr>
        </p:nvSpPr>
        <p:spPr>
          <a:xfrm>
            <a:off x="4976031" y="963877"/>
            <a:ext cx="6377769" cy="4930246"/>
          </a:xfrm>
        </p:spPr>
        <p:txBody>
          <a:bodyPr anchor="ctr">
            <a:normAutofit/>
          </a:bodyPr>
          <a:lstStyle/>
          <a:p>
            <a:pPr>
              <a:buFont typeface="Monotype Sorts" pitchFamily="-84" charset="2"/>
              <a:buNone/>
            </a:pPr>
            <a:r>
              <a:rPr lang="en-US" altLang="en-US" sz="2400"/>
              <a:t>Two approaches depending on if kernel is preemptive or non-  preemptive </a:t>
            </a:r>
          </a:p>
          <a:p>
            <a:pPr marL="514350" indent="-514350">
              <a:buSzPct val="125000"/>
              <a:buFont typeface="+mj-lt"/>
              <a:buAutoNum type="arabicPeriod"/>
            </a:pPr>
            <a:r>
              <a:rPr lang="en-US" altLang="en-US" sz="2400" b="1"/>
              <a:t>Preemptive</a:t>
            </a:r>
            <a:r>
              <a:rPr lang="en-US" altLang="en-US" sz="2400"/>
              <a:t> – allows preemption of process when running in kernel mode</a:t>
            </a:r>
          </a:p>
          <a:p>
            <a:pPr marL="514350" indent="-514350">
              <a:buSzPct val="125000"/>
              <a:buFont typeface="+mj-lt"/>
              <a:buAutoNum type="arabicPeriod"/>
            </a:pPr>
            <a:r>
              <a:rPr lang="en-US" altLang="en-US" sz="2400" b="1"/>
              <a:t>Non-preemptive </a:t>
            </a:r>
            <a:r>
              <a:rPr lang="en-US" altLang="en-US" sz="2400"/>
              <a:t>– runs until exits kernel mode, blocks, or voluntarily yields CPU</a:t>
            </a:r>
          </a:p>
          <a:p>
            <a:pPr marL="539750" lvl="1" indent="-198438">
              <a:buSzPct val="125000"/>
            </a:pPr>
            <a:r>
              <a:rPr lang="en-US" altLang="en-US"/>
              <a:t>Essentially free of race conditions in kernel mode</a:t>
            </a:r>
          </a:p>
          <a:p>
            <a:endParaRPr lang="en-US" sz="2400" dirty="0"/>
          </a:p>
        </p:txBody>
      </p:sp>
    </p:spTree>
    <p:extLst>
      <p:ext uri="{BB962C8B-B14F-4D97-AF65-F5344CB8AC3E}">
        <p14:creationId xmlns:p14="http://schemas.microsoft.com/office/powerpoint/2010/main" val="152838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60AA2F-D5BA-49E5-8494-3C613691C3B6}"/>
              </a:ext>
            </a:extLst>
          </p:cNvPr>
          <p:cNvSpPr>
            <a:spLocks noGrp="1"/>
          </p:cNvSpPr>
          <p:nvPr>
            <p:ph type="title"/>
          </p:nvPr>
        </p:nvSpPr>
        <p:spPr>
          <a:xfrm>
            <a:off x="838200" y="963877"/>
            <a:ext cx="3494362" cy="4930246"/>
          </a:xfrm>
        </p:spPr>
        <p:txBody>
          <a:bodyPr>
            <a:normAutofit/>
          </a:bodyPr>
          <a:lstStyle/>
          <a:p>
            <a:pPr algn="r"/>
            <a:r>
              <a:rPr lang="en-US" altLang="en-US" dirty="0">
                <a:solidFill>
                  <a:schemeClr val="accent1"/>
                </a:solidFill>
              </a:rPr>
              <a:t>Peterson</a:t>
            </a:r>
            <a:r>
              <a:rPr lang="ja-JP" altLang="en-US" dirty="0">
                <a:solidFill>
                  <a:schemeClr val="accent1"/>
                </a:solidFill>
              </a:rPr>
              <a:t>’</a:t>
            </a:r>
            <a:r>
              <a:rPr lang="en-US" altLang="ja-JP" dirty="0">
                <a:solidFill>
                  <a:schemeClr val="accent1"/>
                </a:solidFill>
              </a:rPr>
              <a:t>s Solution</a:t>
            </a:r>
            <a:endParaRPr lang="en-US"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E343A99-5386-442D-8613-DC5DCB49A535}"/>
              </a:ext>
            </a:extLst>
          </p:cNvPr>
          <p:cNvSpPr>
            <a:spLocks noGrp="1"/>
          </p:cNvSpPr>
          <p:nvPr>
            <p:ph idx="1"/>
          </p:nvPr>
        </p:nvSpPr>
        <p:spPr>
          <a:xfrm>
            <a:off x="4976031" y="963877"/>
            <a:ext cx="6377769" cy="4930246"/>
          </a:xfrm>
        </p:spPr>
        <p:txBody>
          <a:bodyPr anchor="ctr">
            <a:normAutofit/>
          </a:bodyPr>
          <a:lstStyle/>
          <a:p>
            <a:pPr>
              <a:tabLst>
                <a:tab pos="739775" algn="l"/>
                <a:tab pos="1020763" algn="l"/>
                <a:tab pos="1257300" algn="l"/>
              </a:tabLst>
            </a:pPr>
            <a:r>
              <a:rPr lang="en-US" altLang="en-US" sz="2000" dirty="0"/>
              <a:t>Good algorithmic  description of solving the problem</a:t>
            </a:r>
          </a:p>
          <a:p>
            <a:pPr>
              <a:tabLst>
                <a:tab pos="739775" algn="l"/>
                <a:tab pos="1020763" algn="l"/>
                <a:tab pos="1257300" algn="l"/>
              </a:tabLst>
            </a:pPr>
            <a:r>
              <a:rPr lang="en-US" altLang="en-US" sz="2000" dirty="0"/>
              <a:t>Two process solution</a:t>
            </a:r>
          </a:p>
          <a:p>
            <a:pPr>
              <a:tabLst>
                <a:tab pos="739775" algn="l"/>
                <a:tab pos="1020763" algn="l"/>
                <a:tab pos="1257300" algn="l"/>
              </a:tabLst>
            </a:pPr>
            <a:r>
              <a:rPr lang="en-US" altLang="en-US" sz="2000" dirty="0"/>
              <a:t>Assume that the </a:t>
            </a:r>
            <a:r>
              <a:rPr lang="en-US" altLang="en-US" sz="2000" b="1" dirty="0">
                <a:latin typeface="Courier New" panose="02070309020205020404" pitchFamily="49" charset="0"/>
                <a:cs typeface="Courier New" panose="02070309020205020404" pitchFamily="49" charset="0"/>
              </a:rPr>
              <a:t>load</a:t>
            </a:r>
            <a:r>
              <a:rPr lang="en-US" altLang="en-US" sz="2000" dirty="0">
                <a:latin typeface="Courier New" panose="02070309020205020404" pitchFamily="49" charset="0"/>
                <a:cs typeface="Courier New" panose="02070309020205020404" pitchFamily="49" charset="0"/>
              </a:rPr>
              <a:t> </a:t>
            </a:r>
            <a:r>
              <a:rPr lang="en-US" altLang="en-US" sz="2000" dirty="0"/>
              <a:t>and </a:t>
            </a:r>
            <a:r>
              <a:rPr lang="en-US" altLang="en-US" sz="2000" b="1" dirty="0">
                <a:latin typeface="Courier New" panose="02070309020205020404" pitchFamily="49" charset="0"/>
                <a:cs typeface="Courier New" panose="02070309020205020404" pitchFamily="49" charset="0"/>
              </a:rPr>
              <a:t>store</a:t>
            </a:r>
            <a:r>
              <a:rPr lang="en-US" altLang="en-US" sz="2000" dirty="0"/>
              <a:t> machine-language instructions are atomic; that is, cannot be interrupted</a:t>
            </a:r>
          </a:p>
          <a:p>
            <a:pPr>
              <a:tabLst>
                <a:tab pos="739775" algn="l"/>
                <a:tab pos="1020763" algn="l"/>
                <a:tab pos="1257300" algn="l"/>
              </a:tabLst>
            </a:pPr>
            <a:r>
              <a:rPr lang="en-US" altLang="en-US" sz="2000" dirty="0"/>
              <a:t>The two processes share two variables:</a:t>
            </a:r>
          </a:p>
          <a:p>
            <a:pPr lvl="1">
              <a:tabLst>
                <a:tab pos="739775" algn="l"/>
                <a:tab pos="1020763" algn="l"/>
                <a:tab pos="1257300" algn="l"/>
              </a:tabLst>
            </a:pPr>
            <a:r>
              <a:rPr lang="en-US" altLang="en-US" sz="2000" b="1" dirty="0">
                <a:latin typeface="Courier New" panose="02070309020205020404" pitchFamily="49" charset="0"/>
              </a:rPr>
              <a:t>int turn; </a:t>
            </a:r>
          </a:p>
          <a:p>
            <a:pPr lvl="1">
              <a:tabLst>
                <a:tab pos="739775" algn="l"/>
                <a:tab pos="1020763" algn="l"/>
                <a:tab pos="1257300" algn="l"/>
              </a:tabLst>
            </a:pPr>
            <a:r>
              <a:rPr lang="en-US" altLang="en-US" sz="2000" b="1" dirty="0">
                <a:latin typeface="Courier New" panose="02070309020205020404" pitchFamily="49" charset="0"/>
              </a:rPr>
              <a:t>Boolean flag[2]</a:t>
            </a:r>
          </a:p>
          <a:p>
            <a:pPr lvl="1">
              <a:tabLst>
                <a:tab pos="739775" algn="l"/>
                <a:tab pos="1020763" algn="l"/>
                <a:tab pos="1257300" algn="l"/>
              </a:tabLst>
            </a:pPr>
            <a:endParaRPr lang="en-US" altLang="en-US" sz="2000" b="1" dirty="0"/>
          </a:p>
          <a:p>
            <a:pPr>
              <a:tabLst>
                <a:tab pos="739775" algn="l"/>
                <a:tab pos="1020763" algn="l"/>
                <a:tab pos="1257300" algn="l"/>
              </a:tabLst>
            </a:pPr>
            <a:r>
              <a:rPr lang="en-US" altLang="en-US" sz="2000" dirty="0"/>
              <a:t>The variable </a:t>
            </a:r>
            <a:r>
              <a:rPr lang="en-US" altLang="en-US" sz="2000" b="1" dirty="0">
                <a:latin typeface="Courier New" panose="02070309020205020404" pitchFamily="49" charset="0"/>
                <a:cs typeface="Courier New" panose="02070309020205020404" pitchFamily="49" charset="0"/>
              </a:rPr>
              <a:t>turn</a:t>
            </a:r>
            <a:r>
              <a:rPr lang="en-US" altLang="en-US" sz="2000" dirty="0"/>
              <a:t> indicates whose turn it is to enter the critical section</a:t>
            </a:r>
          </a:p>
          <a:p>
            <a:pPr>
              <a:tabLst>
                <a:tab pos="739775" algn="l"/>
                <a:tab pos="1020763" algn="l"/>
                <a:tab pos="1257300" algn="l"/>
              </a:tabLst>
            </a:pPr>
            <a:r>
              <a:rPr lang="en-US" altLang="en-US" sz="2000" dirty="0"/>
              <a:t>The </a:t>
            </a:r>
            <a:r>
              <a:rPr lang="en-US" altLang="en-US" sz="2000" b="1" dirty="0">
                <a:latin typeface="Courier New" panose="02070309020205020404" pitchFamily="49" charset="0"/>
                <a:cs typeface="Courier New" panose="02070309020205020404" pitchFamily="49" charset="0"/>
              </a:rPr>
              <a:t>flag </a:t>
            </a:r>
            <a:r>
              <a:rPr lang="en-US" altLang="en-US" sz="2000" dirty="0"/>
              <a:t>array is used to indicate if a process is ready to enter the critical section. </a:t>
            </a:r>
            <a:r>
              <a:rPr lang="en-US" altLang="en-US" sz="2000" b="1" dirty="0">
                <a:latin typeface="Courier New" panose="02070309020205020404" pitchFamily="49" charset="0"/>
                <a:cs typeface="Courier New" panose="02070309020205020404" pitchFamily="49" charset="0"/>
              </a:rPr>
              <a:t>flag[</a:t>
            </a:r>
            <a:r>
              <a:rPr lang="en-US" altLang="en-US" sz="2000" b="1" dirty="0" err="1">
                <a:latin typeface="Courier New" panose="02070309020205020404" pitchFamily="49" charset="0"/>
                <a:cs typeface="Courier New" panose="02070309020205020404" pitchFamily="49" charset="0"/>
              </a:rPr>
              <a:t>i</a:t>
            </a:r>
            <a:r>
              <a:rPr lang="en-US" altLang="en-US" sz="2000" b="1" dirty="0">
                <a:latin typeface="Courier New" panose="02070309020205020404" pitchFamily="49" charset="0"/>
                <a:cs typeface="Courier New" panose="02070309020205020404" pitchFamily="49" charset="0"/>
              </a:rPr>
              <a:t>] = </a:t>
            </a:r>
            <a:r>
              <a:rPr lang="en-US" altLang="en-US" sz="2000" b="1" i="1" dirty="0">
                <a:latin typeface="Courier New" panose="02070309020205020404" pitchFamily="49" charset="0"/>
                <a:cs typeface="Courier New" panose="02070309020205020404" pitchFamily="49" charset="0"/>
              </a:rPr>
              <a:t>true</a:t>
            </a:r>
            <a:r>
              <a:rPr lang="en-US" altLang="en-US" sz="2000" dirty="0"/>
              <a:t>  implies that process </a:t>
            </a:r>
            <a:r>
              <a:rPr lang="en-US" altLang="en-US" sz="2000" b="1" dirty="0">
                <a:latin typeface="Courier New" panose="02070309020205020404" pitchFamily="49" charset="0"/>
                <a:cs typeface="Courier New" panose="02070309020205020404" pitchFamily="49" charset="0"/>
              </a:rPr>
              <a:t>P</a:t>
            </a:r>
            <a:r>
              <a:rPr lang="en-US" altLang="en-US" sz="2000" b="1" baseline="-25000" dirty="0">
                <a:latin typeface="Courier New" panose="02070309020205020404" pitchFamily="49" charset="0"/>
                <a:cs typeface="Courier New" panose="02070309020205020404" pitchFamily="49" charset="0"/>
              </a:rPr>
              <a:t>i</a:t>
            </a:r>
            <a:r>
              <a:rPr lang="en-US" altLang="en-US" sz="2000" dirty="0"/>
              <a:t> is ready!</a:t>
            </a:r>
          </a:p>
          <a:p>
            <a:endParaRPr lang="en-US" sz="2000" dirty="0"/>
          </a:p>
        </p:txBody>
      </p:sp>
    </p:spTree>
    <p:extLst>
      <p:ext uri="{BB962C8B-B14F-4D97-AF65-F5344CB8AC3E}">
        <p14:creationId xmlns:p14="http://schemas.microsoft.com/office/powerpoint/2010/main" val="543401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16AD0ED-DCA2-423D-82BB-F12FEB98E1A1}"/>
              </a:ext>
            </a:extLst>
          </p:cNvPr>
          <p:cNvSpPr>
            <a:spLocks noGrp="1"/>
          </p:cNvSpPr>
          <p:nvPr>
            <p:ph type="title"/>
          </p:nvPr>
        </p:nvSpPr>
        <p:spPr>
          <a:xfrm>
            <a:off x="838200" y="631825"/>
            <a:ext cx="10515600" cy="1325563"/>
          </a:xfrm>
        </p:spPr>
        <p:txBody>
          <a:bodyPr>
            <a:normAutofit/>
          </a:bodyPr>
          <a:lstStyle/>
          <a:p>
            <a:r>
              <a:rPr lang="en-US"/>
              <a:t>Peterson’s Solution Algorithm</a:t>
            </a:r>
            <a:endParaRPr lang="en-US" dirty="0"/>
          </a:p>
        </p:txBody>
      </p:sp>
      <p:sp>
        <p:nvSpPr>
          <p:cNvPr id="3" name="Content Placeholder 2">
            <a:extLst>
              <a:ext uri="{FF2B5EF4-FFF2-40B4-BE49-F238E27FC236}">
                <a16:creationId xmlns:a16="http://schemas.microsoft.com/office/drawing/2014/main" id="{470AF879-C7AA-4A4B-AFA6-B0EC1EBA328D}"/>
              </a:ext>
            </a:extLst>
          </p:cNvPr>
          <p:cNvSpPr>
            <a:spLocks noGrp="1"/>
          </p:cNvSpPr>
          <p:nvPr>
            <p:ph idx="1"/>
          </p:nvPr>
        </p:nvSpPr>
        <p:spPr>
          <a:xfrm>
            <a:off x="838200" y="2057400"/>
            <a:ext cx="10515600" cy="3871762"/>
          </a:xfrm>
        </p:spPr>
        <p:txBody>
          <a:bodyPr>
            <a:normAutofit/>
          </a:bodyPr>
          <a:lstStyle/>
          <a:p>
            <a:pPr>
              <a:buFont typeface="Monotype Sorts" pitchFamily="-84" charset="2"/>
              <a:buNone/>
            </a:pPr>
            <a:r>
              <a:rPr lang="en-US" altLang="en-US" sz="2400" b="1" dirty="0">
                <a:latin typeface="Courier New" panose="02070309020205020404" pitchFamily="49" charset="0"/>
                <a:cs typeface="Courier New" panose="02070309020205020404" pitchFamily="49" charset="0"/>
              </a:rPr>
              <a:t>do { </a:t>
            </a:r>
          </a:p>
          <a:p>
            <a:pPr>
              <a:buFont typeface="Monotype Sorts" pitchFamily="-84" charset="2"/>
              <a:buNone/>
            </a:pPr>
            <a:r>
              <a:rPr lang="en-US" altLang="en-US" sz="2400" b="1" dirty="0">
                <a:latin typeface="Courier New" panose="02070309020205020404" pitchFamily="49" charset="0"/>
                <a:cs typeface="Courier New" panose="02070309020205020404" pitchFamily="49" charset="0"/>
              </a:rPr>
              <a:t>		flag[</a:t>
            </a:r>
            <a:r>
              <a:rPr lang="en-US" altLang="en-US" sz="2400" b="1" dirty="0" err="1">
                <a:latin typeface="Courier New" panose="02070309020205020404" pitchFamily="49" charset="0"/>
                <a:cs typeface="Courier New" panose="02070309020205020404" pitchFamily="49" charset="0"/>
              </a:rPr>
              <a:t>i</a:t>
            </a:r>
            <a:r>
              <a:rPr lang="en-US" altLang="en-US" sz="2400" b="1" dirty="0">
                <a:latin typeface="Courier New" panose="02070309020205020404" pitchFamily="49" charset="0"/>
                <a:cs typeface="Courier New" panose="02070309020205020404" pitchFamily="49" charset="0"/>
              </a:rPr>
              <a:t>] = true; </a:t>
            </a:r>
          </a:p>
          <a:p>
            <a:pPr>
              <a:buFont typeface="Monotype Sorts" pitchFamily="-84" charset="2"/>
              <a:buNone/>
            </a:pPr>
            <a:r>
              <a:rPr lang="en-US" altLang="en-US" sz="2400" b="1" dirty="0">
                <a:latin typeface="Courier New" panose="02070309020205020404" pitchFamily="49" charset="0"/>
                <a:cs typeface="Courier New" panose="02070309020205020404" pitchFamily="49" charset="0"/>
              </a:rPr>
              <a:t>		turn = j; </a:t>
            </a:r>
          </a:p>
          <a:p>
            <a:pPr>
              <a:buFont typeface="Monotype Sorts" pitchFamily="-84" charset="2"/>
              <a:buNone/>
            </a:pPr>
            <a:r>
              <a:rPr lang="en-US" altLang="en-US" sz="2400" b="1" dirty="0">
                <a:latin typeface="Courier New" panose="02070309020205020404" pitchFamily="49" charset="0"/>
                <a:cs typeface="Courier New" panose="02070309020205020404" pitchFamily="49" charset="0"/>
              </a:rPr>
              <a:t>		while (flag[j] &amp;&amp; turn = = j); </a:t>
            </a:r>
          </a:p>
          <a:p>
            <a:pPr>
              <a:buFont typeface="Monotype Sorts" pitchFamily="-84" charset="2"/>
              <a:buNone/>
            </a:pPr>
            <a:r>
              <a:rPr lang="en-US" altLang="en-US" sz="2400" b="1" dirty="0">
                <a:latin typeface="Courier New" panose="02070309020205020404" pitchFamily="49" charset="0"/>
                <a:cs typeface="Courier New" panose="02070309020205020404" pitchFamily="49" charset="0"/>
              </a:rPr>
              <a:t>			critical section </a:t>
            </a:r>
          </a:p>
          <a:p>
            <a:pPr>
              <a:buFont typeface="Monotype Sorts" pitchFamily="-84" charset="2"/>
              <a:buNone/>
            </a:pPr>
            <a:r>
              <a:rPr lang="en-US" altLang="en-US" sz="2400" b="1" dirty="0">
                <a:latin typeface="Courier New" panose="02070309020205020404" pitchFamily="49" charset="0"/>
                <a:cs typeface="Courier New" panose="02070309020205020404" pitchFamily="49" charset="0"/>
              </a:rPr>
              <a:t>		flag[</a:t>
            </a:r>
            <a:r>
              <a:rPr lang="en-US" altLang="en-US" sz="2400" b="1" dirty="0" err="1">
                <a:latin typeface="Courier New" panose="02070309020205020404" pitchFamily="49" charset="0"/>
                <a:cs typeface="Courier New" panose="02070309020205020404" pitchFamily="49" charset="0"/>
              </a:rPr>
              <a:t>i</a:t>
            </a:r>
            <a:r>
              <a:rPr lang="en-US" altLang="en-US" sz="2400" b="1" dirty="0">
                <a:latin typeface="Courier New" panose="02070309020205020404" pitchFamily="49" charset="0"/>
                <a:cs typeface="Courier New" panose="02070309020205020404" pitchFamily="49" charset="0"/>
              </a:rPr>
              <a:t>] = false; </a:t>
            </a:r>
          </a:p>
          <a:p>
            <a:pPr>
              <a:buFont typeface="Monotype Sorts" pitchFamily="-84" charset="2"/>
              <a:buNone/>
            </a:pPr>
            <a:r>
              <a:rPr lang="en-US" altLang="en-US" sz="2400" b="1" dirty="0">
                <a:latin typeface="Courier New" panose="02070309020205020404" pitchFamily="49" charset="0"/>
                <a:cs typeface="Courier New" panose="02070309020205020404" pitchFamily="49" charset="0"/>
              </a:rPr>
              <a:t>			remainder section </a:t>
            </a:r>
          </a:p>
          <a:p>
            <a:pPr>
              <a:buFont typeface="Monotype Sorts" pitchFamily="-84" charset="2"/>
              <a:buNone/>
            </a:pPr>
            <a:r>
              <a:rPr lang="en-US" altLang="en-US" sz="2400" b="1" dirty="0">
                <a:latin typeface="Courier New" panose="02070309020205020404" pitchFamily="49" charset="0"/>
                <a:cs typeface="Courier New" panose="02070309020205020404" pitchFamily="49" charset="0"/>
              </a:rPr>
              <a:t>	 } while (true); </a:t>
            </a:r>
          </a:p>
          <a:p>
            <a:endParaRPr lang="en-US" sz="2400" dirty="0"/>
          </a:p>
        </p:txBody>
      </p:sp>
    </p:spTree>
    <p:extLst>
      <p:ext uri="{BB962C8B-B14F-4D97-AF65-F5344CB8AC3E}">
        <p14:creationId xmlns:p14="http://schemas.microsoft.com/office/powerpoint/2010/main" val="1258872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5EC9A63-D0FA-4711-B68D-B0647721DB84}"/>
              </a:ext>
            </a:extLst>
          </p:cNvPr>
          <p:cNvSpPr>
            <a:spLocks noGrp="1"/>
          </p:cNvSpPr>
          <p:nvPr>
            <p:ph type="title"/>
          </p:nvPr>
        </p:nvSpPr>
        <p:spPr>
          <a:xfrm>
            <a:off x="838200" y="631825"/>
            <a:ext cx="10515600" cy="1325563"/>
          </a:xfrm>
        </p:spPr>
        <p:txBody>
          <a:bodyPr>
            <a:normAutofit/>
          </a:bodyPr>
          <a:lstStyle/>
          <a:p>
            <a:r>
              <a:rPr lang="en-US"/>
              <a:t>Peterson’s Solution Provable</a:t>
            </a:r>
            <a:endParaRPr lang="en-US" dirty="0"/>
          </a:p>
        </p:txBody>
      </p:sp>
      <p:sp>
        <p:nvSpPr>
          <p:cNvPr id="3" name="Content Placeholder 2">
            <a:extLst>
              <a:ext uri="{FF2B5EF4-FFF2-40B4-BE49-F238E27FC236}">
                <a16:creationId xmlns:a16="http://schemas.microsoft.com/office/drawing/2014/main" id="{AA17F9CC-30C2-4F74-9BB8-75C7EC2E0531}"/>
              </a:ext>
            </a:extLst>
          </p:cNvPr>
          <p:cNvSpPr>
            <a:spLocks noGrp="1"/>
          </p:cNvSpPr>
          <p:nvPr>
            <p:ph idx="1"/>
          </p:nvPr>
        </p:nvSpPr>
        <p:spPr>
          <a:xfrm>
            <a:off x="838200" y="2057400"/>
            <a:ext cx="10515600" cy="3871762"/>
          </a:xfrm>
        </p:spPr>
        <p:txBody>
          <a:bodyPr>
            <a:normAutofit/>
          </a:bodyPr>
          <a:lstStyle/>
          <a:p>
            <a:pPr marL="0" indent="0">
              <a:buNone/>
            </a:pPr>
            <a:r>
              <a:rPr lang="en-US" altLang="en-US" sz="2400"/>
              <a:t>Provable that the three  Critical Solution requirement are met:</a:t>
            </a:r>
          </a:p>
          <a:p>
            <a:pPr>
              <a:buFont typeface="Monotype Sorts" pitchFamily="-84" charset="2"/>
              <a:buNone/>
            </a:pPr>
            <a:r>
              <a:rPr lang="en-US" altLang="en-US" sz="2400"/>
              <a:t>        1.   Mutual exclusion is preserved</a:t>
            </a:r>
          </a:p>
          <a:p>
            <a:pPr>
              <a:buFont typeface="Monotype Sorts" pitchFamily="-84" charset="2"/>
              <a:buNone/>
            </a:pPr>
            <a:r>
              <a:rPr lang="en-US" altLang="en-US" sz="2400"/>
              <a:t>                </a:t>
            </a:r>
            <a:r>
              <a:rPr lang="en-US" altLang="en-US" sz="2400" b="1">
                <a:latin typeface="Courier New" panose="02070309020205020404" pitchFamily="49" charset="0"/>
                <a:cs typeface="Courier New" panose="02070309020205020404" pitchFamily="49" charset="0"/>
              </a:rPr>
              <a:t>P</a:t>
            </a:r>
            <a:r>
              <a:rPr lang="en-US" altLang="en-US" sz="2400" b="1" baseline="-25000">
                <a:latin typeface="Courier New" panose="02070309020205020404" pitchFamily="49" charset="0"/>
                <a:cs typeface="Courier New" panose="02070309020205020404" pitchFamily="49" charset="0"/>
              </a:rPr>
              <a:t>i</a:t>
            </a:r>
            <a:r>
              <a:rPr lang="en-US" altLang="en-US" sz="2400" b="1">
                <a:latin typeface="Courier New" panose="02070309020205020404" pitchFamily="49" charset="0"/>
                <a:cs typeface="Courier New" panose="02070309020205020404" pitchFamily="49" charset="0"/>
              </a:rPr>
              <a:t> </a:t>
            </a:r>
            <a:r>
              <a:rPr lang="en-US" altLang="en-US" sz="2400"/>
              <a:t>enters CS only if:</a:t>
            </a:r>
          </a:p>
          <a:p>
            <a:pPr>
              <a:buFont typeface="Monotype Sorts" pitchFamily="-84" charset="2"/>
              <a:buNone/>
            </a:pPr>
            <a:r>
              <a:rPr lang="en-US" altLang="en-US" sz="2400"/>
              <a:t>                      either </a:t>
            </a:r>
            <a:r>
              <a:rPr lang="en-US" altLang="en-US" sz="2400" b="1">
                <a:latin typeface="Courier New" panose="02070309020205020404" pitchFamily="49" charset="0"/>
                <a:cs typeface="Courier New" panose="02070309020205020404" pitchFamily="49" charset="0"/>
              </a:rPr>
              <a:t>flag[j] = false </a:t>
            </a:r>
            <a:r>
              <a:rPr lang="en-US" altLang="en-US" sz="2400"/>
              <a:t>or</a:t>
            </a:r>
            <a:r>
              <a:rPr lang="en-US" altLang="en-US" sz="2400" b="1">
                <a:latin typeface="Courier New" panose="02070309020205020404" pitchFamily="49" charset="0"/>
                <a:cs typeface="Courier New" panose="02070309020205020404" pitchFamily="49" charset="0"/>
              </a:rPr>
              <a:t> turn = i</a:t>
            </a:r>
            <a:endParaRPr lang="en-US" altLang="en-US" sz="2400"/>
          </a:p>
          <a:p>
            <a:pPr>
              <a:buFont typeface="Monotype Sorts" pitchFamily="-84" charset="2"/>
              <a:buNone/>
            </a:pPr>
            <a:r>
              <a:rPr lang="en-US" altLang="en-US" sz="2400"/>
              <a:t>        2.   Progress requirement is satisfied</a:t>
            </a:r>
          </a:p>
          <a:p>
            <a:pPr>
              <a:buFont typeface="Monotype Sorts" pitchFamily="-84" charset="2"/>
              <a:buNone/>
            </a:pPr>
            <a:r>
              <a:rPr lang="en-US" altLang="en-US" sz="2400"/>
              <a:t>        3.   Bounded-waiting requirement is met</a:t>
            </a:r>
          </a:p>
          <a:p>
            <a:endParaRPr lang="en-US" sz="2400"/>
          </a:p>
        </p:txBody>
      </p:sp>
    </p:spTree>
    <p:extLst>
      <p:ext uri="{BB962C8B-B14F-4D97-AF65-F5344CB8AC3E}">
        <p14:creationId xmlns:p14="http://schemas.microsoft.com/office/powerpoint/2010/main" val="3794721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8810B9C-87E1-47B3-8495-0107AB974085}"/>
              </a:ext>
            </a:extLst>
          </p:cNvPr>
          <p:cNvSpPr>
            <a:spLocks noGrp="1"/>
          </p:cNvSpPr>
          <p:nvPr>
            <p:ph type="title"/>
          </p:nvPr>
        </p:nvSpPr>
        <p:spPr>
          <a:xfrm>
            <a:off x="838200" y="963877"/>
            <a:ext cx="3494362" cy="4930246"/>
          </a:xfrm>
        </p:spPr>
        <p:txBody>
          <a:bodyPr>
            <a:normAutofit/>
          </a:bodyPr>
          <a:lstStyle/>
          <a:p>
            <a:pPr algn="r"/>
            <a:r>
              <a:rPr lang="en-US" altLang="en-US" sz="4100">
                <a:solidFill>
                  <a:schemeClr val="accent1"/>
                </a:solidFill>
              </a:rPr>
              <a:t>Synchronization Hardware</a:t>
            </a:r>
            <a:endParaRPr lang="en-US" sz="410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A3263F-9A42-4194-92F5-8BE09DBA9615}"/>
              </a:ext>
            </a:extLst>
          </p:cNvPr>
          <p:cNvSpPr>
            <a:spLocks noGrp="1"/>
          </p:cNvSpPr>
          <p:nvPr>
            <p:ph idx="1"/>
          </p:nvPr>
        </p:nvSpPr>
        <p:spPr>
          <a:xfrm>
            <a:off x="4976031" y="963877"/>
            <a:ext cx="6377769" cy="4930246"/>
          </a:xfrm>
        </p:spPr>
        <p:txBody>
          <a:bodyPr anchor="ctr">
            <a:normAutofit/>
          </a:bodyPr>
          <a:lstStyle/>
          <a:p>
            <a:pPr>
              <a:tabLst>
                <a:tab pos="739775" algn="l"/>
                <a:tab pos="1020763" algn="l"/>
                <a:tab pos="1257300" algn="l"/>
              </a:tabLst>
            </a:pPr>
            <a:r>
              <a:rPr lang="en-US" altLang="en-US" sz="1900" dirty="0"/>
              <a:t>Many systems provide hardware support for implementing the critical section code.</a:t>
            </a:r>
          </a:p>
          <a:p>
            <a:pPr>
              <a:tabLst>
                <a:tab pos="739775" algn="l"/>
                <a:tab pos="1020763" algn="l"/>
                <a:tab pos="1257300" algn="l"/>
              </a:tabLst>
            </a:pPr>
            <a:r>
              <a:rPr lang="en-US" altLang="en-US" sz="1900" dirty="0"/>
              <a:t>All solutions below based on idea of </a:t>
            </a:r>
            <a:r>
              <a:rPr lang="en-US" altLang="en-US" sz="1900" b="1" dirty="0"/>
              <a:t>locking</a:t>
            </a:r>
          </a:p>
          <a:p>
            <a:pPr lvl="1">
              <a:tabLst>
                <a:tab pos="739775" algn="l"/>
                <a:tab pos="1020763" algn="l"/>
                <a:tab pos="1257300" algn="l"/>
              </a:tabLst>
            </a:pPr>
            <a:r>
              <a:rPr lang="en-US" altLang="en-US" sz="1900" dirty="0"/>
              <a:t>Protecting critical regions via locks</a:t>
            </a:r>
          </a:p>
          <a:p>
            <a:pPr>
              <a:tabLst>
                <a:tab pos="739775" algn="l"/>
                <a:tab pos="1020763" algn="l"/>
                <a:tab pos="1257300" algn="l"/>
              </a:tabLst>
            </a:pPr>
            <a:r>
              <a:rPr lang="en-US" altLang="en-US" sz="1900" dirty="0"/>
              <a:t>Uniprocessors – could disable interrupts</a:t>
            </a:r>
          </a:p>
          <a:p>
            <a:pPr lvl="1">
              <a:tabLst>
                <a:tab pos="739775" algn="l"/>
                <a:tab pos="1020763" algn="l"/>
                <a:tab pos="1257300" algn="l"/>
              </a:tabLst>
            </a:pPr>
            <a:r>
              <a:rPr lang="en-US" altLang="en-US" sz="1900" dirty="0"/>
              <a:t>Currently running code would execute without preemption</a:t>
            </a:r>
          </a:p>
          <a:p>
            <a:pPr lvl="1">
              <a:tabLst>
                <a:tab pos="739775" algn="l"/>
                <a:tab pos="1020763" algn="l"/>
                <a:tab pos="1257300" algn="l"/>
              </a:tabLst>
            </a:pPr>
            <a:r>
              <a:rPr lang="en-US" altLang="en-US" sz="1900" dirty="0"/>
              <a:t>Generally too inefficient on multiprocessor systems</a:t>
            </a:r>
          </a:p>
          <a:p>
            <a:pPr lvl="2">
              <a:tabLst>
                <a:tab pos="739775" algn="l"/>
                <a:tab pos="1020763" algn="l"/>
                <a:tab pos="1257300" algn="l"/>
              </a:tabLst>
            </a:pPr>
            <a:r>
              <a:rPr lang="en-US" altLang="en-US" sz="1900" dirty="0"/>
              <a:t>Operating systems using this not broadly scalable</a:t>
            </a:r>
          </a:p>
          <a:p>
            <a:pPr>
              <a:tabLst>
                <a:tab pos="739775" algn="l"/>
                <a:tab pos="1020763" algn="l"/>
                <a:tab pos="1257300" algn="l"/>
              </a:tabLst>
            </a:pPr>
            <a:r>
              <a:rPr lang="en-US" altLang="en-US" sz="1900" dirty="0"/>
              <a:t>Modern machines provide special atomic hardware instructions</a:t>
            </a:r>
          </a:p>
          <a:p>
            <a:pPr lvl="2">
              <a:tabLst>
                <a:tab pos="739775" algn="l"/>
                <a:tab pos="1020763" algn="l"/>
                <a:tab pos="1257300" algn="l"/>
              </a:tabLst>
            </a:pPr>
            <a:r>
              <a:rPr lang="en-US" altLang="en-US" sz="1900" b="1" dirty="0"/>
              <a:t>Atomic</a:t>
            </a:r>
            <a:r>
              <a:rPr lang="en-US" altLang="en-US" sz="1900" dirty="0"/>
              <a:t> = non-interruptible</a:t>
            </a:r>
          </a:p>
          <a:p>
            <a:pPr lvl="1">
              <a:tabLst>
                <a:tab pos="739775" algn="l"/>
                <a:tab pos="1020763" algn="l"/>
                <a:tab pos="1257300" algn="l"/>
              </a:tabLst>
            </a:pPr>
            <a:r>
              <a:rPr lang="en-US" altLang="en-US" sz="1900" dirty="0"/>
              <a:t>Either test memory word and set value</a:t>
            </a:r>
          </a:p>
          <a:p>
            <a:pPr lvl="1">
              <a:tabLst>
                <a:tab pos="739775" algn="l"/>
                <a:tab pos="1020763" algn="l"/>
                <a:tab pos="1257300" algn="l"/>
              </a:tabLst>
            </a:pPr>
            <a:r>
              <a:rPr lang="en-US" altLang="en-US" sz="1900" dirty="0"/>
              <a:t>Or swap contents of two memory words</a:t>
            </a:r>
          </a:p>
          <a:p>
            <a:endParaRPr lang="en-US" sz="1900" dirty="0"/>
          </a:p>
        </p:txBody>
      </p:sp>
    </p:spTree>
    <p:extLst>
      <p:ext uri="{BB962C8B-B14F-4D97-AF65-F5344CB8AC3E}">
        <p14:creationId xmlns:p14="http://schemas.microsoft.com/office/powerpoint/2010/main" val="2980414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08B3B96-ECE2-49D7-9DA2-3666C4B703B6}"/>
              </a:ext>
            </a:extLst>
          </p:cNvPr>
          <p:cNvSpPr>
            <a:spLocks noGrp="1"/>
          </p:cNvSpPr>
          <p:nvPr>
            <p:ph type="title"/>
          </p:nvPr>
        </p:nvSpPr>
        <p:spPr>
          <a:xfrm>
            <a:off x="838200" y="963877"/>
            <a:ext cx="3494362" cy="4930246"/>
          </a:xfrm>
        </p:spPr>
        <p:txBody>
          <a:bodyPr>
            <a:normAutofit/>
          </a:bodyPr>
          <a:lstStyle/>
          <a:p>
            <a:pPr algn="r"/>
            <a:r>
              <a:rPr lang="en-US" altLang="en-US">
                <a:solidFill>
                  <a:schemeClr val="accent1"/>
                </a:solidFill>
              </a:rPr>
              <a:t>Solution to Critical-section Problem Using Locks</a:t>
            </a:r>
            <a:endParaRPr lang="en-US">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148D55-7064-4B38-8D1A-C4F4849EC3DC}"/>
              </a:ext>
            </a:extLst>
          </p:cNvPr>
          <p:cNvSpPr>
            <a:spLocks noGrp="1"/>
          </p:cNvSpPr>
          <p:nvPr>
            <p:ph idx="1"/>
          </p:nvPr>
        </p:nvSpPr>
        <p:spPr>
          <a:xfrm>
            <a:off x="4976031" y="963877"/>
            <a:ext cx="6377769" cy="4930246"/>
          </a:xfrm>
        </p:spPr>
        <p:txBody>
          <a:bodyPr anchor="ctr">
            <a:normAutofit/>
          </a:bodyPr>
          <a:lstStyle/>
          <a:p>
            <a:pPr>
              <a:buFont typeface="Monotype Sorts" pitchFamily="-84" charset="2"/>
              <a:buNone/>
            </a:pPr>
            <a:r>
              <a:rPr lang="en-US" altLang="en-US" sz="2400" b="1">
                <a:latin typeface="Courier New" panose="02070309020205020404" pitchFamily="49" charset="0"/>
                <a:cs typeface="Courier New" panose="02070309020205020404" pitchFamily="49" charset="0"/>
              </a:rPr>
              <a:t>do { </a:t>
            </a:r>
          </a:p>
          <a:p>
            <a:pPr>
              <a:buFont typeface="Monotype Sorts" pitchFamily="-84" charset="2"/>
              <a:buNone/>
            </a:pPr>
            <a:r>
              <a:rPr lang="en-US" altLang="en-US" sz="2400" b="1">
                <a:latin typeface="Courier New" panose="02070309020205020404" pitchFamily="49" charset="0"/>
                <a:cs typeface="Courier New" panose="02070309020205020404" pitchFamily="49" charset="0"/>
              </a:rPr>
              <a:t>		acquire lock </a:t>
            </a:r>
          </a:p>
          <a:p>
            <a:pPr>
              <a:buFont typeface="Monotype Sorts" pitchFamily="-84" charset="2"/>
              <a:buNone/>
            </a:pPr>
            <a:r>
              <a:rPr lang="en-US" altLang="en-US" sz="2400" b="1">
                <a:latin typeface="Courier New" panose="02070309020205020404" pitchFamily="49" charset="0"/>
                <a:cs typeface="Courier New" panose="02070309020205020404" pitchFamily="49" charset="0"/>
              </a:rPr>
              <a:t>			critical section </a:t>
            </a:r>
          </a:p>
          <a:p>
            <a:pPr>
              <a:buFont typeface="Monotype Sorts" pitchFamily="-84" charset="2"/>
              <a:buNone/>
            </a:pPr>
            <a:r>
              <a:rPr lang="en-US" altLang="en-US" sz="2400" b="1">
                <a:latin typeface="Courier New" panose="02070309020205020404" pitchFamily="49" charset="0"/>
                <a:cs typeface="Courier New" panose="02070309020205020404" pitchFamily="49" charset="0"/>
              </a:rPr>
              <a:t>		release lock </a:t>
            </a:r>
          </a:p>
          <a:p>
            <a:pPr>
              <a:buFont typeface="Monotype Sorts" pitchFamily="-84" charset="2"/>
              <a:buNone/>
            </a:pPr>
            <a:r>
              <a:rPr lang="en-US" altLang="en-US" sz="2400" b="1">
                <a:latin typeface="Courier New" panose="02070309020205020404" pitchFamily="49" charset="0"/>
                <a:cs typeface="Courier New" panose="02070309020205020404" pitchFamily="49" charset="0"/>
              </a:rPr>
              <a:t>			remainder section </a:t>
            </a:r>
          </a:p>
          <a:p>
            <a:pPr>
              <a:buFont typeface="Monotype Sorts" pitchFamily="-84" charset="2"/>
              <a:buNone/>
            </a:pPr>
            <a:r>
              <a:rPr lang="en-US" altLang="en-US" sz="2400" b="1">
                <a:latin typeface="Courier New" panose="02070309020205020404" pitchFamily="49" charset="0"/>
                <a:cs typeface="Courier New" panose="02070309020205020404" pitchFamily="49" charset="0"/>
              </a:rPr>
              <a:t>	} while (TRUE); </a:t>
            </a:r>
          </a:p>
          <a:p>
            <a:endParaRPr lang="en-US" sz="2400"/>
          </a:p>
        </p:txBody>
      </p:sp>
    </p:spTree>
    <p:extLst>
      <p:ext uri="{BB962C8B-B14F-4D97-AF65-F5344CB8AC3E}">
        <p14:creationId xmlns:p14="http://schemas.microsoft.com/office/powerpoint/2010/main" val="3603519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2DD5B7-19BF-4808-B05F-FB87465D8443}"/>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Test-And-Set Instruction</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4C112D3-F3C9-42A7-B2E4-7A70816746F6}"/>
              </a:ext>
            </a:extLst>
          </p:cNvPr>
          <p:cNvSpPr>
            <a:spLocks noGrp="1"/>
          </p:cNvSpPr>
          <p:nvPr>
            <p:ph idx="1"/>
          </p:nvPr>
        </p:nvSpPr>
        <p:spPr>
          <a:xfrm>
            <a:off x="4654296" y="411480"/>
            <a:ext cx="7216135" cy="5795009"/>
          </a:xfrm>
        </p:spPr>
        <p:txBody>
          <a:bodyPr anchor="ctr">
            <a:normAutofit lnSpcReduction="10000"/>
          </a:bodyPr>
          <a:lstStyle/>
          <a:p>
            <a:pPr>
              <a:buNone/>
              <a:tabLst>
                <a:tab pos="739775" algn="l"/>
                <a:tab pos="1020763" algn="l"/>
                <a:tab pos="1257300" algn="l"/>
              </a:tabLst>
            </a:pPr>
            <a:r>
              <a:rPr lang="en-US" altLang="en-US" sz="2400" dirty="0"/>
              <a:t>Definition:</a:t>
            </a:r>
          </a:p>
          <a:p>
            <a:pPr>
              <a:buNone/>
              <a:tabLst>
                <a:tab pos="739775" algn="l"/>
                <a:tab pos="1020763" algn="l"/>
                <a:tab pos="1257300" algn="l"/>
              </a:tabLst>
            </a:pPr>
            <a:endParaRPr lang="en-US" altLang="en-US" sz="2400" b="1" dirty="0">
              <a:latin typeface="Courier New" panose="02070309020205020404" pitchFamily="49" charset="0"/>
              <a:cs typeface="Courier New" panose="02070309020205020404" pitchFamily="49" charset="0"/>
            </a:endParaRPr>
          </a:p>
          <a:p>
            <a:pPr>
              <a:buNone/>
              <a:tabLst>
                <a:tab pos="739775" algn="l"/>
                <a:tab pos="1020763" algn="l"/>
                <a:tab pos="1257300" algn="l"/>
              </a:tabLst>
            </a:pPr>
            <a:r>
              <a:rPr lang="en-US" altLang="en-US" sz="2400" b="1" dirty="0" err="1">
                <a:latin typeface="Courier New" panose="02070309020205020404" pitchFamily="49" charset="0"/>
                <a:cs typeface="Courier New" panose="02070309020205020404" pitchFamily="49" charset="0"/>
              </a:rPr>
              <a:t>boolean</a:t>
            </a: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test_and_set</a:t>
            </a: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boolean</a:t>
            </a:r>
            <a:r>
              <a:rPr lang="en-US" altLang="en-US" sz="2400" b="1" dirty="0">
                <a:latin typeface="Courier New" panose="02070309020205020404" pitchFamily="49" charset="0"/>
                <a:cs typeface="Courier New" panose="02070309020205020404" pitchFamily="49" charset="0"/>
              </a:rPr>
              <a:t> *target)</a:t>
            </a:r>
          </a:p>
          <a:p>
            <a:pPr>
              <a:buNone/>
              <a:tabLst>
                <a:tab pos="739775" algn="l"/>
                <a:tab pos="1020763" algn="l"/>
                <a:tab pos="1257300" algn="l"/>
              </a:tabLst>
            </a:pPr>
            <a:r>
              <a:rPr lang="en-US" altLang="en-US" sz="2400" b="1" dirty="0">
                <a:latin typeface="Courier New" panose="02070309020205020404" pitchFamily="49" charset="0"/>
                <a:cs typeface="Courier New" panose="02070309020205020404" pitchFamily="49" charset="0"/>
              </a:rPr>
              <a:t>{</a:t>
            </a:r>
          </a:p>
          <a:p>
            <a:pPr>
              <a:buNone/>
              <a:tabLst>
                <a:tab pos="739775" algn="l"/>
                <a:tab pos="1020763" algn="l"/>
                <a:tab pos="1257300" algn="l"/>
              </a:tabLst>
            </a:pP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boolean</a:t>
            </a: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rv</a:t>
            </a:r>
            <a:r>
              <a:rPr lang="en-US" altLang="en-US" sz="2400" b="1" dirty="0">
                <a:latin typeface="Courier New" panose="02070309020205020404" pitchFamily="49" charset="0"/>
                <a:cs typeface="Courier New" panose="02070309020205020404" pitchFamily="49" charset="0"/>
              </a:rPr>
              <a:t> = *target;</a:t>
            </a:r>
          </a:p>
          <a:p>
            <a:pPr>
              <a:buNone/>
              <a:tabLst>
                <a:tab pos="739775" algn="l"/>
                <a:tab pos="1020763" algn="l"/>
                <a:tab pos="1257300" algn="l"/>
              </a:tabLst>
            </a:pPr>
            <a:r>
              <a:rPr lang="en-US" altLang="en-US" sz="2400" b="1" dirty="0">
                <a:latin typeface="Courier New" panose="02070309020205020404" pitchFamily="49" charset="0"/>
                <a:cs typeface="Courier New" panose="02070309020205020404" pitchFamily="49" charset="0"/>
              </a:rPr>
              <a:t>    *target = TRUE;</a:t>
            </a:r>
          </a:p>
          <a:p>
            <a:pPr>
              <a:buNone/>
              <a:tabLst>
                <a:tab pos="739775" algn="l"/>
                <a:tab pos="1020763" algn="l"/>
                <a:tab pos="1257300" algn="l"/>
              </a:tabLst>
            </a:pPr>
            <a:r>
              <a:rPr lang="en-US" altLang="en-US" sz="2400" b="1" dirty="0">
                <a:latin typeface="Courier New" panose="02070309020205020404" pitchFamily="49" charset="0"/>
                <a:cs typeface="Courier New" panose="02070309020205020404" pitchFamily="49" charset="0"/>
              </a:rPr>
              <a:t>    return </a:t>
            </a:r>
            <a:r>
              <a:rPr lang="en-US" altLang="en-US" sz="2400" b="1" dirty="0" err="1">
                <a:latin typeface="Courier New" panose="02070309020205020404" pitchFamily="49" charset="0"/>
                <a:cs typeface="Courier New" panose="02070309020205020404" pitchFamily="49" charset="0"/>
              </a:rPr>
              <a:t>rv</a:t>
            </a:r>
            <a:r>
              <a:rPr lang="en-US" altLang="en-US" sz="2400" b="1" dirty="0">
                <a:latin typeface="Courier New" panose="02070309020205020404" pitchFamily="49" charset="0"/>
                <a:cs typeface="Courier New" panose="02070309020205020404" pitchFamily="49" charset="0"/>
              </a:rPr>
              <a:t>:</a:t>
            </a:r>
          </a:p>
          <a:p>
            <a:pPr>
              <a:buNone/>
              <a:tabLst>
                <a:tab pos="739775" algn="l"/>
                <a:tab pos="1020763" algn="l"/>
                <a:tab pos="1257300" algn="l"/>
              </a:tabLst>
            </a:pPr>
            <a:r>
              <a:rPr lang="en-US" altLang="en-US" sz="2400" b="1" dirty="0">
                <a:latin typeface="Courier New" panose="02070309020205020404" pitchFamily="49" charset="0"/>
                <a:cs typeface="Courier New" panose="02070309020205020404" pitchFamily="49" charset="0"/>
              </a:rPr>
              <a:t>}</a:t>
            </a:r>
          </a:p>
          <a:p>
            <a:pPr>
              <a:buNone/>
              <a:tabLst>
                <a:tab pos="739775" algn="l"/>
                <a:tab pos="1020763" algn="l"/>
                <a:tab pos="1257300" algn="l"/>
              </a:tabLst>
            </a:pPr>
            <a:endParaRPr lang="en-US" altLang="en-US" sz="2400" dirty="0"/>
          </a:p>
          <a:p>
            <a:pPr>
              <a:buNone/>
              <a:tabLst>
                <a:tab pos="739775" algn="l"/>
                <a:tab pos="1020763" algn="l"/>
                <a:tab pos="1257300" algn="l"/>
              </a:tabLst>
            </a:pPr>
            <a:endParaRPr lang="en-US" altLang="en-US" sz="2400" dirty="0"/>
          </a:p>
          <a:p>
            <a:pPr>
              <a:buFont typeface="Monotype Sorts" pitchFamily="-84" charset="2"/>
              <a:buAutoNum type="arabicPeriod"/>
              <a:tabLst>
                <a:tab pos="739775" algn="l"/>
                <a:tab pos="1020763" algn="l"/>
                <a:tab pos="1257300" algn="l"/>
              </a:tabLst>
            </a:pPr>
            <a:r>
              <a:rPr lang="en-US" altLang="en-US" sz="2400" dirty="0"/>
              <a:t>Executed atomically</a:t>
            </a:r>
          </a:p>
          <a:p>
            <a:pPr>
              <a:buFont typeface="Monotype Sorts" pitchFamily="-84" charset="2"/>
              <a:buAutoNum type="arabicPeriod"/>
              <a:tabLst>
                <a:tab pos="739775" algn="l"/>
                <a:tab pos="1020763" algn="l"/>
                <a:tab pos="1257300" algn="l"/>
              </a:tabLst>
            </a:pPr>
            <a:r>
              <a:rPr lang="en-US" altLang="en-US" sz="2400" dirty="0"/>
              <a:t>Returns the original value of passed parameter</a:t>
            </a:r>
          </a:p>
          <a:p>
            <a:pPr>
              <a:buFont typeface="Monotype Sorts" pitchFamily="-84" charset="2"/>
              <a:buAutoNum type="arabicPeriod"/>
              <a:tabLst>
                <a:tab pos="739775" algn="l"/>
                <a:tab pos="1020763" algn="l"/>
                <a:tab pos="1257300" algn="l"/>
              </a:tabLst>
            </a:pPr>
            <a:r>
              <a:rPr lang="en-US" altLang="en-US" sz="2400" dirty="0"/>
              <a:t>Set the new value of passed parameter to “TRUE”.</a:t>
            </a:r>
          </a:p>
        </p:txBody>
      </p:sp>
    </p:spTree>
    <p:extLst>
      <p:ext uri="{BB962C8B-B14F-4D97-AF65-F5344CB8AC3E}">
        <p14:creationId xmlns:p14="http://schemas.microsoft.com/office/powerpoint/2010/main" val="644438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B84E8AE-2B47-4A29-8B71-863F39E5E197}"/>
              </a:ext>
            </a:extLst>
          </p:cNvPr>
          <p:cNvSpPr>
            <a:spLocks noGrp="1"/>
          </p:cNvSpPr>
          <p:nvPr>
            <p:ph type="title"/>
          </p:nvPr>
        </p:nvSpPr>
        <p:spPr>
          <a:xfrm>
            <a:off x="838200" y="963877"/>
            <a:ext cx="3494362" cy="4930246"/>
          </a:xfrm>
        </p:spPr>
        <p:txBody>
          <a:bodyPr>
            <a:normAutofit/>
          </a:bodyPr>
          <a:lstStyle/>
          <a:p>
            <a:pPr algn="r"/>
            <a:r>
              <a:rPr lang="en-US" altLang="en-US">
                <a:solidFill>
                  <a:schemeClr val="accent1"/>
                </a:solidFill>
              </a:rPr>
              <a:t>Solution using test_and_set()</a:t>
            </a:r>
            <a:endParaRPr lang="en-US">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F3D025E-5C92-4126-9D94-8B117112B5FD}"/>
              </a:ext>
            </a:extLst>
          </p:cNvPr>
          <p:cNvSpPr>
            <a:spLocks noGrp="1"/>
          </p:cNvSpPr>
          <p:nvPr>
            <p:ph idx="1"/>
          </p:nvPr>
        </p:nvSpPr>
        <p:spPr>
          <a:xfrm>
            <a:off x="4976031" y="963877"/>
            <a:ext cx="6377769" cy="4930246"/>
          </a:xfrm>
        </p:spPr>
        <p:txBody>
          <a:bodyPr anchor="ctr">
            <a:normAutofit/>
          </a:bodyPr>
          <a:lstStyle/>
          <a:p>
            <a:pPr marL="0" indent="0">
              <a:buNone/>
            </a:pPr>
            <a:r>
              <a:rPr lang="en-US" sz="2400"/>
              <a:t>Shared Boolean variable lock, initialized to FALSE</a:t>
            </a:r>
          </a:p>
          <a:p>
            <a:pPr marL="0" indent="0">
              <a:buNone/>
            </a:pPr>
            <a:r>
              <a:rPr lang="en-US" sz="2400"/>
              <a:t>Solution:</a:t>
            </a:r>
          </a:p>
          <a:p>
            <a:pPr marL="0" indent="0">
              <a:buNone/>
            </a:pPr>
            <a:r>
              <a:rPr lang="en-US" sz="2400"/>
              <a:t>       do {</a:t>
            </a:r>
            <a:br>
              <a:rPr lang="en-US" sz="2400"/>
            </a:br>
            <a:r>
              <a:rPr lang="en-US" sz="2400"/>
              <a:t>          while (test_and_set(&amp;lock)) </a:t>
            </a:r>
          </a:p>
          <a:p>
            <a:pPr marL="0" indent="0">
              <a:buNone/>
            </a:pPr>
            <a:r>
              <a:rPr lang="en-US" sz="2400"/>
              <a:t>             ; /* do nothing */ </a:t>
            </a:r>
          </a:p>
          <a:p>
            <a:pPr marL="0" indent="0">
              <a:buNone/>
            </a:pPr>
            <a:endParaRPr lang="en-US" sz="2400"/>
          </a:p>
          <a:p>
            <a:pPr marL="0" indent="0">
              <a:buNone/>
            </a:pPr>
            <a:r>
              <a:rPr lang="en-US" sz="2400"/>
              <a:t>           /* critical section */ </a:t>
            </a:r>
          </a:p>
          <a:p>
            <a:pPr marL="0" indent="0">
              <a:buNone/>
            </a:pPr>
            <a:endParaRPr lang="en-US" sz="2400"/>
          </a:p>
          <a:p>
            <a:pPr marL="0" indent="0">
              <a:buNone/>
            </a:pPr>
            <a:r>
              <a:rPr lang="en-US" sz="2400"/>
              <a:t>          lock = false; </a:t>
            </a:r>
          </a:p>
          <a:p>
            <a:pPr marL="0" indent="0">
              <a:buNone/>
            </a:pPr>
            <a:r>
              <a:rPr lang="en-US" sz="2400"/>
              <a:t>           /* remainder section */ </a:t>
            </a:r>
          </a:p>
          <a:p>
            <a:pPr marL="0" indent="0">
              <a:buNone/>
            </a:pPr>
            <a:r>
              <a:rPr lang="en-US" sz="2400"/>
              <a:t>      } while (true); </a:t>
            </a:r>
          </a:p>
          <a:p>
            <a:endParaRPr lang="en-US" sz="2400"/>
          </a:p>
        </p:txBody>
      </p:sp>
    </p:spTree>
    <p:extLst>
      <p:ext uri="{BB962C8B-B14F-4D97-AF65-F5344CB8AC3E}">
        <p14:creationId xmlns:p14="http://schemas.microsoft.com/office/powerpoint/2010/main" val="3459096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EDA63FD-6992-4202-A473-1B56B8E97070}"/>
              </a:ext>
            </a:extLst>
          </p:cNvPr>
          <p:cNvSpPr>
            <a:spLocks noGrp="1"/>
          </p:cNvSpPr>
          <p:nvPr>
            <p:ph type="title"/>
          </p:nvPr>
        </p:nvSpPr>
        <p:spPr>
          <a:xfrm>
            <a:off x="838200" y="631825"/>
            <a:ext cx="10515600" cy="1325563"/>
          </a:xfrm>
        </p:spPr>
        <p:txBody>
          <a:bodyPr>
            <a:normAutofit/>
          </a:bodyPr>
          <a:lstStyle/>
          <a:p>
            <a:r>
              <a:rPr lang="en-US" altLang="en-US" dirty="0"/>
              <a:t>Compare-And-Swap Instruction</a:t>
            </a:r>
            <a:endParaRPr lang="en-US" dirty="0"/>
          </a:p>
        </p:txBody>
      </p:sp>
      <p:sp>
        <p:nvSpPr>
          <p:cNvPr id="3" name="Content Placeholder 2">
            <a:extLst>
              <a:ext uri="{FF2B5EF4-FFF2-40B4-BE49-F238E27FC236}">
                <a16:creationId xmlns:a16="http://schemas.microsoft.com/office/drawing/2014/main" id="{F929D117-1A3A-4F48-B5E0-5A639C361137}"/>
              </a:ext>
            </a:extLst>
          </p:cNvPr>
          <p:cNvSpPr>
            <a:spLocks noGrp="1"/>
          </p:cNvSpPr>
          <p:nvPr>
            <p:ph idx="1"/>
          </p:nvPr>
        </p:nvSpPr>
        <p:spPr>
          <a:xfrm>
            <a:off x="594360" y="1748789"/>
            <a:ext cx="11167110" cy="4617721"/>
          </a:xfrm>
        </p:spPr>
        <p:txBody>
          <a:bodyPr>
            <a:normAutofit lnSpcReduction="10000"/>
          </a:bodyPr>
          <a:lstStyle/>
          <a:p>
            <a:pPr>
              <a:buNone/>
              <a:tabLst>
                <a:tab pos="741363" algn="l"/>
                <a:tab pos="1022350" algn="l"/>
                <a:tab pos="1258888" algn="l"/>
              </a:tabLst>
            </a:pPr>
            <a:r>
              <a:rPr lang="en-US" altLang="en-US" sz="1600" dirty="0"/>
              <a:t>Definition:</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cs typeface="Courier New" panose="02070309020205020404" pitchFamily="49" charset="0"/>
              </a:rPr>
              <a:t>     int compare _</a:t>
            </a:r>
            <a:r>
              <a:rPr lang="en-US" altLang="en-US" sz="1600" b="1" dirty="0" err="1">
                <a:latin typeface="Courier New" panose="02070309020205020404" pitchFamily="49" charset="0"/>
                <a:cs typeface="Courier New" panose="02070309020205020404" pitchFamily="49" charset="0"/>
              </a:rPr>
              <a:t>and_swap</a:t>
            </a:r>
            <a:r>
              <a:rPr lang="en-US" altLang="en-US" sz="1600" b="1" dirty="0">
                <a:latin typeface="Courier New" panose="02070309020205020404" pitchFamily="49" charset="0"/>
                <a:cs typeface="Courier New" panose="02070309020205020404" pitchFamily="49" charset="0"/>
              </a:rPr>
              <a:t>(int *value, int expected, int </a:t>
            </a:r>
            <a:r>
              <a:rPr lang="en-US" altLang="en-US" sz="1600" b="1" dirty="0" err="1">
                <a:latin typeface="Courier New" panose="02070309020205020404" pitchFamily="49" charset="0"/>
                <a:cs typeface="Courier New" panose="02070309020205020404" pitchFamily="49" charset="0"/>
              </a:rPr>
              <a:t>new_value</a:t>
            </a:r>
            <a:r>
              <a:rPr lang="en-US" altLang="en-US" sz="1600" b="1" dirty="0">
                <a:latin typeface="Courier New" panose="02070309020205020404" pitchFamily="49" charset="0"/>
                <a:cs typeface="Courier New" panose="02070309020205020404" pitchFamily="49" charset="0"/>
              </a:rPr>
              <a:t>) {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cs typeface="Courier New" panose="02070309020205020404" pitchFamily="49" charset="0"/>
              </a:rPr>
              <a:t>         int temp = *value; </a:t>
            </a:r>
          </a:p>
          <a:p>
            <a:pPr>
              <a:buFont typeface="Monotype Sorts" pitchFamily="-84" charset="2"/>
              <a:buNone/>
              <a:tabLst>
                <a:tab pos="741363" algn="l"/>
                <a:tab pos="1022350" algn="l"/>
                <a:tab pos="1258888" algn="l"/>
              </a:tabLst>
            </a:pPr>
            <a:endParaRPr lang="en-US" altLang="en-US" sz="1600" b="1" dirty="0">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cs typeface="Courier New" panose="02070309020205020404" pitchFamily="49" charset="0"/>
              </a:rPr>
              <a:t>         if (*value == expected)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cs typeface="Courier New" panose="02070309020205020404" pitchFamily="49" charset="0"/>
              </a:rPr>
              <a:t>            *value = </a:t>
            </a:r>
            <a:r>
              <a:rPr lang="en-US" altLang="en-US" sz="1600" b="1" dirty="0" err="1">
                <a:latin typeface="Courier New" panose="02070309020205020404" pitchFamily="49" charset="0"/>
                <a:cs typeface="Courier New" panose="02070309020205020404" pitchFamily="49" charset="0"/>
              </a:rPr>
              <a:t>new_value</a:t>
            </a:r>
            <a:r>
              <a:rPr lang="en-US" altLang="en-US" sz="1600" b="1" dirty="0">
                <a:latin typeface="Courier New" panose="02070309020205020404" pitchFamily="49" charset="0"/>
                <a:cs typeface="Courier New" panose="02070309020205020404" pitchFamily="49" charset="0"/>
              </a:rPr>
              <a:t>;</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cs typeface="Courier New" panose="02070309020205020404" pitchFamily="49" charset="0"/>
              </a:rPr>
              <a:t>			 }</a:t>
            </a:r>
          </a:p>
          <a:p>
            <a:pPr>
              <a:buFont typeface="Monotype Sorts" pitchFamily="-84" charset="2"/>
              <a:buNone/>
              <a:tabLst>
                <a:tab pos="741363" algn="l"/>
                <a:tab pos="1022350" algn="l"/>
                <a:tab pos="1258888" algn="l"/>
              </a:tabLst>
            </a:pPr>
            <a:endParaRPr lang="en-US" altLang="en-US" sz="1600" b="1" dirty="0">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cs typeface="Courier New" panose="02070309020205020404" pitchFamily="49" charset="0"/>
              </a:rPr>
              <a:t>      return temp;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cs typeface="Courier New" panose="02070309020205020404" pitchFamily="49" charset="0"/>
              </a:rPr>
              <a:t>     } </a:t>
            </a:r>
          </a:p>
          <a:p>
            <a:pPr>
              <a:buFont typeface="Monotype Sorts" pitchFamily="-84" charset="2"/>
              <a:buAutoNum type="arabicPeriod"/>
              <a:tabLst>
                <a:tab pos="741363" algn="l"/>
                <a:tab pos="1022350" algn="l"/>
                <a:tab pos="1258888" algn="l"/>
              </a:tabLst>
            </a:pPr>
            <a:r>
              <a:rPr lang="en-US" altLang="en-US" sz="1600" dirty="0"/>
              <a:t>Executed atomically</a:t>
            </a:r>
          </a:p>
          <a:p>
            <a:pPr>
              <a:buFont typeface="Monotype Sorts" pitchFamily="-84" charset="2"/>
              <a:buAutoNum type="arabicPeriod"/>
              <a:tabLst>
                <a:tab pos="741363" algn="l"/>
                <a:tab pos="1022350" algn="l"/>
                <a:tab pos="1258888" algn="l"/>
              </a:tabLst>
            </a:pPr>
            <a:r>
              <a:rPr lang="en-US" altLang="en-US" sz="1600" dirty="0"/>
              <a:t>Returns the original value of passed parameter “value”</a:t>
            </a:r>
          </a:p>
          <a:p>
            <a:pPr>
              <a:buFont typeface="Monotype Sorts" pitchFamily="-84" charset="2"/>
              <a:buAutoNum type="arabicPeriod"/>
              <a:tabLst>
                <a:tab pos="741363" algn="l"/>
                <a:tab pos="1022350" algn="l"/>
                <a:tab pos="1258888" algn="l"/>
              </a:tabLst>
            </a:pPr>
            <a:r>
              <a:rPr lang="en-US" altLang="en-US" sz="1600" dirty="0"/>
              <a:t>Set  the variable “value”  the value of the passed parameter “</a:t>
            </a:r>
            <a:r>
              <a:rPr lang="en-US" altLang="en-US" sz="1600" dirty="0" err="1"/>
              <a:t>new_value</a:t>
            </a:r>
            <a:r>
              <a:rPr lang="en-US" altLang="en-US" sz="1600" dirty="0"/>
              <a:t>” but only if “value” ==“expected”. That is, the swap takes place only under this condition.</a:t>
            </a:r>
          </a:p>
          <a:p>
            <a:endParaRPr lang="en-US" sz="1100" dirty="0"/>
          </a:p>
        </p:txBody>
      </p:sp>
    </p:spTree>
    <p:extLst>
      <p:ext uri="{BB962C8B-B14F-4D97-AF65-F5344CB8AC3E}">
        <p14:creationId xmlns:p14="http://schemas.microsoft.com/office/powerpoint/2010/main" val="4219798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5FE1F4-7489-4292-B15C-EB7D6589C03D}"/>
              </a:ext>
            </a:extLst>
          </p:cNvPr>
          <p:cNvSpPr>
            <a:spLocks noGrp="1"/>
          </p:cNvSpPr>
          <p:nvPr>
            <p:ph type="title"/>
          </p:nvPr>
        </p:nvSpPr>
        <p:spPr>
          <a:xfrm>
            <a:off x="838200" y="631825"/>
            <a:ext cx="10515600" cy="1325563"/>
          </a:xfrm>
        </p:spPr>
        <p:txBody>
          <a:bodyPr>
            <a:normAutofit/>
          </a:bodyPr>
          <a:lstStyle/>
          <a:p>
            <a:r>
              <a:rPr lang="en-US" altLang="en-US" dirty="0"/>
              <a:t>Solution using </a:t>
            </a:r>
            <a:r>
              <a:rPr lang="en-US" altLang="en-US" dirty="0" err="1"/>
              <a:t>compare_and_swap</a:t>
            </a:r>
            <a:endParaRPr lang="en-US" dirty="0"/>
          </a:p>
        </p:txBody>
      </p:sp>
      <p:sp>
        <p:nvSpPr>
          <p:cNvPr id="3" name="Content Placeholder 2">
            <a:extLst>
              <a:ext uri="{FF2B5EF4-FFF2-40B4-BE49-F238E27FC236}">
                <a16:creationId xmlns:a16="http://schemas.microsoft.com/office/drawing/2014/main" id="{46C362FB-FDEE-4D19-9D19-20BDE1FEF6EE}"/>
              </a:ext>
            </a:extLst>
          </p:cNvPr>
          <p:cNvSpPr>
            <a:spLocks noGrp="1"/>
          </p:cNvSpPr>
          <p:nvPr>
            <p:ph idx="1"/>
          </p:nvPr>
        </p:nvSpPr>
        <p:spPr>
          <a:xfrm>
            <a:off x="838200" y="2057399"/>
            <a:ext cx="10934700" cy="4168775"/>
          </a:xfrm>
        </p:spPr>
        <p:txBody>
          <a:bodyPr>
            <a:normAutofit/>
          </a:bodyPr>
          <a:lstStyle/>
          <a:p>
            <a:pPr>
              <a:tabLst>
                <a:tab pos="741363" algn="l"/>
                <a:tab pos="1022350" algn="l"/>
                <a:tab pos="1258888" algn="l"/>
              </a:tabLst>
            </a:pPr>
            <a:r>
              <a:rPr lang="en-US" altLang="en-US" sz="2200"/>
              <a:t>Shared integer  </a:t>
            </a:r>
            <a:r>
              <a:rPr lang="ja-JP" altLang="en-US" sz="2200"/>
              <a:t>“</a:t>
            </a:r>
            <a:r>
              <a:rPr lang="en-US" altLang="ja-JP" sz="2200"/>
              <a:t>lock</a:t>
            </a:r>
            <a:r>
              <a:rPr lang="ja-JP" altLang="en-US" sz="2200"/>
              <a:t>”</a:t>
            </a:r>
            <a:r>
              <a:rPr lang="en-US" altLang="ja-JP" sz="2200"/>
              <a:t>  initialized to 0; </a:t>
            </a:r>
          </a:p>
          <a:p>
            <a:pPr>
              <a:tabLst>
                <a:tab pos="741363" algn="l"/>
                <a:tab pos="1022350" algn="l"/>
                <a:tab pos="1258888" algn="l"/>
              </a:tabLst>
            </a:pPr>
            <a:r>
              <a:rPr lang="en-US" altLang="en-US" sz="2200"/>
              <a:t>Solution:</a:t>
            </a:r>
          </a:p>
          <a:p>
            <a:pPr>
              <a:buFont typeface="Monotype Sorts" pitchFamily="-84" charset="2"/>
              <a:buNone/>
              <a:tabLst>
                <a:tab pos="741363" algn="l"/>
                <a:tab pos="1022350" algn="l"/>
                <a:tab pos="1258888" algn="l"/>
              </a:tabLst>
            </a:pPr>
            <a:r>
              <a:rPr lang="en-US" altLang="en-US" sz="2200" b="1">
                <a:latin typeface="Courier New" panose="02070309020205020404" pitchFamily="49" charset="0"/>
                <a:cs typeface="Courier New" panose="02070309020205020404" pitchFamily="49" charset="0"/>
              </a:rPr>
              <a:t>      do {</a:t>
            </a:r>
            <a:br>
              <a:rPr lang="en-US" altLang="en-US" sz="2200" b="1">
                <a:latin typeface="Courier New" panose="02070309020205020404" pitchFamily="49" charset="0"/>
                <a:cs typeface="Courier New" panose="02070309020205020404" pitchFamily="49" charset="0"/>
              </a:rPr>
            </a:br>
            <a:r>
              <a:rPr lang="en-US" altLang="en-US" sz="2200" b="1">
                <a:latin typeface="Courier New" panose="02070309020205020404" pitchFamily="49" charset="0"/>
                <a:cs typeface="Courier New" panose="02070309020205020404" pitchFamily="49" charset="0"/>
              </a:rPr>
              <a:t>         while (compare_and_swap(&amp;lock, 0, 1) != 0) </a:t>
            </a:r>
          </a:p>
          <a:p>
            <a:pPr>
              <a:buFont typeface="Monotype Sorts" pitchFamily="-84" charset="2"/>
              <a:buNone/>
              <a:tabLst>
                <a:tab pos="741363" algn="l"/>
                <a:tab pos="1022350" algn="l"/>
                <a:tab pos="1258888" algn="l"/>
              </a:tabLst>
            </a:pPr>
            <a:r>
              <a:rPr lang="en-US" altLang="en-US" sz="2200" b="1">
                <a:latin typeface="Courier New" panose="02070309020205020404" pitchFamily="49" charset="0"/>
                <a:cs typeface="Courier New" panose="02070309020205020404" pitchFamily="49" charset="0"/>
              </a:rPr>
              <a:t>            ; /* do nothing */ </a:t>
            </a:r>
          </a:p>
          <a:p>
            <a:pPr>
              <a:buFont typeface="Monotype Sorts" pitchFamily="-84" charset="2"/>
              <a:buNone/>
              <a:tabLst>
                <a:tab pos="741363" algn="l"/>
                <a:tab pos="1022350" algn="l"/>
                <a:tab pos="1258888" algn="l"/>
              </a:tabLst>
            </a:pPr>
            <a:r>
              <a:rPr lang="en-US" altLang="en-US" sz="2200" b="1">
                <a:latin typeface="Courier New" panose="02070309020205020404" pitchFamily="49" charset="0"/>
                <a:cs typeface="Courier New" panose="02070309020205020404" pitchFamily="49" charset="0"/>
              </a:rPr>
              <a:t>          /* critical section */ </a:t>
            </a:r>
          </a:p>
          <a:p>
            <a:pPr>
              <a:buFont typeface="Monotype Sorts" pitchFamily="-84" charset="2"/>
              <a:buNone/>
              <a:tabLst>
                <a:tab pos="741363" algn="l"/>
                <a:tab pos="1022350" algn="l"/>
                <a:tab pos="1258888" algn="l"/>
              </a:tabLst>
            </a:pPr>
            <a:r>
              <a:rPr lang="en-US" altLang="en-US" sz="2200" b="1">
                <a:latin typeface="Courier New" panose="02070309020205020404" pitchFamily="49" charset="0"/>
                <a:cs typeface="Courier New" panose="02070309020205020404" pitchFamily="49" charset="0"/>
              </a:rPr>
              <a:t>       lock = 0; </a:t>
            </a:r>
          </a:p>
          <a:p>
            <a:pPr>
              <a:buFont typeface="Monotype Sorts" pitchFamily="-84" charset="2"/>
              <a:buNone/>
              <a:tabLst>
                <a:tab pos="741363" algn="l"/>
                <a:tab pos="1022350" algn="l"/>
                <a:tab pos="1258888" algn="l"/>
              </a:tabLst>
            </a:pPr>
            <a:r>
              <a:rPr lang="en-US" altLang="en-US" sz="2200" b="1">
                <a:latin typeface="Courier New" panose="02070309020205020404" pitchFamily="49" charset="0"/>
                <a:cs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sz="2200" b="1">
                <a:latin typeface="Courier New" panose="02070309020205020404" pitchFamily="49" charset="0"/>
                <a:cs typeface="Courier New" panose="02070309020205020404" pitchFamily="49" charset="0"/>
              </a:rPr>
              <a:t>      } while (true); </a:t>
            </a:r>
          </a:p>
          <a:p>
            <a:pPr marL="0" indent="0">
              <a:buNone/>
            </a:pPr>
            <a:endParaRPr lang="en-US" sz="2200"/>
          </a:p>
        </p:txBody>
      </p:sp>
    </p:spTree>
    <p:extLst>
      <p:ext uri="{BB962C8B-B14F-4D97-AF65-F5344CB8AC3E}">
        <p14:creationId xmlns:p14="http://schemas.microsoft.com/office/powerpoint/2010/main" val="3413161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703D43-8CA1-4546-BDEC-ABC48B0A3F8C}"/>
              </a:ext>
            </a:extLst>
          </p:cNvPr>
          <p:cNvSpPr>
            <a:spLocks noGrp="1"/>
          </p:cNvSpPr>
          <p:nvPr>
            <p:ph type="title"/>
          </p:nvPr>
        </p:nvSpPr>
        <p:spPr>
          <a:xfrm>
            <a:off x="838200" y="963877"/>
            <a:ext cx="3494362" cy="4930246"/>
          </a:xfrm>
        </p:spPr>
        <p:txBody>
          <a:bodyPr>
            <a:normAutofit/>
          </a:bodyPr>
          <a:lstStyle/>
          <a:p>
            <a:pPr algn="r"/>
            <a:r>
              <a:rPr lang="en-US" sz="4100">
                <a:solidFill>
                  <a:schemeClr val="accent1"/>
                </a:solidFill>
              </a:rPr>
              <a:t>Chapter 5 Process Synchronization Topics</a:t>
            </a:r>
          </a:p>
        </p:txBody>
      </p:sp>
      <p:cxnSp>
        <p:nvCxnSpPr>
          <p:cNvPr id="15" name="Straight Connector 14">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1098F1D-D0CC-4643-9E2B-EC3CBCB5C345}"/>
              </a:ext>
            </a:extLst>
          </p:cNvPr>
          <p:cNvSpPr>
            <a:spLocks noGrp="1"/>
          </p:cNvSpPr>
          <p:nvPr>
            <p:ph idx="1"/>
          </p:nvPr>
        </p:nvSpPr>
        <p:spPr>
          <a:xfrm>
            <a:off x="4976031" y="963877"/>
            <a:ext cx="6377769" cy="4930246"/>
          </a:xfrm>
        </p:spPr>
        <p:txBody>
          <a:bodyPr anchor="ctr">
            <a:normAutofit/>
          </a:bodyPr>
          <a:lstStyle/>
          <a:p>
            <a:r>
              <a:rPr lang="en-US" sz="2400"/>
              <a:t>Background</a:t>
            </a:r>
          </a:p>
          <a:p>
            <a:r>
              <a:rPr lang="en-US" sz="2400"/>
              <a:t>The Critical-Section Problem</a:t>
            </a:r>
          </a:p>
          <a:p>
            <a:r>
              <a:rPr lang="en-US" sz="2400"/>
              <a:t>Peterson’s Solution</a:t>
            </a:r>
          </a:p>
          <a:p>
            <a:r>
              <a:rPr lang="en-US" sz="2400"/>
              <a:t>Synchronization Hardware</a:t>
            </a:r>
          </a:p>
          <a:p>
            <a:r>
              <a:rPr lang="en-US" sz="2400"/>
              <a:t>Mutex Locks</a:t>
            </a:r>
          </a:p>
          <a:p>
            <a:r>
              <a:rPr lang="en-US" sz="2400"/>
              <a:t>Semaphores</a:t>
            </a:r>
          </a:p>
          <a:p>
            <a:r>
              <a:rPr lang="en-US" sz="2400"/>
              <a:t>Classic Problems of Synchronization</a:t>
            </a:r>
          </a:p>
          <a:p>
            <a:r>
              <a:rPr lang="en-US" sz="2400"/>
              <a:t>Monitors</a:t>
            </a:r>
          </a:p>
          <a:p>
            <a:r>
              <a:rPr lang="en-US" sz="2400"/>
              <a:t>Synchronization Examples </a:t>
            </a:r>
          </a:p>
          <a:p>
            <a:r>
              <a:rPr lang="en-US" sz="2400"/>
              <a:t>Alternative Approaches</a:t>
            </a:r>
          </a:p>
        </p:txBody>
      </p:sp>
    </p:spTree>
    <p:extLst>
      <p:ext uri="{BB962C8B-B14F-4D97-AF65-F5344CB8AC3E}">
        <p14:creationId xmlns:p14="http://schemas.microsoft.com/office/powerpoint/2010/main" val="832437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C86B80A-1B7C-43DD-8AA6-89C5EEA50B59}"/>
              </a:ext>
            </a:extLst>
          </p:cNvPr>
          <p:cNvSpPr>
            <a:spLocks noGrp="1"/>
          </p:cNvSpPr>
          <p:nvPr>
            <p:ph type="title"/>
          </p:nvPr>
        </p:nvSpPr>
        <p:spPr>
          <a:xfrm>
            <a:off x="838200" y="963877"/>
            <a:ext cx="3494362" cy="4930246"/>
          </a:xfrm>
        </p:spPr>
        <p:txBody>
          <a:bodyPr>
            <a:normAutofit/>
          </a:bodyPr>
          <a:lstStyle/>
          <a:p>
            <a:pPr algn="r"/>
            <a:r>
              <a:rPr lang="en-US" altLang="en-US">
                <a:solidFill>
                  <a:schemeClr val="accent1"/>
                </a:solidFill>
              </a:rPr>
              <a:t>Bounded-waiting Mutual Exclusion with test_and_set</a:t>
            </a:r>
            <a:endParaRPr lang="en-US">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59D515-2BF8-4716-B258-978429AACE41}"/>
              </a:ext>
            </a:extLst>
          </p:cNvPr>
          <p:cNvSpPr>
            <a:spLocks noGrp="1"/>
          </p:cNvSpPr>
          <p:nvPr>
            <p:ph idx="1"/>
          </p:nvPr>
        </p:nvSpPr>
        <p:spPr>
          <a:xfrm>
            <a:off x="4976031" y="963877"/>
            <a:ext cx="6377769" cy="4930246"/>
          </a:xfrm>
        </p:spPr>
        <p:txBody>
          <a:bodyPr anchor="ctr">
            <a:normAutofit/>
          </a:bodyPr>
          <a:lstStyle/>
          <a:p>
            <a:pPr marL="0" indent="0">
              <a:buFont typeface="Monotype Sorts" pitchFamily="-84" charset="2"/>
              <a:buNone/>
            </a:pPr>
            <a:r>
              <a:rPr lang="en-US" altLang="en-US" sz="1500" b="1">
                <a:latin typeface="Courier New" panose="02070309020205020404" pitchFamily="49" charset="0"/>
                <a:cs typeface="Courier New" panose="02070309020205020404" pitchFamily="49" charset="0"/>
              </a:rPr>
              <a:t>do {</a:t>
            </a:r>
            <a:br>
              <a:rPr lang="en-US" altLang="en-US" sz="1500" b="1">
                <a:latin typeface="Courier New" panose="02070309020205020404" pitchFamily="49" charset="0"/>
                <a:cs typeface="Courier New" panose="02070309020205020404" pitchFamily="49" charset="0"/>
              </a:rPr>
            </a:br>
            <a:r>
              <a:rPr lang="en-US" altLang="en-US" sz="1500" b="1">
                <a:latin typeface="Courier New" panose="02070309020205020404" pitchFamily="49" charset="0"/>
                <a:cs typeface="Courier New" panose="02070309020205020404" pitchFamily="49" charset="0"/>
              </a:rPr>
              <a:t>   waiting[i] = true;</a:t>
            </a:r>
            <a:br>
              <a:rPr lang="en-US" altLang="en-US" sz="1500" b="1">
                <a:latin typeface="Courier New" panose="02070309020205020404" pitchFamily="49" charset="0"/>
                <a:cs typeface="Courier New" panose="02070309020205020404" pitchFamily="49" charset="0"/>
              </a:rPr>
            </a:br>
            <a:r>
              <a:rPr lang="en-US" altLang="en-US" sz="1500" b="1">
                <a:latin typeface="Courier New" panose="02070309020205020404" pitchFamily="49" charset="0"/>
                <a:cs typeface="Courier New" panose="02070309020205020404" pitchFamily="49" charset="0"/>
              </a:rPr>
              <a:t>   key = true;</a:t>
            </a:r>
            <a:br>
              <a:rPr lang="en-US" altLang="en-US" sz="1500" b="1">
                <a:latin typeface="Courier New" panose="02070309020205020404" pitchFamily="49" charset="0"/>
                <a:cs typeface="Courier New" panose="02070309020205020404" pitchFamily="49" charset="0"/>
              </a:rPr>
            </a:br>
            <a:r>
              <a:rPr lang="en-US" altLang="en-US" sz="1500" b="1">
                <a:latin typeface="Courier New" panose="02070309020205020404" pitchFamily="49" charset="0"/>
                <a:cs typeface="Courier New" panose="02070309020205020404" pitchFamily="49" charset="0"/>
              </a:rPr>
              <a:t>   while (waiting[i] &amp;&amp; key) </a:t>
            </a:r>
          </a:p>
          <a:p>
            <a:pPr marL="0" indent="0">
              <a:buFont typeface="Monotype Sorts" pitchFamily="-84" charset="2"/>
              <a:buNone/>
            </a:pPr>
            <a:r>
              <a:rPr lang="en-US" altLang="en-US" sz="1500" b="1">
                <a:latin typeface="Courier New" panose="02070309020205020404" pitchFamily="49" charset="0"/>
                <a:cs typeface="Courier New" panose="02070309020205020404" pitchFamily="49" charset="0"/>
              </a:rPr>
              <a:t>      key = test_and_set(&amp;lock); </a:t>
            </a:r>
          </a:p>
          <a:p>
            <a:pPr marL="0" indent="0">
              <a:buFont typeface="Monotype Sorts" pitchFamily="-84" charset="2"/>
              <a:buNone/>
            </a:pPr>
            <a:r>
              <a:rPr lang="en-US" altLang="en-US" sz="1500" b="1">
                <a:latin typeface="Courier New" panose="02070309020205020404" pitchFamily="49" charset="0"/>
                <a:cs typeface="Courier New" panose="02070309020205020404" pitchFamily="49" charset="0"/>
              </a:rPr>
              <a:t>   waiting[i] = false; </a:t>
            </a:r>
          </a:p>
          <a:p>
            <a:pPr marL="0" indent="0">
              <a:buFont typeface="Monotype Sorts" pitchFamily="-84" charset="2"/>
              <a:buNone/>
            </a:pPr>
            <a:r>
              <a:rPr lang="en-US" altLang="en-US" sz="1500" b="1">
                <a:latin typeface="Courier New" panose="02070309020205020404" pitchFamily="49" charset="0"/>
                <a:cs typeface="Courier New" panose="02070309020205020404" pitchFamily="49" charset="0"/>
              </a:rPr>
              <a:t>   /* critical section */ </a:t>
            </a:r>
          </a:p>
          <a:p>
            <a:pPr marL="0" indent="0">
              <a:buFont typeface="Monotype Sorts" pitchFamily="-84" charset="2"/>
              <a:buNone/>
            </a:pPr>
            <a:r>
              <a:rPr lang="en-US" altLang="en-US" sz="1500" b="1">
                <a:latin typeface="Courier New" panose="02070309020205020404" pitchFamily="49" charset="0"/>
                <a:cs typeface="Courier New" panose="02070309020205020404" pitchFamily="49" charset="0"/>
              </a:rPr>
              <a:t>   j = (i + 1) % n; </a:t>
            </a:r>
          </a:p>
          <a:p>
            <a:pPr marL="0" indent="0">
              <a:buFont typeface="Monotype Sorts" pitchFamily="-84" charset="2"/>
              <a:buNone/>
            </a:pPr>
            <a:r>
              <a:rPr lang="en-US" altLang="en-US" sz="1500" b="1">
                <a:latin typeface="Courier New" panose="02070309020205020404" pitchFamily="49" charset="0"/>
                <a:cs typeface="Courier New" panose="02070309020205020404" pitchFamily="49" charset="0"/>
              </a:rPr>
              <a:t>   while ((j != i) &amp;&amp; !waiting[j]) </a:t>
            </a:r>
          </a:p>
          <a:p>
            <a:pPr marL="0" indent="0">
              <a:buFont typeface="Monotype Sorts" pitchFamily="-84" charset="2"/>
              <a:buNone/>
            </a:pPr>
            <a:r>
              <a:rPr lang="en-US" altLang="en-US" sz="1500" b="1">
                <a:latin typeface="Courier New" panose="02070309020205020404" pitchFamily="49" charset="0"/>
                <a:cs typeface="Courier New" panose="02070309020205020404" pitchFamily="49" charset="0"/>
              </a:rPr>
              <a:t>      j = (j + 1) % n; </a:t>
            </a:r>
          </a:p>
          <a:p>
            <a:pPr marL="0" indent="0">
              <a:buFont typeface="Monotype Sorts" pitchFamily="-84" charset="2"/>
              <a:buNone/>
            </a:pPr>
            <a:r>
              <a:rPr lang="en-US" altLang="en-US" sz="1500" b="1">
                <a:latin typeface="Courier New" panose="02070309020205020404" pitchFamily="49" charset="0"/>
                <a:cs typeface="Courier New" panose="02070309020205020404" pitchFamily="49" charset="0"/>
              </a:rPr>
              <a:t>   if (j == i) </a:t>
            </a:r>
          </a:p>
          <a:p>
            <a:pPr marL="0" indent="0">
              <a:buFont typeface="Monotype Sorts" pitchFamily="-84" charset="2"/>
              <a:buNone/>
            </a:pPr>
            <a:r>
              <a:rPr lang="en-US" altLang="en-US" sz="1500" b="1">
                <a:latin typeface="Courier New" panose="02070309020205020404" pitchFamily="49" charset="0"/>
                <a:cs typeface="Courier New" panose="02070309020205020404" pitchFamily="49" charset="0"/>
              </a:rPr>
              <a:t>      lock = false; </a:t>
            </a:r>
          </a:p>
          <a:p>
            <a:pPr marL="0" indent="0">
              <a:buFont typeface="Monotype Sorts" pitchFamily="-84" charset="2"/>
              <a:buNone/>
            </a:pPr>
            <a:r>
              <a:rPr lang="en-US" altLang="en-US" sz="1500" b="1">
                <a:latin typeface="Courier New" panose="02070309020205020404" pitchFamily="49" charset="0"/>
                <a:cs typeface="Courier New" panose="02070309020205020404" pitchFamily="49" charset="0"/>
              </a:rPr>
              <a:t>   else </a:t>
            </a:r>
          </a:p>
          <a:p>
            <a:pPr marL="0" indent="0">
              <a:buFont typeface="Monotype Sorts" pitchFamily="-84" charset="2"/>
              <a:buNone/>
            </a:pPr>
            <a:r>
              <a:rPr lang="en-US" altLang="en-US" sz="1500" b="1">
                <a:latin typeface="Courier New" panose="02070309020205020404" pitchFamily="49" charset="0"/>
                <a:cs typeface="Courier New" panose="02070309020205020404" pitchFamily="49" charset="0"/>
              </a:rPr>
              <a:t>      waiting[j] = false; </a:t>
            </a:r>
          </a:p>
          <a:p>
            <a:pPr marL="0" indent="0">
              <a:buFont typeface="Monotype Sorts" pitchFamily="-84" charset="2"/>
              <a:buNone/>
            </a:pPr>
            <a:r>
              <a:rPr lang="en-US" altLang="en-US" sz="1500" b="1">
                <a:latin typeface="Courier New" panose="02070309020205020404" pitchFamily="49" charset="0"/>
                <a:cs typeface="Courier New" panose="02070309020205020404" pitchFamily="49" charset="0"/>
              </a:rPr>
              <a:t>   /* remainder section */ </a:t>
            </a:r>
          </a:p>
          <a:p>
            <a:pPr marL="0" indent="0">
              <a:buFont typeface="Monotype Sorts" pitchFamily="-84" charset="2"/>
              <a:buNone/>
            </a:pPr>
            <a:r>
              <a:rPr lang="en-US" altLang="en-US" sz="1500" b="1">
                <a:latin typeface="Courier New" panose="02070309020205020404" pitchFamily="49" charset="0"/>
                <a:cs typeface="Courier New" panose="02070309020205020404" pitchFamily="49" charset="0"/>
              </a:rPr>
              <a:t>} while (true); </a:t>
            </a:r>
          </a:p>
          <a:p>
            <a:endParaRPr lang="en-US" sz="1500"/>
          </a:p>
        </p:txBody>
      </p:sp>
    </p:spTree>
    <p:extLst>
      <p:ext uri="{BB962C8B-B14F-4D97-AF65-F5344CB8AC3E}">
        <p14:creationId xmlns:p14="http://schemas.microsoft.com/office/powerpoint/2010/main" val="1330949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0918B7-ECE0-4BFF-B2A4-2F5798F9AA58}"/>
              </a:ext>
            </a:extLst>
          </p:cNvPr>
          <p:cNvSpPr>
            <a:spLocks noGrp="1"/>
          </p:cNvSpPr>
          <p:nvPr>
            <p:ph type="title"/>
          </p:nvPr>
        </p:nvSpPr>
        <p:spPr>
          <a:xfrm>
            <a:off x="838200" y="963877"/>
            <a:ext cx="3494362" cy="4930246"/>
          </a:xfrm>
        </p:spPr>
        <p:txBody>
          <a:bodyPr>
            <a:normAutofit/>
          </a:bodyPr>
          <a:lstStyle/>
          <a:p>
            <a:pPr algn="r"/>
            <a:r>
              <a:rPr lang="en-US" altLang="en-US" dirty="0">
                <a:solidFill>
                  <a:schemeClr val="accent1"/>
                </a:solidFill>
              </a:rPr>
              <a:t>Mutex Locks</a:t>
            </a:r>
            <a:endParaRPr lang="en-US"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FD93BE2-DDBD-4983-9C45-DC2C9521B01B}"/>
              </a:ext>
            </a:extLst>
          </p:cNvPr>
          <p:cNvSpPr>
            <a:spLocks noGrp="1"/>
          </p:cNvSpPr>
          <p:nvPr>
            <p:ph idx="1"/>
          </p:nvPr>
        </p:nvSpPr>
        <p:spPr>
          <a:xfrm>
            <a:off x="4740447" y="697832"/>
            <a:ext cx="7129972" cy="5840128"/>
          </a:xfrm>
        </p:spPr>
        <p:txBody>
          <a:bodyPr anchor="ctr">
            <a:normAutofit lnSpcReduction="10000"/>
          </a:bodyPr>
          <a:lstStyle/>
          <a:p>
            <a:pPr>
              <a:defRPr/>
            </a:pPr>
            <a:r>
              <a:rPr lang="en-US" sz="2400" dirty="0">
                <a:ea typeface="ＭＳ Ｐゴシック" charset="0"/>
                <a:cs typeface="ＭＳ Ｐゴシック" charset="0"/>
              </a:rPr>
              <a:t>Previous solutions are complicated and generally inaccessible to application programmers</a:t>
            </a:r>
          </a:p>
          <a:p>
            <a:pPr>
              <a:defRPr/>
            </a:pPr>
            <a:r>
              <a:rPr lang="en-US" sz="2400" dirty="0">
                <a:ea typeface="ＭＳ Ｐゴシック" charset="0"/>
                <a:cs typeface="ＭＳ Ｐゴシック" charset="0"/>
              </a:rPr>
              <a:t>OS designers build software tools to solve critical section problem</a:t>
            </a:r>
          </a:p>
          <a:p>
            <a:pPr>
              <a:defRPr/>
            </a:pPr>
            <a:r>
              <a:rPr lang="en-US" sz="2400" dirty="0">
                <a:ea typeface="ＭＳ Ｐゴシック" charset="0"/>
                <a:cs typeface="ＭＳ Ｐゴシック" charset="0"/>
              </a:rPr>
              <a:t>Simplest is mutex lock</a:t>
            </a:r>
          </a:p>
          <a:p>
            <a:pPr>
              <a:defRPr/>
            </a:pPr>
            <a:r>
              <a:rPr lang="en-US" sz="2400" dirty="0">
                <a:ea typeface="ＭＳ Ｐゴシック" charset="0"/>
                <a:cs typeface="ＭＳ Ｐゴシック" charset="0"/>
              </a:rPr>
              <a:t>Protect a critical section  by first </a:t>
            </a:r>
            <a:r>
              <a:rPr lang="en-US" sz="2400" b="1" dirty="0">
                <a:latin typeface="Courier New"/>
                <a:ea typeface="ＭＳ Ｐゴシック" charset="0"/>
                <a:cs typeface="Courier New"/>
              </a:rPr>
              <a:t>acquire()</a:t>
            </a:r>
            <a:r>
              <a:rPr lang="en-US" sz="2400" dirty="0">
                <a:ea typeface="ＭＳ Ｐゴシック" charset="0"/>
                <a:cs typeface="ＭＳ Ｐゴシック" charset="0"/>
              </a:rPr>
              <a:t> a lock then </a:t>
            </a:r>
            <a:r>
              <a:rPr lang="en-US" sz="2400" b="1" dirty="0">
                <a:latin typeface="Courier New"/>
                <a:ea typeface="ＭＳ Ｐゴシック" charset="0"/>
                <a:cs typeface="Courier New"/>
              </a:rPr>
              <a:t>release()</a:t>
            </a:r>
            <a:r>
              <a:rPr lang="en-US" sz="2400" dirty="0">
                <a:ea typeface="ＭＳ Ｐゴシック" charset="0"/>
                <a:cs typeface="ＭＳ Ｐゴシック" charset="0"/>
              </a:rPr>
              <a:t> the lock</a:t>
            </a:r>
          </a:p>
          <a:p>
            <a:pPr marL="800054" lvl="1" indent="-342900">
              <a:defRPr/>
            </a:pPr>
            <a:r>
              <a:rPr lang="en-US" dirty="0">
                <a:ea typeface="ＭＳ Ｐゴシック" charset="0"/>
                <a:cs typeface="ＭＳ Ｐゴシック" charset="0"/>
              </a:rPr>
              <a:t>Boolean variable indicating if lock is available or not</a:t>
            </a:r>
          </a:p>
          <a:p>
            <a:pPr>
              <a:defRPr/>
            </a:pPr>
            <a:r>
              <a:rPr lang="en-US" sz="2400" dirty="0">
                <a:ea typeface="ＭＳ Ｐゴシック" charset="0"/>
                <a:cs typeface="ＭＳ Ｐゴシック" charset="0"/>
              </a:rPr>
              <a:t>Calls to </a:t>
            </a:r>
            <a:r>
              <a:rPr lang="en-US" sz="2400" b="1" dirty="0">
                <a:latin typeface="Courier New"/>
                <a:ea typeface="ＭＳ Ｐゴシック" charset="0"/>
                <a:cs typeface="Courier New"/>
              </a:rPr>
              <a:t>acquire()</a:t>
            </a:r>
            <a:r>
              <a:rPr lang="en-US" sz="2400" dirty="0">
                <a:ea typeface="ＭＳ Ｐゴシック" charset="0"/>
                <a:cs typeface="ＭＳ Ｐゴシック" charset="0"/>
              </a:rPr>
              <a:t> and </a:t>
            </a:r>
            <a:r>
              <a:rPr lang="en-US" sz="2400" b="1" dirty="0">
                <a:latin typeface="Courier New"/>
                <a:ea typeface="ＭＳ Ｐゴシック" charset="0"/>
                <a:cs typeface="Courier New"/>
              </a:rPr>
              <a:t>release()</a:t>
            </a:r>
            <a:r>
              <a:rPr lang="en-US" sz="2400" dirty="0">
                <a:ea typeface="ＭＳ Ｐゴシック" charset="0"/>
                <a:cs typeface="ＭＳ Ｐゴシック" charset="0"/>
              </a:rPr>
              <a:t> must be atomic</a:t>
            </a:r>
          </a:p>
          <a:p>
            <a:pPr marL="800054" lvl="1" indent="-342900">
              <a:defRPr/>
            </a:pPr>
            <a:r>
              <a:rPr lang="en-US" dirty="0">
                <a:ea typeface="ＭＳ Ｐゴシック" charset="0"/>
                <a:cs typeface="ＭＳ Ｐゴシック" charset="0"/>
              </a:rPr>
              <a:t>Usually implemented via hardware atomic instructions</a:t>
            </a:r>
          </a:p>
          <a:p>
            <a:pPr>
              <a:defRPr/>
            </a:pPr>
            <a:r>
              <a:rPr lang="en-US" sz="2400" dirty="0">
                <a:ea typeface="ＭＳ Ｐゴシック" charset="0"/>
                <a:cs typeface="ＭＳ Ｐゴシック" charset="0"/>
              </a:rPr>
              <a:t>But this solution requires </a:t>
            </a:r>
            <a:r>
              <a:rPr lang="en-US" sz="2400" b="1" dirty="0">
                <a:ea typeface="ＭＳ Ｐゴシック" charset="0"/>
                <a:cs typeface="ＭＳ Ｐゴシック" charset="-128"/>
              </a:rPr>
              <a:t>busy waiting</a:t>
            </a:r>
          </a:p>
          <a:p>
            <a:pPr marL="742930" lvl="1" indent="-342900">
              <a:defRPr/>
            </a:pPr>
            <a:r>
              <a:rPr lang="en-US" dirty="0">
                <a:ea typeface="ＭＳ Ｐゴシック" charset="0"/>
                <a:cs typeface="ＭＳ Ｐゴシック" charset="0"/>
              </a:rPr>
              <a:t>This lock therefore called a </a:t>
            </a:r>
            <a:r>
              <a:rPr lang="en-US" b="1" dirty="0">
                <a:ea typeface="ＭＳ Ｐゴシック" charset="0"/>
                <a:cs typeface="ＭＳ Ｐゴシック" charset="-128"/>
              </a:rPr>
              <a:t>spinlock</a:t>
            </a:r>
          </a:p>
          <a:p>
            <a:pPr marL="0" indent="0">
              <a:buNone/>
            </a:pPr>
            <a:endParaRPr lang="en-US" sz="2000" dirty="0"/>
          </a:p>
        </p:txBody>
      </p:sp>
    </p:spTree>
    <p:extLst>
      <p:ext uri="{BB962C8B-B14F-4D97-AF65-F5344CB8AC3E}">
        <p14:creationId xmlns:p14="http://schemas.microsoft.com/office/powerpoint/2010/main" val="2480853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D001507-2971-4A02-8807-F1D15A2621FE}"/>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Semaphore</a:t>
            </a:r>
          </a:p>
        </p:txBody>
      </p:sp>
      <p:cxnSp>
        <p:nvCxnSpPr>
          <p:cNvPr id="19"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6774F8B-1729-48DC-848C-F68D0F93B1BB}"/>
              </a:ext>
            </a:extLst>
          </p:cNvPr>
          <p:cNvSpPr>
            <a:spLocks noGrp="1"/>
          </p:cNvSpPr>
          <p:nvPr>
            <p:ph idx="1"/>
          </p:nvPr>
        </p:nvSpPr>
        <p:spPr>
          <a:xfrm>
            <a:off x="4743455" y="320040"/>
            <a:ext cx="7126976" cy="6217920"/>
          </a:xfrm>
        </p:spPr>
        <p:txBody>
          <a:bodyPr anchor="ctr">
            <a:normAutofit/>
          </a:bodyPr>
          <a:lstStyle/>
          <a:p>
            <a:r>
              <a:rPr lang="en-US" altLang="en-US" sz="2000" dirty="0"/>
              <a:t>Synchronization tool that provides more sophisticated ways (than Mutex locks)  for process to synchronize their activities.</a:t>
            </a:r>
            <a:endParaRPr lang="en-US" altLang="en-US" sz="2000" i="1" dirty="0"/>
          </a:p>
          <a:p>
            <a:r>
              <a:rPr lang="en-US" altLang="en-US" sz="2000" dirty="0"/>
              <a:t>Semaphore </a:t>
            </a:r>
            <a:r>
              <a:rPr lang="en-US" altLang="en-US" sz="2000" b="1" i="1" dirty="0"/>
              <a:t>S</a:t>
            </a:r>
            <a:r>
              <a:rPr lang="en-US" altLang="en-US" sz="2000" dirty="0"/>
              <a:t> – integer variable</a:t>
            </a:r>
          </a:p>
          <a:p>
            <a:r>
              <a:rPr lang="en-US" altLang="en-US" sz="2000" dirty="0"/>
              <a:t>Can only be accessed via two indivisible (atomic) operations</a:t>
            </a:r>
          </a:p>
          <a:p>
            <a:pPr lvl="1"/>
            <a:r>
              <a:rPr lang="en-US" altLang="en-US" sz="2000" b="1" dirty="0">
                <a:latin typeface="Courier New" panose="02070309020205020404" pitchFamily="49" charset="0"/>
              </a:rPr>
              <a:t>wait()</a:t>
            </a:r>
            <a:r>
              <a:rPr lang="en-US" altLang="en-US" sz="2000" dirty="0"/>
              <a:t> and </a:t>
            </a:r>
            <a:r>
              <a:rPr lang="en-US" altLang="en-US" sz="2000" b="1" dirty="0">
                <a:latin typeface="Courier New" panose="02070309020205020404" pitchFamily="49" charset="0"/>
              </a:rPr>
              <a:t>signal()</a:t>
            </a:r>
          </a:p>
          <a:p>
            <a:pPr lvl="2"/>
            <a:r>
              <a:rPr lang="en-US" altLang="en-US" dirty="0"/>
              <a:t>Originally called </a:t>
            </a:r>
            <a:r>
              <a:rPr lang="en-US" altLang="en-US" b="1" dirty="0">
                <a:latin typeface="Courier New" panose="02070309020205020404" pitchFamily="49" charset="0"/>
              </a:rPr>
              <a:t>P()</a:t>
            </a:r>
            <a:r>
              <a:rPr lang="en-US" altLang="en-US" dirty="0"/>
              <a:t> and </a:t>
            </a:r>
            <a:r>
              <a:rPr lang="en-US" altLang="en-US" b="1" dirty="0">
                <a:latin typeface="Courier New" panose="02070309020205020404" pitchFamily="49" charset="0"/>
              </a:rPr>
              <a:t>V()</a:t>
            </a:r>
          </a:p>
          <a:p>
            <a:r>
              <a:rPr lang="en-US" altLang="en-US" sz="2000" dirty="0"/>
              <a:t>Definition of  the </a:t>
            </a:r>
            <a:r>
              <a:rPr lang="en-US" altLang="en-US" sz="2000" b="1" dirty="0">
                <a:latin typeface="Courier New" panose="02070309020205020404" pitchFamily="49" charset="0"/>
                <a:cs typeface="Courier New" panose="02070309020205020404" pitchFamily="49" charset="0"/>
              </a:rPr>
              <a:t>wait() operation</a:t>
            </a:r>
          </a:p>
          <a:p>
            <a:pPr lvl="1">
              <a:buNone/>
            </a:pPr>
            <a:r>
              <a:rPr lang="en-US" altLang="en-US" sz="2000" b="1" dirty="0">
                <a:latin typeface="Courier New" panose="02070309020205020404" pitchFamily="49" charset="0"/>
                <a:sym typeface="Symbol" panose="05050102010706020507" pitchFamily="18" charset="2"/>
              </a:rPr>
              <a:t>wait(S) { </a:t>
            </a:r>
          </a:p>
          <a:p>
            <a:pPr lvl="1">
              <a:buNone/>
            </a:pPr>
            <a:r>
              <a:rPr lang="en-US" altLang="en-US" sz="2000" b="1" dirty="0">
                <a:latin typeface="Courier New" panose="02070309020205020404" pitchFamily="49" charset="0"/>
                <a:sym typeface="Symbol" panose="05050102010706020507" pitchFamily="18" charset="2"/>
              </a:rPr>
              <a:t>    while (S &lt;= 0)</a:t>
            </a:r>
          </a:p>
          <a:p>
            <a:pPr lvl="1">
              <a:buNone/>
            </a:pPr>
            <a:r>
              <a:rPr lang="en-US" altLang="en-US" sz="2000" b="1" dirty="0">
                <a:latin typeface="Courier New" panose="02070309020205020404" pitchFamily="49" charset="0"/>
                <a:sym typeface="Symbol" panose="05050102010706020507" pitchFamily="18" charset="2"/>
              </a:rPr>
              <a:t>       ; // busy wait</a:t>
            </a:r>
          </a:p>
          <a:p>
            <a:pPr lvl="1">
              <a:buNone/>
            </a:pPr>
            <a:r>
              <a:rPr lang="en-US" altLang="en-US" sz="2000" b="1" dirty="0">
                <a:latin typeface="Courier New" panose="02070309020205020404" pitchFamily="49" charset="0"/>
                <a:sym typeface="Symbol" panose="05050102010706020507" pitchFamily="18" charset="2"/>
              </a:rPr>
              <a:t>    S--;</a:t>
            </a:r>
          </a:p>
          <a:p>
            <a:pPr lvl="1">
              <a:buNone/>
            </a:pPr>
            <a:r>
              <a:rPr lang="en-US" altLang="en-US" sz="2000" b="1" dirty="0">
                <a:latin typeface="Courier New" panose="02070309020205020404" pitchFamily="49" charset="0"/>
                <a:sym typeface="Symbol" panose="05050102010706020507" pitchFamily="18" charset="2"/>
              </a:rPr>
              <a:t>}</a:t>
            </a:r>
          </a:p>
          <a:p>
            <a:r>
              <a:rPr lang="en-US" altLang="en-US" sz="2000" dirty="0"/>
              <a:t>Definition of  the </a:t>
            </a:r>
            <a:r>
              <a:rPr lang="en-US" altLang="en-US" sz="2000" b="1" dirty="0">
                <a:latin typeface="Courier New" panose="02070309020205020404" pitchFamily="49" charset="0"/>
                <a:cs typeface="Courier New" panose="02070309020205020404" pitchFamily="49" charset="0"/>
              </a:rPr>
              <a:t>signal() operation</a:t>
            </a:r>
            <a:endParaRPr lang="en-US" altLang="en-US" sz="2000" b="1" dirty="0">
              <a:latin typeface="Courier New" panose="02070309020205020404" pitchFamily="49" charset="0"/>
              <a:cs typeface="Courier New" panose="02070309020205020404" pitchFamily="49" charset="0"/>
              <a:sym typeface="Symbol" panose="05050102010706020507" pitchFamily="18" charset="2"/>
            </a:endParaRPr>
          </a:p>
          <a:p>
            <a:pPr lvl="1">
              <a:buNone/>
            </a:pPr>
            <a:r>
              <a:rPr lang="en-US" altLang="en-US" sz="2000" b="1" dirty="0">
                <a:latin typeface="Courier New" panose="02070309020205020404" pitchFamily="49" charset="0"/>
                <a:sym typeface="Symbol" panose="05050102010706020507" pitchFamily="18" charset="2"/>
              </a:rPr>
              <a:t>signal(S) { </a:t>
            </a:r>
          </a:p>
          <a:p>
            <a:pPr lvl="1">
              <a:buNone/>
            </a:pPr>
            <a:r>
              <a:rPr lang="en-US" altLang="en-US" sz="2000" b="1" dirty="0">
                <a:latin typeface="Courier New" panose="02070309020205020404" pitchFamily="49" charset="0"/>
                <a:sym typeface="Symbol" panose="05050102010706020507" pitchFamily="18" charset="2"/>
              </a:rPr>
              <a:t>    S++;</a:t>
            </a:r>
          </a:p>
          <a:p>
            <a:pPr lvl="1">
              <a:buNone/>
            </a:pPr>
            <a:r>
              <a:rPr lang="en-US" altLang="en-US" sz="2000" b="1" dirty="0">
                <a:latin typeface="Courier New" panose="02070309020205020404" pitchFamily="49" charset="0"/>
                <a:sym typeface="Symbol" panose="05050102010706020507" pitchFamily="18" charset="2"/>
              </a:rPr>
              <a:t>}</a:t>
            </a:r>
            <a:endParaRPr lang="en-US" sz="2000" dirty="0"/>
          </a:p>
        </p:txBody>
      </p:sp>
    </p:spTree>
    <p:extLst>
      <p:ext uri="{BB962C8B-B14F-4D97-AF65-F5344CB8AC3E}">
        <p14:creationId xmlns:p14="http://schemas.microsoft.com/office/powerpoint/2010/main" val="3369494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36B2BEF-7AF4-4417-80E8-4CEB320AEB36}"/>
              </a:ext>
            </a:extLst>
          </p:cNvPr>
          <p:cNvSpPr>
            <a:spLocks noGrp="1"/>
          </p:cNvSpPr>
          <p:nvPr>
            <p:ph type="title"/>
          </p:nvPr>
        </p:nvSpPr>
        <p:spPr>
          <a:xfrm>
            <a:off x="838200" y="963877"/>
            <a:ext cx="3494362" cy="4930246"/>
          </a:xfrm>
        </p:spPr>
        <p:txBody>
          <a:bodyPr>
            <a:normAutofit/>
          </a:bodyPr>
          <a:lstStyle/>
          <a:p>
            <a:pPr algn="r"/>
            <a:r>
              <a:rPr lang="en-US" altLang="en-US" dirty="0">
                <a:solidFill>
                  <a:schemeClr val="accent1"/>
                </a:solidFill>
              </a:rPr>
              <a:t>Semaphore Usage</a:t>
            </a:r>
            <a:endParaRPr lang="en-US"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39FAC78-8479-4544-82C8-6DE806F8F654}"/>
              </a:ext>
            </a:extLst>
          </p:cNvPr>
          <p:cNvSpPr>
            <a:spLocks noGrp="1"/>
          </p:cNvSpPr>
          <p:nvPr>
            <p:ph idx="1"/>
          </p:nvPr>
        </p:nvSpPr>
        <p:spPr>
          <a:xfrm>
            <a:off x="4849198" y="514862"/>
            <a:ext cx="7021236" cy="5828275"/>
          </a:xfrm>
        </p:spPr>
        <p:txBody>
          <a:bodyPr anchor="ctr">
            <a:normAutofit/>
          </a:bodyPr>
          <a:lstStyle/>
          <a:p>
            <a:pPr>
              <a:tabLst>
                <a:tab pos="2001838" algn="ctr"/>
                <a:tab pos="4513263" algn="ctr"/>
              </a:tabLst>
            </a:pPr>
            <a:r>
              <a:rPr lang="en-US" altLang="en-US" sz="2000" b="1" dirty="0"/>
              <a:t>Counting semaphore </a:t>
            </a:r>
            <a:r>
              <a:rPr lang="en-US" altLang="en-US" sz="2000" dirty="0"/>
              <a:t>– integer value can range over an unrestricted domain. Often used to manage a set of resources with a finite number of instances.</a:t>
            </a:r>
          </a:p>
          <a:p>
            <a:pPr>
              <a:tabLst>
                <a:tab pos="2001838" algn="ctr"/>
                <a:tab pos="4513263" algn="ctr"/>
              </a:tabLst>
            </a:pPr>
            <a:r>
              <a:rPr lang="en-US" altLang="en-US" sz="2000" b="1" dirty="0"/>
              <a:t>Binary semaphore </a:t>
            </a:r>
            <a:r>
              <a:rPr lang="en-US" altLang="en-US" sz="2000" dirty="0"/>
              <a:t>– integer value can range only between 0 and 1</a:t>
            </a:r>
          </a:p>
          <a:p>
            <a:pPr lvl="1">
              <a:tabLst>
                <a:tab pos="2001838" algn="ctr"/>
                <a:tab pos="4513263" algn="ctr"/>
              </a:tabLst>
            </a:pPr>
            <a:r>
              <a:rPr lang="en-US" altLang="en-US" sz="2000" dirty="0">
                <a:sym typeface="MT Extra" panose="05050102010205020202" pitchFamily="18" charset="2"/>
              </a:rPr>
              <a:t>Same as a </a:t>
            </a:r>
            <a:r>
              <a:rPr lang="en-US" altLang="en-US" sz="2000" b="1" dirty="0">
                <a:sym typeface="MT Extra" panose="05050102010205020202" pitchFamily="18" charset="2"/>
              </a:rPr>
              <a:t>mutex lock</a:t>
            </a:r>
            <a:endParaRPr lang="en-US" altLang="en-US" sz="2000" b="1" dirty="0"/>
          </a:p>
          <a:p>
            <a:pPr>
              <a:tabLst>
                <a:tab pos="2001838" algn="ctr"/>
                <a:tab pos="4513263" algn="ctr"/>
              </a:tabLst>
            </a:pPr>
            <a:r>
              <a:rPr lang="en-US" altLang="en-US" sz="2000" dirty="0">
                <a:sym typeface="MT Extra" panose="05050102010205020202" pitchFamily="18" charset="2"/>
              </a:rPr>
              <a:t>Can solve various synchronization problems</a:t>
            </a:r>
          </a:p>
          <a:p>
            <a:pPr>
              <a:tabLst>
                <a:tab pos="2001838" algn="ctr"/>
                <a:tab pos="4513263" algn="ctr"/>
              </a:tabLst>
            </a:pPr>
            <a:r>
              <a:rPr lang="en-US" altLang="en-US" sz="2000" dirty="0">
                <a:sym typeface="MT Extra" panose="05050102010205020202" pitchFamily="18" charset="2"/>
              </a:rPr>
              <a:t>Consider </a:t>
            </a:r>
            <a:r>
              <a:rPr lang="en-US" altLang="en-US" sz="2000" b="1" i="1" dirty="0">
                <a:sym typeface="MT Extra" panose="05050102010205020202" pitchFamily="18" charset="2"/>
              </a:rPr>
              <a:t>P</a:t>
            </a:r>
            <a:r>
              <a:rPr lang="en-US" altLang="en-US" sz="2000" b="1" i="1" baseline="-25000" dirty="0">
                <a:sym typeface="MT Extra" panose="05050102010205020202" pitchFamily="18" charset="2"/>
              </a:rPr>
              <a:t>1</a:t>
            </a:r>
            <a:r>
              <a:rPr lang="en-US" altLang="en-US" sz="2000" b="1" i="1" dirty="0">
                <a:sym typeface="MT Extra" panose="05050102010205020202" pitchFamily="18" charset="2"/>
              </a:rPr>
              <a:t> </a:t>
            </a:r>
            <a:r>
              <a:rPr lang="en-US" altLang="en-US" sz="2000" dirty="0">
                <a:sym typeface="MT Extra" panose="05050102010205020202" pitchFamily="18" charset="2"/>
              </a:rPr>
              <a:t> and </a:t>
            </a:r>
            <a:r>
              <a:rPr lang="en-US" altLang="en-US" sz="2000" b="1" i="1" dirty="0">
                <a:sym typeface="MT Extra" panose="05050102010205020202" pitchFamily="18" charset="2"/>
              </a:rPr>
              <a:t>P</a:t>
            </a:r>
            <a:r>
              <a:rPr lang="en-US" altLang="en-US" sz="2000" b="1" i="1" baseline="-25000" dirty="0">
                <a:sym typeface="MT Extra" panose="05050102010205020202" pitchFamily="18" charset="2"/>
              </a:rPr>
              <a:t>2</a:t>
            </a:r>
            <a:r>
              <a:rPr lang="en-US" altLang="en-US" sz="2000" dirty="0">
                <a:sym typeface="MT Extra" panose="05050102010205020202" pitchFamily="18" charset="2"/>
              </a:rPr>
              <a:t> that require</a:t>
            </a:r>
            <a:r>
              <a:rPr lang="en-US" altLang="en-US" sz="2000" b="1" i="1" dirty="0">
                <a:sym typeface="MT Extra" panose="05050102010205020202" pitchFamily="18" charset="2"/>
              </a:rPr>
              <a:t> S</a:t>
            </a:r>
            <a:r>
              <a:rPr lang="en-US" altLang="en-US" sz="2000" b="1" i="1" baseline="-25000" dirty="0">
                <a:sym typeface="MT Extra" panose="05050102010205020202" pitchFamily="18" charset="2"/>
              </a:rPr>
              <a:t>1</a:t>
            </a:r>
            <a:r>
              <a:rPr lang="en-US" altLang="en-US" sz="2000" b="1" i="1" dirty="0">
                <a:sym typeface="MT Extra" panose="05050102010205020202" pitchFamily="18" charset="2"/>
              </a:rPr>
              <a:t> </a:t>
            </a:r>
            <a:r>
              <a:rPr lang="en-US" altLang="en-US" sz="2000" dirty="0">
                <a:sym typeface="MT Extra" panose="05050102010205020202" pitchFamily="18" charset="2"/>
              </a:rPr>
              <a:t>to happen before </a:t>
            </a:r>
            <a:r>
              <a:rPr lang="en-US" altLang="en-US" sz="2000" b="1" i="1" dirty="0">
                <a:sym typeface="MT Extra" panose="05050102010205020202" pitchFamily="18" charset="2"/>
              </a:rPr>
              <a:t>S</a:t>
            </a:r>
            <a:r>
              <a:rPr lang="en-US" altLang="en-US" sz="2000" b="1" i="1" baseline="-25000" dirty="0">
                <a:sym typeface="MT Extra" panose="05050102010205020202" pitchFamily="18" charset="2"/>
              </a:rPr>
              <a:t>2</a:t>
            </a:r>
          </a:p>
          <a:p>
            <a:pPr>
              <a:buFont typeface="Monotype Sorts" pitchFamily="-84" charset="2"/>
              <a:buNone/>
              <a:tabLst>
                <a:tab pos="2001838" algn="ctr"/>
                <a:tab pos="4513263" algn="ctr"/>
              </a:tabLst>
            </a:pPr>
            <a:r>
              <a:rPr lang="en-US" altLang="en-US" sz="2000" dirty="0">
                <a:sym typeface="MT Extra" panose="05050102010205020202" pitchFamily="18" charset="2"/>
              </a:rPr>
              <a:t>       Create a semaphore “</a:t>
            </a:r>
            <a:r>
              <a:rPr lang="en-US" altLang="ja-JP" sz="2000" b="1" dirty="0">
                <a:latin typeface="Courier New" panose="02070309020205020404" pitchFamily="49" charset="0"/>
                <a:cs typeface="Courier New" panose="02070309020205020404" pitchFamily="49" charset="0"/>
                <a:sym typeface="MT Extra" panose="05050102010205020202" pitchFamily="18" charset="2"/>
              </a:rPr>
              <a:t>synch</a:t>
            </a:r>
            <a:r>
              <a:rPr lang="en-US" altLang="en-US" sz="2000" dirty="0">
                <a:sym typeface="MT Extra" panose="05050102010205020202" pitchFamily="18" charset="2"/>
              </a:rPr>
              <a:t>”</a:t>
            </a:r>
            <a:r>
              <a:rPr lang="en-US" altLang="ja-JP" sz="2000" dirty="0">
                <a:sym typeface="MT Extra" panose="05050102010205020202" pitchFamily="18" charset="2"/>
              </a:rPr>
              <a:t> initialized to 0 </a:t>
            </a:r>
          </a:p>
          <a:p>
            <a:pPr lvl="1">
              <a:buFont typeface="Monotype Sorts" pitchFamily="-84" charset="2"/>
              <a:buNone/>
              <a:tabLst>
                <a:tab pos="2001838" algn="ctr"/>
                <a:tab pos="4513263" algn="ctr"/>
              </a:tabLst>
            </a:pPr>
            <a:r>
              <a:rPr lang="en-US" altLang="en-US" sz="2000" b="1" dirty="0">
                <a:latin typeface="Courier New" panose="02070309020205020404" pitchFamily="49" charset="0"/>
                <a:cs typeface="Courier New" panose="02070309020205020404" pitchFamily="49" charset="0"/>
                <a:sym typeface="MT Extra" panose="05050102010205020202" pitchFamily="18" charset="2"/>
              </a:rPr>
              <a:t>P1:</a:t>
            </a:r>
          </a:p>
          <a:p>
            <a:pPr lvl="1">
              <a:buFont typeface="Monotype Sorts" pitchFamily="-84" charset="2"/>
              <a:buNone/>
              <a:tabLst>
                <a:tab pos="2001838" algn="ctr"/>
                <a:tab pos="4513263" algn="ctr"/>
              </a:tabLst>
            </a:pPr>
            <a:r>
              <a:rPr lang="en-US" altLang="en-US" sz="2000" b="1" dirty="0">
                <a:latin typeface="Courier New" panose="02070309020205020404" pitchFamily="49" charset="0"/>
                <a:cs typeface="Courier New" panose="02070309020205020404" pitchFamily="49" charset="0"/>
                <a:sym typeface="MT Extra" panose="05050102010205020202" pitchFamily="18" charset="2"/>
              </a:rPr>
              <a:t>   S</a:t>
            </a:r>
            <a:r>
              <a:rPr lang="en-US" altLang="en-US" sz="2000" b="1" baseline="-25000" dirty="0">
                <a:latin typeface="Courier New" panose="02070309020205020404" pitchFamily="49" charset="0"/>
                <a:cs typeface="Courier New" panose="02070309020205020404" pitchFamily="49" charset="0"/>
                <a:sym typeface="MT Extra" panose="05050102010205020202" pitchFamily="18" charset="2"/>
              </a:rPr>
              <a:t>1</a:t>
            </a:r>
            <a:r>
              <a:rPr lang="en-US" altLang="en-US" sz="2000" b="1" dirty="0">
                <a:latin typeface="Courier New" panose="02070309020205020404" pitchFamily="49" charset="0"/>
                <a:cs typeface="Courier New" panose="02070309020205020404" pitchFamily="49" charset="0"/>
                <a:sym typeface="MT Extra" panose="05050102010205020202" pitchFamily="18" charset="2"/>
              </a:rPr>
              <a:t>;</a:t>
            </a:r>
          </a:p>
          <a:p>
            <a:pPr lvl="1">
              <a:buFont typeface="Monotype Sorts" pitchFamily="-84" charset="2"/>
              <a:buNone/>
              <a:tabLst>
                <a:tab pos="2001838" algn="ctr"/>
                <a:tab pos="4513263" algn="ctr"/>
              </a:tabLst>
            </a:pPr>
            <a:r>
              <a:rPr lang="en-US" altLang="en-US" sz="2000" b="1" dirty="0">
                <a:latin typeface="Courier New" panose="02070309020205020404" pitchFamily="49" charset="0"/>
                <a:cs typeface="Courier New" panose="02070309020205020404" pitchFamily="49" charset="0"/>
                <a:sym typeface="MT Extra" panose="05050102010205020202" pitchFamily="18" charset="2"/>
              </a:rPr>
              <a:t>   signal(synch);</a:t>
            </a:r>
          </a:p>
          <a:p>
            <a:pPr lvl="1">
              <a:buFont typeface="Monotype Sorts" pitchFamily="-84" charset="2"/>
              <a:buNone/>
              <a:tabLst>
                <a:tab pos="2001838" algn="ctr"/>
                <a:tab pos="4513263" algn="ctr"/>
              </a:tabLst>
            </a:pPr>
            <a:r>
              <a:rPr lang="en-US" altLang="en-US" sz="2000" b="1" dirty="0">
                <a:latin typeface="Courier New" panose="02070309020205020404" pitchFamily="49" charset="0"/>
                <a:cs typeface="Courier New" panose="02070309020205020404" pitchFamily="49" charset="0"/>
                <a:sym typeface="MT Extra" panose="05050102010205020202" pitchFamily="18" charset="2"/>
              </a:rPr>
              <a:t>P2:</a:t>
            </a:r>
          </a:p>
          <a:p>
            <a:pPr lvl="1">
              <a:buFont typeface="Monotype Sorts" pitchFamily="-84" charset="2"/>
              <a:buNone/>
              <a:tabLst>
                <a:tab pos="2001838" algn="ctr"/>
                <a:tab pos="4513263" algn="ctr"/>
              </a:tabLst>
            </a:pPr>
            <a:r>
              <a:rPr lang="en-US" altLang="en-US" sz="2000" b="1" dirty="0">
                <a:latin typeface="Courier New" panose="02070309020205020404" pitchFamily="49" charset="0"/>
                <a:cs typeface="Courier New" panose="02070309020205020404" pitchFamily="49" charset="0"/>
                <a:sym typeface="MT Extra" panose="05050102010205020202" pitchFamily="18" charset="2"/>
              </a:rPr>
              <a:t>   wait(synch)</a:t>
            </a:r>
            <a:r>
              <a:rPr lang="en-US" altLang="en-US" sz="2000" dirty="0">
                <a:sym typeface="MT Extra" panose="05050102010205020202" pitchFamily="18" charset="2"/>
              </a:rPr>
              <a:t>;</a:t>
            </a:r>
            <a:endParaRPr lang="en-US" altLang="en-US" sz="2000" b="1" dirty="0">
              <a:latin typeface="Courier New" panose="02070309020205020404" pitchFamily="49" charset="0"/>
              <a:cs typeface="Courier New" panose="02070309020205020404" pitchFamily="49" charset="0"/>
              <a:sym typeface="MT Extra" panose="05050102010205020202" pitchFamily="18" charset="2"/>
            </a:endParaRPr>
          </a:p>
          <a:p>
            <a:pPr lvl="1">
              <a:buFont typeface="Monotype Sorts" pitchFamily="-84" charset="2"/>
              <a:buNone/>
              <a:tabLst>
                <a:tab pos="2001838" algn="ctr"/>
                <a:tab pos="4513263" algn="ctr"/>
              </a:tabLst>
            </a:pPr>
            <a:r>
              <a:rPr lang="en-US" altLang="en-US" sz="2000" b="1" dirty="0">
                <a:latin typeface="Courier New" panose="02070309020205020404" pitchFamily="49" charset="0"/>
                <a:cs typeface="Courier New" panose="02070309020205020404" pitchFamily="49" charset="0"/>
                <a:sym typeface="MT Extra" panose="05050102010205020202" pitchFamily="18" charset="2"/>
              </a:rPr>
              <a:t>   S</a:t>
            </a:r>
            <a:r>
              <a:rPr lang="en-US" altLang="en-US" sz="2000" b="1" baseline="-25000" dirty="0">
                <a:latin typeface="Courier New" panose="02070309020205020404" pitchFamily="49" charset="0"/>
                <a:cs typeface="Courier New" panose="02070309020205020404" pitchFamily="49" charset="0"/>
                <a:sym typeface="MT Extra" panose="05050102010205020202" pitchFamily="18" charset="2"/>
              </a:rPr>
              <a:t>2</a:t>
            </a:r>
            <a:r>
              <a:rPr lang="en-US" altLang="en-US" sz="2000" b="1" dirty="0">
                <a:latin typeface="Courier New" panose="02070309020205020404" pitchFamily="49" charset="0"/>
                <a:cs typeface="Courier New" panose="02070309020205020404" pitchFamily="49" charset="0"/>
                <a:sym typeface="MT Extra" panose="05050102010205020202" pitchFamily="18" charset="2"/>
              </a:rPr>
              <a:t>;</a:t>
            </a:r>
            <a:endParaRPr lang="en-US" altLang="en-US" sz="2000" dirty="0">
              <a:sym typeface="MT Extra" panose="05050102010205020202" pitchFamily="18" charset="2"/>
            </a:endParaRPr>
          </a:p>
          <a:p>
            <a:pPr>
              <a:tabLst>
                <a:tab pos="2001838" algn="ctr"/>
                <a:tab pos="4513263" algn="ctr"/>
              </a:tabLst>
            </a:pPr>
            <a:r>
              <a:rPr lang="en-US" altLang="en-US" sz="2000" dirty="0"/>
              <a:t>Can implement a binary semaphore from a counting semaphore</a:t>
            </a:r>
          </a:p>
        </p:txBody>
      </p:sp>
    </p:spTree>
    <p:extLst>
      <p:ext uri="{BB962C8B-B14F-4D97-AF65-F5344CB8AC3E}">
        <p14:creationId xmlns:p14="http://schemas.microsoft.com/office/powerpoint/2010/main" val="4030852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0AB2B0A-F2F4-4441-9102-21548104109B}"/>
              </a:ext>
            </a:extLst>
          </p:cNvPr>
          <p:cNvSpPr>
            <a:spLocks noGrp="1"/>
          </p:cNvSpPr>
          <p:nvPr>
            <p:ph type="title"/>
          </p:nvPr>
        </p:nvSpPr>
        <p:spPr>
          <a:xfrm>
            <a:off x="838200" y="963877"/>
            <a:ext cx="3494362" cy="4930246"/>
          </a:xfrm>
        </p:spPr>
        <p:txBody>
          <a:bodyPr>
            <a:normAutofit/>
          </a:bodyPr>
          <a:lstStyle/>
          <a:p>
            <a:pPr algn="r"/>
            <a:r>
              <a:rPr lang="en-US" sz="3700">
                <a:solidFill>
                  <a:schemeClr val="accent1"/>
                </a:solidFill>
              </a:rPr>
              <a:t>Semaphore Implementation</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051A7B4-599B-47EC-86E9-4E4EB0660DAE}"/>
              </a:ext>
            </a:extLst>
          </p:cNvPr>
          <p:cNvSpPr>
            <a:spLocks noGrp="1"/>
          </p:cNvSpPr>
          <p:nvPr>
            <p:ph idx="1"/>
          </p:nvPr>
        </p:nvSpPr>
        <p:spPr>
          <a:xfrm>
            <a:off x="4976031" y="963877"/>
            <a:ext cx="6377769" cy="4930246"/>
          </a:xfrm>
        </p:spPr>
        <p:txBody>
          <a:bodyPr anchor="ctr">
            <a:normAutofit/>
          </a:bodyPr>
          <a:lstStyle/>
          <a:p>
            <a:r>
              <a:rPr lang="en-US" altLang="en-US" sz="2200"/>
              <a:t>Must guarantee that no two processes can execute  the </a:t>
            </a:r>
            <a:r>
              <a:rPr lang="en-US" altLang="en-US" sz="2200" b="1">
                <a:latin typeface="Courier New" panose="02070309020205020404" pitchFamily="49" charset="0"/>
                <a:cs typeface="Courier New" panose="02070309020205020404" pitchFamily="49" charset="0"/>
              </a:rPr>
              <a:t>wait() </a:t>
            </a:r>
            <a:r>
              <a:rPr lang="en-US" altLang="en-US" sz="2200"/>
              <a:t>and </a:t>
            </a:r>
            <a:r>
              <a:rPr lang="en-US" altLang="en-US" sz="2200" b="1">
                <a:latin typeface="Courier New" panose="02070309020205020404" pitchFamily="49" charset="0"/>
                <a:cs typeface="Courier New" panose="02070309020205020404" pitchFamily="49" charset="0"/>
              </a:rPr>
              <a:t>signal() </a:t>
            </a:r>
            <a:r>
              <a:rPr lang="en-US" altLang="en-US" sz="2200"/>
              <a:t>on the same semaphore at the same time</a:t>
            </a:r>
          </a:p>
          <a:p>
            <a:r>
              <a:rPr lang="en-US" altLang="en-US" sz="2200"/>
              <a:t>Thus, the implementation becomes the critical section problem where the </a:t>
            </a:r>
            <a:r>
              <a:rPr lang="en-US" altLang="en-US" sz="2200" b="1">
                <a:latin typeface="Courier New" panose="02070309020205020404" pitchFamily="49" charset="0"/>
                <a:cs typeface="Courier New" panose="02070309020205020404" pitchFamily="49" charset="0"/>
              </a:rPr>
              <a:t>wait</a:t>
            </a:r>
            <a:r>
              <a:rPr lang="en-US" altLang="en-US" sz="2200"/>
              <a:t> and </a:t>
            </a:r>
            <a:r>
              <a:rPr lang="en-US" altLang="en-US" sz="2200" b="1">
                <a:latin typeface="Courier New" panose="02070309020205020404" pitchFamily="49" charset="0"/>
                <a:cs typeface="Courier New" panose="02070309020205020404" pitchFamily="49" charset="0"/>
              </a:rPr>
              <a:t>signal</a:t>
            </a:r>
            <a:r>
              <a:rPr lang="en-US" altLang="en-US" sz="2200"/>
              <a:t> code are placed in the critical section</a:t>
            </a:r>
          </a:p>
          <a:p>
            <a:pPr lvl="1"/>
            <a:r>
              <a:rPr lang="en-US" altLang="en-US" sz="2200"/>
              <a:t>Could now have </a:t>
            </a:r>
            <a:r>
              <a:rPr lang="en-US" altLang="en-US" sz="2200" b="1"/>
              <a:t>busy waiting</a:t>
            </a:r>
            <a:r>
              <a:rPr lang="en-US" altLang="en-US" sz="2200"/>
              <a:t> in critical section implementation</a:t>
            </a:r>
          </a:p>
          <a:p>
            <a:pPr lvl="2"/>
            <a:r>
              <a:rPr lang="en-US" altLang="en-US" sz="2200"/>
              <a:t>But implementation code is short</a:t>
            </a:r>
          </a:p>
          <a:p>
            <a:pPr lvl="2"/>
            <a:r>
              <a:rPr lang="en-US" altLang="en-US" sz="2200"/>
              <a:t>Little busy waiting if critical section rarely occupied</a:t>
            </a:r>
          </a:p>
          <a:p>
            <a:r>
              <a:rPr lang="en-US" altLang="en-US" sz="2200"/>
              <a:t>Note that applications may spend lots of time in critical sections and therefore this is not a good solution</a:t>
            </a:r>
          </a:p>
          <a:p>
            <a:pPr marL="0" indent="0">
              <a:buNone/>
            </a:pPr>
            <a:endParaRPr lang="en-US" sz="2200"/>
          </a:p>
        </p:txBody>
      </p:sp>
    </p:spTree>
    <p:extLst>
      <p:ext uri="{BB962C8B-B14F-4D97-AF65-F5344CB8AC3E}">
        <p14:creationId xmlns:p14="http://schemas.microsoft.com/office/powerpoint/2010/main" val="1484176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BA29FA9-FDB0-4571-81C6-605EDBFC40A0}"/>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Code for Wait and Signal</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7A54F99-4F5F-4504-A2C9-E10232D29A7B}"/>
              </a:ext>
            </a:extLst>
          </p:cNvPr>
          <p:cNvSpPr>
            <a:spLocks noGrp="1"/>
          </p:cNvSpPr>
          <p:nvPr>
            <p:ph idx="1"/>
          </p:nvPr>
        </p:nvSpPr>
        <p:spPr>
          <a:xfrm>
            <a:off x="4654296" y="627797"/>
            <a:ext cx="7216137" cy="5910163"/>
          </a:xfrm>
        </p:spPr>
        <p:txBody>
          <a:bodyPr anchor="ctr">
            <a:noAutofit/>
          </a:bodyPr>
          <a:lstStyle/>
          <a:p>
            <a:pPr marL="0" indent="0">
              <a:buFont typeface="Monotype Sorts" pitchFamily="-84" charset="2"/>
              <a:buNone/>
            </a:pPr>
            <a:r>
              <a:rPr lang="en-US" altLang="en-US" sz="2000" b="1" dirty="0">
                <a:latin typeface="Courier New" panose="02070309020205020404" pitchFamily="49" charset="0"/>
                <a:cs typeface="Courier New" panose="02070309020205020404" pitchFamily="49" charset="0"/>
              </a:rPr>
              <a:t>wait(semaphore *S) { </a:t>
            </a:r>
          </a:p>
          <a:p>
            <a:pPr marL="0" indent="0">
              <a:buFont typeface="Monotype Sorts" pitchFamily="-84" charset="2"/>
              <a:buNone/>
            </a:pPr>
            <a:r>
              <a:rPr lang="en-US" altLang="en-US" sz="2000" b="1" dirty="0">
                <a:latin typeface="Courier New" panose="02070309020205020404" pitchFamily="49" charset="0"/>
                <a:cs typeface="Courier New" panose="02070309020205020404" pitchFamily="49" charset="0"/>
              </a:rPr>
              <a:t>   S-&gt;value--; </a:t>
            </a:r>
          </a:p>
          <a:p>
            <a:pPr marL="0" indent="0">
              <a:buFont typeface="Monotype Sorts" pitchFamily="-84" charset="2"/>
              <a:buNone/>
            </a:pPr>
            <a:r>
              <a:rPr lang="en-US" altLang="en-US" sz="2000" b="1" dirty="0">
                <a:latin typeface="Courier New" panose="02070309020205020404" pitchFamily="49" charset="0"/>
                <a:cs typeface="Courier New" panose="02070309020205020404" pitchFamily="49" charset="0"/>
              </a:rPr>
              <a:t>   if (S-&gt;value &lt; 0) {</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      add this process to S-&gt;list; </a:t>
            </a:r>
          </a:p>
          <a:p>
            <a:pPr marL="0" indent="0">
              <a:buFont typeface="Monotype Sorts" pitchFamily="-84" charset="2"/>
              <a:buNone/>
            </a:pPr>
            <a:r>
              <a:rPr lang="en-US" altLang="en-US" sz="2000" b="1" dirty="0">
                <a:latin typeface="Courier New" panose="02070309020205020404" pitchFamily="49" charset="0"/>
                <a:cs typeface="Courier New" panose="02070309020205020404" pitchFamily="49" charset="0"/>
              </a:rPr>
              <a:t>      block(); </a:t>
            </a:r>
          </a:p>
          <a:p>
            <a:pPr marL="0" indent="0">
              <a:buFont typeface="Monotype Sorts" pitchFamily="-84" charset="2"/>
              <a:buNone/>
            </a:pPr>
            <a:r>
              <a:rPr lang="en-US" altLang="en-US" sz="2000" b="1" dirty="0">
                <a:latin typeface="Courier New" panose="02070309020205020404" pitchFamily="49" charset="0"/>
                <a:cs typeface="Courier New" panose="02070309020205020404" pitchFamily="49" charset="0"/>
              </a:rPr>
              <a:t>   } </a:t>
            </a:r>
          </a:p>
          <a:p>
            <a:pPr marL="0" indent="0">
              <a:buFont typeface="Monotype Sorts" pitchFamily="-84" charset="2"/>
              <a:buNone/>
            </a:pPr>
            <a:r>
              <a:rPr lang="en-US" altLang="en-US" sz="2000" b="1" dirty="0">
                <a:latin typeface="Courier New" panose="02070309020205020404" pitchFamily="49" charset="0"/>
                <a:cs typeface="Courier New" panose="02070309020205020404" pitchFamily="49" charset="0"/>
              </a:rPr>
              <a:t>}</a:t>
            </a:r>
          </a:p>
          <a:p>
            <a:pPr marL="0" indent="0">
              <a:buFont typeface="Monotype Sorts" pitchFamily="-84" charset="2"/>
              <a:buNone/>
            </a:pPr>
            <a:endParaRPr lang="en-US" altLang="en-US" sz="2000" b="1" dirty="0">
              <a:latin typeface="Courier New" panose="02070309020205020404" pitchFamily="49" charset="0"/>
              <a:cs typeface="Courier New" panose="02070309020205020404" pitchFamily="49" charset="0"/>
            </a:endParaRPr>
          </a:p>
          <a:p>
            <a:pPr marL="0" indent="0">
              <a:buFont typeface="Monotype Sorts" pitchFamily="-84" charset="2"/>
              <a:buNone/>
            </a:pPr>
            <a:r>
              <a:rPr lang="en-US" altLang="en-US" sz="2000" b="1" dirty="0">
                <a:latin typeface="Courier New" panose="02070309020205020404" pitchFamily="49" charset="0"/>
                <a:cs typeface="Courier New" panose="02070309020205020404" pitchFamily="49" charset="0"/>
              </a:rPr>
              <a:t>signal(semaphore *S) { </a:t>
            </a:r>
          </a:p>
          <a:p>
            <a:pPr marL="0" indent="0">
              <a:buFont typeface="Monotype Sorts" pitchFamily="-84" charset="2"/>
              <a:buNone/>
            </a:pPr>
            <a:r>
              <a:rPr lang="en-US" altLang="en-US" sz="2000" b="1" dirty="0">
                <a:latin typeface="Courier New" panose="02070309020205020404" pitchFamily="49" charset="0"/>
                <a:cs typeface="Courier New" panose="02070309020205020404" pitchFamily="49" charset="0"/>
              </a:rPr>
              <a:t>   S-&gt;value++; </a:t>
            </a:r>
          </a:p>
          <a:p>
            <a:pPr marL="0" indent="0">
              <a:buFont typeface="Monotype Sorts" pitchFamily="-84" charset="2"/>
              <a:buNone/>
            </a:pPr>
            <a:r>
              <a:rPr lang="en-US" altLang="en-US" sz="2000" b="1" dirty="0">
                <a:latin typeface="Courier New" panose="02070309020205020404" pitchFamily="49" charset="0"/>
                <a:cs typeface="Courier New" panose="02070309020205020404" pitchFamily="49" charset="0"/>
              </a:rPr>
              <a:t>   if (S-&gt;value &lt;= 0) {</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      remove a process P from S-&gt;list; </a:t>
            </a:r>
          </a:p>
          <a:p>
            <a:pPr marL="0" indent="0">
              <a:buFont typeface="Monotype Sorts" pitchFamily="-84" charset="2"/>
              <a:buNone/>
            </a:pPr>
            <a:r>
              <a:rPr lang="en-US" altLang="en-US" sz="2000" b="1" dirty="0">
                <a:latin typeface="Courier New" panose="02070309020205020404" pitchFamily="49" charset="0"/>
                <a:cs typeface="Courier New" panose="02070309020205020404" pitchFamily="49" charset="0"/>
              </a:rPr>
              <a:t>      wakeup(P); </a:t>
            </a:r>
          </a:p>
          <a:p>
            <a:pPr marL="0" indent="0">
              <a:buFont typeface="Monotype Sorts" pitchFamily="-84" charset="2"/>
              <a:buNone/>
            </a:pPr>
            <a:r>
              <a:rPr lang="en-US" altLang="en-US" sz="2000" b="1" dirty="0">
                <a:latin typeface="Courier New" panose="02070309020205020404" pitchFamily="49" charset="0"/>
                <a:cs typeface="Courier New" panose="02070309020205020404" pitchFamily="49" charset="0"/>
              </a:rPr>
              <a:t>   } </a:t>
            </a:r>
          </a:p>
          <a:p>
            <a:pPr marL="0" indent="0">
              <a:buFont typeface="Monotype Sorts" pitchFamily="-84" charset="2"/>
              <a:buNone/>
            </a:pPr>
            <a:r>
              <a:rPr lang="en-US" altLang="en-US" sz="2000" b="1" dirty="0">
                <a:latin typeface="Courier New" panose="02070309020205020404" pitchFamily="49" charset="0"/>
                <a:cs typeface="Courier New" panose="02070309020205020404" pitchFamily="49" charset="0"/>
              </a:rPr>
              <a:t>} </a:t>
            </a:r>
          </a:p>
          <a:p>
            <a:endParaRPr lang="en-US" sz="2000" dirty="0"/>
          </a:p>
        </p:txBody>
      </p:sp>
    </p:spTree>
    <p:extLst>
      <p:ext uri="{BB962C8B-B14F-4D97-AF65-F5344CB8AC3E}">
        <p14:creationId xmlns:p14="http://schemas.microsoft.com/office/powerpoint/2010/main" val="4025163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B50CCBC-C65C-49EA-9E0F-DB88B5CB1D9F}"/>
              </a:ext>
            </a:extLst>
          </p:cNvPr>
          <p:cNvSpPr>
            <a:spLocks noGrp="1"/>
          </p:cNvSpPr>
          <p:nvPr>
            <p:ph type="title"/>
          </p:nvPr>
        </p:nvSpPr>
        <p:spPr>
          <a:xfrm>
            <a:off x="838200" y="963877"/>
            <a:ext cx="3494362" cy="4930246"/>
          </a:xfrm>
        </p:spPr>
        <p:txBody>
          <a:bodyPr>
            <a:normAutofit/>
          </a:bodyPr>
          <a:lstStyle/>
          <a:p>
            <a:pPr algn="r"/>
            <a:r>
              <a:rPr lang="en-US" altLang="en-US" sz="3700" dirty="0">
                <a:solidFill>
                  <a:schemeClr val="accent1"/>
                </a:solidFill>
              </a:rPr>
              <a:t>Semaphore Implementation with No Busy Waiting </a:t>
            </a:r>
            <a:endParaRPr lang="en-US" sz="3700"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4BD7DD6-2D5E-4BBB-8700-4AEDA176D777}"/>
              </a:ext>
            </a:extLst>
          </p:cNvPr>
          <p:cNvSpPr>
            <a:spLocks noGrp="1"/>
          </p:cNvSpPr>
          <p:nvPr>
            <p:ph idx="1"/>
          </p:nvPr>
        </p:nvSpPr>
        <p:spPr>
          <a:xfrm>
            <a:off x="4654296" y="320040"/>
            <a:ext cx="7314777" cy="6217920"/>
          </a:xfrm>
        </p:spPr>
        <p:txBody>
          <a:bodyPr anchor="ctr">
            <a:normAutofit/>
          </a:bodyPr>
          <a:lstStyle/>
          <a:p>
            <a:r>
              <a:rPr lang="en-US" altLang="en-US" sz="2400" dirty="0"/>
              <a:t>With each semaphore there is an associated waiting queue</a:t>
            </a:r>
          </a:p>
          <a:p>
            <a:r>
              <a:rPr lang="en-US" altLang="en-US" sz="2400" dirty="0"/>
              <a:t>Each entry in a waiting queue has two data items:</a:t>
            </a:r>
          </a:p>
          <a:p>
            <a:pPr lvl="1"/>
            <a:r>
              <a:rPr lang="en-US" altLang="en-US" dirty="0"/>
              <a:t> value (of type integer)</a:t>
            </a:r>
          </a:p>
          <a:p>
            <a:pPr lvl="1"/>
            <a:r>
              <a:rPr lang="en-US" altLang="en-US" dirty="0"/>
              <a:t> pointer to next record in the list</a:t>
            </a:r>
          </a:p>
          <a:p>
            <a:r>
              <a:rPr lang="en-US" altLang="en-US" sz="2400" dirty="0"/>
              <a:t>Two operations:</a:t>
            </a:r>
          </a:p>
          <a:p>
            <a:pPr lvl="1"/>
            <a:r>
              <a:rPr lang="en-US" altLang="en-US" b="1" dirty="0"/>
              <a:t>block</a:t>
            </a:r>
            <a:r>
              <a:rPr lang="en-US" altLang="en-US" dirty="0"/>
              <a:t> – place the process invoking the operation on the appropriate waiting queue</a:t>
            </a:r>
          </a:p>
          <a:p>
            <a:pPr lvl="1"/>
            <a:r>
              <a:rPr lang="en-US" altLang="en-US" b="1" dirty="0"/>
              <a:t>wakeup</a:t>
            </a:r>
            <a:r>
              <a:rPr lang="en-US" altLang="en-US" dirty="0"/>
              <a:t> – remove one of processes in the waiting queue and place it in the ready queue</a:t>
            </a:r>
          </a:p>
          <a:p>
            <a:r>
              <a:rPr lang="en-US" altLang="en-US" sz="2400" b="1" dirty="0">
                <a:latin typeface="Courier New" panose="02070309020205020404" pitchFamily="49" charset="0"/>
                <a:cs typeface="Courier New" panose="02070309020205020404" pitchFamily="49" charset="0"/>
              </a:rPr>
              <a:t>typedef struct{ </a:t>
            </a:r>
          </a:p>
          <a:p>
            <a:pPr>
              <a:buFont typeface="Monotype Sorts" pitchFamily="-84" charset="2"/>
              <a:buNone/>
            </a:pPr>
            <a:r>
              <a:rPr lang="en-US" altLang="en-US" sz="2400" b="1" dirty="0">
                <a:latin typeface="Courier New" panose="02070309020205020404" pitchFamily="49" charset="0"/>
                <a:cs typeface="Courier New" panose="02070309020205020404" pitchFamily="49" charset="0"/>
              </a:rPr>
              <a:t>   int value; </a:t>
            </a:r>
          </a:p>
          <a:p>
            <a:pPr>
              <a:buFont typeface="Monotype Sorts" pitchFamily="-84" charset="2"/>
              <a:buNone/>
            </a:pPr>
            <a:r>
              <a:rPr lang="en-US" altLang="en-US" sz="2400" b="1" dirty="0">
                <a:latin typeface="Courier New" panose="02070309020205020404" pitchFamily="49" charset="0"/>
                <a:cs typeface="Courier New" panose="02070309020205020404" pitchFamily="49" charset="0"/>
              </a:rPr>
              <a:t>   struct process *list; </a:t>
            </a:r>
          </a:p>
          <a:p>
            <a:pPr>
              <a:buFont typeface="Monotype Sorts" pitchFamily="-84" charset="2"/>
              <a:buNone/>
            </a:pPr>
            <a:r>
              <a:rPr lang="en-US" altLang="en-US" sz="2400" b="1" dirty="0">
                <a:latin typeface="Courier New" panose="02070309020205020404" pitchFamily="49" charset="0"/>
                <a:cs typeface="Courier New" panose="02070309020205020404" pitchFamily="49" charset="0"/>
              </a:rPr>
              <a:t>   } semaphore;</a:t>
            </a:r>
            <a:endParaRPr lang="en-US" sz="2400" dirty="0"/>
          </a:p>
        </p:txBody>
      </p:sp>
    </p:spTree>
    <p:extLst>
      <p:ext uri="{BB962C8B-B14F-4D97-AF65-F5344CB8AC3E}">
        <p14:creationId xmlns:p14="http://schemas.microsoft.com/office/powerpoint/2010/main" val="11023422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E725D1A-AA81-4C4B-B6D3-8C4C5F8BB63E}"/>
              </a:ext>
            </a:extLst>
          </p:cNvPr>
          <p:cNvSpPr>
            <a:spLocks noGrp="1"/>
          </p:cNvSpPr>
          <p:nvPr>
            <p:ph type="title"/>
          </p:nvPr>
        </p:nvSpPr>
        <p:spPr>
          <a:xfrm>
            <a:off x="838200" y="963877"/>
            <a:ext cx="3494362" cy="4930246"/>
          </a:xfrm>
        </p:spPr>
        <p:txBody>
          <a:bodyPr>
            <a:normAutofit/>
          </a:bodyPr>
          <a:lstStyle/>
          <a:p>
            <a:pPr algn="r"/>
            <a:r>
              <a:rPr lang="en-US" altLang="en-US">
                <a:solidFill>
                  <a:schemeClr val="accent1"/>
                </a:solidFill>
              </a:rPr>
              <a:t>Deadlock and Starvation</a:t>
            </a:r>
            <a:endParaRPr lang="en-US">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0093908-1BAF-4941-BB7E-19533A970A19}"/>
              </a:ext>
            </a:extLst>
          </p:cNvPr>
          <p:cNvSpPr>
            <a:spLocks noGrp="1"/>
          </p:cNvSpPr>
          <p:nvPr>
            <p:ph idx="1"/>
          </p:nvPr>
        </p:nvSpPr>
        <p:spPr>
          <a:xfrm>
            <a:off x="4766319" y="320040"/>
            <a:ext cx="7104108" cy="6103619"/>
          </a:xfrm>
        </p:spPr>
        <p:txBody>
          <a:bodyPr anchor="ctr">
            <a:normAutofit/>
          </a:bodyPr>
          <a:lstStyle/>
          <a:p>
            <a:pPr>
              <a:tabLst>
                <a:tab pos="1882775" algn="ctr"/>
                <a:tab pos="4568825" algn="ctr"/>
              </a:tabLst>
            </a:pPr>
            <a:r>
              <a:rPr lang="en-US" altLang="en-US" sz="1800" b="1" dirty="0"/>
              <a:t>Deadlock </a:t>
            </a:r>
            <a:r>
              <a:rPr lang="en-US" altLang="en-US" sz="1800" dirty="0"/>
              <a:t>– two or more processes are waiting indefinitely for an event that can be caused by only one of the waiting processes</a:t>
            </a:r>
          </a:p>
          <a:p>
            <a:pPr>
              <a:tabLst>
                <a:tab pos="1882775" algn="ctr"/>
                <a:tab pos="4568825" algn="ctr"/>
              </a:tabLst>
            </a:pPr>
            <a:r>
              <a:rPr lang="en-US" altLang="en-US" sz="1800" dirty="0"/>
              <a:t>Let </a:t>
            </a:r>
            <a:r>
              <a:rPr lang="en-US" altLang="en-US" sz="1800" b="1" i="1" dirty="0">
                <a:latin typeface="Courier New" panose="02070309020205020404" pitchFamily="49" charset="0"/>
                <a:cs typeface="Courier New" panose="02070309020205020404" pitchFamily="49" charset="0"/>
              </a:rPr>
              <a:t>S</a:t>
            </a:r>
            <a:r>
              <a:rPr lang="en-US" altLang="en-US" sz="1800" dirty="0"/>
              <a:t> and</a:t>
            </a:r>
            <a:r>
              <a:rPr lang="en-US" altLang="en-US" sz="1800" b="1" dirty="0">
                <a:latin typeface="Courier New" panose="02070309020205020404" pitchFamily="49" charset="0"/>
                <a:cs typeface="Courier New" panose="02070309020205020404" pitchFamily="49" charset="0"/>
              </a:rPr>
              <a:t> </a:t>
            </a:r>
            <a:r>
              <a:rPr lang="en-US" altLang="en-US" sz="1800" b="1" i="1" dirty="0">
                <a:latin typeface="Courier New" panose="02070309020205020404" pitchFamily="49" charset="0"/>
                <a:cs typeface="Courier New" panose="02070309020205020404" pitchFamily="49" charset="0"/>
              </a:rPr>
              <a:t>Q</a:t>
            </a:r>
            <a:r>
              <a:rPr lang="en-US" altLang="en-US" sz="1800" b="1" dirty="0">
                <a:latin typeface="Courier New" panose="02070309020205020404" pitchFamily="49" charset="0"/>
                <a:cs typeface="Courier New" panose="02070309020205020404" pitchFamily="49" charset="0"/>
              </a:rPr>
              <a:t> </a:t>
            </a:r>
            <a:r>
              <a:rPr lang="en-US" altLang="en-US" sz="1800" dirty="0"/>
              <a:t>be two semaphores initialized to 1</a:t>
            </a:r>
          </a:p>
          <a:p>
            <a:pPr>
              <a:buNone/>
              <a:tabLst>
                <a:tab pos="1882775" algn="ctr"/>
                <a:tab pos="4568825" algn="ctr"/>
              </a:tabLst>
            </a:pPr>
            <a:r>
              <a:rPr lang="en-US" altLang="en-US" sz="1800" i="1" dirty="0"/>
              <a:t>		        P</a:t>
            </a:r>
            <a:r>
              <a:rPr lang="en-US" altLang="en-US" sz="1800" baseline="-25000" dirty="0"/>
              <a:t>0</a:t>
            </a:r>
            <a:r>
              <a:rPr lang="en-US" altLang="en-US" sz="1800" dirty="0"/>
              <a:t>	                            </a:t>
            </a:r>
            <a:r>
              <a:rPr lang="en-US" altLang="en-US" sz="1800" i="1" dirty="0"/>
              <a:t>P</a:t>
            </a:r>
            <a:r>
              <a:rPr lang="en-US" altLang="en-US" sz="1800" baseline="-25000" dirty="0"/>
              <a:t>1</a:t>
            </a:r>
          </a:p>
          <a:p>
            <a:pPr>
              <a:buNone/>
              <a:tabLst>
                <a:tab pos="1882775" algn="ctr"/>
                <a:tab pos="4568825" algn="ctr"/>
              </a:tabLst>
            </a:pPr>
            <a:r>
              <a:rPr lang="en-US" altLang="en-US" sz="1800" b="1" dirty="0">
                <a:latin typeface="Courier New" panose="02070309020205020404" pitchFamily="49" charset="0"/>
                <a:cs typeface="Courier New" panose="02070309020205020404" pitchFamily="49" charset="0"/>
              </a:rPr>
              <a:t>	          wait(S); 	              wait(Q);</a:t>
            </a:r>
          </a:p>
          <a:p>
            <a:pPr>
              <a:buNone/>
              <a:tabLst>
                <a:tab pos="1882775" algn="ctr"/>
                <a:tab pos="4568825" algn="ctr"/>
              </a:tabLst>
            </a:pPr>
            <a:r>
              <a:rPr lang="en-US" altLang="en-US" sz="1800" b="1" dirty="0">
                <a:latin typeface="Courier New" panose="02070309020205020404" pitchFamily="49" charset="0"/>
                <a:cs typeface="Courier New" panose="02070309020205020404" pitchFamily="49" charset="0"/>
              </a:rPr>
              <a:t>	           wait(Q); 	              wait(S);</a:t>
            </a:r>
          </a:p>
          <a:p>
            <a:pPr>
              <a:buNone/>
              <a:tabLst>
                <a:tab pos="1882775" algn="ctr"/>
                <a:tab pos="4568825" algn="ctr"/>
              </a:tabLst>
            </a:pPr>
            <a:r>
              <a:rPr lang="en-US" altLang="en-US" sz="1800" b="1" dirty="0">
                <a:latin typeface="Courier New" panose="02070309020205020404" pitchFamily="49" charset="0"/>
                <a:cs typeface="Courier New" panose="02070309020205020404" pitchFamily="49" charset="0"/>
              </a:rPr>
              <a:t>		 ...		     ...</a:t>
            </a:r>
          </a:p>
          <a:p>
            <a:pPr>
              <a:buNone/>
              <a:tabLst>
                <a:tab pos="1882775" algn="ctr"/>
                <a:tab pos="4568825" algn="ctr"/>
              </a:tabLst>
            </a:pPr>
            <a:r>
              <a:rPr lang="en-US" altLang="en-US" sz="1800" b="1" dirty="0">
                <a:latin typeface="Courier New" panose="02070309020205020404" pitchFamily="49" charset="0"/>
                <a:cs typeface="Courier New" panose="02070309020205020404" pitchFamily="49" charset="0"/>
              </a:rPr>
              <a:t>	           signal(S);                 signal(Q);</a:t>
            </a:r>
          </a:p>
          <a:p>
            <a:pPr>
              <a:buNone/>
              <a:tabLst>
                <a:tab pos="1882775" algn="ctr"/>
                <a:tab pos="4568825" algn="ctr"/>
              </a:tabLst>
            </a:pPr>
            <a:r>
              <a:rPr lang="en-US" altLang="en-US" sz="1800" b="1" dirty="0">
                <a:latin typeface="Courier New" panose="02070309020205020404" pitchFamily="49" charset="0"/>
                <a:cs typeface="Courier New" panose="02070309020205020404" pitchFamily="49" charset="0"/>
              </a:rPr>
              <a:t>              signal(Q);                 signal(S);</a:t>
            </a:r>
          </a:p>
          <a:p>
            <a:pPr>
              <a:buNone/>
              <a:tabLst>
                <a:tab pos="1882775" algn="ctr"/>
                <a:tab pos="4568825" algn="ctr"/>
              </a:tabLst>
            </a:pPr>
            <a:endParaRPr lang="en-US" altLang="en-US" sz="1800" b="1" dirty="0">
              <a:latin typeface="Courier New" panose="02070309020205020404" pitchFamily="49" charset="0"/>
              <a:cs typeface="Courier New" panose="02070309020205020404" pitchFamily="49" charset="0"/>
            </a:endParaRPr>
          </a:p>
          <a:p>
            <a:pPr>
              <a:tabLst>
                <a:tab pos="1882775" algn="ctr"/>
                <a:tab pos="4568825" algn="ctr"/>
              </a:tabLst>
            </a:pPr>
            <a:r>
              <a:rPr lang="en-US" altLang="en-US" sz="1800" b="1" dirty="0">
                <a:sym typeface="MT Extra" panose="05050102010205020202" pitchFamily="18" charset="2"/>
              </a:rPr>
              <a:t>Starvation</a:t>
            </a:r>
            <a:r>
              <a:rPr lang="en-US" altLang="en-US" sz="1800" dirty="0">
                <a:sym typeface="MT Extra" panose="05050102010205020202" pitchFamily="18" charset="2"/>
              </a:rPr>
              <a:t> </a:t>
            </a:r>
            <a:r>
              <a:rPr lang="en-US" altLang="en-US" sz="1800" dirty="0"/>
              <a:t>– </a:t>
            </a:r>
            <a:r>
              <a:rPr lang="en-US" altLang="en-US" sz="1800" b="1" dirty="0"/>
              <a:t>indefinite blocking  </a:t>
            </a:r>
          </a:p>
          <a:p>
            <a:pPr lvl="1">
              <a:tabLst>
                <a:tab pos="1882775" algn="ctr"/>
                <a:tab pos="4568825" algn="ctr"/>
              </a:tabLst>
            </a:pPr>
            <a:r>
              <a:rPr lang="en-US" altLang="en-US" sz="1800" dirty="0"/>
              <a:t>A process may never be removed from the semaphore queue in which it is suspended</a:t>
            </a:r>
          </a:p>
          <a:p>
            <a:pPr>
              <a:tabLst>
                <a:tab pos="1882775" algn="ctr"/>
                <a:tab pos="4568825" algn="ctr"/>
              </a:tabLst>
            </a:pPr>
            <a:r>
              <a:rPr lang="en-US" altLang="en-US" sz="1800" b="1" dirty="0"/>
              <a:t>Priority Inversion</a:t>
            </a:r>
            <a:r>
              <a:rPr lang="en-US" altLang="en-US" sz="1800" dirty="0"/>
              <a:t> – Scheduling problem when lower-priority process holds a lock needed by higher-priority process</a:t>
            </a:r>
          </a:p>
          <a:p>
            <a:pPr lvl="1">
              <a:tabLst>
                <a:tab pos="1882775" algn="ctr"/>
                <a:tab pos="4568825" algn="ctr"/>
              </a:tabLst>
            </a:pPr>
            <a:r>
              <a:rPr lang="en-US" altLang="en-US" sz="1800" dirty="0"/>
              <a:t>Solved via </a:t>
            </a:r>
            <a:r>
              <a:rPr lang="en-US" altLang="en-US" sz="1800" b="1" dirty="0"/>
              <a:t>priority-inheritance protocol</a:t>
            </a:r>
          </a:p>
          <a:p>
            <a:endParaRPr lang="en-US" sz="1800" dirty="0"/>
          </a:p>
        </p:txBody>
      </p:sp>
    </p:spTree>
    <p:extLst>
      <p:ext uri="{BB962C8B-B14F-4D97-AF65-F5344CB8AC3E}">
        <p14:creationId xmlns:p14="http://schemas.microsoft.com/office/powerpoint/2010/main" val="34586856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FB765D-BA0F-4693-A6CA-E76F76351A13}"/>
              </a:ext>
            </a:extLst>
          </p:cNvPr>
          <p:cNvSpPr>
            <a:spLocks noGrp="1"/>
          </p:cNvSpPr>
          <p:nvPr>
            <p:ph type="title"/>
          </p:nvPr>
        </p:nvSpPr>
        <p:spPr>
          <a:xfrm>
            <a:off x="838200" y="963877"/>
            <a:ext cx="3494362" cy="4930246"/>
          </a:xfrm>
        </p:spPr>
        <p:txBody>
          <a:bodyPr>
            <a:normAutofit/>
          </a:bodyPr>
          <a:lstStyle/>
          <a:p>
            <a:pPr algn="r"/>
            <a:r>
              <a:rPr lang="en-US" altLang="en-US" sz="4100">
                <a:solidFill>
                  <a:schemeClr val="accent1"/>
                </a:solidFill>
              </a:rPr>
              <a:t>Classical Problems of Synchronization</a:t>
            </a:r>
            <a:endParaRPr lang="en-US" sz="410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C1DE513-D688-4A11-8FED-7A1011E76EEC}"/>
              </a:ext>
            </a:extLst>
          </p:cNvPr>
          <p:cNvSpPr>
            <a:spLocks noGrp="1"/>
          </p:cNvSpPr>
          <p:nvPr>
            <p:ph idx="1"/>
          </p:nvPr>
        </p:nvSpPr>
        <p:spPr>
          <a:xfrm>
            <a:off x="4849198" y="832514"/>
            <a:ext cx="7021233" cy="5705446"/>
          </a:xfrm>
        </p:spPr>
        <p:txBody>
          <a:bodyPr anchor="ctr">
            <a:normAutofit/>
          </a:bodyPr>
          <a:lstStyle/>
          <a:p>
            <a:pPr marL="0" indent="0">
              <a:buNone/>
            </a:pPr>
            <a:r>
              <a:rPr lang="en-US" altLang="en-US" sz="3600" dirty="0"/>
              <a:t>Classical problems used to test newly-proposed synchronization schemes</a:t>
            </a:r>
          </a:p>
          <a:p>
            <a:pPr lvl="1"/>
            <a:r>
              <a:rPr lang="en-US" altLang="en-US" sz="3600" dirty="0"/>
              <a:t>Bounded-Buffer Problem (Producer, Consumer)</a:t>
            </a:r>
          </a:p>
          <a:p>
            <a:pPr lvl="1"/>
            <a:r>
              <a:rPr lang="en-US" altLang="en-US" sz="3600" dirty="0"/>
              <a:t>Readers and Writers Problem</a:t>
            </a:r>
          </a:p>
          <a:p>
            <a:pPr lvl="1"/>
            <a:r>
              <a:rPr lang="en-US" altLang="en-US" sz="3600" dirty="0"/>
              <a:t>Dining-Philosophers Problem</a:t>
            </a:r>
          </a:p>
          <a:p>
            <a:endParaRPr lang="en-US" sz="2400" dirty="0"/>
          </a:p>
        </p:txBody>
      </p:sp>
    </p:spTree>
    <p:extLst>
      <p:ext uri="{BB962C8B-B14F-4D97-AF65-F5344CB8AC3E}">
        <p14:creationId xmlns:p14="http://schemas.microsoft.com/office/powerpoint/2010/main" val="33773726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89AC10-C817-4388-AC6F-BF20E93C09D5}"/>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Producer, Consumer</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0370285-94FC-4748-959B-099202BB43C6}"/>
              </a:ext>
            </a:extLst>
          </p:cNvPr>
          <p:cNvSpPr>
            <a:spLocks noGrp="1"/>
          </p:cNvSpPr>
          <p:nvPr>
            <p:ph idx="1"/>
          </p:nvPr>
        </p:nvSpPr>
        <p:spPr>
          <a:xfrm>
            <a:off x="4976031" y="963877"/>
            <a:ext cx="6377769" cy="4930246"/>
          </a:xfrm>
        </p:spPr>
        <p:txBody>
          <a:bodyPr anchor="ctr">
            <a:normAutofit/>
          </a:bodyPr>
          <a:lstStyle/>
          <a:p>
            <a:r>
              <a:rPr lang="en-US" altLang="en-US" sz="2400" b="1" i="1"/>
              <a:t>n</a:t>
            </a:r>
            <a:r>
              <a:rPr lang="en-US" altLang="en-US" sz="2400"/>
              <a:t> buffers, each can hold one item</a:t>
            </a:r>
          </a:p>
          <a:p>
            <a:r>
              <a:rPr lang="en-US" altLang="en-US" sz="2400"/>
              <a:t>Semaphore </a:t>
            </a:r>
            <a:r>
              <a:rPr lang="en-US" altLang="en-US" sz="2400" b="1">
                <a:latin typeface="Courier New" panose="02070309020205020404" pitchFamily="49" charset="0"/>
                <a:cs typeface="Courier New" panose="02070309020205020404" pitchFamily="49" charset="0"/>
              </a:rPr>
              <a:t>mutex</a:t>
            </a:r>
            <a:r>
              <a:rPr lang="en-US" altLang="en-US" sz="2400"/>
              <a:t> initialized to the value 1</a:t>
            </a:r>
          </a:p>
          <a:p>
            <a:r>
              <a:rPr lang="en-US" altLang="en-US" sz="2400"/>
              <a:t>Semaphore </a:t>
            </a:r>
            <a:r>
              <a:rPr lang="en-US" altLang="en-US" sz="2400" b="1">
                <a:latin typeface="Courier New" panose="02070309020205020404" pitchFamily="49" charset="0"/>
                <a:cs typeface="Courier New" panose="02070309020205020404" pitchFamily="49" charset="0"/>
              </a:rPr>
              <a:t>full</a:t>
            </a:r>
            <a:r>
              <a:rPr lang="en-US" altLang="en-US" sz="2400"/>
              <a:t> initialized to the value 0</a:t>
            </a:r>
          </a:p>
          <a:p>
            <a:r>
              <a:rPr lang="en-US" altLang="en-US" sz="2400"/>
              <a:t>Semaphore </a:t>
            </a:r>
            <a:r>
              <a:rPr lang="en-US" altLang="en-US" sz="2400" b="1">
                <a:latin typeface="Courier New" panose="02070309020205020404" pitchFamily="49" charset="0"/>
                <a:cs typeface="Courier New" panose="02070309020205020404" pitchFamily="49" charset="0"/>
              </a:rPr>
              <a:t>empty </a:t>
            </a:r>
            <a:r>
              <a:rPr lang="en-US" altLang="en-US" sz="2400"/>
              <a:t>initialized to the value n</a:t>
            </a:r>
          </a:p>
          <a:p>
            <a:endParaRPr lang="en-US" sz="2400"/>
          </a:p>
        </p:txBody>
      </p:sp>
    </p:spTree>
    <p:extLst>
      <p:ext uri="{BB962C8B-B14F-4D97-AF65-F5344CB8AC3E}">
        <p14:creationId xmlns:p14="http://schemas.microsoft.com/office/powerpoint/2010/main" val="1289268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2623A-661F-47C2-A665-C9C7F083F531}"/>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Background</a:t>
            </a:r>
          </a:p>
        </p:txBody>
      </p:sp>
      <p:cxnSp>
        <p:nvCxnSpPr>
          <p:cNvPr id="19" name="Straight Connector 18">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AE24A84-2486-4C34-90AC-D58FCF5B931C}"/>
              </a:ext>
            </a:extLst>
          </p:cNvPr>
          <p:cNvSpPr>
            <a:spLocks noGrp="1"/>
          </p:cNvSpPr>
          <p:nvPr>
            <p:ph idx="1"/>
          </p:nvPr>
        </p:nvSpPr>
        <p:spPr>
          <a:xfrm>
            <a:off x="4976031" y="963877"/>
            <a:ext cx="6377769" cy="4930246"/>
          </a:xfrm>
        </p:spPr>
        <p:txBody>
          <a:bodyPr anchor="ctr">
            <a:normAutofit/>
          </a:bodyPr>
          <a:lstStyle/>
          <a:p>
            <a:r>
              <a:rPr lang="en-US" altLang="en-US" sz="2000"/>
              <a:t>Processes can execute concurrently</a:t>
            </a:r>
          </a:p>
          <a:p>
            <a:pPr lvl="1"/>
            <a:r>
              <a:rPr lang="en-US" altLang="en-US" sz="2000"/>
              <a:t>May be interrupted at any time, partially completing execution</a:t>
            </a:r>
          </a:p>
          <a:p>
            <a:r>
              <a:rPr lang="en-US" altLang="en-US" sz="2000"/>
              <a:t>Concurrent access to shared data may result in data inconsistency</a:t>
            </a:r>
          </a:p>
          <a:p>
            <a:r>
              <a:rPr lang="en-US" altLang="en-US" sz="2000"/>
              <a:t>Maintaining data consistency requires mechanisms to ensure the orderly execution of cooperating processes</a:t>
            </a:r>
          </a:p>
          <a:p>
            <a:r>
              <a:rPr lang="en-US" altLang="en-US" sz="2000"/>
              <a:t>Illustration of the problem:</a:t>
            </a:r>
            <a:br>
              <a:rPr lang="en-US" altLang="en-US" sz="2000"/>
            </a:br>
            <a:r>
              <a:rPr lang="en-US" altLang="en-US" sz="2000"/>
              <a:t>Suppose that we wanted to provide a solution to the consumer-producer problem that fills </a:t>
            </a:r>
            <a:r>
              <a:rPr lang="en-US" altLang="en-US" sz="2000" b="1" i="1"/>
              <a:t>all</a:t>
            </a:r>
            <a:r>
              <a:rPr lang="en-US" altLang="en-US" sz="2000"/>
              <a:t> the buffers. We can do so by having an integer </a:t>
            </a:r>
            <a:r>
              <a:rPr lang="en-US" altLang="en-US" sz="2000" b="1">
                <a:latin typeface="Courier" pitchFamily="-84" charset="0"/>
              </a:rPr>
              <a:t>counter</a:t>
            </a:r>
            <a:r>
              <a:rPr lang="en-US" altLang="en-US" sz="2000" b="1"/>
              <a:t> </a:t>
            </a:r>
            <a:r>
              <a:rPr lang="en-US" altLang="en-US" sz="2000"/>
              <a:t>that keeps track of the number of full buffers.  Initially, </a:t>
            </a:r>
            <a:r>
              <a:rPr lang="en-US" altLang="en-US" sz="2000" b="1">
                <a:latin typeface="Courier" pitchFamily="-84" charset="0"/>
              </a:rPr>
              <a:t>counter</a:t>
            </a:r>
            <a:r>
              <a:rPr lang="en-US" altLang="en-US" sz="2000">
                <a:latin typeface="Courier" pitchFamily="-84" charset="0"/>
              </a:rPr>
              <a:t> </a:t>
            </a:r>
            <a:r>
              <a:rPr lang="en-US" altLang="en-US" sz="2000"/>
              <a:t>is set to 0. It is incremented by the producer after it produces a new buffer and is decremented by the consumer after it consumes a buffer.</a:t>
            </a:r>
          </a:p>
        </p:txBody>
      </p:sp>
    </p:spTree>
    <p:extLst>
      <p:ext uri="{BB962C8B-B14F-4D97-AF65-F5344CB8AC3E}">
        <p14:creationId xmlns:p14="http://schemas.microsoft.com/office/powerpoint/2010/main" val="26523789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56C3067-5D43-4139-88DE-F225EA3E89F2}"/>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Producer</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3BB3EF5-FEE3-488F-8048-1F08CDA99329}"/>
              </a:ext>
            </a:extLst>
          </p:cNvPr>
          <p:cNvSpPr>
            <a:spLocks noGrp="1"/>
          </p:cNvSpPr>
          <p:nvPr>
            <p:ph idx="1"/>
          </p:nvPr>
        </p:nvSpPr>
        <p:spPr>
          <a:xfrm>
            <a:off x="4654296" y="491320"/>
            <a:ext cx="7216135" cy="6046640"/>
          </a:xfrm>
        </p:spPr>
        <p:txBody>
          <a:bodyPr anchor="ctr">
            <a:normAutofit/>
          </a:bodyPr>
          <a:lstStyle/>
          <a:p>
            <a:pPr>
              <a:buFont typeface="Monotype Sorts" pitchFamily="-84" charset="2"/>
              <a:buNone/>
            </a:pPr>
            <a:r>
              <a:rPr lang="en-US" altLang="en-US" sz="1800" b="1" dirty="0">
                <a:latin typeface="Courier New" panose="02070309020205020404" pitchFamily="49" charset="0"/>
                <a:cs typeface="Courier New" panose="02070309020205020404" pitchFamily="49" charset="0"/>
              </a:rPr>
              <a:t>do { </a:t>
            </a:r>
          </a:p>
          <a:p>
            <a:pPr>
              <a:buFont typeface="Monotype Sorts" pitchFamily="-84" charset="2"/>
              <a:buNone/>
            </a:pPr>
            <a:r>
              <a:rPr lang="en-US" altLang="en-US" sz="1800" b="1" dirty="0">
                <a:latin typeface="Courier New" panose="02070309020205020404" pitchFamily="49" charset="0"/>
                <a:cs typeface="Courier New" panose="02070309020205020404" pitchFamily="49" charset="0"/>
              </a:rPr>
              <a:t>      ...</a:t>
            </a:r>
            <a:br>
              <a:rPr lang="en-US" altLang="en-US" sz="1800" b="1" dirty="0">
                <a:latin typeface="Courier New" panose="02070309020205020404" pitchFamily="49" charset="0"/>
                <a:cs typeface="Courier New" panose="02070309020205020404" pitchFamily="49" charset="0"/>
              </a:rPr>
            </a:br>
            <a:r>
              <a:rPr lang="en-US" altLang="en-US" sz="1800" b="1" dirty="0">
                <a:latin typeface="Courier New" panose="02070309020205020404" pitchFamily="49" charset="0"/>
                <a:cs typeface="Courier New" panose="02070309020205020404" pitchFamily="49" charset="0"/>
              </a:rPr>
              <a:t>    /* produce an item in </a:t>
            </a:r>
            <a:r>
              <a:rPr lang="en-US" altLang="en-US" sz="1800" b="1" dirty="0" err="1">
                <a:latin typeface="Courier New" panose="02070309020205020404" pitchFamily="49" charset="0"/>
                <a:cs typeface="Courier New" panose="02070309020205020404" pitchFamily="49" charset="0"/>
              </a:rPr>
              <a:t>next_produced</a:t>
            </a:r>
            <a:r>
              <a:rPr lang="en-US" altLang="en-US" sz="1800" b="1" dirty="0">
                <a:latin typeface="Courier New" panose="02070309020205020404" pitchFamily="49" charset="0"/>
                <a:cs typeface="Courier New" panose="02070309020205020404" pitchFamily="49" charset="0"/>
              </a:rPr>
              <a:t> */ </a:t>
            </a:r>
          </a:p>
          <a:p>
            <a:pPr>
              <a:buFont typeface="Monotype Sorts" pitchFamily="-84" charset="2"/>
              <a:buNone/>
            </a:pPr>
            <a:r>
              <a:rPr lang="en-US" altLang="en-US" sz="1800" b="1" dirty="0">
                <a:latin typeface="Courier New" panose="02070309020205020404" pitchFamily="49" charset="0"/>
                <a:cs typeface="Courier New" panose="02070309020205020404" pitchFamily="49" charset="0"/>
              </a:rPr>
              <a:t>      ... </a:t>
            </a:r>
          </a:p>
          <a:p>
            <a:pPr>
              <a:buFont typeface="Monotype Sorts" pitchFamily="-84" charset="2"/>
              <a:buNone/>
            </a:pPr>
            <a:r>
              <a:rPr lang="en-US" altLang="en-US" sz="1800" b="1" dirty="0">
                <a:latin typeface="Courier New" panose="02070309020205020404" pitchFamily="49" charset="0"/>
                <a:cs typeface="Courier New" panose="02070309020205020404" pitchFamily="49" charset="0"/>
              </a:rPr>
              <a:t>      wait(empty); </a:t>
            </a:r>
          </a:p>
          <a:p>
            <a:pPr>
              <a:buFont typeface="Monotype Sorts" pitchFamily="-84" charset="2"/>
              <a:buNone/>
            </a:pPr>
            <a:r>
              <a:rPr lang="en-US" altLang="en-US" sz="1800" b="1" dirty="0">
                <a:latin typeface="Courier New" panose="02070309020205020404" pitchFamily="49" charset="0"/>
                <a:cs typeface="Courier New" panose="02070309020205020404" pitchFamily="49" charset="0"/>
              </a:rPr>
              <a:t>      wait(mutex); </a:t>
            </a:r>
          </a:p>
          <a:p>
            <a:pPr>
              <a:buFont typeface="Monotype Sorts" pitchFamily="-84" charset="2"/>
              <a:buNone/>
            </a:pPr>
            <a:r>
              <a:rPr lang="en-US" altLang="en-US" sz="1800" b="1" dirty="0">
                <a:latin typeface="Courier New" panose="02070309020205020404" pitchFamily="49" charset="0"/>
                <a:cs typeface="Courier New" panose="02070309020205020404" pitchFamily="49" charset="0"/>
              </a:rPr>
              <a:t>      ...</a:t>
            </a:r>
            <a:br>
              <a:rPr lang="en-US" altLang="en-US" sz="1800" b="1" dirty="0">
                <a:latin typeface="Courier New" panose="02070309020205020404" pitchFamily="49" charset="0"/>
                <a:cs typeface="Courier New" panose="02070309020205020404" pitchFamily="49" charset="0"/>
              </a:rPr>
            </a:br>
            <a:r>
              <a:rPr lang="en-US" altLang="en-US" sz="1800" b="1" dirty="0">
                <a:latin typeface="Courier New" panose="02070309020205020404" pitchFamily="49" charset="0"/>
                <a:cs typeface="Courier New" panose="02070309020205020404" pitchFamily="49" charset="0"/>
              </a:rPr>
              <a:t>    /* add next produced to the buffer */ </a:t>
            </a:r>
          </a:p>
          <a:p>
            <a:pPr>
              <a:buFont typeface="Monotype Sorts" pitchFamily="-84" charset="2"/>
              <a:buNone/>
            </a:pPr>
            <a:r>
              <a:rPr lang="en-US" altLang="en-US" sz="1800" b="1" dirty="0">
                <a:latin typeface="Courier New" panose="02070309020205020404" pitchFamily="49" charset="0"/>
                <a:cs typeface="Courier New" panose="02070309020205020404" pitchFamily="49" charset="0"/>
              </a:rPr>
              <a:t>      ... </a:t>
            </a:r>
          </a:p>
          <a:p>
            <a:pPr>
              <a:buFont typeface="Monotype Sorts" pitchFamily="-84" charset="2"/>
              <a:buNone/>
            </a:pPr>
            <a:r>
              <a:rPr lang="en-US" altLang="en-US" sz="1800" b="1" dirty="0">
                <a:latin typeface="Courier New" panose="02070309020205020404" pitchFamily="49" charset="0"/>
                <a:cs typeface="Courier New" panose="02070309020205020404" pitchFamily="49" charset="0"/>
              </a:rPr>
              <a:t>      signal(mutex); </a:t>
            </a:r>
          </a:p>
          <a:p>
            <a:pPr>
              <a:buFont typeface="Monotype Sorts" pitchFamily="-84" charset="2"/>
              <a:buNone/>
            </a:pPr>
            <a:r>
              <a:rPr lang="en-US" altLang="en-US" sz="1800" b="1" dirty="0">
                <a:latin typeface="Courier New" panose="02070309020205020404" pitchFamily="49" charset="0"/>
                <a:cs typeface="Courier New" panose="02070309020205020404" pitchFamily="49" charset="0"/>
              </a:rPr>
              <a:t>      signal(full); </a:t>
            </a:r>
          </a:p>
          <a:p>
            <a:pPr>
              <a:buFont typeface="Monotype Sorts" pitchFamily="-84" charset="2"/>
              <a:buNone/>
            </a:pPr>
            <a:r>
              <a:rPr lang="en-US" altLang="en-US" sz="1800" b="1" dirty="0">
                <a:latin typeface="Courier New" panose="02070309020205020404" pitchFamily="49" charset="0"/>
                <a:cs typeface="Courier New" panose="02070309020205020404" pitchFamily="49" charset="0"/>
              </a:rPr>
              <a:t>  } while (true);</a:t>
            </a:r>
            <a:br>
              <a:rPr lang="en-US" altLang="en-US" sz="1700" b="1" dirty="0">
                <a:latin typeface="Courier New" panose="02070309020205020404" pitchFamily="49" charset="0"/>
                <a:cs typeface="Courier New" panose="02070309020205020404" pitchFamily="49" charset="0"/>
              </a:rPr>
            </a:br>
            <a:endParaRPr lang="en-US" altLang="en-US" sz="1700" b="1" dirty="0">
              <a:latin typeface="Courier New" panose="02070309020205020404" pitchFamily="49" charset="0"/>
              <a:cs typeface="Courier New" panose="02070309020205020404" pitchFamily="49" charset="0"/>
            </a:endParaRPr>
          </a:p>
          <a:p>
            <a:pPr marL="0" indent="0">
              <a:buNone/>
            </a:pPr>
            <a:endParaRPr lang="en-US" sz="1700" dirty="0"/>
          </a:p>
        </p:txBody>
      </p:sp>
    </p:spTree>
    <p:extLst>
      <p:ext uri="{BB962C8B-B14F-4D97-AF65-F5344CB8AC3E}">
        <p14:creationId xmlns:p14="http://schemas.microsoft.com/office/powerpoint/2010/main" val="3929259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A4DCA2E-14E9-4BAB-A849-648141875C43}"/>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Consumer</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0B2A197-61D7-4FCB-97F9-4B3DD3D1697C}"/>
              </a:ext>
            </a:extLst>
          </p:cNvPr>
          <p:cNvSpPr>
            <a:spLocks noGrp="1"/>
          </p:cNvSpPr>
          <p:nvPr>
            <p:ph idx="1"/>
          </p:nvPr>
        </p:nvSpPr>
        <p:spPr>
          <a:xfrm>
            <a:off x="4654296" y="320039"/>
            <a:ext cx="7216133" cy="6217920"/>
          </a:xfrm>
        </p:spPr>
        <p:txBody>
          <a:bodyPr anchor="ctr">
            <a:normAutofit/>
          </a:bodyPr>
          <a:lstStyle/>
          <a:p>
            <a:pPr marL="0" indent="0">
              <a:buFont typeface="Monotype Sorts" pitchFamily="-84" charset="2"/>
              <a:buNone/>
              <a:defRPr/>
            </a:pPr>
            <a:r>
              <a:rPr lang="en-US" sz="1900" b="1" dirty="0">
                <a:latin typeface="Courier New"/>
                <a:ea typeface="ＭＳ Ｐゴシック" pitchFamily="-84" charset="-128"/>
                <a:cs typeface="Courier New"/>
              </a:rPr>
              <a:t>do { </a:t>
            </a:r>
          </a:p>
          <a:p>
            <a:pPr marL="0" indent="0">
              <a:buFont typeface="Monotype Sorts" pitchFamily="-84" charset="2"/>
              <a:buNone/>
              <a:defRPr/>
            </a:pPr>
            <a:r>
              <a:rPr lang="en-US" sz="1900" b="1" dirty="0">
                <a:latin typeface="Courier New"/>
                <a:ea typeface="ＭＳ Ｐゴシック" pitchFamily="-84" charset="-128"/>
                <a:cs typeface="Courier New"/>
              </a:rPr>
              <a:t>      wait(full); </a:t>
            </a:r>
          </a:p>
          <a:p>
            <a:pPr marL="0" indent="0">
              <a:buFont typeface="Monotype Sorts" pitchFamily="-84" charset="2"/>
              <a:buNone/>
              <a:defRPr/>
            </a:pPr>
            <a:r>
              <a:rPr lang="en-US" sz="1900" b="1" dirty="0">
                <a:latin typeface="Courier New"/>
                <a:ea typeface="ＭＳ Ｐゴシック" pitchFamily="-84" charset="-128"/>
                <a:cs typeface="Courier New"/>
              </a:rPr>
              <a:t>      wait(mutex); </a:t>
            </a:r>
          </a:p>
          <a:p>
            <a:pPr marL="0" indent="0">
              <a:buFont typeface="Monotype Sorts" pitchFamily="-84" charset="2"/>
              <a:buNone/>
              <a:defRPr/>
            </a:pPr>
            <a:r>
              <a:rPr lang="en-US" sz="1900" b="1" dirty="0">
                <a:latin typeface="Courier New"/>
                <a:ea typeface="ＭＳ Ｐゴシック" pitchFamily="-84" charset="-128"/>
                <a:cs typeface="Courier New"/>
              </a:rPr>
              <a:t>      ...</a:t>
            </a:r>
            <a:br>
              <a:rPr lang="en-US" sz="1900" b="1" dirty="0">
                <a:latin typeface="Courier New"/>
                <a:ea typeface="ＭＳ Ｐゴシック" pitchFamily="-84" charset="-128"/>
                <a:cs typeface="Courier New"/>
              </a:rPr>
            </a:br>
            <a:r>
              <a:rPr lang="en-US" sz="1900" b="1" dirty="0">
                <a:latin typeface="Courier New"/>
                <a:ea typeface="ＭＳ Ｐゴシック" pitchFamily="-84" charset="-128"/>
                <a:cs typeface="Courier New"/>
              </a:rPr>
              <a:t>      /* remove an item from buffer to           		</a:t>
            </a:r>
            <a:r>
              <a:rPr lang="en-US" sz="1900" b="1" dirty="0" err="1">
                <a:latin typeface="Courier New"/>
                <a:ea typeface="ＭＳ Ｐゴシック" pitchFamily="-84" charset="-128"/>
                <a:cs typeface="Courier New"/>
              </a:rPr>
              <a:t>next_consumed</a:t>
            </a:r>
            <a:r>
              <a:rPr lang="en-US" sz="1900" b="1" dirty="0">
                <a:latin typeface="Courier New"/>
                <a:ea typeface="ＭＳ Ｐゴシック" pitchFamily="-84" charset="-128"/>
                <a:cs typeface="Courier New"/>
              </a:rPr>
              <a:t> */ </a:t>
            </a:r>
          </a:p>
          <a:p>
            <a:pPr marL="0" indent="0">
              <a:buFont typeface="Monotype Sorts" pitchFamily="-84" charset="2"/>
              <a:buNone/>
              <a:defRPr/>
            </a:pPr>
            <a:r>
              <a:rPr lang="en-US" sz="1900" b="1" dirty="0">
                <a:latin typeface="Courier New"/>
                <a:ea typeface="ＭＳ Ｐゴシック" pitchFamily="-84" charset="-128"/>
                <a:cs typeface="Courier New"/>
              </a:rPr>
              <a:t>      ... </a:t>
            </a:r>
          </a:p>
          <a:p>
            <a:pPr marL="0" indent="0">
              <a:buFont typeface="Monotype Sorts" pitchFamily="-84" charset="2"/>
              <a:buNone/>
              <a:defRPr/>
            </a:pPr>
            <a:r>
              <a:rPr lang="en-US" sz="1900" b="1" dirty="0">
                <a:latin typeface="Courier New"/>
                <a:ea typeface="ＭＳ Ｐゴシック" pitchFamily="-84" charset="-128"/>
                <a:cs typeface="Courier New"/>
              </a:rPr>
              <a:t>      signal(mutex); </a:t>
            </a:r>
          </a:p>
          <a:p>
            <a:pPr marL="0" indent="0">
              <a:buFont typeface="Monotype Sorts" pitchFamily="-84" charset="2"/>
              <a:buNone/>
              <a:defRPr/>
            </a:pPr>
            <a:r>
              <a:rPr lang="en-US" sz="1900" b="1" dirty="0">
                <a:latin typeface="Courier New"/>
                <a:ea typeface="ＭＳ Ｐゴシック" pitchFamily="-84" charset="-128"/>
                <a:cs typeface="Courier New"/>
              </a:rPr>
              <a:t>      signal(empty); </a:t>
            </a:r>
          </a:p>
          <a:p>
            <a:pPr marL="0" indent="0">
              <a:buFont typeface="Monotype Sorts" pitchFamily="-84" charset="2"/>
              <a:buNone/>
              <a:defRPr/>
            </a:pPr>
            <a:r>
              <a:rPr lang="en-US" sz="1900" b="1" dirty="0">
                <a:latin typeface="Courier New"/>
                <a:ea typeface="ＭＳ Ｐゴシック" pitchFamily="-84" charset="-128"/>
                <a:cs typeface="Courier New"/>
              </a:rPr>
              <a:t>      ...</a:t>
            </a:r>
            <a:br>
              <a:rPr lang="en-US" sz="1900" b="1" dirty="0">
                <a:latin typeface="Courier New"/>
                <a:ea typeface="ＭＳ Ｐゴシック" pitchFamily="-84" charset="-128"/>
                <a:cs typeface="Courier New"/>
              </a:rPr>
            </a:br>
            <a:r>
              <a:rPr lang="en-US" sz="1900" b="1" dirty="0">
                <a:latin typeface="Courier New"/>
                <a:ea typeface="ＭＳ Ｐゴシック" pitchFamily="-84" charset="-128"/>
                <a:cs typeface="Courier New"/>
              </a:rPr>
              <a:t>      /* consume the item in next consumed */ </a:t>
            </a:r>
          </a:p>
          <a:p>
            <a:pPr marL="0" indent="0">
              <a:buFont typeface="Monotype Sorts" pitchFamily="-84" charset="2"/>
              <a:buNone/>
              <a:defRPr/>
            </a:pPr>
            <a:r>
              <a:rPr lang="en-US" sz="1900" b="1" dirty="0">
                <a:latin typeface="Courier New"/>
                <a:ea typeface="ＭＳ Ｐゴシック" pitchFamily="-84" charset="-128"/>
                <a:cs typeface="Courier New"/>
              </a:rPr>
              <a:t>      ...</a:t>
            </a:r>
            <a:br>
              <a:rPr lang="en-US" sz="1900" b="1" dirty="0">
                <a:latin typeface="Courier New"/>
                <a:ea typeface="ＭＳ Ｐゴシック" pitchFamily="-84" charset="-128"/>
                <a:cs typeface="Courier New"/>
              </a:rPr>
            </a:br>
            <a:r>
              <a:rPr lang="en-US" sz="1900" b="1" dirty="0">
                <a:latin typeface="Courier New"/>
                <a:ea typeface="ＭＳ Ｐゴシック" pitchFamily="-84" charset="-128"/>
                <a:cs typeface="Courier New"/>
              </a:rPr>
              <a:t>} while (true); </a:t>
            </a:r>
          </a:p>
          <a:p>
            <a:pPr marL="0" indent="0">
              <a:buNone/>
            </a:pPr>
            <a:endParaRPr lang="en-US" sz="1900" dirty="0"/>
          </a:p>
        </p:txBody>
      </p:sp>
    </p:spTree>
    <p:extLst>
      <p:ext uri="{BB962C8B-B14F-4D97-AF65-F5344CB8AC3E}">
        <p14:creationId xmlns:p14="http://schemas.microsoft.com/office/powerpoint/2010/main" val="13938690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C5D67DE-9E80-4B36-BCED-598259D3086C}"/>
              </a:ext>
            </a:extLst>
          </p:cNvPr>
          <p:cNvSpPr>
            <a:spLocks noGrp="1"/>
          </p:cNvSpPr>
          <p:nvPr>
            <p:ph type="title"/>
          </p:nvPr>
        </p:nvSpPr>
        <p:spPr>
          <a:xfrm>
            <a:off x="838200" y="963877"/>
            <a:ext cx="3494362" cy="4930246"/>
          </a:xfrm>
        </p:spPr>
        <p:txBody>
          <a:bodyPr>
            <a:normAutofit/>
          </a:bodyPr>
          <a:lstStyle/>
          <a:p>
            <a:pPr algn="r"/>
            <a:r>
              <a:rPr lang="en-US" altLang="en-US">
                <a:solidFill>
                  <a:schemeClr val="accent1"/>
                </a:solidFill>
              </a:rPr>
              <a:t>Readers-Writers Problem</a:t>
            </a:r>
            <a:endParaRPr lang="en-US">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3557151-48F0-42DB-ACBD-22681579B842}"/>
              </a:ext>
            </a:extLst>
          </p:cNvPr>
          <p:cNvSpPr>
            <a:spLocks noGrp="1"/>
          </p:cNvSpPr>
          <p:nvPr>
            <p:ph idx="1"/>
          </p:nvPr>
        </p:nvSpPr>
        <p:spPr>
          <a:xfrm>
            <a:off x="4849198" y="320040"/>
            <a:ext cx="7021231" cy="5966459"/>
          </a:xfrm>
        </p:spPr>
        <p:txBody>
          <a:bodyPr anchor="ctr">
            <a:normAutofit/>
          </a:bodyPr>
          <a:lstStyle/>
          <a:p>
            <a:r>
              <a:rPr lang="en-US" altLang="en-US" sz="3200" dirty="0"/>
              <a:t>A data set is shared among several concurrent processes</a:t>
            </a:r>
          </a:p>
          <a:p>
            <a:pPr lvl="1"/>
            <a:r>
              <a:rPr lang="en-US" altLang="en-US" sz="3200" dirty="0"/>
              <a:t>Readers – only read the data set; they do </a:t>
            </a:r>
            <a:r>
              <a:rPr lang="en-US" altLang="en-US" sz="3200" b="1" i="1" dirty="0"/>
              <a:t>not</a:t>
            </a:r>
            <a:r>
              <a:rPr lang="en-US" altLang="en-US" sz="3200" b="1" dirty="0"/>
              <a:t> </a:t>
            </a:r>
            <a:r>
              <a:rPr lang="en-US" altLang="en-US" sz="3200" dirty="0"/>
              <a:t>perform any updates</a:t>
            </a:r>
          </a:p>
          <a:p>
            <a:pPr lvl="1"/>
            <a:r>
              <a:rPr lang="en-US" altLang="en-US" sz="3200" dirty="0"/>
              <a:t>Writers   – can both read and write</a:t>
            </a:r>
          </a:p>
          <a:p>
            <a:r>
              <a:rPr lang="en-US" altLang="en-US" sz="3200" dirty="0"/>
              <a:t>Problem – allow multiple readers to read at the same time</a:t>
            </a:r>
          </a:p>
          <a:p>
            <a:pPr lvl="1"/>
            <a:r>
              <a:rPr lang="en-US" altLang="en-US" sz="3200" dirty="0"/>
              <a:t>Only one single writer can access the shared data at the same time</a:t>
            </a:r>
          </a:p>
          <a:p>
            <a:r>
              <a:rPr lang="en-US" altLang="en-US" sz="3200" dirty="0"/>
              <a:t>Several variations of how readers and writers are considered  – all involve some form of priorities</a:t>
            </a:r>
          </a:p>
        </p:txBody>
      </p:sp>
    </p:spTree>
    <p:extLst>
      <p:ext uri="{BB962C8B-B14F-4D97-AF65-F5344CB8AC3E}">
        <p14:creationId xmlns:p14="http://schemas.microsoft.com/office/powerpoint/2010/main" val="27845337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ED8D8A0-B225-4E11-8330-62A5DF05F048}"/>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Readers-Writers Problem Variations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FA702F4-1C7C-4FA6-A4A8-270CEAE24F54}"/>
              </a:ext>
            </a:extLst>
          </p:cNvPr>
          <p:cNvSpPr>
            <a:spLocks noGrp="1"/>
          </p:cNvSpPr>
          <p:nvPr>
            <p:ph idx="1"/>
          </p:nvPr>
        </p:nvSpPr>
        <p:spPr>
          <a:xfrm>
            <a:off x="4766315" y="320040"/>
            <a:ext cx="7104114" cy="6217919"/>
          </a:xfrm>
        </p:spPr>
        <p:txBody>
          <a:bodyPr anchor="ctr">
            <a:normAutofit/>
          </a:bodyPr>
          <a:lstStyle/>
          <a:p>
            <a:r>
              <a:rPr lang="en-US" altLang="en-US" sz="3600" b="1" i="1" dirty="0"/>
              <a:t>First</a:t>
            </a:r>
            <a:r>
              <a:rPr lang="en-US" altLang="en-US" sz="3600" i="1" dirty="0"/>
              <a:t>  </a:t>
            </a:r>
            <a:r>
              <a:rPr lang="en-US" altLang="en-US" sz="3600" dirty="0"/>
              <a:t>variation – no reader kept waiting unless writer has permission to use shared object</a:t>
            </a:r>
          </a:p>
          <a:p>
            <a:r>
              <a:rPr lang="en-US" altLang="en-US" sz="3600" b="1" i="1" dirty="0"/>
              <a:t>Second</a:t>
            </a:r>
            <a:r>
              <a:rPr lang="en-US" altLang="en-US" sz="3600" i="1" dirty="0"/>
              <a:t> </a:t>
            </a:r>
            <a:r>
              <a:rPr lang="en-US" altLang="en-US" sz="3600" dirty="0"/>
              <a:t>variation – once writer is ready, it performs the write ASAP</a:t>
            </a:r>
          </a:p>
          <a:p>
            <a:r>
              <a:rPr lang="en-US" altLang="en-US" sz="3600" dirty="0"/>
              <a:t>Both may have starvation leading to even more variations</a:t>
            </a:r>
          </a:p>
          <a:p>
            <a:r>
              <a:rPr lang="en-US" altLang="en-US" sz="3600" dirty="0"/>
              <a:t>Problem is solved on some systems by kernel providing reader-writer locks</a:t>
            </a:r>
          </a:p>
        </p:txBody>
      </p:sp>
    </p:spTree>
    <p:extLst>
      <p:ext uri="{BB962C8B-B14F-4D97-AF65-F5344CB8AC3E}">
        <p14:creationId xmlns:p14="http://schemas.microsoft.com/office/powerpoint/2010/main" val="2393512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71D2345-D689-4EC5-B619-3B23BA6AD4BD}"/>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Solution to First Readers-Writers Variation</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492459D-7F26-47E8-8897-2BACCAFE59B4}"/>
              </a:ext>
            </a:extLst>
          </p:cNvPr>
          <p:cNvSpPr>
            <a:spLocks noGrp="1"/>
          </p:cNvSpPr>
          <p:nvPr>
            <p:ph idx="1"/>
          </p:nvPr>
        </p:nvSpPr>
        <p:spPr>
          <a:xfrm>
            <a:off x="4976031" y="963876"/>
            <a:ext cx="6894390" cy="5459783"/>
          </a:xfrm>
        </p:spPr>
        <p:txBody>
          <a:bodyPr anchor="ctr">
            <a:normAutofit/>
          </a:bodyPr>
          <a:lstStyle/>
          <a:p>
            <a:pPr marL="0" indent="0">
              <a:buNone/>
            </a:pPr>
            <a:r>
              <a:rPr lang="en-US" altLang="en-US" dirty="0"/>
              <a:t>Shared Data</a:t>
            </a:r>
          </a:p>
          <a:p>
            <a:r>
              <a:rPr lang="en-US" altLang="en-US" dirty="0"/>
              <a:t>Data set</a:t>
            </a:r>
          </a:p>
          <a:p>
            <a:r>
              <a:rPr lang="en-US" altLang="en-US" dirty="0"/>
              <a:t>Semaphore</a:t>
            </a:r>
            <a:r>
              <a:rPr lang="en-US" altLang="en-US" b="1" dirty="0">
                <a:latin typeface="Courier New" panose="02070309020205020404" pitchFamily="49" charset="0"/>
              </a:rPr>
              <a:t> </a:t>
            </a:r>
            <a:r>
              <a:rPr lang="en-US" altLang="en-US" b="1" dirty="0" err="1">
                <a:latin typeface="Courier New" panose="02070309020205020404" pitchFamily="49" charset="0"/>
              </a:rPr>
              <a:t>rw_mutex</a:t>
            </a:r>
            <a:r>
              <a:rPr lang="en-US" altLang="en-US" b="1" dirty="0">
                <a:latin typeface="Courier New" panose="02070309020205020404" pitchFamily="49" charset="0"/>
              </a:rPr>
              <a:t> </a:t>
            </a:r>
            <a:r>
              <a:rPr lang="en-US" altLang="en-US" dirty="0"/>
              <a:t>initialized to 1</a:t>
            </a:r>
            <a:br>
              <a:rPr lang="en-US" altLang="en-US" dirty="0"/>
            </a:br>
            <a:r>
              <a:rPr lang="en-US" altLang="en-US" dirty="0"/>
              <a:t>(mutual exclusion for writers)</a:t>
            </a:r>
          </a:p>
          <a:p>
            <a:r>
              <a:rPr lang="en-US" altLang="en-US" dirty="0"/>
              <a:t>Semaphore </a:t>
            </a:r>
            <a:r>
              <a:rPr lang="en-US" altLang="en-US" b="1" dirty="0">
                <a:latin typeface="Courier New" panose="02070309020205020404" pitchFamily="49" charset="0"/>
              </a:rPr>
              <a:t>mutex </a:t>
            </a:r>
            <a:r>
              <a:rPr lang="en-US" altLang="en-US" dirty="0"/>
              <a:t>initialized to 1</a:t>
            </a:r>
            <a:br>
              <a:rPr lang="en-US" altLang="en-US" dirty="0"/>
            </a:br>
            <a:r>
              <a:rPr lang="en-US" altLang="en-US" dirty="0"/>
              <a:t>(mutual exclusion for </a:t>
            </a:r>
            <a:r>
              <a:rPr lang="en-US" altLang="en-US" dirty="0" err="1"/>
              <a:t>read_count</a:t>
            </a:r>
            <a:r>
              <a:rPr lang="en-US" altLang="en-US" dirty="0"/>
              <a:t>)</a:t>
            </a:r>
          </a:p>
          <a:p>
            <a:r>
              <a:rPr lang="en-US" altLang="en-US" dirty="0"/>
              <a:t>Integer </a:t>
            </a:r>
            <a:r>
              <a:rPr lang="en-US" altLang="en-US" b="1" dirty="0" err="1">
                <a:latin typeface="Courier New" panose="02070309020205020404" pitchFamily="49" charset="0"/>
              </a:rPr>
              <a:t>read_count</a:t>
            </a:r>
            <a:r>
              <a:rPr lang="en-US" altLang="en-US" dirty="0"/>
              <a:t> initialized to 0</a:t>
            </a:r>
            <a:br>
              <a:rPr lang="en-US" altLang="en-US" dirty="0"/>
            </a:br>
            <a:r>
              <a:rPr lang="en-US" altLang="en-US" dirty="0"/>
              <a:t>(number of active readers)</a:t>
            </a:r>
          </a:p>
        </p:txBody>
      </p:sp>
    </p:spTree>
    <p:extLst>
      <p:ext uri="{BB962C8B-B14F-4D97-AF65-F5344CB8AC3E}">
        <p14:creationId xmlns:p14="http://schemas.microsoft.com/office/powerpoint/2010/main" val="30163429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87FFCD4-AFA0-4393-87F7-6B62D088AEC9}"/>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Writer Process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52FC33A-F855-442C-A754-AC4E8347584F}"/>
              </a:ext>
            </a:extLst>
          </p:cNvPr>
          <p:cNvSpPr>
            <a:spLocks noGrp="1"/>
          </p:cNvSpPr>
          <p:nvPr>
            <p:ph idx="1"/>
          </p:nvPr>
        </p:nvSpPr>
        <p:spPr>
          <a:xfrm>
            <a:off x="4766349" y="320040"/>
            <a:ext cx="7104078" cy="5897879"/>
          </a:xfrm>
        </p:spPr>
        <p:txBody>
          <a:bodyPr anchor="ctr">
            <a:normAutofit/>
          </a:bodyPr>
          <a:lstStyle/>
          <a:p>
            <a:pPr>
              <a:buFont typeface="Monotype Sorts" pitchFamily="-84" charset="2"/>
              <a:buNone/>
            </a:pPr>
            <a:r>
              <a:rPr lang="en-US" altLang="en-US" sz="2400" b="1" dirty="0">
                <a:latin typeface="Courier New" panose="02070309020205020404" pitchFamily="49" charset="0"/>
                <a:cs typeface="Courier New" panose="02070309020205020404" pitchFamily="49" charset="0"/>
              </a:rPr>
              <a:t>do {</a:t>
            </a:r>
            <a:br>
              <a:rPr lang="en-US" altLang="en-US" sz="2400" b="1" dirty="0">
                <a:latin typeface="Courier New" panose="02070309020205020404" pitchFamily="49" charset="0"/>
                <a:cs typeface="Courier New" panose="02070309020205020404" pitchFamily="49" charset="0"/>
              </a:rPr>
            </a:br>
            <a:r>
              <a:rPr lang="en-US" altLang="en-US" sz="2400" b="1" dirty="0">
                <a:latin typeface="Courier New" panose="02070309020205020404" pitchFamily="49" charset="0"/>
                <a:cs typeface="Courier New" panose="02070309020205020404" pitchFamily="49" charset="0"/>
              </a:rPr>
              <a:t>    wait(</a:t>
            </a:r>
            <a:r>
              <a:rPr lang="en-US" altLang="en-US" sz="2400" b="1" dirty="0" err="1">
                <a:latin typeface="Courier New" panose="02070309020205020404" pitchFamily="49" charset="0"/>
                <a:cs typeface="Courier New" panose="02070309020205020404" pitchFamily="49" charset="0"/>
              </a:rPr>
              <a:t>rw_mutex</a:t>
            </a:r>
            <a:r>
              <a:rPr lang="en-US" altLang="en-US" sz="2400" b="1" dirty="0">
                <a:latin typeface="Courier New" panose="02070309020205020404" pitchFamily="49" charset="0"/>
                <a:cs typeface="Courier New" panose="02070309020205020404" pitchFamily="49" charset="0"/>
              </a:rPr>
              <a:t>); </a:t>
            </a:r>
          </a:p>
          <a:p>
            <a:pPr>
              <a:buFont typeface="Monotype Sorts" pitchFamily="-84" charset="2"/>
              <a:buNone/>
            </a:pPr>
            <a:r>
              <a:rPr lang="en-US" altLang="en-US" sz="2400" b="1" dirty="0">
                <a:latin typeface="Courier New" panose="02070309020205020404" pitchFamily="49" charset="0"/>
                <a:cs typeface="Courier New" panose="02070309020205020404" pitchFamily="49" charset="0"/>
              </a:rPr>
              <a:t>           ...</a:t>
            </a:r>
            <a:br>
              <a:rPr lang="en-US" altLang="en-US" sz="2400" b="1" dirty="0">
                <a:latin typeface="Courier New" panose="02070309020205020404" pitchFamily="49" charset="0"/>
                <a:cs typeface="Courier New" panose="02070309020205020404" pitchFamily="49" charset="0"/>
              </a:rPr>
            </a:br>
            <a:r>
              <a:rPr lang="en-US" altLang="en-US" sz="2400" b="1" dirty="0">
                <a:latin typeface="Courier New" panose="02070309020205020404" pitchFamily="49" charset="0"/>
                <a:cs typeface="Courier New" panose="02070309020205020404" pitchFamily="49" charset="0"/>
              </a:rPr>
              <a:t>   	   /* writing is performed */ </a:t>
            </a:r>
          </a:p>
          <a:p>
            <a:pPr>
              <a:buFont typeface="Monotype Sorts" pitchFamily="-84" charset="2"/>
              <a:buNone/>
            </a:pPr>
            <a:r>
              <a:rPr lang="en-US" altLang="en-US" sz="2400" b="1" dirty="0">
                <a:latin typeface="Courier New" panose="02070309020205020404" pitchFamily="49" charset="0"/>
                <a:cs typeface="Courier New" panose="02070309020205020404" pitchFamily="49" charset="0"/>
              </a:rPr>
              <a:t>           ... </a:t>
            </a:r>
          </a:p>
          <a:p>
            <a:pPr>
              <a:buFont typeface="Monotype Sorts" pitchFamily="-84" charset="2"/>
              <a:buNone/>
            </a:pPr>
            <a:r>
              <a:rPr lang="en-US" altLang="en-US" sz="2400" b="1" dirty="0">
                <a:latin typeface="Courier New" panose="02070309020205020404" pitchFamily="49" charset="0"/>
                <a:cs typeface="Courier New" panose="02070309020205020404" pitchFamily="49" charset="0"/>
              </a:rPr>
              <a:t>     signal(</a:t>
            </a:r>
            <a:r>
              <a:rPr lang="en-US" altLang="en-US" sz="2400" b="1" dirty="0" err="1">
                <a:latin typeface="Courier New" panose="02070309020205020404" pitchFamily="49" charset="0"/>
                <a:cs typeface="Courier New" panose="02070309020205020404" pitchFamily="49" charset="0"/>
              </a:rPr>
              <a:t>rw_mutex</a:t>
            </a:r>
            <a:r>
              <a:rPr lang="en-US" altLang="en-US" sz="2400" b="1" dirty="0">
                <a:latin typeface="Courier New" panose="02070309020205020404" pitchFamily="49" charset="0"/>
                <a:cs typeface="Courier New" panose="02070309020205020404" pitchFamily="49" charset="0"/>
              </a:rPr>
              <a:t>); </a:t>
            </a:r>
          </a:p>
          <a:p>
            <a:pPr>
              <a:buFont typeface="Monotype Sorts" pitchFamily="-84" charset="2"/>
              <a:buNone/>
            </a:pPr>
            <a:r>
              <a:rPr lang="en-US" altLang="en-US" sz="2400" b="1" dirty="0">
                <a:latin typeface="Courier New" panose="02070309020205020404" pitchFamily="49" charset="0"/>
                <a:cs typeface="Courier New" panose="02070309020205020404" pitchFamily="49" charset="0"/>
              </a:rPr>
              <a:t>   } while (true);</a:t>
            </a:r>
            <a:br>
              <a:rPr lang="en-US" altLang="en-US" sz="2400" b="1" dirty="0">
                <a:latin typeface="Courier New" panose="02070309020205020404" pitchFamily="49" charset="0"/>
                <a:cs typeface="Courier New" panose="02070309020205020404" pitchFamily="49" charset="0"/>
              </a:rPr>
            </a:br>
            <a:endParaRPr lang="en-US" altLang="en-US" sz="2400" b="1" dirty="0">
              <a:latin typeface="Courier New" panose="02070309020205020404" pitchFamily="49" charset="0"/>
              <a:cs typeface="Courier New" panose="02070309020205020404" pitchFamily="49" charset="0"/>
            </a:endParaRPr>
          </a:p>
          <a:p>
            <a:pPr marL="0" indent="0">
              <a:buNone/>
            </a:pPr>
            <a:endParaRPr lang="en-US" sz="2400" dirty="0"/>
          </a:p>
        </p:txBody>
      </p:sp>
    </p:spTree>
    <p:extLst>
      <p:ext uri="{BB962C8B-B14F-4D97-AF65-F5344CB8AC3E}">
        <p14:creationId xmlns:p14="http://schemas.microsoft.com/office/powerpoint/2010/main" val="35655757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8184DA9-72C5-42DC-A79A-FEEF7DF8EFA7}"/>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Reader Process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19DB728-BC00-49C9-B3C5-74AD6B0F3EB0}"/>
              </a:ext>
            </a:extLst>
          </p:cNvPr>
          <p:cNvSpPr>
            <a:spLocks noGrp="1"/>
          </p:cNvSpPr>
          <p:nvPr>
            <p:ph idx="1"/>
          </p:nvPr>
        </p:nvSpPr>
        <p:spPr>
          <a:xfrm>
            <a:off x="4849198" y="320040"/>
            <a:ext cx="7021193" cy="6537960"/>
          </a:xfrm>
        </p:spPr>
        <p:txBody>
          <a:bodyPr anchor="ctr">
            <a:normAutofit lnSpcReduction="10000"/>
          </a:bodyPr>
          <a:lstStyle/>
          <a:p>
            <a:pPr>
              <a:buFont typeface="Monotype Sorts" pitchFamily="-84" charset="2"/>
              <a:buNone/>
            </a:pPr>
            <a:r>
              <a:rPr lang="en-US" altLang="en-US" sz="1700" b="1" dirty="0">
                <a:latin typeface="Courier New" panose="02070309020205020404" pitchFamily="49" charset="0"/>
                <a:cs typeface="Courier New" panose="02070309020205020404" pitchFamily="49" charset="0"/>
              </a:rPr>
              <a:t>do</a:t>
            </a:r>
          </a:p>
          <a:p>
            <a:pPr>
              <a:buFont typeface="Monotype Sorts" pitchFamily="-84" charset="2"/>
              <a:buNone/>
            </a:pPr>
            <a:r>
              <a:rPr lang="en-US" altLang="en-US" sz="1700" b="1" dirty="0">
                <a:latin typeface="Courier New" panose="02070309020205020404" pitchFamily="49" charset="0"/>
                <a:cs typeface="Courier New" panose="02070309020205020404" pitchFamily="49" charset="0"/>
              </a:rPr>
              <a:t>{</a:t>
            </a:r>
            <a:br>
              <a:rPr lang="en-US" altLang="en-US" sz="1700" b="1" dirty="0">
                <a:latin typeface="Courier New" panose="02070309020205020404" pitchFamily="49" charset="0"/>
                <a:cs typeface="Courier New" panose="02070309020205020404" pitchFamily="49" charset="0"/>
              </a:rPr>
            </a:br>
            <a:r>
              <a:rPr lang="en-US" altLang="en-US" sz="1700" b="1" dirty="0">
                <a:latin typeface="Courier New" panose="02070309020205020404" pitchFamily="49" charset="0"/>
                <a:cs typeface="Courier New" panose="02070309020205020404" pitchFamily="49" charset="0"/>
              </a:rPr>
              <a:t> wait(mutex);</a:t>
            </a:r>
            <a:br>
              <a:rPr lang="en-US" altLang="en-US" sz="1700" b="1" dirty="0">
                <a:latin typeface="Courier New" panose="02070309020205020404" pitchFamily="49" charset="0"/>
                <a:cs typeface="Courier New" panose="02070309020205020404" pitchFamily="49" charset="0"/>
              </a:rPr>
            </a:br>
            <a:r>
              <a:rPr lang="en-US" altLang="en-US" sz="1700" b="1" dirty="0">
                <a:latin typeface="Courier New" panose="02070309020205020404" pitchFamily="49" charset="0"/>
                <a:cs typeface="Courier New" panose="02070309020205020404" pitchFamily="49" charset="0"/>
              </a:rPr>
              <a:t> </a:t>
            </a:r>
            <a:r>
              <a:rPr lang="en-US" altLang="en-US" sz="1700" b="1" dirty="0" err="1">
                <a:latin typeface="Courier New" panose="02070309020205020404" pitchFamily="49" charset="0"/>
                <a:cs typeface="Courier New" panose="02070309020205020404" pitchFamily="49" charset="0"/>
              </a:rPr>
              <a:t>read_count</a:t>
            </a:r>
            <a:r>
              <a:rPr lang="en-US" altLang="en-US" sz="1700" b="1" dirty="0">
                <a:latin typeface="Courier New" panose="02070309020205020404" pitchFamily="49" charset="0"/>
                <a:cs typeface="Courier New" panose="02070309020205020404" pitchFamily="49" charset="0"/>
              </a:rPr>
              <a:t>++;</a:t>
            </a:r>
          </a:p>
          <a:p>
            <a:pPr>
              <a:buFont typeface="Monotype Sorts" pitchFamily="-84" charset="2"/>
              <a:buNone/>
            </a:pPr>
            <a:br>
              <a:rPr lang="en-US" altLang="en-US" sz="1700" b="1" dirty="0">
                <a:latin typeface="Courier New" panose="02070309020205020404" pitchFamily="49" charset="0"/>
                <a:cs typeface="Courier New" panose="02070309020205020404" pitchFamily="49" charset="0"/>
              </a:rPr>
            </a:br>
            <a:r>
              <a:rPr lang="en-US" altLang="en-US" sz="1700" b="1" dirty="0">
                <a:latin typeface="Courier New" panose="02070309020205020404" pitchFamily="49" charset="0"/>
                <a:cs typeface="Courier New" panose="02070309020205020404" pitchFamily="49" charset="0"/>
              </a:rPr>
              <a:t> if (</a:t>
            </a:r>
            <a:r>
              <a:rPr lang="en-US" altLang="en-US" sz="1700" b="1" dirty="0" err="1">
                <a:latin typeface="Courier New" panose="02070309020205020404" pitchFamily="49" charset="0"/>
                <a:cs typeface="Courier New" panose="02070309020205020404" pitchFamily="49" charset="0"/>
              </a:rPr>
              <a:t>read_count</a:t>
            </a:r>
            <a:r>
              <a:rPr lang="en-US" altLang="en-US" sz="1700" b="1" dirty="0">
                <a:latin typeface="Courier New" panose="02070309020205020404" pitchFamily="49" charset="0"/>
                <a:cs typeface="Courier New" panose="02070309020205020404" pitchFamily="49" charset="0"/>
              </a:rPr>
              <a:t> == 1) </a:t>
            </a:r>
          </a:p>
          <a:p>
            <a:pPr>
              <a:buFont typeface="Monotype Sorts" pitchFamily="-84" charset="2"/>
              <a:buNone/>
            </a:pPr>
            <a:r>
              <a:rPr lang="en-US" altLang="en-US" sz="1700" b="1" dirty="0">
                <a:latin typeface="Courier New" panose="02070309020205020404" pitchFamily="49" charset="0"/>
                <a:cs typeface="Courier New" panose="02070309020205020404" pitchFamily="49" charset="0"/>
              </a:rPr>
              <a:t>     wait(</a:t>
            </a:r>
            <a:r>
              <a:rPr lang="en-US" altLang="en-US" sz="1700" b="1" dirty="0" err="1">
                <a:latin typeface="Courier New" panose="02070309020205020404" pitchFamily="49" charset="0"/>
                <a:cs typeface="Courier New" panose="02070309020205020404" pitchFamily="49" charset="0"/>
              </a:rPr>
              <a:t>rw_mutex</a:t>
            </a:r>
            <a:r>
              <a:rPr lang="en-US" altLang="en-US" sz="1700" b="1" dirty="0">
                <a:latin typeface="Courier New" panose="02070309020205020404" pitchFamily="49" charset="0"/>
                <a:cs typeface="Courier New" panose="02070309020205020404" pitchFamily="49" charset="0"/>
              </a:rPr>
              <a:t>); </a:t>
            </a:r>
          </a:p>
          <a:p>
            <a:pPr>
              <a:buFont typeface="Monotype Sorts" pitchFamily="-84" charset="2"/>
              <a:buNone/>
            </a:pPr>
            <a:endParaRPr lang="en-US" altLang="en-US" sz="1700" b="1" dirty="0">
              <a:latin typeface="Courier New" panose="02070309020205020404" pitchFamily="49" charset="0"/>
              <a:cs typeface="Courier New" panose="02070309020205020404" pitchFamily="49" charset="0"/>
            </a:endParaRPr>
          </a:p>
          <a:p>
            <a:pPr>
              <a:buFont typeface="Monotype Sorts" pitchFamily="-84" charset="2"/>
              <a:buNone/>
            </a:pPr>
            <a:r>
              <a:rPr lang="en-US" altLang="en-US" sz="1700" b="1" dirty="0">
                <a:latin typeface="Courier New" panose="02070309020205020404" pitchFamily="49" charset="0"/>
                <a:cs typeface="Courier New" panose="02070309020205020404" pitchFamily="49" charset="0"/>
              </a:rPr>
              <a:t>     signal(mutex); </a:t>
            </a:r>
          </a:p>
          <a:p>
            <a:pPr>
              <a:buFont typeface="Monotype Sorts" pitchFamily="-84" charset="2"/>
              <a:buNone/>
            </a:pPr>
            <a:r>
              <a:rPr lang="en-US" altLang="en-US" sz="1700" b="1" dirty="0">
                <a:latin typeface="Courier New" panose="02070309020205020404" pitchFamily="49" charset="0"/>
                <a:cs typeface="Courier New" panose="02070309020205020404" pitchFamily="49" charset="0"/>
              </a:rPr>
              <a:t>          ...</a:t>
            </a:r>
            <a:br>
              <a:rPr lang="en-US" altLang="en-US" sz="1700" b="1" dirty="0">
                <a:latin typeface="Courier New" panose="02070309020205020404" pitchFamily="49" charset="0"/>
                <a:cs typeface="Courier New" panose="02070309020205020404" pitchFamily="49" charset="0"/>
              </a:rPr>
            </a:br>
            <a:r>
              <a:rPr lang="en-US" altLang="en-US" sz="1700" b="1" dirty="0">
                <a:latin typeface="Courier New" panose="02070309020205020404" pitchFamily="49" charset="0"/>
                <a:cs typeface="Courier New" panose="02070309020205020404" pitchFamily="49" charset="0"/>
              </a:rPr>
              <a:t>   /* reading is performed */ </a:t>
            </a:r>
          </a:p>
          <a:p>
            <a:pPr>
              <a:buFont typeface="Monotype Sorts" pitchFamily="-84" charset="2"/>
              <a:buNone/>
            </a:pPr>
            <a:r>
              <a:rPr lang="en-US" altLang="en-US" sz="1700" b="1" dirty="0">
                <a:latin typeface="Courier New" panose="02070309020205020404" pitchFamily="49" charset="0"/>
                <a:cs typeface="Courier New" panose="02070309020205020404" pitchFamily="49" charset="0"/>
              </a:rPr>
              <a:t>          ... </a:t>
            </a:r>
          </a:p>
          <a:p>
            <a:pPr>
              <a:buFont typeface="Monotype Sorts" pitchFamily="-84" charset="2"/>
              <a:buNone/>
            </a:pPr>
            <a:r>
              <a:rPr lang="en-US" altLang="en-US" sz="1700" b="1" dirty="0">
                <a:latin typeface="Courier New" panose="02070309020205020404" pitchFamily="49" charset="0"/>
                <a:cs typeface="Courier New" panose="02070309020205020404" pitchFamily="49" charset="0"/>
              </a:rPr>
              <a:t>     wait(mutex);</a:t>
            </a:r>
            <a:br>
              <a:rPr lang="en-US" altLang="en-US" sz="1700" b="1" dirty="0">
                <a:latin typeface="Courier New" panose="02070309020205020404" pitchFamily="49" charset="0"/>
                <a:cs typeface="Courier New" panose="02070309020205020404" pitchFamily="49" charset="0"/>
              </a:rPr>
            </a:br>
            <a:r>
              <a:rPr lang="en-US" altLang="en-US" sz="1700" b="1" dirty="0">
                <a:latin typeface="Courier New" panose="02070309020205020404" pitchFamily="49" charset="0"/>
                <a:cs typeface="Courier New" panose="02070309020205020404" pitchFamily="49" charset="0"/>
              </a:rPr>
              <a:t>   read count--;</a:t>
            </a:r>
          </a:p>
          <a:p>
            <a:pPr>
              <a:buFont typeface="Monotype Sorts" pitchFamily="-84" charset="2"/>
              <a:buNone/>
            </a:pPr>
            <a:br>
              <a:rPr lang="en-US" altLang="en-US" sz="1700" b="1" dirty="0">
                <a:latin typeface="Courier New" panose="02070309020205020404" pitchFamily="49" charset="0"/>
                <a:cs typeface="Courier New" panose="02070309020205020404" pitchFamily="49" charset="0"/>
              </a:rPr>
            </a:br>
            <a:r>
              <a:rPr lang="en-US" altLang="en-US" sz="1700" b="1" dirty="0">
                <a:latin typeface="Courier New" panose="02070309020205020404" pitchFamily="49" charset="0"/>
                <a:cs typeface="Courier New" panose="02070309020205020404" pitchFamily="49" charset="0"/>
              </a:rPr>
              <a:t>   if (</a:t>
            </a:r>
            <a:r>
              <a:rPr lang="en-US" altLang="en-US" sz="1700" b="1" dirty="0" err="1">
                <a:latin typeface="Courier New" panose="02070309020205020404" pitchFamily="49" charset="0"/>
                <a:cs typeface="Courier New" panose="02070309020205020404" pitchFamily="49" charset="0"/>
              </a:rPr>
              <a:t>read_count</a:t>
            </a:r>
            <a:r>
              <a:rPr lang="en-US" altLang="en-US" sz="1700" b="1" dirty="0">
                <a:latin typeface="Courier New" panose="02070309020205020404" pitchFamily="49" charset="0"/>
                <a:cs typeface="Courier New" panose="02070309020205020404" pitchFamily="49" charset="0"/>
              </a:rPr>
              <a:t> == 0) </a:t>
            </a:r>
          </a:p>
          <a:p>
            <a:pPr>
              <a:buFont typeface="Monotype Sorts" pitchFamily="-84" charset="2"/>
              <a:buNone/>
            </a:pPr>
            <a:r>
              <a:rPr lang="en-US" altLang="en-US" sz="1700" b="1" dirty="0">
                <a:latin typeface="Courier New" panose="02070309020205020404" pitchFamily="49" charset="0"/>
                <a:cs typeface="Courier New" panose="02070309020205020404" pitchFamily="49" charset="0"/>
              </a:rPr>
              <a:t>        signal(</a:t>
            </a:r>
            <a:r>
              <a:rPr lang="en-US" altLang="en-US" sz="1700" b="1" dirty="0" err="1">
                <a:latin typeface="Courier New" panose="02070309020205020404" pitchFamily="49" charset="0"/>
                <a:cs typeface="Courier New" panose="02070309020205020404" pitchFamily="49" charset="0"/>
              </a:rPr>
              <a:t>rw_mutex</a:t>
            </a:r>
            <a:r>
              <a:rPr lang="en-US" altLang="en-US" sz="1700" b="1" dirty="0">
                <a:latin typeface="Courier New" panose="02070309020205020404" pitchFamily="49" charset="0"/>
                <a:cs typeface="Courier New" panose="02070309020205020404" pitchFamily="49" charset="0"/>
              </a:rPr>
              <a:t>);</a:t>
            </a:r>
          </a:p>
          <a:p>
            <a:pPr>
              <a:buFont typeface="Monotype Sorts" pitchFamily="-84" charset="2"/>
              <a:buNone/>
            </a:pPr>
            <a:endParaRPr lang="en-US" altLang="en-US" sz="1700" b="1" dirty="0">
              <a:latin typeface="Courier New" panose="02070309020205020404" pitchFamily="49" charset="0"/>
              <a:cs typeface="Courier New" panose="02070309020205020404" pitchFamily="49" charset="0"/>
            </a:endParaRPr>
          </a:p>
          <a:p>
            <a:pPr>
              <a:buFont typeface="Monotype Sorts" pitchFamily="-84" charset="2"/>
              <a:buNone/>
            </a:pPr>
            <a:r>
              <a:rPr lang="en-US" altLang="en-US" sz="1700" b="1" dirty="0">
                <a:latin typeface="Courier New" panose="02070309020205020404" pitchFamily="49" charset="0"/>
                <a:cs typeface="Courier New" panose="02070309020205020404" pitchFamily="49" charset="0"/>
              </a:rPr>
              <a:t>     signal(mutex);</a:t>
            </a:r>
          </a:p>
          <a:p>
            <a:pPr>
              <a:buFont typeface="Monotype Sorts" pitchFamily="-84" charset="2"/>
              <a:buNone/>
            </a:pPr>
            <a:r>
              <a:rPr lang="en-US" altLang="en-US" sz="1700" b="1" dirty="0">
                <a:latin typeface="Courier New" panose="02070309020205020404" pitchFamily="49" charset="0"/>
                <a:cs typeface="Courier New" panose="02070309020205020404" pitchFamily="49" charset="0"/>
              </a:rPr>
              <a:t>} while (true);</a:t>
            </a:r>
            <a:br>
              <a:rPr lang="en-US" altLang="en-US" sz="1700" b="1" dirty="0">
                <a:latin typeface="Courier New" panose="02070309020205020404" pitchFamily="49" charset="0"/>
                <a:cs typeface="Courier New" panose="02070309020205020404" pitchFamily="49" charset="0"/>
              </a:rPr>
            </a:br>
            <a:endParaRPr lang="en-US" altLang="en-US" sz="1700" b="1" dirty="0">
              <a:latin typeface="Courier New" panose="02070309020205020404" pitchFamily="49" charset="0"/>
              <a:cs typeface="Courier New" panose="02070309020205020404" pitchFamily="49" charset="0"/>
            </a:endParaRPr>
          </a:p>
          <a:p>
            <a:pPr marL="0" indent="0">
              <a:buNone/>
            </a:pPr>
            <a:endParaRPr lang="en-US" sz="1700" dirty="0"/>
          </a:p>
        </p:txBody>
      </p:sp>
    </p:spTree>
    <p:extLst>
      <p:ext uri="{BB962C8B-B14F-4D97-AF65-F5344CB8AC3E}">
        <p14:creationId xmlns:p14="http://schemas.microsoft.com/office/powerpoint/2010/main" val="9571268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A452C5-966F-4521-90CA-89B685196649}"/>
              </a:ext>
            </a:extLst>
          </p:cNvPr>
          <p:cNvSpPr>
            <a:spLocks noGrp="1"/>
          </p:cNvSpPr>
          <p:nvPr>
            <p:ph type="title"/>
          </p:nvPr>
        </p:nvSpPr>
        <p:spPr>
          <a:xfrm>
            <a:off x="875538" y="411385"/>
            <a:ext cx="3494362" cy="4930246"/>
          </a:xfrm>
        </p:spPr>
        <p:txBody>
          <a:bodyPr>
            <a:normAutofit/>
          </a:bodyPr>
          <a:lstStyle/>
          <a:p>
            <a:pPr algn="r"/>
            <a:r>
              <a:rPr lang="en-US" altLang="en-US">
                <a:solidFill>
                  <a:schemeClr val="accent1"/>
                </a:solidFill>
              </a:rPr>
              <a:t>Dining-Philosophers Problem</a:t>
            </a:r>
            <a:endParaRPr lang="en-US"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58C28F0-EC0F-4793-9864-F4C58AB5F6D7}"/>
              </a:ext>
            </a:extLst>
          </p:cNvPr>
          <p:cNvSpPr>
            <a:spLocks noGrp="1"/>
          </p:cNvSpPr>
          <p:nvPr>
            <p:ph idx="1"/>
          </p:nvPr>
        </p:nvSpPr>
        <p:spPr>
          <a:xfrm>
            <a:off x="4976031" y="963877"/>
            <a:ext cx="6377769" cy="4930246"/>
          </a:xfrm>
        </p:spPr>
        <p:txBody>
          <a:bodyPr anchor="ctr">
            <a:normAutofit/>
          </a:bodyPr>
          <a:lstStyle/>
          <a:p>
            <a:pPr>
              <a:tabLst>
                <a:tab pos="1365250" algn="l"/>
                <a:tab pos="1538288" algn="l"/>
              </a:tabLst>
            </a:pPr>
            <a:r>
              <a:rPr lang="en-US" altLang="en-US" sz="2400" dirty="0"/>
              <a:t>Philosophers spend their lives alternating thinking and eating</a:t>
            </a:r>
          </a:p>
          <a:p>
            <a:pPr>
              <a:tabLst>
                <a:tab pos="1365250" algn="l"/>
                <a:tab pos="1538288" algn="l"/>
              </a:tabLst>
            </a:pPr>
            <a:r>
              <a:rPr lang="en-US" altLang="en-US" sz="2400" dirty="0"/>
              <a:t>Don’</a:t>
            </a:r>
            <a:r>
              <a:rPr lang="en-US" altLang="ja-JP" sz="2400" dirty="0"/>
              <a:t>t interact with their neighbors, occasionally try to pick up 2 chopsticks (one at a time) to eat from bowl</a:t>
            </a:r>
          </a:p>
          <a:p>
            <a:pPr lvl="1">
              <a:tabLst>
                <a:tab pos="1365250" algn="l"/>
                <a:tab pos="1538288" algn="l"/>
              </a:tabLst>
            </a:pPr>
            <a:r>
              <a:rPr lang="en-US" altLang="en-US" dirty="0"/>
              <a:t>Need both to eat, then release both when done</a:t>
            </a:r>
          </a:p>
          <a:p>
            <a:pPr>
              <a:tabLst>
                <a:tab pos="1365250" algn="l"/>
                <a:tab pos="1538288" algn="l"/>
              </a:tabLst>
            </a:pPr>
            <a:r>
              <a:rPr lang="en-US" altLang="en-US" sz="2400" dirty="0"/>
              <a:t>In the case of 5 philosophers</a:t>
            </a:r>
          </a:p>
          <a:p>
            <a:pPr lvl="1">
              <a:tabLst>
                <a:tab pos="1365250" algn="l"/>
                <a:tab pos="1538288" algn="l"/>
              </a:tabLst>
            </a:pPr>
            <a:r>
              <a:rPr lang="en-US" altLang="en-US" dirty="0"/>
              <a:t>Shared data </a:t>
            </a:r>
          </a:p>
          <a:p>
            <a:pPr lvl="2">
              <a:tabLst>
                <a:tab pos="1365250" algn="l"/>
                <a:tab pos="1538288" algn="l"/>
              </a:tabLst>
            </a:pPr>
            <a:r>
              <a:rPr lang="en-US" altLang="en-US" sz="2400" dirty="0"/>
              <a:t>Bowl of rice (data set)</a:t>
            </a:r>
          </a:p>
          <a:p>
            <a:pPr lvl="2">
              <a:tabLst>
                <a:tab pos="1365250" algn="l"/>
                <a:tab pos="1538288" algn="l"/>
              </a:tabLst>
            </a:pPr>
            <a:r>
              <a:rPr lang="en-US" altLang="en-US" sz="2400" dirty="0"/>
              <a:t>Semaphore chopstick [5] initialized to 1</a:t>
            </a:r>
            <a:br>
              <a:rPr lang="en-US" altLang="en-US" sz="2400" dirty="0"/>
            </a:br>
            <a:r>
              <a:rPr lang="en-US" altLang="en-US" sz="2400" dirty="0"/>
              <a:t>(all available)</a:t>
            </a:r>
          </a:p>
          <a:p>
            <a:endParaRPr lang="en-US" sz="2400" dirty="0"/>
          </a:p>
        </p:txBody>
      </p:sp>
      <p:pic>
        <p:nvPicPr>
          <p:cNvPr id="6" name="Picture 5" descr="6">
            <a:extLst>
              <a:ext uri="{FF2B5EF4-FFF2-40B4-BE49-F238E27FC236}">
                <a16:creationId xmlns:a16="http://schemas.microsoft.com/office/drawing/2014/main" id="{E888024E-9728-481F-B27C-3991469AD3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466" y="3863340"/>
            <a:ext cx="2606220" cy="250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91688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B618E6F-F179-44FD-9117-FAADA918B0EC}"/>
              </a:ext>
            </a:extLst>
          </p:cNvPr>
          <p:cNvSpPr>
            <a:spLocks noGrp="1"/>
          </p:cNvSpPr>
          <p:nvPr>
            <p:ph type="title"/>
          </p:nvPr>
        </p:nvSpPr>
        <p:spPr>
          <a:xfrm>
            <a:off x="838200" y="963877"/>
            <a:ext cx="3494362" cy="4930246"/>
          </a:xfrm>
        </p:spPr>
        <p:txBody>
          <a:bodyPr>
            <a:normAutofit/>
          </a:bodyPr>
          <a:lstStyle/>
          <a:p>
            <a:pPr algn="r"/>
            <a:r>
              <a:rPr lang="en-US" altLang="en-US" dirty="0">
                <a:solidFill>
                  <a:schemeClr val="accent1"/>
                </a:solidFill>
              </a:rPr>
              <a:t>Dining-Philosophers Problem Algorithm</a:t>
            </a:r>
            <a:br>
              <a:rPr lang="en-US" altLang="en-US" dirty="0">
                <a:solidFill>
                  <a:schemeClr val="accent1"/>
                </a:solidFill>
              </a:rPr>
            </a:br>
            <a:br>
              <a:rPr lang="en-US" altLang="en-US" dirty="0">
                <a:solidFill>
                  <a:schemeClr val="accent1"/>
                </a:solidFill>
              </a:rPr>
            </a:br>
            <a:r>
              <a:rPr lang="en-US" altLang="en-US" dirty="0">
                <a:solidFill>
                  <a:schemeClr val="accent1"/>
                </a:solidFill>
              </a:rPr>
              <a:t>Structure of Philosopher </a:t>
            </a:r>
            <a:r>
              <a:rPr lang="en-US" altLang="en-US" dirty="0" err="1">
                <a:solidFill>
                  <a:schemeClr val="accent1"/>
                </a:solidFill>
              </a:rPr>
              <a:t>i</a:t>
            </a:r>
            <a:endParaRPr lang="en-US"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BF888E1-B025-419C-92CD-1317DA2A55A2}"/>
              </a:ext>
            </a:extLst>
          </p:cNvPr>
          <p:cNvSpPr>
            <a:spLocks noGrp="1"/>
          </p:cNvSpPr>
          <p:nvPr>
            <p:ph idx="1"/>
          </p:nvPr>
        </p:nvSpPr>
        <p:spPr>
          <a:xfrm>
            <a:off x="4846327" y="320040"/>
            <a:ext cx="7024078" cy="6217920"/>
          </a:xfrm>
        </p:spPr>
        <p:txBody>
          <a:bodyPr anchor="ctr">
            <a:normAutofit/>
          </a:bodyPr>
          <a:lstStyle/>
          <a:p>
            <a:pPr marL="0" indent="0">
              <a:buNone/>
              <a:tabLst>
                <a:tab pos="1709738" algn="l"/>
                <a:tab pos="2001838" algn="l"/>
                <a:tab pos="2227263" algn="l"/>
                <a:tab pos="2454275" algn="l"/>
              </a:tabLst>
            </a:pPr>
            <a:endParaRPr lang="en-US" altLang="en-US" sz="2000" dirty="0"/>
          </a:p>
          <a:p>
            <a:pPr marL="280988" indent="-338138">
              <a:buNone/>
              <a:tabLst>
                <a:tab pos="1709738" algn="l"/>
                <a:tab pos="2001838" algn="l"/>
                <a:tab pos="2227263" algn="l"/>
                <a:tab pos="2454275" algn="l"/>
              </a:tabLst>
            </a:pPr>
            <a:r>
              <a:rPr lang="en-US" altLang="en-US" sz="2400" b="1" dirty="0">
                <a:latin typeface="Courier New" panose="02070309020205020404" pitchFamily="49" charset="0"/>
              </a:rPr>
              <a:t>do</a:t>
            </a:r>
          </a:p>
          <a:p>
            <a:pPr marL="280988" indent="-338138">
              <a:buNone/>
              <a:tabLst>
                <a:tab pos="1709738" algn="l"/>
                <a:tab pos="2001838" algn="l"/>
                <a:tab pos="2227263" algn="l"/>
                <a:tab pos="2454275" algn="l"/>
              </a:tabLst>
            </a:pPr>
            <a:r>
              <a:rPr lang="en-US" altLang="en-US" sz="2400" b="1" dirty="0">
                <a:latin typeface="Courier New" panose="02070309020205020404" pitchFamily="49" charset="0"/>
              </a:rPr>
              <a:t>{ </a:t>
            </a:r>
          </a:p>
          <a:p>
            <a:pPr marL="280988" indent="-338138">
              <a:buNone/>
              <a:tabLst>
                <a:tab pos="1709738" algn="l"/>
                <a:tab pos="2001838" algn="l"/>
                <a:tab pos="2227263" algn="l"/>
                <a:tab pos="2454275" algn="l"/>
              </a:tabLst>
            </a:pPr>
            <a:r>
              <a:rPr lang="en-US" altLang="en-US" sz="2400" b="1" dirty="0">
                <a:latin typeface="Courier New" panose="02070309020205020404" pitchFamily="49" charset="0"/>
              </a:rPr>
              <a:t>    wait (chopstick[</a:t>
            </a:r>
            <a:r>
              <a:rPr lang="en-US" altLang="en-US" sz="2400" b="1" dirty="0" err="1">
                <a:latin typeface="Courier New" panose="02070309020205020404" pitchFamily="49" charset="0"/>
              </a:rPr>
              <a:t>i</a:t>
            </a:r>
            <a:r>
              <a:rPr lang="en-US" altLang="en-US" sz="2400" b="1" dirty="0">
                <a:latin typeface="Courier New" panose="02070309020205020404" pitchFamily="49" charset="0"/>
              </a:rPr>
              <a:t>]);</a:t>
            </a:r>
          </a:p>
          <a:p>
            <a:pPr marL="280988" indent="-338138">
              <a:buNone/>
              <a:tabLst>
                <a:tab pos="1709738" algn="l"/>
                <a:tab pos="2001838" algn="l"/>
                <a:tab pos="2227263" algn="l"/>
                <a:tab pos="2454275" algn="l"/>
              </a:tabLst>
            </a:pPr>
            <a:r>
              <a:rPr lang="en-US" altLang="en-US" sz="2400" b="1" dirty="0">
                <a:latin typeface="Courier New" panose="02070309020205020404" pitchFamily="49" charset="0"/>
              </a:rPr>
              <a:t>	  wait (</a:t>
            </a:r>
            <a:r>
              <a:rPr lang="en-US" altLang="en-US" sz="2400" b="1" dirty="0" err="1">
                <a:latin typeface="Courier New" panose="02070309020205020404" pitchFamily="49" charset="0"/>
              </a:rPr>
              <a:t>chopStick</a:t>
            </a:r>
            <a:r>
              <a:rPr lang="en-US" altLang="en-US" sz="2400" b="1" dirty="0">
                <a:latin typeface="Courier New" panose="02070309020205020404" pitchFamily="49" charset="0"/>
              </a:rPr>
              <a:t>[ (</a:t>
            </a:r>
            <a:r>
              <a:rPr lang="en-US" altLang="en-US" sz="2400" b="1" dirty="0" err="1">
                <a:latin typeface="Courier New" panose="02070309020205020404" pitchFamily="49" charset="0"/>
              </a:rPr>
              <a:t>i</a:t>
            </a:r>
            <a:r>
              <a:rPr lang="en-US" altLang="en-US" sz="2400" b="1" dirty="0">
                <a:latin typeface="Courier New" panose="02070309020205020404" pitchFamily="49" charset="0"/>
              </a:rPr>
              <a:t> + 1) % 5] );</a:t>
            </a:r>
          </a:p>
          <a:p>
            <a:pPr marL="280988" indent="-338138">
              <a:buNone/>
              <a:tabLst>
                <a:tab pos="1709738" algn="l"/>
                <a:tab pos="2001838" algn="l"/>
                <a:tab pos="2227263" algn="l"/>
                <a:tab pos="2454275" algn="l"/>
              </a:tabLst>
            </a:pPr>
            <a:r>
              <a:rPr lang="en-US" altLang="en-US" sz="2400" b="1" dirty="0">
                <a:latin typeface="Courier New" panose="02070309020205020404" pitchFamily="49" charset="0"/>
              </a:rPr>
              <a:t>	</a:t>
            </a:r>
          </a:p>
          <a:p>
            <a:pPr marL="280988" indent="-338138">
              <a:buNone/>
              <a:tabLst>
                <a:tab pos="1709738" algn="l"/>
                <a:tab pos="2001838" algn="l"/>
                <a:tab pos="2227263" algn="l"/>
                <a:tab pos="2454275" algn="l"/>
              </a:tabLst>
            </a:pPr>
            <a:r>
              <a:rPr lang="en-US" altLang="en-US" sz="2400" b="1" dirty="0">
                <a:latin typeface="Courier New" panose="02070309020205020404" pitchFamily="49" charset="0"/>
              </a:rPr>
              <a:t>	  //  eat</a:t>
            </a:r>
          </a:p>
          <a:p>
            <a:pPr marL="280988" indent="-338138">
              <a:buNone/>
              <a:tabLst>
                <a:tab pos="1709738" algn="l"/>
                <a:tab pos="2001838" algn="l"/>
                <a:tab pos="2227263" algn="l"/>
                <a:tab pos="2454275" algn="l"/>
              </a:tabLst>
            </a:pPr>
            <a:endParaRPr lang="en-US" altLang="en-US" sz="2400" b="1" dirty="0">
              <a:latin typeface="Courier New" panose="02070309020205020404" pitchFamily="49" charset="0"/>
            </a:endParaRPr>
          </a:p>
          <a:p>
            <a:pPr marL="280988" indent="-338138">
              <a:buNone/>
              <a:tabLst>
                <a:tab pos="1709738" algn="l"/>
                <a:tab pos="2001838" algn="l"/>
                <a:tab pos="2227263" algn="l"/>
                <a:tab pos="2454275" algn="l"/>
              </a:tabLst>
            </a:pPr>
            <a:r>
              <a:rPr lang="en-US" altLang="en-US" sz="2400" b="1" dirty="0">
                <a:latin typeface="Courier New" panose="02070309020205020404" pitchFamily="49" charset="0"/>
              </a:rPr>
              <a:t>	  signal (chopstick[</a:t>
            </a:r>
            <a:r>
              <a:rPr lang="en-US" altLang="en-US" sz="2400" b="1" dirty="0" err="1">
                <a:latin typeface="Courier New" panose="02070309020205020404" pitchFamily="49" charset="0"/>
              </a:rPr>
              <a:t>i</a:t>
            </a:r>
            <a:r>
              <a:rPr lang="en-US" altLang="en-US" sz="2400" b="1" dirty="0">
                <a:latin typeface="Courier New" panose="02070309020205020404" pitchFamily="49" charset="0"/>
              </a:rPr>
              <a:t>] );</a:t>
            </a:r>
          </a:p>
          <a:p>
            <a:pPr marL="280988" indent="-338138">
              <a:buNone/>
              <a:tabLst>
                <a:tab pos="1709738" algn="l"/>
                <a:tab pos="2001838" algn="l"/>
                <a:tab pos="2227263" algn="l"/>
                <a:tab pos="2454275" algn="l"/>
              </a:tabLst>
            </a:pPr>
            <a:r>
              <a:rPr lang="en-US" altLang="en-US" sz="2400" b="1" dirty="0">
                <a:latin typeface="Courier New" panose="02070309020205020404" pitchFamily="49" charset="0"/>
              </a:rPr>
              <a:t>	  signal (chopstick[ (</a:t>
            </a:r>
            <a:r>
              <a:rPr lang="en-US" altLang="en-US" sz="2400" b="1" dirty="0" err="1">
                <a:latin typeface="Courier New" panose="02070309020205020404" pitchFamily="49" charset="0"/>
              </a:rPr>
              <a:t>i</a:t>
            </a:r>
            <a:r>
              <a:rPr lang="en-US" altLang="en-US" sz="2400" b="1" dirty="0">
                <a:latin typeface="Courier New" panose="02070309020205020404" pitchFamily="49" charset="0"/>
              </a:rPr>
              <a:t> + 1) % 5] );</a:t>
            </a:r>
          </a:p>
          <a:p>
            <a:pPr marL="280988" indent="-338138">
              <a:buNone/>
              <a:tabLst>
                <a:tab pos="1709738" algn="l"/>
                <a:tab pos="2001838" algn="l"/>
                <a:tab pos="2227263" algn="l"/>
                <a:tab pos="2454275" algn="l"/>
              </a:tabLst>
            </a:pPr>
            <a:r>
              <a:rPr lang="en-US" altLang="en-US" sz="2400" b="1" dirty="0">
                <a:latin typeface="Courier New" panose="02070309020205020404" pitchFamily="49" charset="0"/>
              </a:rPr>
              <a:t>	</a:t>
            </a:r>
          </a:p>
          <a:p>
            <a:pPr marL="280988" indent="-338138">
              <a:buNone/>
              <a:tabLst>
                <a:tab pos="1709738" algn="l"/>
                <a:tab pos="2001838" algn="l"/>
                <a:tab pos="2227263" algn="l"/>
                <a:tab pos="2454275" algn="l"/>
              </a:tabLst>
            </a:pPr>
            <a:r>
              <a:rPr lang="en-US" altLang="en-US" sz="2400" b="1" dirty="0">
                <a:latin typeface="Courier New" panose="02070309020205020404" pitchFamily="49" charset="0"/>
              </a:rPr>
              <a:t>    //  think</a:t>
            </a:r>
          </a:p>
          <a:p>
            <a:pPr marL="280988" indent="-338138">
              <a:buNone/>
              <a:tabLst>
                <a:tab pos="1709738" algn="l"/>
                <a:tab pos="2001838" algn="l"/>
                <a:tab pos="2227263" algn="l"/>
                <a:tab pos="2454275" algn="l"/>
              </a:tabLst>
            </a:pPr>
            <a:r>
              <a:rPr lang="en-US" altLang="en-US" sz="2400" b="1" dirty="0">
                <a:latin typeface="Courier New" panose="02070309020205020404" pitchFamily="49" charset="0"/>
              </a:rPr>
              <a:t>} while (TRUE);</a:t>
            </a:r>
            <a:endParaRPr lang="en-US" altLang="en-US" sz="2400" dirty="0"/>
          </a:p>
          <a:p>
            <a:pPr marL="0" indent="0">
              <a:buNone/>
            </a:pPr>
            <a:endParaRPr lang="en-US" sz="2000" dirty="0"/>
          </a:p>
        </p:txBody>
      </p:sp>
    </p:spTree>
    <p:extLst>
      <p:ext uri="{BB962C8B-B14F-4D97-AF65-F5344CB8AC3E}">
        <p14:creationId xmlns:p14="http://schemas.microsoft.com/office/powerpoint/2010/main" val="25710667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6C4C711-955C-4A8E-B2C5-05E1F1E7A1B3}"/>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Problems with Algorithm</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0E30829-E774-410B-8E1F-60C68C9E58BB}"/>
              </a:ext>
            </a:extLst>
          </p:cNvPr>
          <p:cNvSpPr>
            <a:spLocks noGrp="1"/>
          </p:cNvSpPr>
          <p:nvPr>
            <p:ph idx="1"/>
          </p:nvPr>
        </p:nvSpPr>
        <p:spPr>
          <a:xfrm>
            <a:off x="4849198" y="411480"/>
            <a:ext cx="7021231" cy="6126479"/>
          </a:xfrm>
        </p:spPr>
        <p:txBody>
          <a:bodyPr anchor="ctr">
            <a:normAutofit/>
          </a:bodyPr>
          <a:lstStyle/>
          <a:p>
            <a:r>
              <a:rPr lang="en-US" dirty="0"/>
              <a:t>Deadlock is possible.</a:t>
            </a:r>
          </a:p>
          <a:p>
            <a:pPr lvl="1"/>
            <a:r>
              <a:rPr lang="en-US" sz="2800" dirty="0"/>
              <a:t>Allow at most 4 philosophers to be sitting simultaneously at the table.</a:t>
            </a:r>
          </a:p>
          <a:p>
            <a:pPr lvl="1"/>
            <a:r>
              <a:rPr lang="en-US" sz="2800" dirty="0"/>
              <a:t> Allow a philosopher to pick up the forks only if both are available (picking must be done in a critical section.</a:t>
            </a:r>
          </a:p>
          <a:p>
            <a:pPr lvl="1"/>
            <a:r>
              <a:rPr lang="en-US" sz="2800" dirty="0"/>
              <a:t> Use an asymmetric solution  -- an odd-numbered  philosopher picks  up first the left chopstick and then the right chopstick. Even-numbered  philosopher picks up first the right chopstick and then the left chopstick. </a:t>
            </a:r>
          </a:p>
          <a:p>
            <a:pPr lvl="1"/>
            <a:endParaRPr lang="en-US" dirty="0"/>
          </a:p>
          <a:p>
            <a:pPr lvl="1"/>
            <a:endParaRPr lang="en-US" dirty="0"/>
          </a:p>
        </p:txBody>
      </p:sp>
    </p:spTree>
    <p:extLst>
      <p:ext uri="{BB962C8B-B14F-4D97-AF65-F5344CB8AC3E}">
        <p14:creationId xmlns:p14="http://schemas.microsoft.com/office/powerpoint/2010/main" val="1040123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194A56-785A-4144-B8B1-7F7966B71D2A}"/>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Producer</a:t>
            </a:r>
          </a:p>
        </p:txBody>
      </p:sp>
      <p:cxnSp>
        <p:nvCxnSpPr>
          <p:cNvPr id="32" name="Straight Connector 3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94EE340-D553-4176-9BAE-5E51130C12E8}"/>
              </a:ext>
            </a:extLst>
          </p:cNvPr>
          <p:cNvSpPr>
            <a:spLocks noGrp="1"/>
          </p:cNvSpPr>
          <p:nvPr>
            <p:ph idx="1"/>
          </p:nvPr>
        </p:nvSpPr>
        <p:spPr>
          <a:xfrm>
            <a:off x="4976031" y="963877"/>
            <a:ext cx="6377769" cy="4930246"/>
          </a:xfrm>
        </p:spPr>
        <p:txBody>
          <a:bodyPr anchor="ctr">
            <a:normAutofit/>
          </a:bodyPr>
          <a:lstStyle/>
          <a:p>
            <a:pPr marL="0" indent="0">
              <a:buNone/>
            </a:pPr>
            <a:r>
              <a:rPr lang="en-US" sz="2400"/>
              <a:t>while (true) {</a:t>
            </a:r>
            <a:br>
              <a:rPr lang="en-US" sz="2400"/>
            </a:br>
            <a:r>
              <a:rPr lang="en-US" sz="2400"/>
              <a:t>	/* produce an item in next produced */ </a:t>
            </a:r>
          </a:p>
          <a:p>
            <a:pPr marL="0" indent="0">
              <a:buNone/>
            </a:pPr>
            <a:r>
              <a:rPr lang="en-US" sz="2400"/>
              <a:t>	</a:t>
            </a:r>
          </a:p>
          <a:p>
            <a:pPr marL="0" indent="0">
              <a:buNone/>
            </a:pPr>
            <a:r>
              <a:rPr lang="en-US" sz="2400"/>
              <a:t>	while (counter == BUFFER_SIZE) ; </a:t>
            </a:r>
          </a:p>
          <a:p>
            <a:pPr marL="0" indent="0">
              <a:buNone/>
            </a:pPr>
            <a:r>
              <a:rPr lang="en-US" sz="2400"/>
              <a:t>		/* do nothing */ </a:t>
            </a:r>
          </a:p>
          <a:p>
            <a:pPr marL="0" indent="0">
              <a:buNone/>
            </a:pPr>
            <a:r>
              <a:rPr lang="en-US" sz="2400"/>
              <a:t>	buffer[in] = next_produced; </a:t>
            </a:r>
          </a:p>
          <a:p>
            <a:pPr marL="0" indent="0">
              <a:buNone/>
            </a:pPr>
            <a:r>
              <a:rPr lang="en-US" sz="2400"/>
              <a:t>	in = (in + 1) % BUFFER_SIZE; </a:t>
            </a:r>
          </a:p>
          <a:p>
            <a:pPr marL="0" indent="0">
              <a:buNone/>
            </a:pPr>
            <a:r>
              <a:rPr lang="en-US" sz="2400"/>
              <a:t>	counter++; </a:t>
            </a:r>
          </a:p>
          <a:p>
            <a:pPr marL="0" indent="0">
              <a:buNone/>
            </a:pPr>
            <a:r>
              <a:rPr lang="en-US" sz="2400"/>
              <a:t>} </a:t>
            </a:r>
          </a:p>
          <a:p>
            <a:endParaRPr lang="en-US" sz="2400"/>
          </a:p>
        </p:txBody>
      </p:sp>
    </p:spTree>
    <p:extLst>
      <p:ext uri="{BB962C8B-B14F-4D97-AF65-F5344CB8AC3E}">
        <p14:creationId xmlns:p14="http://schemas.microsoft.com/office/powerpoint/2010/main" val="26123482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11337AA-18BE-4C1D-B9DC-FFCF2275A036}"/>
              </a:ext>
            </a:extLst>
          </p:cNvPr>
          <p:cNvSpPr>
            <a:spLocks noGrp="1"/>
          </p:cNvSpPr>
          <p:nvPr>
            <p:ph type="title"/>
          </p:nvPr>
        </p:nvSpPr>
        <p:spPr>
          <a:xfrm>
            <a:off x="838200" y="963877"/>
            <a:ext cx="3494362" cy="4930246"/>
          </a:xfrm>
        </p:spPr>
        <p:txBody>
          <a:bodyPr>
            <a:normAutofit/>
          </a:bodyPr>
          <a:lstStyle/>
          <a:p>
            <a:pPr algn="r"/>
            <a:r>
              <a:rPr lang="en-US" altLang="en-US">
                <a:solidFill>
                  <a:schemeClr val="accent1"/>
                </a:solidFill>
              </a:rPr>
              <a:t>Problems with Semaphores</a:t>
            </a:r>
            <a:endParaRPr lang="en-US">
              <a:solidFill>
                <a:schemeClr val="accent1"/>
              </a:solidFill>
            </a:endParaRPr>
          </a:p>
        </p:txBody>
      </p:sp>
      <p:cxnSp>
        <p:nvCxnSpPr>
          <p:cNvPr id="17" name="Straight Connector 16">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076029F-820B-4CC6-A4C2-D8FE3BBDF846}"/>
              </a:ext>
            </a:extLst>
          </p:cNvPr>
          <p:cNvSpPr>
            <a:spLocks noGrp="1"/>
          </p:cNvSpPr>
          <p:nvPr>
            <p:ph idx="1"/>
          </p:nvPr>
        </p:nvSpPr>
        <p:spPr>
          <a:xfrm>
            <a:off x="4976031" y="963877"/>
            <a:ext cx="6377769" cy="4930246"/>
          </a:xfrm>
        </p:spPr>
        <p:txBody>
          <a:bodyPr anchor="ctr">
            <a:normAutofit/>
          </a:bodyPr>
          <a:lstStyle/>
          <a:p>
            <a:r>
              <a:rPr lang="en-US" sz="2400" dirty="0"/>
              <a:t>Incorrect use of semaphore  can result in deadlock and starvation.  We expect a wait(mutex) followed by signal(mutex). One misbehaving process can break things.</a:t>
            </a:r>
          </a:p>
          <a:p>
            <a:r>
              <a:rPr lang="en-US" sz="2400" dirty="0"/>
              <a:t>Programming errors can occur easily because in some case the wait and signal calls can be in completely different areas of code, with various execution paths to get to them.</a:t>
            </a:r>
          </a:p>
        </p:txBody>
      </p:sp>
    </p:spTree>
    <p:extLst>
      <p:ext uri="{BB962C8B-B14F-4D97-AF65-F5344CB8AC3E}">
        <p14:creationId xmlns:p14="http://schemas.microsoft.com/office/powerpoint/2010/main" val="5933015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5AED4A-0886-45BA-B934-A5204748B98D}"/>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One Solution: Monitors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2D05A45-9A5B-4AE3-8D38-F842A1739A92}"/>
              </a:ext>
            </a:extLst>
          </p:cNvPr>
          <p:cNvSpPr>
            <a:spLocks noGrp="1"/>
          </p:cNvSpPr>
          <p:nvPr>
            <p:ph idx="1"/>
          </p:nvPr>
        </p:nvSpPr>
        <p:spPr>
          <a:xfrm>
            <a:off x="4849198" y="320040"/>
            <a:ext cx="7021223" cy="6217919"/>
          </a:xfrm>
        </p:spPr>
        <p:txBody>
          <a:bodyPr anchor="ctr">
            <a:normAutofit/>
          </a:bodyPr>
          <a:lstStyle/>
          <a:p>
            <a:r>
              <a:rPr lang="en-US" altLang="en-US" sz="2000" dirty="0"/>
              <a:t>A high-level abstraction that provides a convenient and effective mechanism for process synchronization</a:t>
            </a:r>
          </a:p>
          <a:p>
            <a:r>
              <a:rPr lang="en-US" altLang="en-US" sz="2000" i="1" dirty="0"/>
              <a:t>Abstract data type</a:t>
            </a:r>
            <a:r>
              <a:rPr lang="en-US" altLang="en-US" sz="2000" dirty="0"/>
              <a:t>, internal variables only accessible by code within the procedure</a:t>
            </a:r>
          </a:p>
          <a:p>
            <a:r>
              <a:rPr lang="en-US" altLang="en-US" sz="2000" dirty="0"/>
              <a:t>Only one process may be active within the monitor at a time</a:t>
            </a:r>
          </a:p>
          <a:p>
            <a:r>
              <a:rPr lang="en-US" altLang="en-US" sz="2000" dirty="0"/>
              <a:t>But not powerful enough to model some synchronization schemes</a:t>
            </a:r>
          </a:p>
          <a:p>
            <a:pPr lvl="2">
              <a:buFont typeface="Webdings" panose="05030102010509060703" pitchFamily="18" charset="2"/>
              <a:buNone/>
            </a:pPr>
            <a:endParaRPr lang="en-US" altLang="en-US" dirty="0"/>
          </a:p>
          <a:p>
            <a:pPr lvl="2">
              <a:buFont typeface="Webdings" panose="05030102010509060703" pitchFamily="18" charset="2"/>
              <a:buNone/>
            </a:pPr>
            <a:r>
              <a:rPr lang="en-US" altLang="en-US" b="1" dirty="0">
                <a:latin typeface="Courier New" panose="02070309020205020404" pitchFamily="49" charset="0"/>
              </a:rPr>
              <a:t>monitor monitor-name</a:t>
            </a:r>
          </a:p>
          <a:p>
            <a:pPr lvl="2">
              <a:buFont typeface="Webdings" panose="05030102010509060703" pitchFamily="18" charset="2"/>
              <a:buNone/>
            </a:pPr>
            <a:r>
              <a:rPr lang="en-US" altLang="en-US" b="1" dirty="0">
                <a:latin typeface="Courier New" panose="02070309020205020404" pitchFamily="49" charset="0"/>
              </a:rPr>
              <a:t>{</a:t>
            </a:r>
          </a:p>
          <a:p>
            <a:pPr lvl="2">
              <a:buFont typeface="Webdings" panose="05030102010509060703" pitchFamily="18" charset="2"/>
              <a:buNone/>
            </a:pPr>
            <a:r>
              <a:rPr lang="en-US" altLang="en-US" b="1" dirty="0">
                <a:latin typeface="Courier New" panose="02070309020205020404" pitchFamily="49" charset="0"/>
              </a:rPr>
              <a:t>	// shared variable declarations</a:t>
            </a:r>
          </a:p>
          <a:p>
            <a:pPr lvl="2">
              <a:buFont typeface="Webdings" panose="05030102010509060703" pitchFamily="18" charset="2"/>
              <a:buNone/>
            </a:pPr>
            <a:r>
              <a:rPr lang="en-US" altLang="en-US" b="1" dirty="0">
                <a:latin typeface="Courier New" panose="02070309020205020404" pitchFamily="49" charset="0"/>
              </a:rPr>
              <a:t>	procedure P1 (…) { …. }</a:t>
            </a:r>
          </a:p>
          <a:p>
            <a:pPr lvl="2">
              <a:buFont typeface="Webdings" panose="05030102010509060703" pitchFamily="18" charset="2"/>
              <a:buNone/>
            </a:pPr>
            <a:endParaRPr lang="en-US" altLang="en-US" b="1" dirty="0">
              <a:latin typeface="Courier New" panose="02070309020205020404" pitchFamily="49" charset="0"/>
            </a:endParaRPr>
          </a:p>
          <a:p>
            <a:pPr lvl="2">
              <a:buFont typeface="Webdings" panose="05030102010509060703" pitchFamily="18" charset="2"/>
              <a:buNone/>
            </a:pPr>
            <a:r>
              <a:rPr lang="en-US" altLang="en-US" b="1" dirty="0">
                <a:latin typeface="Courier New" panose="02070309020205020404" pitchFamily="49" charset="0"/>
              </a:rPr>
              <a:t>	procedure </a:t>
            </a:r>
            <a:r>
              <a:rPr lang="en-US" altLang="en-US" b="1" dirty="0" err="1">
                <a:latin typeface="Courier New" panose="02070309020205020404" pitchFamily="49" charset="0"/>
              </a:rPr>
              <a:t>Pn</a:t>
            </a:r>
            <a:r>
              <a:rPr lang="en-US" altLang="en-US" b="1" dirty="0">
                <a:latin typeface="Courier New" panose="02070309020205020404" pitchFamily="49" charset="0"/>
              </a:rPr>
              <a:t> (…) {……}</a:t>
            </a:r>
          </a:p>
          <a:p>
            <a:pPr lvl="2">
              <a:buFont typeface="Webdings" panose="05030102010509060703" pitchFamily="18" charset="2"/>
              <a:buNone/>
            </a:pPr>
            <a:endParaRPr lang="en-US" altLang="en-US" b="1" dirty="0">
              <a:latin typeface="Courier New" panose="02070309020205020404" pitchFamily="49" charset="0"/>
            </a:endParaRPr>
          </a:p>
          <a:p>
            <a:pPr lvl="2">
              <a:buFont typeface="Webdings" panose="05030102010509060703" pitchFamily="18" charset="2"/>
              <a:buNone/>
            </a:pPr>
            <a:r>
              <a:rPr lang="en-US" altLang="en-US" b="1" dirty="0">
                <a:latin typeface="Courier New" panose="02070309020205020404" pitchFamily="49" charset="0"/>
              </a:rPr>
              <a:t>    Initialization code (…) { … }</a:t>
            </a:r>
          </a:p>
          <a:p>
            <a:pPr lvl="2">
              <a:buFont typeface="Webdings" panose="05030102010509060703" pitchFamily="18" charset="2"/>
              <a:buNone/>
            </a:pPr>
            <a:r>
              <a:rPr lang="en-US" altLang="en-US" b="1" dirty="0">
                <a:latin typeface="Courier New" panose="02070309020205020404" pitchFamily="49" charset="0"/>
              </a:rPr>
              <a:t>	}</a:t>
            </a:r>
          </a:p>
          <a:p>
            <a:pPr lvl="2">
              <a:buFont typeface="Webdings" panose="05030102010509060703" pitchFamily="18" charset="2"/>
              <a:buNone/>
            </a:pPr>
            <a:r>
              <a:rPr lang="en-US" altLang="en-US" b="1" dirty="0">
                <a:latin typeface="Courier New" panose="02070309020205020404" pitchFamily="49" charset="0"/>
              </a:rPr>
              <a:t>}</a:t>
            </a:r>
            <a:endParaRPr lang="en-US" dirty="0"/>
          </a:p>
        </p:txBody>
      </p:sp>
    </p:spTree>
    <p:extLst>
      <p:ext uri="{BB962C8B-B14F-4D97-AF65-F5344CB8AC3E}">
        <p14:creationId xmlns:p14="http://schemas.microsoft.com/office/powerpoint/2010/main" val="13277178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DCFC5C1-1741-40E8-BF3F-F6D5B9E0BD76}"/>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Condition Variables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85E3039-8629-452F-958C-8DAE9AAD1BAD}"/>
              </a:ext>
            </a:extLst>
          </p:cNvPr>
          <p:cNvSpPr>
            <a:spLocks noGrp="1"/>
          </p:cNvSpPr>
          <p:nvPr>
            <p:ph idx="1"/>
          </p:nvPr>
        </p:nvSpPr>
        <p:spPr>
          <a:xfrm>
            <a:off x="4976031" y="963877"/>
            <a:ext cx="6377769" cy="4930246"/>
          </a:xfrm>
        </p:spPr>
        <p:txBody>
          <a:bodyPr anchor="ctr">
            <a:normAutofit/>
          </a:bodyPr>
          <a:lstStyle/>
          <a:p>
            <a:r>
              <a:rPr lang="en-US" altLang="en-US" sz="2400" b="1" dirty="0">
                <a:latin typeface="Courier New" panose="02070309020205020404" pitchFamily="49" charset="0"/>
                <a:cs typeface="Courier New" panose="02070309020205020404" pitchFamily="49" charset="0"/>
              </a:rPr>
              <a:t>condition x, y;</a:t>
            </a:r>
            <a:endParaRPr lang="en-US" altLang="en-US" sz="2400" dirty="0"/>
          </a:p>
          <a:p>
            <a:r>
              <a:rPr lang="en-US" altLang="en-US" sz="2400" dirty="0"/>
              <a:t>Two operations are allowed on a condition variable:</a:t>
            </a:r>
          </a:p>
          <a:p>
            <a:pPr lvl="1"/>
            <a:r>
              <a:rPr lang="en-US" altLang="en-US" b="1" dirty="0" err="1">
                <a:latin typeface="Courier New" panose="02070309020205020404" pitchFamily="49" charset="0"/>
              </a:rPr>
              <a:t>x.wait</a:t>
            </a:r>
            <a:r>
              <a:rPr lang="en-US" altLang="en-US" b="1" dirty="0">
                <a:latin typeface="Courier New" panose="02070309020205020404" pitchFamily="49" charset="0"/>
              </a:rPr>
              <a:t>() </a:t>
            </a:r>
            <a:r>
              <a:rPr lang="en-US" altLang="en-US" dirty="0"/>
              <a:t>–  a process that invokes the operation is suspended until </a:t>
            </a:r>
            <a:r>
              <a:rPr lang="en-US" altLang="en-US" b="1" dirty="0" err="1">
                <a:latin typeface="Courier New" panose="02070309020205020404" pitchFamily="49" charset="0"/>
              </a:rPr>
              <a:t>x.signal</a:t>
            </a:r>
            <a:r>
              <a:rPr lang="en-US" altLang="en-US" b="1" dirty="0">
                <a:latin typeface="Courier New" panose="02070309020205020404" pitchFamily="49" charset="0"/>
              </a:rPr>
              <a:t>() </a:t>
            </a:r>
          </a:p>
          <a:p>
            <a:pPr lvl="1"/>
            <a:r>
              <a:rPr lang="en-US" altLang="en-US" b="1" dirty="0" err="1">
                <a:latin typeface="Courier New" panose="02070309020205020404" pitchFamily="49" charset="0"/>
              </a:rPr>
              <a:t>x.signal</a:t>
            </a:r>
            <a:r>
              <a:rPr lang="en-US" altLang="en-US" b="1" dirty="0">
                <a:latin typeface="Courier New" panose="02070309020205020404" pitchFamily="49" charset="0"/>
              </a:rPr>
              <a:t>() </a:t>
            </a:r>
            <a:r>
              <a:rPr lang="en-US" altLang="en-US" dirty="0"/>
              <a:t>– resumes one of processes (if any) that  invoked </a:t>
            </a:r>
            <a:r>
              <a:rPr lang="en-US" altLang="en-US" b="1" dirty="0" err="1">
                <a:latin typeface="Courier New" panose="02070309020205020404" pitchFamily="49" charset="0"/>
              </a:rPr>
              <a:t>x.wait</a:t>
            </a:r>
            <a:r>
              <a:rPr lang="en-US" altLang="en-US" b="1" dirty="0">
                <a:latin typeface="Courier New" panose="02070309020205020404" pitchFamily="49" charset="0"/>
              </a:rPr>
              <a:t>()</a:t>
            </a:r>
          </a:p>
          <a:p>
            <a:pPr lvl="2"/>
            <a:r>
              <a:rPr lang="en-US" altLang="en-US" sz="2400" dirty="0"/>
              <a:t>If no </a:t>
            </a:r>
            <a:r>
              <a:rPr lang="en-US" altLang="en-US" sz="2400" b="1" dirty="0" err="1">
                <a:latin typeface="Courier New" panose="02070309020205020404" pitchFamily="49" charset="0"/>
              </a:rPr>
              <a:t>x.wait</a:t>
            </a:r>
            <a:r>
              <a:rPr lang="en-US" altLang="en-US" sz="2400" b="1" dirty="0">
                <a:latin typeface="Courier New" panose="02070309020205020404" pitchFamily="49" charset="0"/>
              </a:rPr>
              <a:t>()</a:t>
            </a:r>
            <a:r>
              <a:rPr lang="en-US" altLang="en-US" sz="2400" dirty="0"/>
              <a:t> on the variable, then it has no effect on the variable</a:t>
            </a:r>
          </a:p>
          <a:p>
            <a:endParaRPr lang="en-US" sz="2400" dirty="0"/>
          </a:p>
        </p:txBody>
      </p:sp>
    </p:spTree>
    <p:extLst>
      <p:ext uri="{BB962C8B-B14F-4D97-AF65-F5344CB8AC3E}">
        <p14:creationId xmlns:p14="http://schemas.microsoft.com/office/powerpoint/2010/main" val="42359289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4BEADEC-014B-4053-B7E8-84A275F582E6}"/>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Monitor with Condition Variables</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4" descr="6">
            <a:extLst>
              <a:ext uri="{FF2B5EF4-FFF2-40B4-BE49-F238E27FC236}">
                <a16:creationId xmlns:a16="http://schemas.microsoft.com/office/drawing/2014/main" id="{3028ADA1-2160-4D8D-AD31-81D28463628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73293" y="1177290"/>
            <a:ext cx="6767222" cy="4686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60389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17CCB74-1A15-4087-BA4A-27D27EBF604D}"/>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Condition Variables Choices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21D0DC6-11C9-41A9-BD37-7F6F9C1D24F6}"/>
              </a:ext>
            </a:extLst>
          </p:cNvPr>
          <p:cNvSpPr>
            <a:spLocks noGrp="1"/>
          </p:cNvSpPr>
          <p:nvPr>
            <p:ph idx="1"/>
          </p:nvPr>
        </p:nvSpPr>
        <p:spPr>
          <a:xfrm>
            <a:off x="4849198" y="320040"/>
            <a:ext cx="7021229" cy="6217919"/>
          </a:xfrm>
        </p:spPr>
        <p:txBody>
          <a:bodyPr anchor="ctr">
            <a:normAutofit/>
          </a:bodyPr>
          <a:lstStyle/>
          <a:p>
            <a:r>
              <a:rPr lang="en-US" altLang="en-US" sz="1700" dirty="0"/>
              <a:t>If process P invokes </a:t>
            </a:r>
            <a:r>
              <a:rPr lang="en-US" altLang="en-US" sz="1700" b="1" dirty="0" err="1">
                <a:latin typeface="Courier New" panose="02070309020205020404" pitchFamily="49" charset="0"/>
                <a:cs typeface="Courier New" panose="02070309020205020404" pitchFamily="49" charset="0"/>
              </a:rPr>
              <a:t>x.signal</a:t>
            </a:r>
            <a:r>
              <a:rPr lang="en-US" altLang="en-US" sz="1700" b="1" dirty="0">
                <a:latin typeface="Courier New" panose="02070309020205020404" pitchFamily="49" charset="0"/>
                <a:cs typeface="Courier New" panose="02070309020205020404" pitchFamily="49" charset="0"/>
              </a:rPr>
              <a:t>(),</a:t>
            </a:r>
            <a:r>
              <a:rPr lang="en-US" altLang="en-US" sz="1700" dirty="0">
                <a:cs typeface="Courier New" panose="02070309020205020404" pitchFamily="49" charset="0"/>
              </a:rPr>
              <a:t> </a:t>
            </a:r>
            <a:r>
              <a:rPr lang="en-US" altLang="en-US" sz="1700" dirty="0"/>
              <a:t>and</a:t>
            </a:r>
            <a:r>
              <a:rPr lang="en-US" altLang="en-US" sz="1700" dirty="0">
                <a:cs typeface="Courier New" panose="02070309020205020404" pitchFamily="49" charset="0"/>
              </a:rPr>
              <a:t> </a:t>
            </a:r>
            <a:r>
              <a:rPr lang="en-US" altLang="en-US" sz="1700" dirty="0"/>
              <a:t>process Q is suspended in </a:t>
            </a:r>
            <a:r>
              <a:rPr lang="en-US" altLang="en-US" sz="1700" b="1" dirty="0" err="1">
                <a:latin typeface="Courier New" panose="02070309020205020404" pitchFamily="49" charset="0"/>
                <a:cs typeface="Courier New" panose="02070309020205020404" pitchFamily="49" charset="0"/>
              </a:rPr>
              <a:t>x.wait</a:t>
            </a:r>
            <a:r>
              <a:rPr lang="en-US" altLang="en-US" sz="1700" b="1" dirty="0">
                <a:latin typeface="Courier New" panose="02070309020205020404" pitchFamily="49" charset="0"/>
                <a:cs typeface="Courier New" panose="02070309020205020404" pitchFamily="49" charset="0"/>
              </a:rPr>
              <a:t>()</a:t>
            </a:r>
            <a:r>
              <a:rPr lang="en-US" altLang="en-US" sz="1700" dirty="0"/>
              <a:t>, what should happen next?</a:t>
            </a:r>
          </a:p>
          <a:p>
            <a:pPr lvl="1"/>
            <a:r>
              <a:rPr lang="en-US" altLang="en-US" sz="1700" dirty="0"/>
              <a:t>Both Q and P cannot execute in parallel. If Q is resumed, then P must wait</a:t>
            </a:r>
          </a:p>
          <a:p>
            <a:r>
              <a:rPr lang="en-US" altLang="en-US" sz="1700" dirty="0"/>
              <a:t>Options include</a:t>
            </a:r>
          </a:p>
          <a:p>
            <a:pPr lvl="1"/>
            <a:r>
              <a:rPr lang="en-US" altLang="en-US" sz="1700" b="1" dirty="0"/>
              <a:t>Signal and wait </a:t>
            </a:r>
            <a:r>
              <a:rPr lang="en-US" altLang="en-US" sz="1700" dirty="0"/>
              <a:t>– P waits until Q either leaves the monitor or it waits for another condition</a:t>
            </a:r>
          </a:p>
          <a:p>
            <a:pPr lvl="1"/>
            <a:r>
              <a:rPr lang="en-US" altLang="en-US" sz="1700" b="1" dirty="0"/>
              <a:t>Signal and continue </a:t>
            </a:r>
            <a:r>
              <a:rPr lang="en-US" altLang="en-US" sz="1700" dirty="0"/>
              <a:t>– Q waits until P either leaves the monitor or it  waits for another condition</a:t>
            </a:r>
          </a:p>
          <a:p>
            <a:pPr lvl="1"/>
            <a:r>
              <a:rPr lang="en-US" altLang="en-US" sz="1700" dirty="0"/>
              <a:t>Both have pros and cons – language implementer can decide</a:t>
            </a:r>
          </a:p>
          <a:p>
            <a:pPr lvl="1"/>
            <a:r>
              <a:rPr lang="en-US" altLang="en-US" sz="1700" dirty="0"/>
              <a:t>Monitors implemented in Concurrent Pascal compromise</a:t>
            </a:r>
          </a:p>
          <a:p>
            <a:pPr lvl="2"/>
            <a:r>
              <a:rPr lang="en-US" altLang="en-US" sz="1700" dirty="0"/>
              <a:t>P executing signal immediately leaves the monitor, Q is resumed</a:t>
            </a:r>
          </a:p>
          <a:p>
            <a:pPr lvl="1"/>
            <a:r>
              <a:rPr lang="en-US" altLang="en-US" sz="1700" dirty="0"/>
              <a:t>Implemented in other languages including Mesa, C</a:t>
            </a:r>
            <a:r>
              <a:rPr lang="en-US" altLang="en-US" sz="1700"/>
              <a:t>#, Java</a:t>
            </a:r>
            <a:endParaRPr lang="en-US" altLang="en-US" sz="1700" dirty="0"/>
          </a:p>
        </p:txBody>
      </p:sp>
    </p:spTree>
    <p:extLst>
      <p:ext uri="{BB962C8B-B14F-4D97-AF65-F5344CB8AC3E}">
        <p14:creationId xmlns:p14="http://schemas.microsoft.com/office/powerpoint/2010/main" val="13627684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4D94F1E-444F-4B43-BF90-02A69F37DC72}"/>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Monitor Solution to Dining Philosophers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2DB9E68-1C73-417D-AF78-23AA7F7FFEE8}"/>
              </a:ext>
            </a:extLst>
          </p:cNvPr>
          <p:cNvSpPr>
            <a:spLocks noGrp="1"/>
          </p:cNvSpPr>
          <p:nvPr>
            <p:ph idx="1"/>
          </p:nvPr>
        </p:nvSpPr>
        <p:spPr>
          <a:xfrm>
            <a:off x="4766328" y="320040"/>
            <a:ext cx="7104087" cy="6309360"/>
          </a:xfrm>
        </p:spPr>
        <p:txBody>
          <a:bodyPr anchor="ctr">
            <a:normAutofit fontScale="92500" lnSpcReduction="20000"/>
          </a:bodyPr>
          <a:lstStyle/>
          <a:p>
            <a:pPr>
              <a:buFont typeface="Monotype Sorts" pitchFamily="-84" charset="2"/>
              <a:buNone/>
            </a:pPr>
            <a:r>
              <a:rPr lang="en-US" altLang="en-US" sz="1600" dirty="0">
                <a:latin typeface="Courier New" panose="02070309020205020404" pitchFamily="49" charset="0"/>
                <a:cs typeface="Courier New" panose="02070309020205020404" pitchFamily="49" charset="0"/>
              </a:rPr>
              <a:t>monitor </a:t>
            </a:r>
            <a:r>
              <a:rPr lang="en-US" altLang="en-US" sz="1600" dirty="0" err="1">
                <a:latin typeface="Courier New" panose="02070309020205020404" pitchFamily="49" charset="0"/>
                <a:cs typeface="Courier New" panose="02070309020205020404" pitchFamily="49" charset="0"/>
              </a:rPr>
              <a:t>DiningPhilosophers</a:t>
            </a:r>
            <a:endParaRPr lang="en-US" altLang="en-US" sz="1600" dirty="0">
              <a:latin typeface="Courier New" panose="02070309020205020404" pitchFamily="49" charset="0"/>
              <a:cs typeface="Courier New" panose="02070309020205020404" pitchFamily="49" charset="0"/>
            </a:endParaRPr>
          </a:p>
          <a:p>
            <a:pPr>
              <a:buFont typeface="Monotype Sorts" pitchFamily="-84" charset="2"/>
              <a:buNone/>
            </a:pPr>
            <a:r>
              <a:rPr lang="en-US" altLang="en-US" sz="1600" dirty="0">
                <a:latin typeface="Courier New" panose="02070309020205020404" pitchFamily="49" charset="0"/>
                <a:cs typeface="Courier New" panose="02070309020205020404" pitchFamily="49" charset="0"/>
              </a:rPr>
              <a:t>{ </a:t>
            </a:r>
          </a:p>
          <a:p>
            <a:pPr>
              <a:buFont typeface="Monotype Sorts" pitchFamily="-84" charset="2"/>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enum</a:t>
            </a:r>
            <a:r>
              <a:rPr lang="en-US" altLang="en-US" sz="1600" dirty="0">
                <a:latin typeface="Courier New" panose="02070309020205020404" pitchFamily="49" charset="0"/>
                <a:cs typeface="Courier New" panose="02070309020205020404" pitchFamily="49" charset="0"/>
              </a:rPr>
              <a:t> { THINKING; HUNGRY, EATING) state [5] ;</a:t>
            </a:r>
          </a:p>
          <a:p>
            <a:pPr>
              <a:buFont typeface="Monotype Sorts" pitchFamily="-84" charset="2"/>
              <a:buNone/>
            </a:pPr>
            <a:r>
              <a:rPr lang="en-US" altLang="en-US" sz="1600" dirty="0">
                <a:latin typeface="Courier New" panose="02070309020205020404" pitchFamily="49" charset="0"/>
                <a:cs typeface="Courier New" panose="02070309020205020404" pitchFamily="49" charset="0"/>
              </a:rPr>
              <a:t>	 condition self [5];</a:t>
            </a:r>
          </a:p>
          <a:p>
            <a:pPr>
              <a:buFont typeface="Monotype Sorts" pitchFamily="-84" charset="2"/>
              <a:buNone/>
            </a:pPr>
            <a:endParaRPr lang="en-US" altLang="en-US" sz="1600" dirty="0">
              <a:latin typeface="Courier New" panose="02070309020205020404" pitchFamily="49" charset="0"/>
              <a:cs typeface="Courier New" panose="02070309020205020404" pitchFamily="49" charset="0"/>
            </a:endParaRPr>
          </a:p>
          <a:p>
            <a:pPr>
              <a:buFont typeface="Monotype Sorts" pitchFamily="-84" charset="2"/>
              <a:buNone/>
            </a:pPr>
            <a:r>
              <a:rPr lang="en-US" altLang="en-US" sz="1600" dirty="0">
                <a:latin typeface="Courier New" panose="02070309020205020404" pitchFamily="49" charset="0"/>
                <a:cs typeface="Courier New" panose="02070309020205020404" pitchFamily="49" charset="0"/>
              </a:rPr>
              <a:t>	 void pickup (int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a:t>
            </a:r>
          </a:p>
          <a:p>
            <a:pPr>
              <a:buFont typeface="Monotype Sorts" pitchFamily="-84" charset="2"/>
              <a:buNone/>
            </a:pPr>
            <a:r>
              <a:rPr lang="en-US" altLang="en-US" sz="1600" dirty="0">
                <a:latin typeface="Courier New" panose="02070309020205020404" pitchFamily="49" charset="0"/>
                <a:cs typeface="Courier New" panose="02070309020205020404" pitchFamily="49" charset="0"/>
              </a:rPr>
              <a:t>   { </a:t>
            </a:r>
          </a:p>
          <a:p>
            <a:pPr>
              <a:buFont typeface="Monotype Sorts" pitchFamily="-84" charset="2"/>
              <a:buNone/>
            </a:pPr>
            <a:r>
              <a:rPr lang="en-US" altLang="en-US" sz="1600" dirty="0">
                <a:latin typeface="Courier New" panose="02070309020205020404" pitchFamily="49" charset="0"/>
                <a:cs typeface="Courier New" panose="02070309020205020404" pitchFamily="49" charset="0"/>
              </a:rPr>
              <a:t>	       state[</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 HUNGRY;</a:t>
            </a:r>
          </a:p>
          <a:p>
            <a:pPr>
              <a:buFont typeface="Monotype Sorts" pitchFamily="-84" charset="2"/>
              <a:buNone/>
            </a:pPr>
            <a:r>
              <a:rPr lang="en-US" altLang="en-US" sz="1600" dirty="0">
                <a:latin typeface="Courier New" panose="02070309020205020404" pitchFamily="49" charset="0"/>
                <a:cs typeface="Courier New" panose="02070309020205020404" pitchFamily="49" charset="0"/>
              </a:rPr>
              <a:t>	       test(</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a:t>
            </a:r>
          </a:p>
          <a:p>
            <a:pPr>
              <a:buFont typeface="Monotype Sorts" pitchFamily="-84" charset="2"/>
              <a:buNone/>
            </a:pPr>
            <a:endParaRPr lang="en-US" altLang="en-US" sz="1600" dirty="0">
              <a:latin typeface="Courier New" panose="02070309020205020404" pitchFamily="49" charset="0"/>
              <a:cs typeface="Courier New" panose="02070309020205020404" pitchFamily="49" charset="0"/>
            </a:endParaRPr>
          </a:p>
          <a:p>
            <a:pPr>
              <a:buFont typeface="Monotype Sorts" pitchFamily="-84" charset="2"/>
              <a:buNone/>
            </a:pPr>
            <a:r>
              <a:rPr lang="en-US" altLang="en-US" sz="1600" dirty="0">
                <a:latin typeface="Courier New" panose="02070309020205020404" pitchFamily="49" charset="0"/>
                <a:cs typeface="Courier New" panose="02070309020205020404" pitchFamily="49" charset="0"/>
              </a:rPr>
              <a:t>	       if (state[</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 EATING)</a:t>
            </a:r>
          </a:p>
          <a:p>
            <a:pPr>
              <a:buFont typeface="Monotype Sorts" pitchFamily="-84" charset="2"/>
              <a:buNone/>
            </a:pPr>
            <a:r>
              <a:rPr lang="en-US" altLang="en-US" sz="1600" dirty="0">
                <a:latin typeface="Courier New" panose="02070309020205020404" pitchFamily="49" charset="0"/>
                <a:cs typeface="Courier New" panose="02070309020205020404" pitchFamily="49" charset="0"/>
              </a:rPr>
              <a:t>           self[</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].wait;</a:t>
            </a:r>
          </a:p>
          <a:p>
            <a:pPr>
              <a:buFont typeface="Monotype Sorts" pitchFamily="-84" charset="2"/>
              <a:buNone/>
            </a:pPr>
            <a:r>
              <a:rPr lang="en-US" altLang="en-US" sz="1600" dirty="0">
                <a:latin typeface="Courier New" panose="02070309020205020404" pitchFamily="49" charset="0"/>
                <a:cs typeface="Courier New" panose="02070309020205020404" pitchFamily="49" charset="0"/>
              </a:rPr>
              <a:t>   }</a:t>
            </a:r>
          </a:p>
          <a:p>
            <a:pPr>
              <a:buFont typeface="Monotype Sorts" pitchFamily="-84" charset="2"/>
              <a:buNone/>
            </a:pPr>
            <a:r>
              <a:rPr lang="en-US" altLang="en-US" sz="1600" dirty="0">
                <a:latin typeface="Courier New" panose="02070309020205020404" pitchFamily="49" charset="0"/>
                <a:cs typeface="Courier New" panose="02070309020205020404" pitchFamily="49" charset="0"/>
              </a:rPr>
              <a:t>	</a:t>
            </a:r>
          </a:p>
          <a:p>
            <a:pPr>
              <a:buFont typeface="Monotype Sorts" pitchFamily="-84" charset="2"/>
              <a:buNone/>
            </a:pPr>
            <a:r>
              <a:rPr lang="en-US" altLang="en-US" sz="1600" dirty="0">
                <a:latin typeface="Courier New" panose="02070309020205020404" pitchFamily="49" charset="0"/>
                <a:cs typeface="Courier New" panose="02070309020205020404" pitchFamily="49" charset="0"/>
              </a:rPr>
              <a:t>   void putdown (int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 </a:t>
            </a:r>
          </a:p>
          <a:p>
            <a:pPr>
              <a:buFont typeface="Monotype Sorts" pitchFamily="-84" charset="2"/>
              <a:buNone/>
            </a:pPr>
            <a:r>
              <a:rPr lang="en-US" altLang="en-US" sz="1600" dirty="0">
                <a:latin typeface="Courier New" panose="02070309020205020404" pitchFamily="49" charset="0"/>
                <a:cs typeface="Courier New" panose="02070309020205020404" pitchFamily="49" charset="0"/>
              </a:rPr>
              <a:t>	       state[</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 THINKING;</a:t>
            </a:r>
          </a:p>
          <a:p>
            <a:pPr>
              <a:buFont typeface="Monotype Sorts" pitchFamily="-84" charset="2"/>
              <a:buNone/>
            </a:pPr>
            <a:endParaRPr lang="en-US" altLang="en-US" sz="1600" dirty="0">
              <a:latin typeface="Courier New" panose="02070309020205020404" pitchFamily="49" charset="0"/>
              <a:cs typeface="Courier New" panose="02070309020205020404" pitchFamily="49" charset="0"/>
            </a:endParaRPr>
          </a:p>
          <a:p>
            <a:pPr>
              <a:buFont typeface="Monotype Sorts" pitchFamily="-84" charset="2"/>
              <a:buNone/>
            </a:pPr>
            <a:r>
              <a:rPr lang="en-US" altLang="en-US" sz="1600" dirty="0">
                <a:latin typeface="Courier New" panose="02070309020205020404" pitchFamily="49" charset="0"/>
                <a:cs typeface="Courier New" panose="02070309020205020404" pitchFamily="49" charset="0"/>
              </a:rPr>
              <a:t>         // test left and right neighbors</a:t>
            </a:r>
          </a:p>
          <a:p>
            <a:pPr>
              <a:buFont typeface="Monotype Sorts" pitchFamily="-84" charset="2"/>
              <a:buNone/>
            </a:pPr>
            <a:r>
              <a:rPr lang="en-US" altLang="en-US" sz="1600" dirty="0">
                <a:latin typeface="Courier New" panose="02070309020205020404" pitchFamily="49" charset="0"/>
                <a:cs typeface="Courier New" panose="02070309020205020404" pitchFamily="49" charset="0"/>
              </a:rPr>
              <a:t>	       test((</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+ 4) % 5);</a:t>
            </a:r>
          </a:p>
          <a:p>
            <a:pPr>
              <a:buFont typeface="Monotype Sorts" pitchFamily="-84" charset="2"/>
              <a:buNone/>
            </a:pPr>
            <a:r>
              <a:rPr lang="en-US" altLang="en-US" sz="1600" dirty="0">
                <a:latin typeface="Courier New" panose="02070309020205020404" pitchFamily="49" charset="0"/>
                <a:cs typeface="Courier New" panose="02070309020205020404" pitchFamily="49" charset="0"/>
              </a:rPr>
              <a:t>	       test((</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+ 1) % 5);</a:t>
            </a:r>
          </a:p>
          <a:p>
            <a:pPr>
              <a:buFont typeface="Monotype Sorts" pitchFamily="-84" charset="2"/>
              <a:buNone/>
            </a:pPr>
            <a:r>
              <a:rPr lang="en-US" altLang="en-US" sz="1600" dirty="0">
                <a:latin typeface="Courier New" panose="02070309020205020404" pitchFamily="49" charset="0"/>
                <a:cs typeface="Courier New" panose="02070309020205020404" pitchFamily="49" charset="0"/>
              </a:rPr>
              <a:t>   }</a:t>
            </a:r>
          </a:p>
          <a:p>
            <a:endParaRPr lang="en-US" sz="1100" dirty="0"/>
          </a:p>
        </p:txBody>
      </p:sp>
    </p:spTree>
    <p:extLst>
      <p:ext uri="{BB962C8B-B14F-4D97-AF65-F5344CB8AC3E}">
        <p14:creationId xmlns:p14="http://schemas.microsoft.com/office/powerpoint/2010/main" val="17645315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7E44F8A-11C5-45D5-8E32-8F9FB6436FC6}"/>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Monitor Solution to Dining Philosophers (Continued)</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ECE61D8-FDF0-4639-A579-2343C7FAFA00}"/>
              </a:ext>
            </a:extLst>
          </p:cNvPr>
          <p:cNvSpPr>
            <a:spLocks noGrp="1"/>
          </p:cNvSpPr>
          <p:nvPr>
            <p:ph idx="1"/>
          </p:nvPr>
        </p:nvSpPr>
        <p:spPr>
          <a:xfrm>
            <a:off x="4754885" y="320040"/>
            <a:ext cx="7115536" cy="6217920"/>
          </a:xfrm>
        </p:spPr>
        <p:txBody>
          <a:bodyPr anchor="ctr">
            <a:normAutofit lnSpcReduction="10000"/>
          </a:bodyPr>
          <a:lstStyle/>
          <a:p>
            <a:pPr>
              <a:buFont typeface="Monotype Sorts" pitchFamily="-84" charset="2"/>
              <a:buNone/>
            </a:pPr>
            <a:r>
              <a:rPr lang="en-US" altLang="en-US" sz="1800" dirty="0">
                <a:latin typeface="Courier New" panose="02070309020205020404" pitchFamily="49" charset="0"/>
                <a:cs typeface="Courier New" panose="02070309020205020404" pitchFamily="49" charset="0"/>
              </a:rPr>
              <a:t>   void test (int </a:t>
            </a:r>
            <a:r>
              <a:rPr lang="en-US" altLang="en-US" sz="1800" dirty="0" err="1">
                <a:latin typeface="Courier New" panose="02070309020205020404" pitchFamily="49" charset="0"/>
                <a:cs typeface="Courier New" panose="02070309020205020404" pitchFamily="49" charset="0"/>
              </a:rPr>
              <a:t>i</a:t>
            </a:r>
            <a:r>
              <a:rPr lang="en-US" altLang="en-US" sz="1800" dirty="0">
                <a:latin typeface="Courier New" panose="02070309020205020404" pitchFamily="49" charset="0"/>
                <a:cs typeface="Courier New" panose="02070309020205020404" pitchFamily="49" charset="0"/>
              </a:rPr>
              <a:t>) { </a:t>
            </a:r>
          </a:p>
          <a:p>
            <a:pPr>
              <a:buFont typeface="Monotype Sorts" pitchFamily="-84" charset="2"/>
              <a:buNone/>
            </a:pPr>
            <a:r>
              <a:rPr lang="en-US" altLang="en-US" sz="1800" dirty="0">
                <a:latin typeface="Courier New" panose="02070309020205020404" pitchFamily="49" charset="0"/>
                <a:cs typeface="Courier New" panose="02070309020205020404" pitchFamily="49" charset="0"/>
              </a:rPr>
              <a:t>	    if ((state[(</a:t>
            </a:r>
            <a:r>
              <a:rPr lang="en-US" altLang="en-US" sz="1800" dirty="0" err="1">
                <a:latin typeface="Courier New" panose="02070309020205020404" pitchFamily="49" charset="0"/>
                <a:cs typeface="Courier New" panose="02070309020205020404" pitchFamily="49" charset="0"/>
              </a:rPr>
              <a:t>i</a:t>
            </a:r>
            <a:r>
              <a:rPr lang="en-US" altLang="en-US" sz="1800" dirty="0">
                <a:latin typeface="Courier New" panose="02070309020205020404" pitchFamily="49" charset="0"/>
                <a:cs typeface="Courier New" panose="02070309020205020404" pitchFamily="49" charset="0"/>
              </a:rPr>
              <a:t> + 4) % 5] != EATING) &amp;&amp;</a:t>
            </a:r>
          </a:p>
          <a:p>
            <a:pPr>
              <a:buFont typeface="Monotype Sorts" pitchFamily="-84" charset="2"/>
              <a:buNone/>
            </a:pPr>
            <a:r>
              <a:rPr lang="en-US" altLang="en-US" sz="1800" dirty="0">
                <a:latin typeface="Courier New" panose="02070309020205020404" pitchFamily="49" charset="0"/>
                <a:cs typeface="Courier New" panose="02070309020205020404" pitchFamily="49" charset="0"/>
              </a:rPr>
              <a:t>	        (state[</a:t>
            </a:r>
            <a:r>
              <a:rPr lang="en-US" altLang="en-US" sz="1800" dirty="0" err="1">
                <a:latin typeface="Courier New" panose="02070309020205020404" pitchFamily="49" charset="0"/>
                <a:cs typeface="Courier New" panose="02070309020205020404" pitchFamily="49" charset="0"/>
              </a:rPr>
              <a:t>i</a:t>
            </a:r>
            <a:r>
              <a:rPr lang="en-US" altLang="en-US" sz="1800" dirty="0">
                <a:latin typeface="Courier New" panose="02070309020205020404" pitchFamily="49" charset="0"/>
                <a:cs typeface="Courier New" panose="02070309020205020404" pitchFamily="49" charset="0"/>
              </a:rPr>
              <a:t>] == HUNGRY) &amp;&amp;</a:t>
            </a:r>
          </a:p>
          <a:p>
            <a:pPr>
              <a:buFont typeface="Monotype Sorts" pitchFamily="-84" charset="2"/>
              <a:buNone/>
            </a:pPr>
            <a:r>
              <a:rPr lang="en-US" altLang="en-US" sz="1800" dirty="0">
                <a:latin typeface="Courier New" panose="02070309020205020404" pitchFamily="49" charset="0"/>
                <a:cs typeface="Courier New" panose="02070309020205020404" pitchFamily="49" charset="0"/>
              </a:rPr>
              <a:t>	        (state[(</a:t>
            </a:r>
            <a:r>
              <a:rPr lang="en-US" altLang="en-US" sz="1800" dirty="0" err="1">
                <a:latin typeface="Courier New" panose="02070309020205020404" pitchFamily="49" charset="0"/>
                <a:cs typeface="Courier New" panose="02070309020205020404" pitchFamily="49" charset="0"/>
              </a:rPr>
              <a:t>i</a:t>
            </a:r>
            <a:r>
              <a:rPr lang="en-US" altLang="en-US" sz="1800" dirty="0">
                <a:latin typeface="Courier New" panose="02070309020205020404" pitchFamily="49" charset="0"/>
                <a:cs typeface="Courier New" panose="02070309020205020404" pitchFamily="49" charset="0"/>
              </a:rPr>
              <a:t> + 1) % 5] != EATING) ) { </a:t>
            </a:r>
          </a:p>
          <a:p>
            <a:pPr>
              <a:buFont typeface="Monotype Sorts" pitchFamily="-84" charset="2"/>
              <a:buNone/>
            </a:pPr>
            <a:r>
              <a:rPr lang="en-US" altLang="en-US" sz="1800" dirty="0">
                <a:latin typeface="Courier New" panose="02070309020205020404" pitchFamily="49" charset="0"/>
                <a:cs typeface="Courier New" panose="02070309020205020404" pitchFamily="49" charset="0"/>
              </a:rPr>
              <a:t>	             state[</a:t>
            </a:r>
            <a:r>
              <a:rPr lang="en-US" altLang="en-US" sz="1800" dirty="0" err="1">
                <a:latin typeface="Courier New" panose="02070309020205020404" pitchFamily="49" charset="0"/>
                <a:cs typeface="Courier New" panose="02070309020205020404" pitchFamily="49" charset="0"/>
              </a:rPr>
              <a:t>i</a:t>
            </a:r>
            <a:r>
              <a:rPr lang="en-US" altLang="en-US" sz="1800" dirty="0">
                <a:latin typeface="Courier New" panose="02070309020205020404" pitchFamily="49" charset="0"/>
                <a:cs typeface="Courier New" panose="02070309020205020404" pitchFamily="49" charset="0"/>
              </a:rPr>
              <a:t>] = EATING ;</a:t>
            </a:r>
          </a:p>
          <a:p>
            <a:pPr>
              <a:buFont typeface="Monotype Sorts" pitchFamily="-84" charset="2"/>
              <a:buNone/>
            </a:pPr>
            <a:r>
              <a:rPr lang="en-US" altLang="en-US" sz="1800" dirty="0">
                <a:latin typeface="Courier New" panose="02070309020205020404" pitchFamily="49" charset="0"/>
                <a:cs typeface="Courier New" panose="02070309020205020404" pitchFamily="49" charset="0"/>
              </a:rPr>
              <a:t>		    self[</a:t>
            </a:r>
            <a:r>
              <a:rPr lang="en-US" altLang="en-US" sz="1800" dirty="0" err="1">
                <a:latin typeface="Courier New" panose="02070309020205020404" pitchFamily="49" charset="0"/>
                <a:cs typeface="Courier New" panose="02070309020205020404" pitchFamily="49" charset="0"/>
              </a:rPr>
              <a:t>i</a:t>
            </a:r>
            <a:r>
              <a:rPr lang="en-US" altLang="en-US" sz="1800" dirty="0">
                <a:latin typeface="Courier New" panose="02070309020205020404" pitchFamily="49" charset="0"/>
                <a:cs typeface="Courier New" panose="02070309020205020404" pitchFamily="49" charset="0"/>
              </a:rPr>
              <a:t>].signal () ;</a:t>
            </a:r>
          </a:p>
          <a:p>
            <a:pPr>
              <a:buFont typeface="Monotype Sorts" pitchFamily="-84" charset="2"/>
              <a:buNone/>
            </a:pPr>
            <a:r>
              <a:rPr lang="en-US" altLang="en-US" sz="1800" dirty="0">
                <a:latin typeface="Courier New" panose="02070309020205020404" pitchFamily="49" charset="0"/>
                <a:cs typeface="Courier New" panose="02070309020205020404" pitchFamily="49" charset="0"/>
              </a:rPr>
              <a:t>	    }</a:t>
            </a:r>
          </a:p>
          <a:p>
            <a:pPr>
              <a:buFont typeface="Monotype Sorts" pitchFamily="-84" charset="2"/>
              <a:buNone/>
            </a:pPr>
            <a:r>
              <a:rPr lang="en-US" altLang="en-US" sz="1800" dirty="0">
                <a:latin typeface="Courier New" panose="02070309020205020404" pitchFamily="49" charset="0"/>
                <a:cs typeface="Courier New" panose="02070309020205020404" pitchFamily="49" charset="0"/>
              </a:rPr>
              <a:t>   }</a:t>
            </a:r>
          </a:p>
          <a:p>
            <a:pPr>
              <a:buFont typeface="Monotype Sorts" pitchFamily="-84" charset="2"/>
              <a:buNone/>
            </a:pPr>
            <a:endParaRPr lang="en-US" altLang="en-US" sz="1800" dirty="0">
              <a:latin typeface="Courier New" panose="02070309020205020404" pitchFamily="49" charset="0"/>
              <a:cs typeface="Courier New" panose="02070309020205020404" pitchFamily="49" charset="0"/>
            </a:endParaRPr>
          </a:p>
          <a:p>
            <a:pPr>
              <a:buFont typeface="Monotype Sorts" pitchFamily="-84" charset="2"/>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initialization_code</a:t>
            </a:r>
            <a:r>
              <a:rPr lang="en-US" altLang="en-US" sz="1800" dirty="0">
                <a:latin typeface="Courier New" panose="02070309020205020404" pitchFamily="49" charset="0"/>
                <a:cs typeface="Courier New" panose="02070309020205020404" pitchFamily="49" charset="0"/>
              </a:rPr>
              <a:t>()</a:t>
            </a:r>
          </a:p>
          <a:p>
            <a:pPr>
              <a:buFont typeface="Monotype Sorts" pitchFamily="-84" charset="2"/>
              <a:buNone/>
            </a:pPr>
            <a:r>
              <a:rPr lang="en-US" altLang="en-US" sz="1800" dirty="0">
                <a:latin typeface="Courier New" panose="02070309020205020404" pitchFamily="49" charset="0"/>
                <a:cs typeface="Courier New" panose="02070309020205020404" pitchFamily="49" charset="0"/>
              </a:rPr>
              <a:t>   { </a:t>
            </a:r>
          </a:p>
          <a:p>
            <a:pPr>
              <a:buFont typeface="Monotype Sorts" pitchFamily="-84" charset="2"/>
              <a:buNone/>
            </a:pPr>
            <a:r>
              <a:rPr lang="en-US" altLang="en-US" sz="1800" dirty="0">
                <a:latin typeface="Courier New" panose="02070309020205020404" pitchFamily="49" charset="0"/>
                <a:cs typeface="Courier New" panose="02070309020205020404" pitchFamily="49" charset="0"/>
              </a:rPr>
              <a:t>	     for (int </a:t>
            </a:r>
            <a:r>
              <a:rPr lang="en-US" altLang="en-US" sz="1800" dirty="0" err="1">
                <a:latin typeface="Courier New" panose="02070309020205020404" pitchFamily="49" charset="0"/>
                <a:cs typeface="Courier New" panose="02070309020205020404" pitchFamily="49" charset="0"/>
              </a:rPr>
              <a:t>i</a:t>
            </a:r>
            <a:r>
              <a:rPr lang="en-US" altLang="en-US" sz="1800" dirty="0">
                <a:latin typeface="Courier New" panose="02070309020205020404" pitchFamily="49" charset="0"/>
                <a:cs typeface="Courier New" panose="02070309020205020404" pitchFamily="49" charset="0"/>
              </a:rPr>
              <a:t> = 0; </a:t>
            </a:r>
            <a:r>
              <a:rPr lang="en-US" altLang="en-US" sz="1800" dirty="0" err="1">
                <a:latin typeface="Courier New" panose="02070309020205020404" pitchFamily="49" charset="0"/>
                <a:cs typeface="Courier New" panose="02070309020205020404" pitchFamily="49" charset="0"/>
              </a:rPr>
              <a:t>i</a:t>
            </a:r>
            <a:r>
              <a:rPr lang="en-US" altLang="en-US" sz="1800" dirty="0">
                <a:latin typeface="Courier New" panose="02070309020205020404" pitchFamily="49" charset="0"/>
                <a:cs typeface="Courier New" panose="02070309020205020404" pitchFamily="49" charset="0"/>
              </a:rPr>
              <a:t> &lt; 5; </a:t>
            </a:r>
            <a:r>
              <a:rPr lang="en-US" altLang="en-US" sz="1800" dirty="0" err="1">
                <a:latin typeface="Courier New" panose="02070309020205020404" pitchFamily="49" charset="0"/>
                <a:cs typeface="Courier New" panose="02070309020205020404" pitchFamily="49" charset="0"/>
              </a:rPr>
              <a:t>i</a:t>
            </a:r>
            <a:r>
              <a:rPr lang="en-US" altLang="en-US" sz="1800" dirty="0">
                <a:latin typeface="Courier New" panose="02070309020205020404" pitchFamily="49" charset="0"/>
                <a:cs typeface="Courier New" panose="02070309020205020404" pitchFamily="49" charset="0"/>
              </a:rPr>
              <a:t>++)</a:t>
            </a:r>
          </a:p>
          <a:p>
            <a:pPr>
              <a:buFont typeface="Monotype Sorts" pitchFamily="-84" charset="2"/>
              <a:buNone/>
            </a:pPr>
            <a:r>
              <a:rPr lang="en-US" altLang="en-US" sz="1800" dirty="0">
                <a:latin typeface="Courier New" panose="02070309020205020404" pitchFamily="49" charset="0"/>
                <a:cs typeface="Courier New" panose="02070309020205020404" pitchFamily="49" charset="0"/>
              </a:rPr>
              <a:t>       {</a:t>
            </a:r>
          </a:p>
          <a:p>
            <a:pPr>
              <a:buFont typeface="Monotype Sorts" pitchFamily="-84" charset="2"/>
              <a:buNone/>
            </a:pPr>
            <a:r>
              <a:rPr lang="en-US" altLang="en-US" sz="1800" dirty="0">
                <a:latin typeface="Courier New" panose="02070309020205020404" pitchFamily="49" charset="0"/>
                <a:cs typeface="Courier New" panose="02070309020205020404" pitchFamily="49" charset="0"/>
              </a:rPr>
              <a:t>	       state[</a:t>
            </a:r>
            <a:r>
              <a:rPr lang="en-US" altLang="en-US" sz="1800" dirty="0" err="1">
                <a:latin typeface="Courier New" panose="02070309020205020404" pitchFamily="49" charset="0"/>
                <a:cs typeface="Courier New" panose="02070309020205020404" pitchFamily="49" charset="0"/>
              </a:rPr>
              <a:t>i</a:t>
            </a:r>
            <a:r>
              <a:rPr lang="en-US" altLang="en-US" sz="1800" dirty="0">
                <a:latin typeface="Courier New" panose="02070309020205020404" pitchFamily="49" charset="0"/>
                <a:cs typeface="Courier New" panose="02070309020205020404" pitchFamily="49" charset="0"/>
              </a:rPr>
              <a:t>] = THINKING;</a:t>
            </a:r>
          </a:p>
          <a:p>
            <a:pPr>
              <a:buFont typeface="Monotype Sorts" pitchFamily="-84" charset="2"/>
              <a:buNone/>
            </a:pPr>
            <a:r>
              <a:rPr lang="en-US" altLang="en-US" sz="1800" dirty="0">
                <a:latin typeface="Courier New" panose="02070309020205020404" pitchFamily="49" charset="0"/>
                <a:cs typeface="Courier New" panose="02070309020205020404" pitchFamily="49" charset="0"/>
              </a:rPr>
              <a:t>       }</a:t>
            </a:r>
          </a:p>
          <a:p>
            <a:pPr>
              <a:buFont typeface="Monotype Sorts" pitchFamily="-84" charset="2"/>
              <a:buNone/>
            </a:pPr>
            <a:r>
              <a:rPr lang="en-US" altLang="en-US" sz="1800" dirty="0">
                <a:latin typeface="Courier New" panose="02070309020205020404" pitchFamily="49" charset="0"/>
                <a:cs typeface="Courier New" panose="02070309020205020404" pitchFamily="49" charset="0"/>
              </a:rPr>
              <a:t>	 }</a:t>
            </a:r>
          </a:p>
          <a:p>
            <a:pPr>
              <a:buFont typeface="Monotype Sorts" pitchFamily="-84" charset="2"/>
              <a:buNone/>
            </a:pPr>
            <a:r>
              <a:rPr lang="en-US" altLang="en-US" sz="1800" dirty="0">
                <a:latin typeface="Courier New" panose="02070309020205020404" pitchFamily="49" charset="0"/>
                <a:cs typeface="Courier New" panose="02070309020205020404" pitchFamily="49" charset="0"/>
              </a:rPr>
              <a:t>}</a:t>
            </a:r>
          </a:p>
          <a:p>
            <a:endParaRPr lang="en-US" sz="1800" dirty="0"/>
          </a:p>
        </p:txBody>
      </p:sp>
    </p:spTree>
    <p:extLst>
      <p:ext uri="{BB962C8B-B14F-4D97-AF65-F5344CB8AC3E}">
        <p14:creationId xmlns:p14="http://schemas.microsoft.com/office/powerpoint/2010/main" val="19743248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E3836DA-63E2-4C0B-ADB3-A11E0D0C25B7}"/>
              </a:ext>
            </a:extLst>
          </p:cNvPr>
          <p:cNvSpPr>
            <a:spLocks noGrp="1"/>
          </p:cNvSpPr>
          <p:nvPr>
            <p:ph type="title"/>
          </p:nvPr>
        </p:nvSpPr>
        <p:spPr>
          <a:xfrm>
            <a:off x="838200" y="963877"/>
            <a:ext cx="3494362" cy="4930246"/>
          </a:xfrm>
        </p:spPr>
        <p:txBody>
          <a:bodyPr>
            <a:normAutofit/>
          </a:bodyPr>
          <a:lstStyle/>
          <a:p>
            <a:pPr algn="r"/>
            <a:r>
              <a:rPr lang="en-US" altLang="en-US" sz="3700">
                <a:solidFill>
                  <a:schemeClr val="accent1"/>
                </a:solidFill>
              </a:rPr>
              <a:t>Monitor Implementation Using Semaphores</a:t>
            </a:r>
            <a:endParaRPr lang="en-US" sz="370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CFD9509-89E0-476E-B372-7CE864674BAF}"/>
              </a:ext>
            </a:extLst>
          </p:cNvPr>
          <p:cNvSpPr>
            <a:spLocks noGrp="1"/>
          </p:cNvSpPr>
          <p:nvPr>
            <p:ph idx="1"/>
          </p:nvPr>
        </p:nvSpPr>
        <p:spPr>
          <a:xfrm>
            <a:off x="4770309" y="320040"/>
            <a:ext cx="7061786" cy="6334148"/>
          </a:xfrm>
        </p:spPr>
        <p:txBody>
          <a:bodyPr anchor="ctr">
            <a:normAutofit/>
          </a:bodyPr>
          <a:lstStyle/>
          <a:p>
            <a:pPr>
              <a:tabLst>
                <a:tab pos="1887538" algn="l"/>
                <a:tab pos="2335213" algn="l"/>
                <a:tab pos="2506663" algn="l"/>
              </a:tabLst>
            </a:pPr>
            <a:r>
              <a:rPr lang="en-US" altLang="en-US" sz="1800" dirty="0"/>
              <a:t>Variables </a:t>
            </a:r>
          </a:p>
          <a:p>
            <a:pPr>
              <a:spcBef>
                <a:spcPct val="15000"/>
              </a:spcBef>
              <a:buFont typeface="Monotype Sorts" pitchFamily="-84" charset="2"/>
              <a:buNone/>
              <a:tabLst>
                <a:tab pos="1887538" algn="l"/>
                <a:tab pos="2335213" algn="l"/>
                <a:tab pos="2506663" algn="l"/>
              </a:tabLst>
            </a:pPr>
            <a:r>
              <a:rPr lang="en-US" altLang="en-US" sz="1800" dirty="0"/>
              <a:t>       </a:t>
            </a:r>
            <a:r>
              <a:rPr lang="en-US" altLang="en-US" sz="1800" b="1" dirty="0">
                <a:latin typeface="Courier New" panose="02070309020205020404" pitchFamily="49" charset="0"/>
                <a:cs typeface="Courier New" panose="02070309020205020404" pitchFamily="49" charset="0"/>
              </a:rPr>
              <a:t>semaphore mutex; // (initially  = 1) - monitor</a:t>
            </a:r>
          </a:p>
          <a:p>
            <a:pPr>
              <a:spcBef>
                <a:spcPct val="15000"/>
              </a:spcBef>
              <a:buFont typeface="Monotype Sorts" pitchFamily="-84" charset="2"/>
              <a:buNone/>
              <a:tabLst>
                <a:tab pos="1887538" algn="l"/>
                <a:tab pos="2335213" algn="l"/>
                <a:tab pos="2506663" algn="l"/>
              </a:tabLst>
            </a:pPr>
            <a:r>
              <a:rPr lang="en-US" altLang="en-US" sz="1800" b="1" dirty="0">
                <a:latin typeface="Courier New" panose="02070309020205020404" pitchFamily="49" charset="0"/>
                <a:cs typeface="Courier New" panose="02070309020205020404" pitchFamily="49" charset="0"/>
              </a:rPr>
              <a:t>	 semaphore next; // (initially  = 0) – signalers</a:t>
            </a:r>
          </a:p>
          <a:p>
            <a:pPr>
              <a:spcBef>
                <a:spcPct val="15000"/>
              </a:spcBef>
              <a:buFont typeface="Monotype Sorts" pitchFamily="-84" charset="2"/>
              <a:buNone/>
              <a:tabLst>
                <a:tab pos="1887538" algn="l"/>
                <a:tab pos="2335213" algn="l"/>
                <a:tab pos="2506663" algn="l"/>
              </a:tabLst>
            </a:pPr>
            <a:r>
              <a:rPr lang="en-US" altLang="en-US" sz="1800" b="1" dirty="0">
                <a:latin typeface="Courier New" panose="02070309020205020404" pitchFamily="49" charset="0"/>
                <a:cs typeface="Courier New" panose="02070309020205020404" pitchFamily="49" charset="0"/>
              </a:rPr>
              <a:t>	 int </a:t>
            </a:r>
            <a:r>
              <a:rPr lang="en-US" altLang="en-US" sz="1800" b="1" dirty="0" err="1">
                <a:latin typeface="Courier New" panose="02070309020205020404" pitchFamily="49" charset="0"/>
                <a:cs typeface="Courier New" panose="02070309020205020404" pitchFamily="49" charset="0"/>
              </a:rPr>
              <a:t>next_count</a:t>
            </a:r>
            <a:r>
              <a:rPr lang="en-US" altLang="en-US" sz="1800" b="1" dirty="0">
                <a:latin typeface="Courier New" panose="02070309020205020404" pitchFamily="49" charset="0"/>
                <a:cs typeface="Courier New" panose="02070309020205020404" pitchFamily="49" charset="0"/>
              </a:rPr>
              <a:t> = 0;</a:t>
            </a:r>
            <a:br>
              <a:rPr lang="en-US" altLang="en-US" sz="1800" b="1" dirty="0">
                <a:latin typeface="Courier New" panose="02070309020205020404" pitchFamily="49" charset="0"/>
                <a:cs typeface="Courier New" panose="02070309020205020404" pitchFamily="49" charset="0"/>
              </a:rPr>
            </a:br>
            <a:endParaRPr lang="en-US" altLang="en-US" sz="1800" b="1" dirty="0">
              <a:latin typeface="Courier New" panose="02070309020205020404" pitchFamily="49" charset="0"/>
              <a:cs typeface="Courier New" panose="02070309020205020404" pitchFamily="49" charset="0"/>
            </a:endParaRPr>
          </a:p>
          <a:p>
            <a:pPr>
              <a:tabLst>
                <a:tab pos="1887538" algn="l"/>
                <a:tab pos="2335213" algn="l"/>
                <a:tab pos="2506663" algn="l"/>
              </a:tabLst>
            </a:pPr>
            <a:r>
              <a:rPr lang="en-US" altLang="en-US" sz="1800" dirty="0"/>
              <a:t>Each procedure </a:t>
            </a:r>
            <a:r>
              <a:rPr lang="en-US" altLang="en-US" sz="1800" b="1" i="1" dirty="0"/>
              <a:t>F</a:t>
            </a:r>
            <a:r>
              <a:rPr lang="en-US" altLang="en-US" sz="1800" dirty="0"/>
              <a:t>  will be replaced by</a:t>
            </a:r>
          </a:p>
          <a:p>
            <a:pPr>
              <a:tabLst>
                <a:tab pos="1887538" algn="l"/>
                <a:tab pos="2335213" algn="l"/>
                <a:tab pos="2506663" algn="l"/>
              </a:tabLst>
            </a:pPr>
            <a:endParaRPr lang="en-US" altLang="en-US" sz="1800" dirty="0"/>
          </a:p>
          <a:p>
            <a:pPr>
              <a:spcBef>
                <a:spcPct val="15000"/>
              </a:spcBef>
              <a:buFont typeface="Monotype Sorts" pitchFamily="-84" charset="2"/>
              <a:buNone/>
              <a:tabLst>
                <a:tab pos="1887538" algn="l"/>
                <a:tab pos="2335213" algn="l"/>
                <a:tab pos="2506663" algn="l"/>
              </a:tabLst>
            </a:pPr>
            <a:r>
              <a:rPr lang="en-US" altLang="en-US" sz="1800" b="1" dirty="0">
                <a:latin typeface="Courier New" panose="02070309020205020404" pitchFamily="49" charset="0"/>
                <a:cs typeface="Courier New" panose="02070309020205020404" pitchFamily="49" charset="0"/>
              </a:rPr>
              <a:t>			wait(mutex);</a:t>
            </a:r>
          </a:p>
          <a:p>
            <a:pPr>
              <a:spcBef>
                <a:spcPct val="15000"/>
              </a:spcBef>
              <a:buFont typeface="Monotype Sorts" pitchFamily="-84" charset="2"/>
              <a:buNone/>
              <a:tabLst>
                <a:tab pos="1887538" algn="l"/>
                <a:tab pos="2335213" algn="l"/>
                <a:tab pos="2506663" algn="l"/>
              </a:tabLst>
            </a:pPr>
            <a:r>
              <a:rPr lang="en-US" altLang="en-US" sz="1800" b="1" dirty="0">
                <a:latin typeface="Courier New" panose="02070309020205020404" pitchFamily="49" charset="0"/>
                <a:cs typeface="Courier New" panose="02070309020205020404" pitchFamily="49" charset="0"/>
              </a:rPr>
              <a:t>			     …			 </a:t>
            </a:r>
          </a:p>
          <a:p>
            <a:pPr>
              <a:spcBef>
                <a:spcPct val="15000"/>
              </a:spcBef>
              <a:buFont typeface="Monotype Sorts" pitchFamily="-84" charset="2"/>
              <a:buNone/>
              <a:tabLst>
                <a:tab pos="1887538" algn="l"/>
                <a:tab pos="2335213" algn="l"/>
                <a:tab pos="2506663" algn="l"/>
              </a:tabLst>
            </a:pPr>
            <a:r>
              <a:rPr lang="en-US" altLang="en-US" sz="1800" b="1" dirty="0">
                <a:latin typeface="Courier New" panose="02070309020205020404" pitchFamily="49" charset="0"/>
                <a:cs typeface="Courier New" panose="02070309020205020404" pitchFamily="49" charset="0"/>
              </a:rPr>
              <a:t>                    body of F;</a:t>
            </a:r>
          </a:p>
          <a:p>
            <a:pPr>
              <a:spcBef>
                <a:spcPct val="15000"/>
              </a:spcBef>
              <a:buFont typeface="Monotype Sorts" pitchFamily="-84" charset="2"/>
              <a:buNone/>
              <a:tabLst>
                <a:tab pos="1887538" algn="l"/>
                <a:tab pos="2335213" algn="l"/>
                <a:tab pos="2506663" algn="l"/>
              </a:tabLst>
            </a:pPr>
            <a:r>
              <a:rPr lang="en-US" altLang="en-US" sz="1800" b="1" dirty="0">
                <a:latin typeface="Courier New" panose="02070309020205020404" pitchFamily="49" charset="0"/>
                <a:cs typeface="Courier New" panose="02070309020205020404" pitchFamily="49" charset="0"/>
              </a:rPr>
              <a:t>			     …</a:t>
            </a:r>
          </a:p>
          <a:p>
            <a:pPr>
              <a:spcBef>
                <a:spcPct val="15000"/>
              </a:spcBef>
              <a:buFont typeface="Monotype Sorts" pitchFamily="-84" charset="2"/>
              <a:buNone/>
              <a:tabLst>
                <a:tab pos="1887538" algn="l"/>
                <a:tab pos="2335213" algn="l"/>
                <a:tab pos="2506663" algn="l"/>
              </a:tabLst>
            </a:pPr>
            <a:r>
              <a:rPr lang="en-US" altLang="en-US" sz="1800" b="1" dirty="0">
                <a:latin typeface="Courier New" panose="02070309020205020404" pitchFamily="49" charset="0"/>
                <a:cs typeface="Courier New" panose="02070309020205020404" pitchFamily="49" charset="0"/>
              </a:rPr>
              <a:t>			if (</a:t>
            </a:r>
            <a:r>
              <a:rPr lang="en-US" altLang="en-US" sz="1800" b="1" dirty="0" err="1">
                <a:latin typeface="Courier New" panose="02070309020205020404" pitchFamily="49" charset="0"/>
                <a:cs typeface="Courier New" panose="02070309020205020404" pitchFamily="49" charset="0"/>
              </a:rPr>
              <a:t>next_count</a:t>
            </a:r>
            <a:r>
              <a:rPr lang="en-US" altLang="en-US" sz="1800" b="1" dirty="0">
                <a:latin typeface="Courier New" panose="02070309020205020404" pitchFamily="49" charset="0"/>
                <a:cs typeface="Courier New" panose="02070309020205020404" pitchFamily="49" charset="0"/>
              </a:rPr>
              <a:t> &gt; 0)</a:t>
            </a:r>
          </a:p>
          <a:p>
            <a:pPr>
              <a:spcBef>
                <a:spcPct val="15000"/>
              </a:spcBef>
              <a:buFont typeface="Monotype Sorts" pitchFamily="-84" charset="2"/>
              <a:buNone/>
              <a:tabLst>
                <a:tab pos="1887538" algn="l"/>
                <a:tab pos="2335213" algn="l"/>
                <a:tab pos="2506663" algn="l"/>
              </a:tabLst>
            </a:pPr>
            <a:r>
              <a:rPr lang="en-US" altLang="en-US" sz="1800" b="1" dirty="0">
                <a:latin typeface="Courier New" panose="02070309020205020404" pitchFamily="49" charset="0"/>
                <a:cs typeface="Courier New" panose="02070309020205020404" pitchFamily="49" charset="0"/>
              </a:rPr>
              <a:t>				signal(next)</a:t>
            </a:r>
          </a:p>
          <a:p>
            <a:pPr>
              <a:spcBef>
                <a:spcPct val="15000"/>
              </a:spcBef>
              <a:buFont typeface="Monotype Sorts" pitchFamily="-84" charset="2"/>
              <a:buNone/>
              <a:tabLst>
                <a:tab pos="1887538" algn="l"/>
                <a:tab pos="2335213" algn="l"/>
                <a:tab pos="2506663" algn="l"/>
              </a:tabLst>
            </a:pPr>
            <a:r>
              <a:rPr lang="en-US" altLang="en-US" sz="1800" b="1" dirty="0">
                <a:latin typeface="Courier New" panose="02070309020205020404" pitchFamily="49" charset="0"/>
                <a:cs typeface="Courier New" panose="02070309020205020404" pitchFamily="49" charset="0"/>
              </a:rPr>
              <a:t>			else </a:t>
            </a:r>
          </a:p>
          <a:p>
            <a:pPr>
              <a:spcBef>
                <a:spcPct val="15000"/>
              </a:spcBef>
              <a:buFont typeface="Monotype Sorts" pitchFamily="-84" charset="2"/>
              <a:buNone/>
              <a:tabLst>
                <a:tab pos="1887538" algn="l"/>
                <a:tab pos="2335213" algn="l"/>
                <a:tab pos="2506663" algn="l"/>
              </a:tabLst>
            </a:pPr>
            <a:r>
              <a:rPr lang="en-US" altLang="en-US" sz="1800" b="1" dirty="0">
                <a:latin typeface="Courier New" panose="02070309020205020404" pitchFamily="49" charset="0"/>
                <a:cs typeface="Courier New" panose="02070309020205020404" pitchFamily="49" charset="0"/>
              </a:rPr>
              <a:t>				signal(mutex);</a:t>
            </a:r>
            <a:br>
              <a:rPr lang="en-US" altLang="en-US" sz="1800" b="1" dirty="0">
                <a:latin typeface="Courier New" panose="02070309020205020404" pitchFamily="49" charset="0"/>
                <a:cs typeface="Courier New" panose="02070309020205020404" pitchFamily="49" charset="0"/>
              </a:rPr>
            </a:br>
            <a:endParaRPr lang="en-US" altLang="en-US" sz="1800" b="1" dirty="0">
              <a:latin typeface="Courier New" panose="02070309020205020404" pitchFamily="49" charset="0"/>
              <a:cs typeface="Courier New" panose="02070309020205020404" pitchFamily="49" charset="0"/>
            </a:endParaRPr>
          </a:p>
          <a:p>
            <a:pPr>
              <a:tabLst>
                <a:tab pos="1887538" algn="l"/>
                <a:tab pos="2335213" algn="l"/>
                <a:tab pos="2506663" algn="l"/>
              </a:tabLst>
            </a:pPr>
            <a:r>
              <a:rPr lang="en-US" altLang="en-US" sz="1800" dirty="0"/>
              <a:t>Mutual exclusion within a monitor is ensured</a:t>
            </a:r>
          </a:p>
          <a:p>
            <a:endParaRPr lang="en-US" sz="1500" dirty="0"/>
          </a:p>
        </p:txBody>
      </p:sp>
    </p:spTree>
    <p:extLst>
      <p:ext uri="{BB962C8B-B14F-4D97-AF65-F5344CB8AC3E}">
        <p14:creationId xmlns:p14="http://schemas.microsoft.com/office/powerpoint/2010/main" val="39070131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78A41F-8287-475F-97B2-B1758471ABDB}"/>
              </a:ext>
            </a:extLst>
          </p:cNvPr>
          <p:cNvSpPr>
            <a:spLocks noGrp="1"/>
          </p:cNvSpPr>
          <p:nvPr>
            <p:ph type="title"/>
          </p:nvPr>
        </p:nvSpPr>
        <p:spPr>
          <a:xfrm>
            <a:off x="838200" y="963877"/>
            <a:ext cx="3494362" cy="4930246"/>
          </a:xfrm>
        </p:spPr>
        <p:txBody>
          <a:bodyPr>
            <a:normAutofit/>
          </a:bodyPr>
          <a:lstStyle/>
          <a:p>
            <a:pPr algn="r"/>
            <a:r>
              <a:rPr lang="en-US" altLang="en-US" sz="3700">
                <a:solidFill>
                  <a:schemeClr val="accent1"/>
                </a:solidFill>
              </a:rPr>
              <a:t>Monitor Implementation – Condition Variables</a:t>
            </a:r>
            <a:endParaRPr lang="en-US" sz="370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732A2EA-1408-46E0-A7C8-1CC29D0E5E30}"/>
              </a:ext>
            </a:extLst>
          </p:cNvPr>
          <p:cNvSpPr>
            <a:spLocks noGrp="1"/>
          </p:cNvSpPr>
          <p:nvPr>
            <p:ph idx="1"/>
          </p:nvPr>
        </p:nvSpPr>
        <p:spPr>
          <a:xfrm>
            <a:off x="4849198" y="548640"/>
            <a:ext cx="7021219" cy="6217920"/>
          </a:xfrm>
        </p:spPr>
        <p:txBody>
          <a:bodyPr anchor="ctr">
            <a:normAutofit/>
          </a:bodyPr>
          <a:lstStyle/>
          <a:p>
            <a:pPr>
              <a:spcBef>
                <a:spcPct val="15000"/>
              </a:spcBef>
              <a:tabLst>
                <a:tab pos="1828800" algn="l"/>
                <a:tab pos="2217738" algn="l"/>
              </a:tabLst>
            </a:pPr>
            <a:r>
              <a:rPr lang="en-US" altLang="en-US" sz="2400" dirty="0"/>
              <a:t>For each condition variable </a:t>
            </a:r>
            <a:r>
              <a:rPr lang="en-US" altLang="en-US" sz="2400" b="1" i="1" dirty="0"/>
              <a:t>x</a:t>
            </a:r>
            <a:r>
              <a:rPr lang="en-US" altLang="en-US" sz="2400" dirty="0"/>
              <a:t>, we  have:</a:t>
            </a:r>
          </a:p>
          <a:p>
            <a:pPr>
              <a:spcBef>
                <a:spcPct val="15000"/>
              </a:spcBef>
              <a:buNone/>
              <a:tabLst>
                <a:tab pos="1828800" algn="l"/>
                <a:tab pos="2217738" algn="l"/>
              </a:tabLst>
            </a:pPr>
            <a:endParaRPr lang="en-US" altLang="en-US" sz="2400" b="1" dirty="0">
              <a:latin typeface="Courier New" panose="02070309020205020404" pitchFamily="49" charset="0"/>
              <a:cs typeface="Courier New" panose="02070309020205020404" pitchFamily="49" charset="0"/>
            </a:endParaRPr>
          </a:p>
          <a:p>
            <a:pPr>
              <a:spcBef>
                <a:spcPct val="15000"/>
              </a:spcBef>
              <a:buNone/>
              <a:tabLst>
                <a:tab pos="1828800" algn="l"/>
                <a:tab pos="2217738" algn="l"/>
              </a:tabLst>
            </a:pPr>
            <a:r>
              <a:rPr lang="en-US" altLang="en-US" sz="2400" b="1" dirty="0">
                <a:latin typeface="Courier New" panose="02070309020205020404" pitchFamily="49" charset="0"/>
                <a:cs typeface="Courier New" panose="02070309020205020404" pitchFamily="49" charset="0"/>
              </a:rPr>
              <a:t>	semaphore </a:t>
            </a:r>
            <a:r>
              <a:rPr lang="en-US" altLang="en-US" sz="2400" b="1" dirty="0" err="1">
                <a:latin typeface="Courier New" panose="02070309020205020404" pitchFamily="49" charset="0"/>
                <a:cs typeface="Courier New" panose="02070309020205020404" pitchFamily="49" charset="0"/>
              </a:rPr>
              <a:t>x_sem</a:t>
            </a:r>
            <a:r>
              <a:rPr lang="en-US" altLang="en-US" sz="2400" b="1" dirty="0">
                <a:latin typeface="Courier New" panose="02070309020205020404" pitchFamily="49" charset="0"/>
                <a:cs typeface="Courier New" panose="02070309020205020404" pitchFamily="49" charset="0"/>
              </a:rPr>
              <a:t>; // (initially  = 0)</a:t>
            </a:r>
          </a:p>
          <a:p>
            <a:pPr>
              <a:spcBef>
                <a:spcPct val="15000"/>
              </a:spcBef>
              <a:buNone/>
              <a:tabLst>
                <a:tab pos="1828800" algn="l"/>
                <a:tab pos="2217738" algn="l"/>
              </a:tabLst>
            </a:pPr>
            <a:r>
              <a:rPr lang="en-US" altLang="en-US" sz="2400" b="1" dirty="0">
                <a:latin typeface="Courier New" panose="02070309020205020404" pitchFamily="49" charset="0"/>
                <a:cs typeface="Courier New" panose="02070309020205020404" pitchFamily="49" charset="0"/>
              </a:rPr>
              <a:t>	int </a:t>
            </a:r>
            <a:r>
              <a:rPr lang="en-US" altLang="en-US" sz="2400" b="1" dirty="0" err="1">
                <a:latin typeface="Courier New" panose="02070309020205020404" pitchFamily="49" charset="0"/>
                <a:cs typeface="Courier New" panose="02070309020205020404" pitchFamily="49" charset="0"/>
              </a:rPr>
              <a:t>x_count</a:t>
            </a:r>
            <a:r>
              <a:rPr lang="en-US" altLang="en-US" sz="2400" b="1" dirty="0">
                <a:latin typeface="Courier New" panose="02070309020205020404" pitchFamily="49" charset="0"/>
                <a:cs typeface="Courier New" panose="02070309020205020404" pitchFamily="49" charset="0"/>
              </a:rPr>
              <a:t> = 0;</a:t>
            </a:r>
            <a:br>
              <a:rPr lang="en-US" altLang="en-US" sz="2400" b="1" dirty="0">
                <a:latin typeface="Courier New" panose="02070309020205020404" pitchFamily="49" charset="0"/>
                <a:cs typeface="Courier New" panose="02070309020205020404" pitchFamily="49" charset="0"/>
              </a:rPr>
            </a:br>
            <a:endParaRPr lang="en-US" altLang="en-US" sz="2400" b="1" dirty="0">
              <a:latin typeface="Courier New" panose="02070309020205020404" pitchFamily="49" charset="0"/>
              <a:cs typeface="Courier New" panose="02070309020205020404" pitchFamily="49" charset="0"/>
            </a:endParaRPr>
          </a:p>
          <a:p>
            <a:pPr>
              <a:spcBef>
                <a:spcPct val="15000"/>
              </a:spcBef>
              <a:tabLst>
                <a:tab pos="1828800" algn="l"/>
                <a:tab pos="2217738" algn="l"/>
              </a:tabLst>
            </a:pPr>
            <a:r>
              <a:rPr lang="en-US" altLang="en-US" sz="2400" dirty="0"/>
              <a:t>The operation </a:t>
            </a:r>
            <a:r>
              <a:rPr lang="en-US" altLang="en-US" sz="2400" dirty="0" err="1"/>
              <a:t>x.wait</a:t>
            </a:r>
            <a:r>
              <a:rPr lang="en-US" altLang="en-US" sz="2400" b="1" dirty="0"/>
              <a:t> </a:t>
            </a:r>
            <a:r>
              <a:rPr lang="en-US" altLang="en-US" sz="2400" dirty="0"/>
              <a:t>can be implemented as:</a:t>
            </a:r>
          </a:p>
          <a:p>
            <a:pPr>
              <a:spcBef>
                <a:spcPct val="15000"/>
              </a:spcBef>
              <a:buNone/>
              <a:tabLst>
                <a:tab pos="1828800" algn="l"/>
                <a:tab pos="2217738" algn="l"/>
              </a:tabLst>
            </a:pPr>
            <a:r>
              <a:rPr lang="en-US" altLang="en-US" sz="2400" dirty="0"/>
              <a:t>		</a:t>
            </a:r>
          </a:p>
          <a:p>
            <a:pPr>
              <a:spcBef>
                <a:spcPct val="15000"/>
              </a:spcBef>
              <a:buNone/>
              <a:tabLst>
                <a:tab pos="1828800" algn="l"/>
                <a:tab pos="2217738" algn="l"/>
              </a:tabLst>
            </a:pP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x_count</a:t>
            </a:r>
            <a:r>
              <a:rPr lang="en-US" altLang="en-US" sz="2400" b="1" dirty="0">
                <a:latin typeface="Courier New" panose="02070309020205020404" pitchFamily="49" charset="0"/>
                <a:cs typeface="Courier New" panose="02070309020205020404" pitchFamily="49" charset="0"/>
              </a:rPr>
              <a:t>++;</a:t>
            </a:r>
          </a:p>
          <a:p>
            <a:pPr>
              <a:spcBef>
                <a:spcPct val="15000"/>
              </a:spcBef>
              <a:buNone/>
              <a:tabLst>
                <a:tab pos="1828800" algn="l"/>
                <a:tab pos="2217738" algn="l"/>
              </a:tabLst>
            </a:pPr>
            <a:endParaRPr lang="en-US" altLang="en-US" sz="2400" b="1" dirty="0">
              <a:latin typeface="Courier New" panose="02070309020205020404" pitchFamily="49" charset="0"/>
              <a:cs typeface="Courier New" panose="02070309020205020404" pitchFamily="49" charset="0"/>
            </a:endParaRPr>
          </a:p>
          <a:p>
            <a:pPr>
              <a:spcBef>
                <a:spcPct val="15000"/>
              </a:spcBef>
              <a:buNone/>
              <a:tabLst>
                <a:tab pos="1828800" algn="l"/>
                <a:tab pos="2217738" algn="l"/>
              </a:tabLst>
            </a:pPr>
            <a:r>
              <a:rPr lang="en-US" altLang="en-US" sz="2400" b="1" dirty="0">
                <a:latin typeface="Courier New" panose="02070309020205020404" pitchFamily="49" charset="0"/>
                <a:cs typeface="Courier New" panose="02070309020205020404" pitchFamily="49" charset="0"/>
              </a:rPr>
              <a:t>	if (</a:t>
            </a:r>
            <a:r>
              <a:rPr lang="en-US" altLang="en-US" sz="2400" b="1" dirty="0" err="1">
                <a:latin typeface="Courier New" panose="02070309020205020404" pitchFamily="49" charset="0"/>
                <a:cs typeface="Courier New" panose="02070309020205020404" pitchFamily="49" charset="0"/>
              </a:rPr>
              <a:t>next_count</a:t>
            </a:r>
            <a:r>
              <a:rPr lang="en-US" altLang="en-US" sz="2400" b="1" dirty="0">
                <a:latin typeface="Courier New" panose="02070309020205020404" pitchFamily="49" charset="0"/>
                <a:cs typeface="Courier New" panose="02070309020205020404" pitchFamily="49" charset="0"/>
              </a:rPr>
              <a:t> &gt; 0)</a:t>
            </a:r>
          </a:p>
          <a:p>
            <a:pPr>
              <a:spcBef>
                <a:spcPct val="15000"/>
              </a:spcBef>
              <a:buNone/>
              <a:tabLst>
                <a:tab pos="1828800" algn="l"/>
                <a:tab pos="2217738" algn="l"/>
              </a:tabLst>
            </a:pPr>
            <a:r>
              <a:rPr lang="en-US" altLang="en-US" sz="2400" b="1" dirty="0">
                <a:latin typeface="Courier New" panose="02070309020205020404" pitchFamily="49" charset="0"/>
                <a:cs typeface="Courier New" panose="02070309020205020404" pitchFamily="49" charset="0"/>
              </a:rPr>
              <a:t>    signal(next);</a:t>
            </a:r>
          </a:p>
          <a:p>
            <a:pPr>
              <a:spcBef>
                <a:spcPct val="15000"/>
              </a:spcBef>
              <a:buNone/>
              <a:tabLst>
                <a:tab pos="1828800" algn="l"/>
                <a:tab pos="2217738" algn="l"/>
              </a:tabLst>
            </a:pPr>
            <a:r>
              <a:rPr lang="en-US" altLang="en-US" sz="2400" b="1" dirty="0">
                <a:latin typeface="Courier New" panose="02070309020205020404" pitchFamily="49" charset="0"/>
                <a:cs typeface="Courier New" panose="02070309020205020404" pitchFamily="49" charset="0"/>
              </a:rPr>
              <a:t> else</a:t>
            </a:r>
          </a:p>
          <a:p>
            <a:pPr>
              <a:spcBef>
                <a:spcPct val="15000"/>
              </a:spcBef>
              <a:buNone/>
              <a:tabLst>
                <a:tab pos="1828800" algn="l"/>
                <a:tab pos="2217738" algn="l"/>
              </a:tabLst>
            </a:pPr>
            <a:r>
              <a:rPr lang="en-US" altLang="en-US" sz="2400" b="1" dirty="0">
                <a:latin typeface="Courier New" panose="02070309020205020404" pitchFamily="49" charset="0"/>
                <a:cs typeface="Courier New" panose="02070309020205020404" pitchFamily="49" charset="0"/>
              </a:rPr>
              <a:t>	  signal(mutex);</a:t>
            </a:r>
          </a:p>
          <a:p>
            <a:pPr>
              <a:spcBef>
                <a:spcPct val="15000"/>
              </a:spcBef>
              <a:buNone/>
              <a:tabLst>
                <a:tab pos="1828800" algn="l"/>
                <a:tab pos="2217738" algn="l"/>
              </a:tabLst>
            </a:pPr>
            <a:endParaRPr lang="en-US" altLang="en-US" sz="2400" b="1" dirty="0">
              <a:latin typeface="Courier New" panose="02070309020205020404" pitchFamily="49" charset="0"/>
              <a:cs typeface="Courier New" panose="02070309020205020404" pitchFamily="49" charset="0"/>
            </a:endParaRPr>
          </a:p>
          <a:p>
            <a:pPr>
              <a:spcBef>
                <a:spcPct val="15000"/>
              </a:spcBef>
              <a:buNone/>
              <a:tabLst>
                <a:tab pos="1828800" algn="l"/>
                <a:tab pos="2217738" algn="l"/>
              </a:tabLst>
            </a:pPr>
            <a:r>
              <a:rPr lang="en-US" altLang="en-US" sz="2400" b="1" dirty="0">
                <a:latin typeface="Courier New" panose="02070309020205020404" pitchFamily="49" charset="0"/>
                <a:cs typeface="Courier New" panose="02070309020205020404" pitchFamily="49" charset="0"/>
              </a:rPr>
              <a:t> wait(</a:t>
            </a:r>
            <a:r>
              <a:rPr lang="en-US" altLang="en-US" sz="2400" b="1" dirty="0" err="1">
                <a:latin typeface="Courier New" panose="02070309020205020404" pitchFamily="49" charset="0"/>
                <a:cs typeface="Courier New" panose="02070309020205020404" pitchFamily="49" charset="0"/>
              </a:rPr>
              <a:t>x_sem</a:t>
            </a:r>
            <a:r>
              <a:rPr lang="en-US" altLang="en-US" sz="2400" b="1" dirty="0">
                <a:latin typeface="Courier New" panose="02070309020205020404" pitchFamily="49" charset="0"/>
                <a:cs typeface="Courier New" panose="02070309020205020404" pitchFamily="49" charset="0"/>
              </a:rPr>
              <a:t>);</a:t>
            </a:r>
          </a:p>
          <a:p>
            <a:pPr>
              <a:spcBef>
                <a:spcPct val="15000"/>
              </a:spcBef>
              <a:buNone/>
              <a:tabLst>
                <a:tab pos="1828800" algn="l"/>
                <a:tab pos="2217738" algn="l"/>
              </a:tabLst>
            </a:pP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x_count</a:t>
            </a:r>
            <a:r>
              <a:rPr lang="en-US" altLang="en-US" sz="2400" b="1" dirty="0">
                <a:latin typeface="Courier New" panose="02070309020205020404" pitchFamily="49" charset="0"/>
                <a:cs typeface="Courier New" panose="02070309020205020404" pitchFamily="49" charset="0"/>
              </a:rPr>
              <a:t>--;</a:t>
            </a:r>
          </a:p>
          <a:p>
            <a:endParaRPr lang="en-US" sz="2000" dirty="0"/>
          </a:p>
        </p:txBody>
      </p:sp>
    </p:spTree>
    <p:extLst>
      <p:ext uri="{BB962C8B-B14F-4D97-AF65-F5344CB8AC3E}">
        <p14:creationId xmlns:p14="http://schemas.microsoft.com/office/powerpoint/2010/main" val="19341410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B8B3B64-F195-4C9F-86B8-F89275B43134}"/>
              </a:ext>
            </a:extLst>
          </p:cNvPr>
          <p:cNvSpPr>
            <a:spLocks noGrp="1"/>
          </p:cNvSpPr>
          <p:nvPr>
            <p:ph type="title"/>
          </p:nvPr>
        </p:nvSpPr>
        <p:spPr>
          <a:xfrm>
            <a:off x="838200" y="963877"/>
            <a:ext cx="3494362" cy="4930246"/>
          </a:xfrm>
        </p:spPr>
        <p:txBody>
          <a:bodyPr>
            <a:normAutofit/>
          </a:bodyPr>
          <a:lstStyle/>
          <a:p>
            <a:pPr algn="r"/>
            <a:r>
              <a:rPr lang="en-US" sz="3700">
                <a:solidFill>
                  <a:schemeClr val="accent1"/>
                </a:solidFill>
              </a:rPr>
              <a:t>Monitor Signal Implementation</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ACD93F6-D7E6-43EB-AAF1-7CF6F363DE58}"/>
              </a:ext>
            </a:extLst>
          </p:cNvPr>
          <p:cNvSpPr>
            <a:spLocks noGrp="1"/>
          </p:cNvSpPr>
          <p:nvPr>
            <p:ph idx="1"/>
          </p:nvPr>
        </p:nvSpPr>
        <p:spPr>
          <a:xfrm>
            <a:off x="4849199" y="320040"/>
            <a:ext cx="7021230" cy="6137909"/>
          </a:xfrm>
        </p:spPr>
        <p:txBody>
          <a:bodyPr anchor="ctr">
            <a:normAutofit/>
          </a:bodyPr>
          <a:lstStyle/>
          <a:p>
            <a:pPr>
              <a:tabLst>
                <a:tab pos="1368425" algn="l"/>
                <a:tab pos="1712913" algn="l"/>
                <a:tab pos="2335213" algn="l"/>
              </a:tabLst>
            </a:pPr>
            <a:r>
              <a:rPr lang="en-US" altLang="en-US" sz="2400" dirty="0"/>
              <a:t>The operation </a:t>
            </a:r>
            <a:r>
              <a:rPr lang="en-US" altLang="en-US" sz="2400" b="1" dirty="0" err="1">
                <a:latin typeface="Courier New" panose="02070309020205020404" pitchFamily="49" charset="0"/>
                <a:cs typeface="Courier New" panose="02070309020205020404" pitchFamily="49" charset="0"/>
              </a:rPr>
              <a:t>x.signal</a:t>
            </a:r>
            <a:r>
              <a:rPr lang="en-US" altLang="en-US" sz="2400" b="1" dirty="0">
                <a:latin typeface="Courier New" panose="02070309020205020404" pitchFamily="49" charset="0"/>
                <a:cs typeface="Courier New" panose="02070309020205020404" pitchFamily="49" charset="0"/>
              </a:rPr>
              <a:t> </a:t>
            </a:r>
            <a:r>
              <a:rPr lang="en-US" altLang="en-US" sz="2400" dirty="0"/>
              <a:t>can be implemented as:</a:t>
            </a:r>
            <a:br>
              <a:rPr lang="en-US" altLang="en-US" sz="2400" dirty="0"/>
            </a:br>
            <a:endParaRPr lang="en-US" altLang="en-US" sz="2400" dirty="0"/>
          </a:p>
          <a:p>
            <a:pPr>
              <a:spcBef>
                <a:spcPct val="15000"/>
              </a:spcBef>
              <a:buFont typeface="Monotype Sorts" pitchFamily="-84" charset="2"/>
              <a:buNone/>
              <a:tabLst>
                <a:tab pos="1368425" algn="l"/>
                <a:tab pos="1712913" algn="l"/>
                <a:tab pos="2335213" algn="l"/>
              </a:tabLst>
            </a:pPr>
            <a:r>
              <a:rPr lang="en-US" altLang="en-US" sz="2400" b="1" dirty="0">
                <a:latin typeface="Courier New" panose="02070309020205020404" pitchFamily="49" charset="0"/>
                <a:cs typeface="Courier New" panose="02070309020205020404" pitchFamily="49" charset="0"/>
              </a:rPr>
              <a:t>		if (</a:t>
            </a:r>
            <a:r>
              <a:rPr lang="en-US" altLang="en-US" sz="2400" b="1" dirty="0" err="1">
                <a:latin typeface="Courier New" panose="02070309020205020404" pitchFamily="49" charset="0"/>
                <a:cs typeface="Courier New" panose="02070309020205020404" pitchFamily="49" charset="0"/>
              </a:rPr>
              <a:t>x_count</a:t>
            </a:r>
            <a:r>
              <a:rPr lang="en-US" altLang="en-US" sz="2400" b="1" dirty="0">
                <a:latin typeface="Courier New" panose="02070309020205020404" pitchFamily="49" charset="0"/>
                <a:cs typeface="Courier New" panose="02070309020205020404" pitchFamily="49" charset="0"/>
              </a:rPr>
              <a:t> &gt; 0)</a:t>
            </a:r>
          </a:p>
          <a:p>
            <a:pPr>
              <a:spcBef>
                <a:spcPct val="15000"/>
              </a:spcBef>
              <a:buFont typeface="Monotype Sorts" pitchFamily="-84" charset="2"/>
              <a:buNone/>
              <a:tabLst>
                <a:tab pos="1368425" algn="l"/>
                <a:tab pos="1712913" algn="l"/>
                <a:tab pos="2335213" algn="l"/>
              </a:tabLst>
            </a:pPr>
            <a:r>
              <a:rPr lang="en-US" altLang="en-US" sz="2400" b="1" dirty="0">
                <a:latin typeface="Courier New" panose="02070309020205020404" pitchFamily="49" charset="0"/>
                <a:cs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next_count</a:t>
            </a:r>
            <a:r>
              <a:rPr lang="en-US" altLang="en-US" sz="2400" b="1" dirty="0">
                <a:latin typeface="Courier New" panose="02070309020205020404" pitchFamily="49" charset="0"/>
                <a:cs typeface="Courier New" panose="02070309020205020404" pitchFamily="49" charset="0"/>
              </a:rPr>
              <a:t>++;</a:t>
            </a:r>
          </a:p>
          <a:p>
            <a:pPr>
              <a:spcBef>
                <a:spcPct val="15000"/>
              </a:spcBef>
              <a:buFont typeface="Monotype Sorts" pitchFamily="-84" charset="2"/>
              <a:buNone/>
              <a:tabLst>
                <a:tab pos="1368425" algn="l"/>
                <a:tab pos="1712913" algn="l"/>
                <a:tab pos="2335213" algn="l"/>
              </a:tabLst>
            </a:pPr>
            <a:r>
              <a:rPr lang="en-US" altLang="en-US" sz="2400" b="1" dirty="0">
                <a:latin typeface="Courier New" panose="02070309020205020404" pitchFamily="49" charset="0"/>
                <a:cs typeface="Courier New" panose="02070309020205020404" pitchFamily="49" charset="0"/>
              </a:rPr>
              <a:t>			signal(</a:t>
            </a:r>
            <a:r>
              <a:rPr lang="en-US" altLang="en-US" sz="2400" b="1" dirty="0" err="1">
                <a:latin typeface="Courier New" panose="02070309020205020404" pitchFamily="49" charset="0"/>
                <a:cs typeface="Courier New" panose="02070309020205020404" pitchFamily="49" charset="0"/>
              </a:rPr>
              <a:t>x_sem</a:t>
            </a:r>
            <a:r>
              <a:rPr lang="en-US" altLang="en-US" sz="2400" b="1" dirty="0">
                <a:latin typeface="Courier New" panose="02070309020205020404" pitchFamily="49" charset="0"/>
                <a:cs typeface="Courier New" panose="02070309020205020404" pitchFamily="49" charset="0"/>
              </a:rPr>
              <a:t>);</a:t>
            </a:r>
          </a:p>
          <a:p>
            <a:pPr>
              <a:spcBef>
                <a:spcPct val="15000"/>
              </a:spcBef>
              <a:buFont typeface="Monotype Sorts" pitchFamily="-84" charset="2"/>
              <a:buNone/>
              <a:tabLst>
                <a:tab pos="1368425" algn="l"/>
                <a:tab pos="1712913" algn="l"/>
                <a:tab pos="2335213" algn="l"/>
              </a:tabLst>
            </a:pPr>
            <a:r>
              <a:rPr lang="en-US" altLang="en-US" sz="2400" b="1" dirty="0">
                <a:latin typeface="Courier New" panose="02070309020205020404" pitchFamily="49" charset="0"/>
                <a:cs typeface="Courier New" panose="02070309020205020404" pitchFamily="49" charset="0"/>
              </a:rPr>
              <a:t>			wait(next);</a:t>
            </a:r>
          </a:p>
          <a:p>
            <a:pPr>
              <a:spcBef>
                <a:spcPct val="15000"/>
              </a:spcBef>
              <a:buFont typeface="Monotype Sorts" pitchFamily="-84" charset="2"/>
              <a:buNone/>
              <a:tabLst>
                <a:tab pos="1368425" algn="l"/>
                <a:tab pos="1712913" algn="l"/>
                <a:tab pos="2335213" algn="l"/>
              </a:tabLst>
            </a:pP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next_count</a:t>
            </a:r>
            <a:r>
              <a:rPr lang="en-US" altLang="en-US" sz="2400" b="1" dirty="0">
                <a:latin typeface="Courier New" panose="02070309020205020404" pitchFamily="49" charset="0"/>
                <a:cs typeface="Courier New" panose="02070309020205020404" pitchFamily="49" charset="0"/>
              </a:rPr>
              <a:t>--;</a:t>
            </a:r>
          </a:p>
          <a:p>
            <a:pPr>
              <a:spcBef>
                <a:spcPct val="15000"/>
              </a:spcBef>
              <a:buFont typeface="Monotype Sorts" pitchFamily="-84" charset="2"/>
              <a:buNone/>
              <a:tabLst>
                <a:tab pos="1368425" algn="l"/>
                <a:tab pos="1712913" algn="l"/>
                <a:tab pos="2335213" algn="l"/>
              </a:tabLst>
            </a:pPr>
            <a:r>
              <a:rPr lang="en-US" altLang="en-US" sz="2400" b="1" dirty="0">
                <a:latin typeface="Courier New" panose="02070309020205020404" pitchFamily="49" charset="0"/>
                <a:cs typeface="Courier New" panose="02070309020205020404" pitchFamily="49" charset="0"/>
              </a:rPr>
              <a:t>		}</a:t>
            </a:r>
          </a:p>
          <a:p>
            <a:endParaRPr lang="en-US" sz="2400" dirty="0"/>
          </a:p>
        </p:txBody>
      </p:sp>
    </p:spTree>
    <p:extLst>
      <p:ext uri="{BB962C8B-B14F-4D97-AF65-F5344CB8AC3E}">
        <p14:creationId xmlns:p14="http://schemas.microsoft.com/office/powerpoint/2010/main" val="3773466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2AA870-5FE1-4064-BB7D-6D982BBFDE60}"/>
              </a:ext>
            </a:extLst>
          </p:cNvPr>
          <p:cNvSpPr>
            <a:spLocks noGrp="1"/>
          </p:cNvSpPr>
          <p:nvPr>
            <p:ph type="title"/>
          </p:nvPr>
        </p:nvSpPr>
        <p:spPr>
          <a:xfrm>
            <a:off x="838200" y="631825"/>
            <a:ext cx="10515600" cy="1325563"/>
          </a:xfrm>
        </p:spPr>
        <p:txBody>
          <a:bodyPr>
            <a:normAutofit/>
          </a:bodyPr>
          <a:lstStyle/>
          <a:p>
            <a:r>
              <a:rPr lang="en-US" altLang="en-US"/>
              <a:t>Consumer</a:t>
            </a:r>
            <a:endParaRPr lang="en-US"/>
          </a:p>
        </p:txBody>
      </p:sp>
      <p:sp>
        <p:nvSpPr>
          <p:cNvPr id="3" name="Content Placeholder 2">
            <a:extLst>
              <a:ext uri="{FF2B5EF4-FFF2-40B4-BE49-F238E27FC236}">
                <a16:creationId xmlns:a16="http://schemas.microsoft.com/office/drawing/2014/main" id="{A97E2829-324C-46E6-B41D-8FD32DB6EC34}"/>
              </a:ext>
            </a:extLst>
          </p:cNvPr>
          <p:cNvSpPr>
            <a:spLocks noGrp="1"/>
          </p:cNvSpPr>
          <p:nvPr>
            <p:ph idx="1"/>
          </p:nvPr>
        </p:nvSpPr>
        <p:spPr>
          <a:xfrm>
            <a:off x="838200" y="2057400"/>
            <a:ext cx="10515600" cy="3871762"/>
          </a:xfrm>
        </p:spPr>
        <p:txBody>
          <a:bodyPr>
            <a:normAutofit/>
          </a:bodyPr>
          <a:lstStyle/>
          <a:p>
            <a:pPr marL="0" indent="0">
              <a:buFont typeface="Monotype Sorts" pitchFamily="-84" charset="2"/>
              <a:buNone/>
            </a:pPr>
            <a:r>
              <a:rPr lang="en-US" altLang="en-US" sz="2400" dirty="0">
                <a:latin typeface="Courier New" panose="02070309020205020404" pitchFamily="49" charset="0"/>
                <a:cs typeface="Courier New" panose="02070309020205020404" pitchFamily="49" charset="0"/>
              </a:rPr>
              <a:t>while (true) {</a:t>
            </a:r>
          </a:p>
          <a:p>
            <a:pPr marL="0" indent="0">
              <a:buFont typeface="Monotype Sorts" pitchFamily="-84" charset="2"/>
              <a:buNone/>
            </a:pPr>
            <a:r>
              <a:rPr lang="en-US" altLang="en-US" sz="2400" dirty="0">
                <a:latin typeface="Courier New" panose="02070309020205020404" pitchFamily="49" charset="0"/>
                <a:cs typeface="Courier New" panose="02070309020205020404" pitchFamily="49" charset="0"/>
              </a:rPr>
              <a:t>	while (counter == 0) </a:t>
            </a:r>
          </a:p>
          <a:p>
            <a:pPr marL="0" indent="0">
              <a:buFont typeface="Monotype Sorts" pitchFamily="-84" charset="2"/>
              <a:buNone/>
            </a:pPr>
            <a:r>
              <a:rPr lang="en-US" altLang="en-US" sz="2400" dirty="0">
                <a:latin typeface="Courier New" panose="02070309020205020404" pitchFamily="49" charset="0"/>
                <a:cs typeface="Courier New" panose="02070309020205020404" pitchFamily="49" charset="0"/>
              </a:rPr>
              <a:t>		; /* do nothing */ </a:t>
            </a:r>
          </a:p>
          <a:p>
            <a:pPr marL="0" indent="0">
              <a:buFont typeface="Monotype Sorts" pitchFamily="-84" charset="2"/>
              <a:buNone/>
            </a:pPr>
            <a:r>
              <a:rPr lang="en-US" altLang="en-US" sz="2400" dirty="0">
                <a:latin typeface="Courier New" panose="02070309020205020404" pitchFamily="49" charset="0"/>
                <a:cs typeface="Courier New" panose="02070309020205020404" pitchFamily="49" charset="0"/>
              </a:rPr>
              <a:t>	</a:t>
            </a:r>
            <a:r>
              <a:rPr lang="en-US" altLang="en-US" sz="2400">
                <a:latin typeface="Courier New" panose="02070309020205020404" pitchFamily="49" charset="0"/>
                <a:cs typeface="Courier New" panose="02070309020205020404" pitchFamily="49" charset="0"/>
              </a:rPr>
              <a:t>next_consumed</a:t>
            </a:r>
            <a:r>
              <a:rPr lang="en-US" altLang="en-US" sz="2400" dirty="0">
                <a:latin typeface="Courier New" panose="02070309020205020404" pitchFamily="49" charset="0"/>
                <a:cs typeface="Courier New" panose="02070309020205020404" pitchFamily="49" charset="0"/>
              </a:rPr>
              <a:t> = buffer[out]; </a:t>
            </a:r>
          </a:p>
          <a:p>
            <a:pPr marL="0" indent="0">
              <a:buFont typeface="Monotype Sorts" pitchFamily="-84" charset="2"/>
              <a:buNone/>
            </a:pPr>
            <a:r>
              <a:rPr lang="en-US" altLang="en-US" sz="2400" dirty="0">
                <a:latin typeface="Courier New" panose="02070309020205020404" pitchFamily="49" charset="0"/>
                <a:cs typeface="Courier New" panose="02070309020205020404" pitchFamily="49" charset="0"/>
              </a:rPr>
              <a:t>	out = (out + 1) % BUFFER_SIZE; 	</a:t>
            </a:r>
          </a:p>
          <a:p>
            <a:pPr marL="0" indent="0">
              <a:buFont typeface="Monotype Sorts" pitchFamily="-84" charset="2"/>
              <a:buNone/>
            </a:pPr>
            <a:r>
              <a:rPr lang="en-US" altLang="en-US" sz="2400" dirty="0">
                <a:latin typeface="Courier New" panose="02070309020205020404" pitchFamily="49" charset="0"/>
                <a:cs typeface="Courier New" panose="02070309020205020404" pitchFamily="49" charset="0"/>
              </a:rPr>
              <a:t>        counter--; </a:t>
            </a:r>
          </a:p>
          <a:p>
            <a:pPr marL="0" indent="0">
              <a:buFont typeface="Monotype Sorts" pitchFamily="-84" charset="2"/>
              <a:buNone/>
            </a:pPr>
            <a:r>
              <a:rPr lang="en-US" altLang="en-US" sz="2400" dirty="0">
                <a:latin typeface="Courier New" panose="02070309020205020404" pitchFamily="49" charset="0"/>
                <a:cs typeface="Courier New" panose="02070309020205020404" pitchFamily="49" charset="0"/>
              </a:rPr>
              <a:t>	/* consume the item in next consumed */ </a:t>
            </a:r>
          </a:p>
          <a:p>
            <a:pPr marL="0" indent="0">
              <a:buFont typeface="Monotype Sorts" pitchFamily="-84" charset="2"/>
              <a:buNone/>
            </a:pPr>
            <a:r>
              <a:rPr lang="en-US" altLang="en-US" sz="2400" dirty="0">
                <a:latin typeface="Courier New" panose="02070309020205020404" pitchFamily="49" charset="0"/>
                <a:cs typeface="Courier New" panose="02070309020205020404" pitchFamily="49" charset="0"/>
              </a:rPr>
              <a:t>} </a:t>
            </a:r>
          </a:p>
          <a:p>
            <a:pPr marL="0" indent="0">
              <a:buNone/>
            </a:pPr>
            <a:endParaRPr lang="en-US" sz="2400" dirty="0"/>
          </a:p>
        </p:txBody>
      </p:sp>
    </p:spTree>
    <p:extLst>
      <p:ext uri="{BB962C8B-B14F-4D97-AF65-F5344CB8AC3E}">
        <p14:creationId xmlns:p14="http://schemas.microsoft.com/office/powerpoint/2010/main" val="21544209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660FFC4-B5CF-45FB-9CF5-D1D4E650D054}"/>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Resuming Processes within a Monitor</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A6B3E79-193F-4DEC-A7F0-FB451A053998}"/>
              </a:ext>
            </a:extLst>
          </p:cNvPr>
          <p:cNvSpPr>
            <a:spLocks noGrp="1"/>
          </p:cNvSpPr>
          <p:nvPr>
            <p:ph idx="1"/>
          </p:nvPr>
        </p:nvSpPr>
        <p:spPr>
          <a:xfrm>
            <a:off x="4849199" y="320040"/>
            <a:ext cx="7021224" cy="6217919"/>
          </a:xfrm>
        </p:spPr>
        <p:txBody>
          <a:bodyPr anchor="ctr">
            <a:normAutofit/>
          </a:bodyPr>
          <a:lstStyle/>
          <a:p>
            <a:r>
              <a:rPr lang="en-US" altLang="en-US" sz="2400" dirty="0"/>
              <a:t>If several processes queued on condition x, and </a:t>
            </a:r>
            <a:r>
              <a:rPr lang="en-US" altLang="en-US" sz="2400" dirty="0" err="1"/>
              <a:t>x.signal</a:t>
            </a:r>
            <a:r>
              <a:rPr lang="en-US" altLang="en-US" sz="2400" dirty="0"/>
              <a:t>() executed, which should be resumed?</a:t>
            </a:r>
          </a:p>
          <a:p>
            <a:r>
              <a:rPr lang="en-US" altLang="en-US" sz="2400" dirty="0"/>
              <a:t>FIFO frequently not adequate </a:t>
            </a:r>
          </a:p>
          <a:p>
            <a:r>
              <a:rPr lang="en-US" altLang="en-US" sz="2400" b="1" dirty="0"/>
              <a:t>conditional-wait </a:t>
            </a:r>
            <a:r>
              <a:rPr lang="en-US" altLang="en-US" sz="2400" dirty="0"/>
              <a:t>construct of the form </a:t>
            </a:r>
            <a:r>
              <a:rPr lang="en-US" altLang="en-US" sz="2400" dirty="0" err="1"/>
              <a:t>x.wait</a:t>
            </a:r>
            <a:r>
              <a:rPr lang="en-US" altLang="en-US" sz="2400" dirty="0"/>
              <a:t>(c)</a:t>
            </a:r>
          </a:p>
          <a:p>
            <a:pPr lvl="1"/>
            <a:r>
              <a:rPr lang="en-US" altLang="en-US" dirty="0"/>
              <a:t>Where c is </a:t>
            </a:r>
            <a:r>
              <a:rPr lang="en-US" altLang="en-US" b="1" dirty="0"/>
              <a:t>priority number</a:t>
            </a:r>
          </a:p>
          <a:p>
            <a:pPr lvl="1"/>
            <a:r>
              <a:rPr lang="en-US" altLang="en-US" dirty="0"/>
              <a:t>Process with lowest number (highest priority) is scheduled next</a:t>
            </a:r>
          </a:p>
          <a:p>
            <a:endParaRPr lang="en-US" sz="2400" dirty="0"/>
          </a:p>
        </p:txBody>
      </p:sp>
    </p:spTree>
    <p:extLst>
      <p:ext uri="{BB962C8B-B14F-4D97-AF65-F5344CB8AC3E}">
        <p14:creationId xmlns:p14="http://schemas.microsoft.com/office/powerpoint/2010/main" val="42215433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5680D32-724D-498D-9C70-8E276F2E8301}"/>
              </a:ext>
            </a:extLst>
          </p:cNvPr>
          <p:cNvSpPr>
            <a:spLocks noGrp="1"/>
          </p:cNvSpPr>
          <p:nvPr>
            <p:ph type="title"/>
          </p:nvPr>
        </p:nvSpPr>
        <p:spPr>
          <a:xfrm>
            <a:off x="838200" y="963877"/>
            <a:ext cx="3494362" cy="4930246"/>
          </a:xfrm>
        </p:spPr>
        <p:txBody>
          <a:bodyPr>
            <a:normAutofit/>
          </a:bodyPr>
          <a:lstStyle/>
          <a:p>
            <a:pPr algn="r"/>
            <a:r>
              <a:rPr lang="en-US" altLang="en-US">
                <a:solidFill>
                  <a:schemeClr val="accent1"/>
                </a:solidFill>
              </a:rPr>
              <a:t>Alternative Approaches</a:t>
            </a:r>
            <a:endParaRPr lang="en-US">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D818A51-A604-47C0-A655-077CC21D5CF0}"/>
              </a:ext>
            </a:extLst>
          </p:cNvPr>
          <p:cNvSpPr>
            <a:spLocks noGrp="1"/>
          </p:cNvSpPr>
          <p:nvPr>
            <p:ph idx="1"/>
          </p:nvPr>
        </p:nvSpPr>
        <p:spPr>
          <a:xfrm>
            <a:off x="4976031" y="963877"/>
            <a:ext cx="6377769" cy="4930246"/>
          </a:xfrm>
        </p:spPr>
        <p:txBody>
          <a:bodyPr anchor="ctr">
            <a:normAutofit/>
          </a:bodyPr>
          <a:lstStyle/>
          <a:p>
            <a:r>
              <a:rPr lang="en-US" sz="4000" dirty="0"/>
              <a:t>Transactional Memory</a:t>
            </a:r>
            <a:br>
              <a:rPr lang="en-US" sz="4000" dirty="0"/>
            </a:br>
            <a:endParaRPr lang="en-US" sz="4000" dirty="0"/>
          </a:p>
          <a:p>
            <a:r>
              <a:rPr lang="en-US" sz="4000" dirty="0"/>
              <a:t>OpenMP</a:t>
            </a:r>
            <a:br>
              <a:rPr lang="en-US" sz="4000" dirty="0"/>
            </a:br>
            <a:endParaRPr lang="en-US" sz="4000" dirty="0"/>
          </a:p>
          <a:p>
            <a:r>
              <a:rPr lang="en-US" sz="4000" dirty="0"/>
              <a:t>Functional Programming Languages</a:t>
            </a:r>
          </a:p>
          <a:p>
            <a:endParaRPr lang="en-US" sz="2400" dirty="0"/>
          </a:p>
        </p:txBody>
      </p:sp>
    </p:spTree>
    <p:extLst>
      <p:ext uri="{BB962C8B-B14F-4D97-AF65-F5344CB8AC3E}">
        <p14:creationId xmlns:p14="http://schemas.microsoft.com/office/powerpoint/2010/main" val="5554061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C92BE6-EBE1-4FE1-8083-83EBBB395BE9}"/>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Transactional Memory</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06FF7B7-F40B-4F10-87E1-26AEA1F025E2}"/>
              </a:ext>
            </a:extLst>
          </p:cNvPr>
          <p:cNvSpPr>
            <a:spLocks noGrp="1"/>
          </p:cNvSpPr>
          <p:nvPr>
            <p:ph idx="1"/>
          </p:nvPr>
        </p:nvSpPr>
        <p:spPr>
          <a:xfrm>
            <a:off x="4849198" y="320040"/>
            <a:ext cx="7021233" cy="6137909"/>
          </a:xfrm>
        </p:spPr>
        <p:txBody>
          <a:bodyPr anchor="ctr">
            <a:normAutofit/>
          </a:bodyPr>
          <a:lstStyle/>
          <a:p>
            <a:r>
              <a:rPr lang="en-US" altLang="en-US" sz="3200" dirty="0"/>
              <a:t>A </a:t>
            </a:r>
            <a:r>
              <a:rPr lang="en-US" altLang="en-US" sz="3200" b="1" dirty="0"/>
              <a:t>memory transaction </a:t>
            </a:r>
            <a:r>
              <a:rPr lang="en-US" altLang="en-US" sz="3200" dirty="0"/>
              <a:t>is a sequence of read-write operations to memory that are performed atomically.</a:t>
            </a:r>
          </a:p>
          <a:p>
            <a:pPr>
              <a:buFont typeface="Monotype Sorts" pitchFamily="-84" charset="2"/>
              <a:buNone/>
            </a:pPr>
            <a:endParaRPr lang="en-US" altLang="en-US" sz="3200" b="1" dirty="0">
              <a:latin typeface="Courier New" panose="02070309020205020404" pitchFamily="49" charset="0"/>
              <a:cs typeface="Courier New" panose="02070309020205020404" pitchFamily="49" charset="0"/>
            </a:endParaRPr>
          </a:p>
          <a:p>
            <a:pPr>
              <a:buFont typeface="Monotype Sorts" pitchFamily="-84" charset="2"/>
              <a:buNone/>
            </a:pPr>
            <a:r>
              <a:rPr lang="en-US" altLang="en-US" sz="3200" b="1" dirty="0">
                <a:latin typeface="Courier New" panose="02070309020205020404" pitchFamily="49" charset="0"/>
                <a:cs typeface="Courier New" panose="02070309020205020404" pitchFamily="49" charset="0"/>
              </a:rPr>
              <a:t> void update()</a:t>
            </a:r>
          </a:p>
          <a:p>
            <a:pPr>
              <a:buFont typeface="Monotype Sorts" pitchFamily="-84" charset="2"/>
              <a:buNone/>
            </a:pPr>
            <a:r>
              <a:rPr lang="en-US" altLang="en-US" sz="3200" b="1" dirty="0">
                <a:latin typeface="Courier New" panose="02070309020205020404" pitchFamily="49" charset="0"/>
                <a:cs typeface="Courier New" panose="02070309020205020404" pitchFamily="49" charset="0"/>
              </a:rPr>
              <a:t>	{</a:t>
            </a:r>
          </a:p>
          <a:p>
            <a:pPr>
              <a:buFont typeface="Monotype Sorts" pitchFamily="-84" charset="2"/>
              <a:buNone/>
            </a:pPr>
            <a:r>
              <a:rPr lang="en-US" altLang="en-US" sz="3200" b="1" dirty="0">
                <a:latin typeface="Courier New" panose="02070309020205020404" pitchFamily="49" charset="0"/>
                <a:cs typeface="Courier New" panose="02070309020205020404" pitchFamily="49" charset="0"/>
              </a:rPr>
              <a:t>		/* read/write memory */</a:t>
            </a:r>
          </a:p>
          <a:p>
            <a:pPr>
              <a:buFont typeface="Monotype Sorts" pitchFamily="-84" charset="2"/>
              <a:buNone/>
            </a:pPr>
            <a:r>
              <a:rPr lang="en-US" altLang="en-US" sz="3200" b="1" dirty="0">
                <a:latin typeface="Courier New" panose="02070309020205020404" pitchFamily="49" charset="0"/>
                <a:cs typeface="Courier New" panose="02070309020205020404" pitchFamily="49" charset="0"/>
              </a:rPr>
              <a:t>	}</a:t>
            </a:r>
          </a:p>
          <a:p>
            <a:endParaRPr lang="en-US" sz="2400" dirty="0"/>
          </a:p>
        </p:txBody>
      </p:sp>
    </p:spTree>
    <p:extLst>
      <p:ext uri="{BB962C8B-B14F-4D97-AF65-F5344CB8AC3E}">
        <p14:creationId xmlns:p14="http://schemas.microsoft.com/office/powerpoint/2010/main" val="3522722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E6C79B8-ADA4-4AAC-ADB3-DD72212877B7}"/>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OpenMP</a:t>
            </a:r>
            <a:br>
              <a:rPr lang="en-US">
                <a:solidFill>
                  <a:schemeClr val="accent1"/>
                </a:solidFill>
              </a:rPr>
            </a:br>
            <a:endParaRPr lang="en-US">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BCD768E-43CC-42A5-AAC3-47A9718DF4AB}"/>
              </a:ext>
            </a:extLst>
          </p:cNvPr>
          <p:cNvSpPr>
            <a:spLocks noGrp="1"/>
          </p:cNvSpPr>
          <p:nvPr>
            <p:ph idx="1"/>
          </p:nvPr>
        </p:nvSpPr>
        <p:spPr>
          <a:xfrm>
            <a:off x="4766315" y="320040"/>
            <a:ext cx="7104114" cy="6217920"/>
          </a:xfrm>
        </p:spPr>
        <p:txBody>
          <a:bodyPr anchor="ctr">
            <a:normAutofit/>
          </a:bodyPr>
          <a:lstStyle/>
          <a:p>
            <a:r>
              <a:rPr lang="en-US" altLang="en-US" sz="2400" dirty="0"/>
              <a:t>OpenMP is a set of compiler directives and API that support parallel </a:t>
            </a:r>
            <a:r>
              <a:rPr lang="en-US" altLang="en-US" sz="2400" dirty="0" err="1"/>
              <a:t>progamming</a:t>
            </a:r>
            <a:r>
              <a:rPr lang="en-US" altLang="en-US" sz="2400" dirty="0"/>
              <a:t>.</a:t>
            </a:r>
          </a:p>
          <a:p>
            <a:pPr>
              <a:buFont typeface="Monotype Sorts" pitchFamily="-84" charset="2"/>
              <a:buNone/>
            </a:pPr>
            <a:endParaRPr lang="en-US" altLang="en-US" sz="2400" b="1" dirty="0">
              <a:latin typeface="Courier New" panose="02070309020205020404" pitchFamily="49" charset="0"/>
              <a:cs typeface="Courier New" panose="02070309020205020404" pitchFamily="49" charset="0"/>
            </a:endParaRPr>
          </a:p>
          <a:p>
            <a:pPr>
              <a:buFont typeface="Monotype Sorts" pitchFamily="-84" charset="2"/>
              <a:buNone/>
            </a:pPr>
            <a:r>
              <a:rPr lang="en-US" altLang="en-US" sz="2400" b="1" dirty="0">
                <a:latin typeface="Courier New" panose="02070309020205020404" pitchFamily="49" charset="0"/>
                <a:cs typeface="Courier New" panose="02070309020205020404" pitchFamily="49" charset="0"/>
              </a:rPr>
              <a:t> void update(int value)</a:t>
            </a:r>
          </a:p>
          <a:p>
            <a:pPr>
              <a:buFont typeface="Monotype Sorts" pitchFamily="-84" charset="2"/>
              <a:buNone/>
            </a:pPr>
            <a:r>
              <a:rPr lang="en-US" altLang="en-US" sz="2400" b="1" dirty="0">
                <a:latin typeface="Courier New" panose="02070309020205020404" pitchFamily="49" charset="0"/>
                <a:cs typeface="Courier New" panose="02070309020205020404" pitchFamily="49" charset="0"/>
              </a:rPr>
              <a:t>	{</a:t>
            </a:r>
          </a:p>
          <a:p>
            <a:pPr>
              <a:buFont typeface="Monotype Sorts" pitchFamily="-84" charset="2"/>
              <a:buNone/>
            </a:pPr>
            <a:r>
              <a:rPr lang="en-US" altLang="en-US" sz="2400" b="1" dirty="0">
                <a:latin typeface="Courier New" panose="02070309020205020404" pitchFamily="49" charset="0"/>
                <a:cs typeface="Courier New" panose="02070309020205020404" pitchFamily="49" charset="0"/>
              </a:rPr>
              <a:t>		#pragma </a:t>
            </a:r>
            <a:r>
              <a:rPr lang="en-US" altLang="en-US" sz="2400" b="1" dirty="0" err="1">
                <a:latin typeface="Courier New" panose="02070309020205020404" pitchFamily="49" charset="0"/>
                <a:cs typeface="Courier New" panose="02070309020205020404" pitchFamily="49" charset="0"/>
              </a:rPr>
              <a:t>omp</a:t>
            </a:r>
            <a:r>
              <a:rPr lang="en-US" altLang="en-US" sz="2400" b="1" dirty="0">
                <a:latin typeface="Courier New" panose="02070309020205020404" pitchFamily="49" charset="0"/>
                <a:cs typeface="Courier New" panose="02070309020205020404" pitchFamily="49" charset="0"/>
              </a:rPr>
              <a:t> critical</a:t>
            </a:r>
          </a:p>
          <a:p>
            <a:pPr>
              <a:buFont typeface="Monotype Sorts" pitchFamily="-84" charset="2"/>
              <a:buNone/>
            </a:pPr>
            <a:r>
              <a:rPr lang="en-US" altLang="en-US" sz="2400" b="1" dirty="0">
                <a:latin typeface="Courier New" panose="02070309020205020404" pitchFamily="49" charset="0"/>
                <a:cs typeface="Courier New" panose="02070309020205020404" pitchFamily="49" charset="0"/>
              </a:rPr>
              <a:t>		{</a:t>
            </a:r>
          </a:p>
          <a:p>
            <a:pPr>
              <a:buFont typeface="Monotype Sorts" pitchFamily="-84" charset="2"/>
              <a:buNone/>
            </a:pPr>
            <a:r>
              <a:rPr lang="en-US" altLang="en-US" sz="2400" b="1" dirty="0">
                <a:latin typeface="Courier New" panose="02070309020205020404" pitchFamily="49" charset="0"/>
                <a:cs typeface="Courier New" panose="02070309020205020404" pitchFamily="49" charset="0"/>
              </a:rPr>
              <a:t>			count += value</a:t>
            </a:r>
          </a:p>
          <a:p>
            <a:pPr>
              <a:buFont typeface="Monotype Sorts" pitchFamily="-84" charset="2"/>
              <a:buNone/>
            </a:pPr>
            <a:r>
              <a:rPr lang="en-US" altLang="en-US" sz="2400" b="1" dirty="0">
                <a:latin typeface="Courier New" panose="02070309020205020404" pitchFamily="49" charset="0"/>
                <a:cs typeface="Courier New" panose="02070309020205020404" pitchFamily="49" charset="0"/>
              </a:rPr>
              <a:t>		}</a:t>
            </a:r>
          </a:p>
          <a:p>
            <a:pPr>
              <a:buFont typeface="Monotype Sorts" pitchFamily="-84" charset="2"/>
              <a:buNone/>
            </a:pPr>
            <a:r>
              <a:rPr lang="en-US" altLang="en-US" sz="2400" b="1" dirty="0">
                <a:latin typeface="Courier New" panose="02070309020205020404" pitchFamily="49" charset="0"/>
                <a:cs typeface="Courier New" panose="02070309020205020404" pitchFamily="49" charset="0"/>
              </a:rPr>
              <a:t>	}</a:t>
            </a:r>
          </a:p>
          <a:p>
            <a:pPr>
              <a:buFont typeface="Monotype Sorts" pitchFamily="-84" charset="2"/>
              <a:buNone/>
            </a:pPr>
            <a:endParaRPr lang="en-US" altLang="en-US" sz="2400" dirty="0"/>
          </a:p>
          <a:p>
            <a:pPr indent="0">
              <a:buFont typeface="Monotype Sorts" pitchFamily="-84" charset="2"/>
              <a:buNone/>
            </a:pPr>
            <a:r>
              <a:rPr lang="en-US" altLang="en-US" sz="2400" dirty="0"/>
              <a:t>The code contained within the </a:t>
            </a:r>
            <a:r>
              <a:rPr lang="en-US" altLang="en-US" sz="2400" b="1" dirty="0">
                <a:latin typeface="Courier New" panose="02070309020205020404" pitchFamily="49" charset="0"/>
                <a:cs typeface="Courier New" panose="02070309020205020404" pitchFamily="49" charset="0"/>
              </a:rPr>
              <a:t>#pragma </a:t>
            </a:r>
            <a:r>
              <a:rPr lang="en-US" altLang="en-US" sz="2400" b="1" dirty="0" err="1">
                <a:latin typeface="Courier New" panose="02070309020205020404" pitchFamily="49" charset="0"/>
                <a:cs typeface="Courier New" panose="02070309020205020404" pitchFamily="49" charset="0"/>
              </a:rPr>
              <a:t>omp</a:t>
            </a:r>
            <a:r>
              <a:rPr lang="en-US" altLang="en-US" sz="2400" b="1" dirty="0">
                <a:latin typeface="Courier New" panose="02070309020205020404" pitchFamily="49" charset="0"/>
                <a:cs typeface="Courier New" panose="02070309020205020404" pitchFamily="49" charset="0"/>
              </a:rPr>
              <a:t> critical </a:t>
            </a:r>
            <a:r>
              <a:rPr lang="en-US" altLang="en-US" sz="2400" dirty="0"/>
              <a:t>directive is treated as a critical section and performed atomically.</a:t>
            </a:r>
          </a:p>
          <a:p>
            <a:endParaRPr lang="en-US" sz="1700" dirty="0"/>
          </a:p>
        </p:txBody>
      </p:sp>
    </p:spTree>
    <p:extLst>
      <p:ext uri="{BB962C8B-B14F-4D97-AF65-F5344CB8AC3E}">
        <p14:creationId xmlns:p14="http://schemas.microsoft.com/office/powerpoint/2010/main" val="22358601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D8482F8-CCF7-47D6-9A6A-08E51014FB6D}"/>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Functional Programming Languages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DA2AB38-BA0B-48DD-893A-E75DC5BE4E73}"/>
              </a:ext>
            </a:extLst>
          </p:cNvPr>
          <p:cNvSpPr>
            <a:spLocks noGrp="1"/>
          </p:cNvSpPr>
          <p:nvPr>
            <p:ph idx="1"/>
          </p:nvPr>
        </p:nvSpPr>
        <p:spPr>
          <a:xfrm>
            <a:off x="4766311" y="320040"/>
            <a:ext cx="7104096" cy="6217920"/>
          </a:xfrm>
        </p:spPr>
        <p:txBody>
          <a:bodyPr anchor="ctr">
            <a:normAutofit/>
          </a:bodyPr>
          <a:lstStyle/>
          <a:p>
            <a:r>
              <a:rPr lang="en-US" sz="3200" dirty="0"/>
              <a:t>Functional programming languages offer a different paradigm than procedural languages in that they do not maintain state. </a:t>
            </a:r>
            <a:br>
              <a:rPr lang="en-US" sz="3200" dirty="0"/>
            </a:br>
            <a:endParaRPr lang="en-US" sz="3200" dirty="0"/>
          </a:p>
          <a:p>
            <a:r>
              <a:rPr lang="en-US" sz="3200" dirty="0"/>
              <a:t>Variables are treated as immutable and cannot change state once they have been assigned a value.</a:t>
            </a:r>
            <a:br>
              <a:rPr lang="en-US" sz="3200" dirty="0"/>
            </a:br>
            <a:endParaRPr lang="en-US" sz="3200" dirty="0"/>
          </a:p>
          <a:p>
            <a:r>
              <a:rPr lang="en-US" sz="3200" dirty="0"/>
              <a:t>There is increasing interest in functional languages such as Erlang and Scala for their approach in handling data races.</a:t>
            </a:r>
          </a:p>
        </p:txBody>
      </p:sp>
    </p:spTree>
    <p:extLst>
      <p:ext uri="{BB962C8B-B14F-4D97-AF65-F5344CB8AC3E}">
        <p14:creationId xmlns:p14="http://schemas.microsoft.com/office/powerpoint/2010/main" val="2908531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00012A-98D9-4E28-9BDB-B5E1706FB150}"/>
              </a:ext>
            </a:extLst>
          </p:cNvPr>
          <p:cNvSpPr>
            <a:spLocks noGrp="1"/>
          </p:cNvSpPr>
          <p:nvPr>
            <p:ph type="title"/>
          </p:nvPr>
        </p:nvSpPr>
        <p:spPr>
          <a:xfrm>
            <a:off x="838200" y="631825"/>
            <a:ext cx="10515600" cy="1325563"/>
          </a:xfrm>
        </p:spPr>
        <p:txBody>
          <a:bodyPr>
            <a:normAutofit/>
          </a:bodyPr>
          <a:lstStyle/>
          <a:p>
            <a:r>
              <a:rPr lang="en-US" altLang="en-US"/>
              <a:t>Race Condition</a:t>
            </a:r>
            <a:endParaRPr lang="en-US" dirty="0"/>
          </a:p>
        </p:txBody>
      </p:sp>
      <p:sp>
        <p:nvSpPr>
          <p:cNvPr id="3" name="Content Placeholder 2">
            <a:extLst>
              <a:ext uri="{FF2B5EF4-FFF2-40B4-BE49-F238E27FC236}">
                <a16:creationId xmlns:a16="http://schemas.microsoft.com/office/drawing/2014/main" id="{9706B135-DBC4-459E-96C2-93FE69CB1B5F}"/>
              </a:ext>
            </a:extLst>
          </p:cNvPr>
          <p:cNvSpPr>
            <a:spLocks noGrp="1"/>
          </p:cNvSpPr>
          <p:nvPr>
            <p:ph idx="1"/>
          </p:nvPr>
        </p:nvSpPr>
        <p:spPr>
          <a:xfrm>
            <a:off x="708660" y="1680210"/>
            <a:ext cx="11161776" cy="4545965"/>
          </a:xfrm>
        </p:spPr>
        <p:txBody>
          <a:bodyPr>
            <a:normAutofit fontScale="92500" lnSpcReduction="10000"/>
          </a:bodyPr>
          <a:lstStyle/>
          <a:p>
            <a:r>
              <a:rPr lang="en-US" altLang="en-US" sz="1800" b="1" dirty="0">
                <a:latin typeface="Courier New" panose="02070309020205020404" pitchFamily="49" charset="0"/>
                <a:cs typeface="Courier New" panose="02070309020205020404" pitchFamily="49" charset="0"/>
              </a:rPr>
              <a:t>counter++ </a:t>
            </a:r>
            <a:r>
              <a:rPr lang="en-US" altLang="en-US" sz="1800" dirty="0"/>
              <a:t>could be implemented as</a:t>
            </a:r>
            <a:br>
              <a:rPr lang="en-US" altLang="en-US" sz="1800" dirty="0"/>
            </a:br>
            <a:br>
              <a:rPr lang="en-US" altLang="en-US" sz="1800" dirty="0"/>
            </a:br>
            <a:r>
              <a:rPr lang="en-US" altLang="en-US" sz="1800" b="1" dirty="0">
                <a:latin typeface="Courier New" panose="02070309020205020404" pitchFamily="49" charset="0"/>
                <a:cs typeface="Courier New" panose="02070309020205020404" pitchFamily="49" charset="0"/>
              </a:rPr>
              <a:t>     register1 = counter</a:t>
            </a:r>
            <a:br>
              <a:rPr lang="en-US" altLang="en-US" sz="1800" b="1" dirty="0">
                <a:latin typeface="Courier New" panose="02070309020205020404" pitchFamily="49" charset="0"/>
                <a:cs typeface="Courier New" panose="02070309020205020404" pitchFamily="49" charset="0"/>
              </a:rPr>
            </a:br>
            <a:r>
              <a:rPr lang="en-US" altLang="en-US" sz="1800" b="1" dirty="0">
                <a:latin typeface="Courier New" panose="02070309020205020404" pitchFamily="49" charset="0"/>
                <a:cs typeface="Courier New" panose="02070309020205020404" pitchFamily="49" charset="0"/>
              </a:rPr>
              <a:t>     register1 = register1 + 1</a:t>
            </a:r>
            <a:br>
              <a:rPr lang="en-US" altLang="en-US" sz="1800" b="1" dirty="0">
                <a:latin typeface="Courier New" panose="02070309020205020404" pitchFamily="49" charset="0"/>
                <a:cs typeface="Courier New" panose="02070309020205020404" pitchFamily="49" charset="0"/>
              </a:rPr>
            </a:br>
            <a:r>
              <a:rPr lang="en-US" altLang="en-US" sz="1800" b="1" dirty="0">
                <a:latin typeface="Courier New" panose="02070309020205020404" pitchFamily="49" charset="0"/>
                <a:cs typeface="Courier New" panose="02070309020205020404" pitchFamily="49" charset="0"/>
              </a:rPr>
              <a:t>     counter = register1</a:t>
            </a:r>
            <a:endParaRPr lang="en-US" altLang="en-US" sz="1800" dirty="0"/>
          </a:p>
          <a:p>
            <a:r>
              <a:rPr lang="en-US" altLang="en-US" sz="1800" b="1" dirty="0">
                <a:latin typeface="Courier New" panose="02070309020205020404" pitchFamily="49" charset="0"/>
                <a:cs typeface="Courier New" panose="02070309020205020404" pitchFamily="49" charset="0"/>
              </a:rPr>
              <a:t>counter-- </a:t>
            </a:r>
            <a:r>
              <a:rPr lang="en-US" altLang="en-US" sz="1800" dirty="0"/>
              <a:t>could be implemented as</a:t>
            </a:r>
            <a:br>
              <a:rPr lang="en-US" altLang="en-US" sz="1800" dirty="0"/>
            </a:br>
            <a:br>
              <a:rPr lang="en-US" altLang="en-US" sz="1800" dirty="0"/>
            </a:br>
            <a:r>
              <a:rPr lang="en-US" altLang="en-US" sz="1800" b="1" dirty="0">
                <a:latin typeface="Courier New" panose="02070309020205020404" pitchFamily="49" charset="0"/>
                <a:cs typeface="Courier New" panose="02070309020205020404" pitchFamily="49" charset="0"/>
              </a:rPr>
              <a:t>     register2 = counter</a:t>
            </a:r>
            <a:br>
              <a:rPr lang="en-US" altLang="en-US" sz="1800" b="1" dirty="0">
                <a:latin typeface="Courier New" panose="02070309020205020404" pitchFamily="49" charset="0"/>
                <a:cs typeface="Courier New" panose="02070309020205020404" pitchFamily="49" charset="0"/>
              </a:rPr>
            </a:br>
            <a:r>
              <a:rPr lang="en-US" altLang="en-US" sz="1800" b="1" dirty="0">
                <a:latin typeface="Courier New" panose="02070309020205020404" pitchFamily="49" charset="0"/>
                <a:cs typeface="Courier New" panose="02070309020205020404" pitchFamily="49" charset="0"/>
              </a:rPr>
              <a:t>     register2 = register2 - 1</a:t>
            </a:r>
            <a:br>
              <a:rPr lang="en-US" altLang="en-US" sz="1800" b="1" dirty="0">
                <a:latin typeface="Courier New" panose="02070309020205020404" pitchFamily="49" charset="0"/>
                <a:cs typeface="Courier New" panose="02070309020205020404" pitchFamily="49" charset="0"/>
              </a:rPr>
            </a:br>
            <a:r>
              <a:rPr lang="en-US" altLang="en-US" sz="1800" b="1" dirty="0">
                <a:latin typeface="Courier New" panose="02070309020205020404" pitchFamily="49" charset="0"/>
                <a:cs typeface="Courier New" panose="02070309020205020404" pitchFamily="49" charset="0"/>
              </a:rPr>
              <a:t>     counter = register2</a:t>
            </a:r>
          </a:p>
          <a:p>
            <a:pPr>
              <a:buNone/>
            </a:pPr>
            <a:endParaRPr lang="en-US" altLang="en-US" sz="1800" dirty="0"/>
          </a:p>
          <a:p>
            <a:r>
              <a:rPr lang="en-US" altLang="en-US" sz="1800" dirty="0"/>
              <a:t>Consider this execution interleaving with </a:t>
            </a:r>
            <a:r>
              <a:rPr lang="ja-JP" altLang="en-US" sz="1800" dirty="0"/>
              <a:t>“</a:t>
            </a:r>
            <a:r>
              <a:rPr lang="en-US" altLang="ja-JP" sz="1800" dirty="0"/>
              <a:t>count = 5</a:t>
            </a:r>
            <a:r>
              <a:rPr lang="ja-JP" altLang="en-US" sz="1800" dirty="0"/>
              <a:t>”</a:t>
            </a:r>
            <a:r>
              <a:rPr lang="en-US" altLang="ja-JP" sz="1800" dirty="0"/>
              <a:t> initially:</a:t>
            </a:r>
          </a:p>
          <a:p>
            <a:pPr lvl="1">
              <a:buNone/>
            </a:pPr>
            <a:r>
              <a:rPr lang="en-US" altLang="en-US" sz="1800" dirty="0"/>
              <a:t>	S0: producer execute </a:t>
            </a:r>
            <a:r>
              <a:rPr lang="en-US" altLang="en-US" sz="1800" b="1" dirty="0">
                <a:latin typeface="Courier New" panose="02070309020205020404" pitchFamily="49" charset="0"/>
              </a:rPr>
              <a:t>register1 = counter         </a:t>
            </a:r>
            <a:r>
              <a:rPr lang="en-US" altLang="en-US" sz="1800" dirty="0"/>
              <a:t>{register1 = 5}</a:t>
            </a:r>
            <a:br>
              <a:rPr lang="en-US" altLang="en-US" sz="1800" dirty="0"/>
            </a:br>
            <a:r>
              <a:rPr lang="en-US" altLang="en-US" sz="1800" dirty="0"/>
              <a:t>S1: producer execute </a:t>
            </a:r>
            <a:r>
              <a:rPr lang="en-US" altLang="en-US" sz="1800" b="1" dirty="0">
                <a:latin typeface="Courier New" panose="02070309020205020404" pitchFamily="49" charset="0"/>
              </a:rPr>
              <a:t>register1 = register1 + 1   </a:t>
            </a:r>
            <a:r>
              <a:rPr lang="en-US" altLang="en-US" sz="1800" dirty="0"/>
              <a:t>{register1 = 6} </a:t>
            </a:r>
            <a:br>
              <a:rPr lang="en-US" altLang="en-US" sz="1800" dirty="0"/>
            </a:br>
            <a:r>
              <a:rPr lang="en-US" altLang="en-US" sz="1800" dirty="0"/>
              <a:t>S2: consumer execute </a:t>
            </a:r>
            <a:r>
              <a:rPr lang="en-US" altLang="en-US" sz="1800" b="1" dirty="0">
                <a:latin typeface="Courier New" panose="02070309020205020404" pitchFamily="49" charset="0"/>
              </a:rPr>
              <a:t>register2 = counter        </a:t>
            </a:r>
            <a:r>
              <a:rPr lang="en-US" altLang="en-US" sz="1800" dirty="0"/>
              <a:t>{register2 = 5} </a:t>
            </a:r>
            <a:br>
              <a:rPr lang="en-US" altLang="en-US" sz="1800" dirty="0"/>
            </a:br>
            <a:r>
              <a:rPr lang="en-US" altLang="en-US" sz="1800" dirty="0"/>
              <a:t>S3: consumer execute </a:t>
            </a:r>
            <a:r>
              <a:rPr lang="en-US" altLang="en-US" sz="1800" b="1" dirty="0">
                <a:latin typeface="Courier New" panose="02070309020205020404" pitchFamily="49" charset="0"/>
              </a:rPr>
              <a:t>register2 = register2 – 1  </a:t>
            </a:r>
            <a:r>
              <a:rPr lang="en-US" altLang="en-US" sz="1800" dirty="0"/>
              <a:t>{register2 = 4} </a:t>
            </a:r>
            <a:br>
              <a:rPr lang="en-US" altLang="en-US" sz="1800" dirty="0"/>
            </a:br>
            <a:r>
              <a:rPr lang="en-US" altLang="en-US" sz="1800" dirty="0"/>
              <a:t>S4: producer execute </a:t>
            </a:r>
            <a:r>
              <a:rPr lang="en-US" altLang="en-US" sz="1800" b="1" dirty="0">
                <a:latin typeface="Courier New" panose="02070309020205020404" pitchFamily="49" charset="0"/>
              </a:rPr>
              <a:t>counter = register1         </a:t>
            </a:r>
            <a:r>
              <a:rPr lang="en-US" altLang="en-US" sz="1800" dirty="0"/>
              <a:t>{counter = 6 } </a:t>
            </a:r>
            <a:br>
              <a:rPr lang="en-US" altLang="en-US" sz="1800" dirty="0"/>
            </a:br>
            <a:r>
              <a:rPr lang="en-US" altLang="en-US" sz="1800" dirty="0"/>
              <a:t>S5: consumer execute </a:t>
            </a:r>
            <a:r>
              <a:rPr lang="en-US" altLang="en-US" sz="1800" b="1" dirty="0">
                <a:latin typeface="Courier New" panose="02070309020205020404" pitchFamily="49" charset="0"/>
              </a:rPr>
              <a:t>counter = register2        </a:t>
            </a:r>
            <a:r>
              <a:rPr lang="en-US" altLang="en-US" sz="1800" dirty="0"/>
              <a:t>{counter = 4}</a:t>
            </a:r>
          </a:p>
          <a:p>
            <a:pPr marL="0" indent="0">
              <a:buNone/>
            </a:pPr>
            <a:endParaRPr lang="en-US" sz="1300" dirty="0"/>
          </a:p>
        </p:txBody>
      </p:sp>
    </p:spTree>
    <p:extLst>
      <p:ext uri="{BB962C8B-B14F-4D97-AF65-F5344CB8AC3E}">
        <p14:creationId xmlns:p14="http://schemas.microsoft.com/office/powerpoint/2010/main" val="1811429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A8818B-0572-458F-B2E9-FEAF1676B9E6}"/>
              </a:ext>
            </a:extLst>
          </p:cNvPr>
          <p:cNvSpPr>
            <a:spLocks noGrp="1"/>
          </p:cNvSpPr>
          <p:nvPr>
            <p:ph type="title"/>
          </p:nvPr>
        </p:nvSpPr>
        <p:spPr>
          <a:xfrm>
            <a:off x="838200" y="963877"/>
            <a:ext cx="3494362" cy="4930246"/>
          </a:xfrm>
        </p:spPr>
        <p:txBody>
          <a:bodyPr>
            <a:normAutofit/>
          </a:bodyPr>
          <a:lstStyle/>
          <a:p>
            <a:pPr algn="r"/>
            <a:r>
              <a:rPr lang="en-US" altLang="en-US">
                <a:solidFill>
                  <a:schemeClr val="accent1"/>
                </a:solidFill>
              </a:rPr>
              <a:t>Critical Section Problem</a:t>
            </a:r>
            <a:endParaRPr lang="en-US">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385DFC4-04CC-488C-8A94-3EF22E008B77}"/>
              </a:ext>
            </a:extLst>
          </p:cNvPr>
          <p:cNvSpPr>
            <a:spLocks noGrp="1"/>
          </p:cNvSpPr>
          <p:nvPr>
            <p:ph idx="1"/>
          </p:nvPr>
        </p:nvSpPr>
        <p:spPr>
          <a:xfrm>
            <a:off x="4976031" y="963877"/>
            <a:ext cx="6377769" cy="4930246"/>
          </a:xfrm>
        </p:spPr>
        <p:txBody>
          <a:bodyPr anchor="ctr">
            <a:normAutofit/>
          </a:bodyPr>
          <a:lstStyle/>
          <a:p>
            <a:r>
              <a:rPr lang="en-US" altLang="en-US" sz="2400" dirty="0"/>
              <a:t>Consider system of </a:t>
            </a:r>
            <a:r>
              <a:rPr lang="en-US" altLang="en-US" sz="2400" b="1" i="1" dirty="0"/>
              <a:t>n</a:t>
            </a:r>
            <a:r>
              <a:rPr lang="en-US" altLang="en-US" sz="2400" b="1" dirty="0"/>
              <a:t> </a:t>
            </a:r>
            <a:r>
              <a:rPr lang="en-US" altLang="en-US" sz="2400" dirty="0"/>
              <a:t>processes {</a:t>
            </a:r>
            <a:r>
              <a:rPr lang="en-US" altLang="en-US" sz="2400" b="1" i="1" dirty="0"/>
              <a:t>p</a:t>
            </a:r>
            <a:r>
              <a:rPr lang="en-US" altLang="en-US" sz="2400" b="1" i="1" baseline="-25000" dirty="0"/>
              <a:t>0</a:t>
            </a:r>
            <a:r>
              <a:rPr lang="en-US" altLang="en-US" sz="2400" b="1" i="1" dirty="0"/>
              <a:t>, p</a:t>
            </a:r>
            <a:r>
              <a:rPr lang="en-US" altLang="en-US" sz="2400" b="1" i="1" baseline="-25000" dirty="0"/>
              <a:t>1</a:t>
            </a:r>
            <a:r>
              <a:rPr lang="en-US" altLang="en-US" sz="2400" b="1" i="1" dirty="0"/>
              <a:t>, … p</a:t>
            </a:r>
            <a:r>
              <a:rPr lang="en-US" altLang="en-US" sz="2400" b="1" i="1" baseline="-25000" dirty="0"/>
              <a:t>n-1</a:t>
            </a:r>
            <a:r>
              <a:rPr lang="en-US" altLang="en-US" sz="2400" dirty="0"/>
              <a:t>}</a:t>
            </a:r>
          </a:p>
          <a:p>
            <a:r>
              <a:rPr lang="en-US" altLang="en-US" sz="2400" dirty="0"/>
              <a:t>Each process has </a:t>
            </a:r>
            <a:r>
              <a:rPr lang="en-US" altLang="en-US" sz="2400" b="1" dirty="0"/>
              <a:t>critical section </a:t>
            </a:r>
            <a:r>
              <a:rPr lang="en-US" altLang="en-US" sz="2400" dirty="0"/>
              <a:t>segment of code</a:t>
            </a:r>
          </a:p>
          <a:p>
            <a:pPr lvl="1"/>
            <a:r>
              <a:rPr lang="en-US" altLang="en-US" dirty="0"/>
              <a:t>Process may be changing common variables, updating table, writing file, </a:t>
            </a:r>
            <a:r>
              <a:rPr lang="en-US" altLang="en-US" dirty="0" err="1"/>
              <a:t>etc</a:t>
            </a:r>
            <a:endParaRPr lang="en-US" altLang="en-US" dirty="0"/>
          </a:p>
          <a:p>
            <a:pPr lvl="1"/>
            <a:r>
              <a:rPr lang="en-US" altLang="en-US" dirty="0"/>
              <a:t>When one process in critical section, no other may be in its critical section</a:t>
            </a:r>
          </a:p>
          <a:p>
            <a:r>
              <a:rPr lang="en-US" altLang="en-US" sz="2400" b="1" i="1" dirty="0"/>
              <a:t>Critical section problem </a:t>
            </a:r>
            <a:r>
              <a:rPr lang="en-US" altLang="en-US" sz="2400" dirty="0"/>
              <a:t>is to design protocol to solve this</a:t>
            </a:r>
          </a:p>
          <a:p>
            <a:r>
              <a:rPr lang="en-US" altLang="en-US" sz="2400" dirty="0"/>
              <a:t>Each process must ask permission to enter critical section in </a:t>
            </a:r>
            <a:r>
              <a:rPr lang="en-US" altLang="en-US" sz="2400" b="1" dirty="0"/>
              <a:t>entry section</a:t>
            </a:r>
            <a:r>
              <a:rPr lang="en-US" altLang="en-US" sz="2400" dirty="0"/>
              <a:t>, may follow critical section with </a:t>
            </a:r>
            <a:r>
              <a:rPr lang="en-US" altLang="en-US" sz="2400" b="1" dirty="0"/>
              <a:t>exit section</a:t>
            </a:r>
            <a:r>
              <a:rPr lang="en-US" altLang="en-US" sz="2400" dirty="0"/>
              <a:t>, then </a:t>
            </a:r>
            <a:r>
              <a:rPr lang="en-US" altLang="en-US" sz="2400" b="1" dirty="0"/>
              <a:t>remainder section</a:t>
            </a:r>
          </a:p>
        </p:txBody>
      </p:sp>
    </p:spTree>
    <p:extLst>
      <p:ext uri="{BB962C8B-B14F-4D97-AF65-F5344CB8AC3E}">
        <p14:creationId xmlns:p14="http://schemas.microsoft.com/office/powerpoint/2010/main" val="907867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E6EDFE-FFE3-47DB-9D96-43D53FE37604}"/>
              </a:ext>
            </a:extLst>
          </p:cNvPr>
          <p:cNvSpPr>
            <a:spLocks noGrp="1"/>
          </p:cNvSpPr>
          <p:nvPr>
            <p:ph type="title"/>
          </p:nvPr>
        </p:nvSpPr>
        <p:spPr>
          <a:xfrm>
            <a:off x="674237" y="914400"/>
            <a:ext cx="3657600" cy="2887579"/>
          </a:xfrm>
          <a:prstGeom prst="ellipse">
            <a:avLst/>
          </a:prstGeom>
        </p:spPr>
        <p:txBody>
          <a:bodyPr vert="horz" lIns="91440" tIns="45720" rIns="91440" bIns="45720" rtlCol="0" anchor="b">
            <a:normAutofit/>
          </a:bodyPr>
          <a:lstStyle/>
          <a:p>
            <a:pPr algn="ctr"/>
            <a:r>
              <a:rPr lang="en-US" sz="4800" kern="1200">
                <a:solidFill>
                  <a:srgbClr val="FFFFFF"/>
                </a:solidFill>
                <a:latin typeface="+mj-lt"/>
                <a:ea typeface="+mj-ea"/>
                <a:cs typeface="+mj-cs"/>
              </a:rPr>
              <a:t>Critical Section</a:t>
            </a:r>
          </a:p>
        </p:txBody>
      </p:sp>
      <p:cxnSp>
        <p:nvCxnSpPr>
          <p:cNvPr id="55" name="Straight Connector 54">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0F0B12FD-11D3-4BC9-AC31-E26C1686FFE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06544" y="597878"/>
            <a:ext cx="7056502" cy="51698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366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C4C9A14-6065-445E-AF82-F20BD476D6E7}"/>
              </a:ext>
            </a:extLst>
          </p:cNvPr>
          <p:cNvSpPr>
            <a:spLocks noGrp="1"/>
          </p:cNvSpPr>
          <p:nvPr>
            <p:ph type="title"/>
          </p:nvPr>
        </p:nvSpPr>
        <p:spPr>
          <a:xfrm>
            <a:off x="838200" y="963877"/>
            <a:ext cx="3494362" cy="4930246"/>
          </a:xfrm>
        </p:spPr>
        <p:txBody>
          <a:bodyPr>
            <a:normAutofit/>
          </a:bodyPr>
          <a:lstStyle/>
          <a:p>
            <a:pPr algn="r"/>
            <a:r>
              <a:rPr lang="en-US" altLang="en-US">
                <a:solidFill>
                  <a:schemeClr val="accent1"/>
                </a:solidFill>
              </a:rPr>
              <a:t>Requirements to Critical-Section Problem</a:t>
            </a:r>
            <a:endParaRPr lang="en-US">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1B89208-E3A7-4E98-B32F-C255ACE91A76}"/>
              </a:ext>
            </a:extLst>
          </p:cNvPr>
          <p:cNvSpPr>
            <a:spLocks noGrp="1"/>
          </p:cNvSpPr>
          <p:nvPr>
            <p:ph idx="1"/>
          </p:nvPr>
        </p:nvSpPr>
        <p:spPr>
          <a:xfrm>
            <a:off x="4849197" y="571500"/>
            <a:ext cx="6752241" cy="5406390"/>
          </a:xfrm>
        </p:spPr>
        <p:txBody>
          <a:bodyPr anchor="ctr">
            <a:noAutofit/>
          </a:bodyPr>
          <a:lstStyle/>
          <a:p>
            <a:pPr marL="457200" indent="-457200">
              <a:buFont typeface="+mj-lt"/>
              <a:buAutoNum type="arabicPeriod"/>
            </a:pPr>
            <a:r>
              <a:rPr lang="en-US" altLang="en-US" sz="2000" b="1" dirty="0"/>
              <a:t>Mutual Exclusion </a:t>
            </a:r>
            <a:r>
              <a:rPr lang="en-US" altLang="en-US" sz="2000" dirty="0"/>
              <a:t>- If process </a:t>
            </a:r>
            <a:r>
              <a:rPr lang="en-US" altLang="en-US" sz="2000" b="1" i="1" dirty="0"/>
              <a:t>P</a:t>
            </a:r>
            <a:r>
              <a:rPr lang="en-US" altLang="en-US" sz="2000" b="1" i="1" baseline="-25000" dirty="0"/>
              <a:t>i</a:t>
            </a:r>
            <a:r>
              <a:rPr lang="en-US" altLang="en-US" sz="2000" b="1" dirty="0"/>
              <a:t> </a:t>
            </a:r>
            <a:r>
              <a:rPr lang="en-US" altLang="en-US" sz="2000" dirty="0"/>
              <a:t>is executing in its critical section, then no other processes can be executing in their critical sections</a:t>
            </a:r>
          </a:p>
          <a:p>
            <a:pPr marL="457200" indent="-457200">
              <a:buFont typeface="+mj-lt"/>
              <a:buAutoNum type="arabicPeriod"/>
            </a:pPr>
            <a:r>
              <a:rPr lang="en-US" altLang="en-US" sz="2000" b="1" dirty="0"/>
              <a:t>Progress </a:t>
            </a:r>
            <a:r>
              <a:rPr lang="en-US" altLang="en-US" sz="2000" dirty="0"/>
              <a:t>- If no process is executing in its critical section and there exist some processes that wish to enter their critical section, then the selection of the processes that will enter the critical section next cannot be postponed indefinitely</a:t>
            </a:r>
          </a:p>
          <a:p>
            <a:pPr marL="457200" indent="-457200">
              <a:buFont typeface="+mj-lt"/>
              <a:buAutoNum type="arabicPeriod"/>
            </a:pPr>
            <a:r>
              <a:rPr lang="en-US" altLang="en-US" sz="2000" b="1" dirty="0"/>
              <a:t>Bounded Waiting </a:t>
            </a:r>
            <a:r>
              <a:rPr lang="en-US" altLang="en-US" sz="2000" dirty="0"/>
              <a:t>-  A bound must exist on the number of times that other processes are allowed to enter their critical sections after a process has made a request to enter its critical section and before that request is granted</a:t>
            </a:r>
          </a:p>
          <a:p>
            <a:pPr marL="795338" lvl="1" indent="-338138">
              <a:buSzPct val="125000"/>
              <a:buFont typeface="Wingdings 2" panose="05020102010507070707" pitchFamily="18" charset="2"/>
              <a:buChar char=""/>
            </a:pPr>
            <a:r>
              <a:rPr lang="en-US" altLang="en-US" sz="2000" dirty="0"/>
              <a:t>Assume that each process executes at a nonzero speed </a:t>
            </a:r>
          </a:p>
          <a:p>
            <a:pPr marL="795338" lvl="1" indent="-338138">
              <a:buSzPct val="125000"/>
              <a:buFont typeface="Wingdings 2" panose="05020102010507070707" pitchFamily="18" charset="2"/>
              <a:buChar char=""/>
            </a:pPr>
            <a:r>
              <a:rPr lang="en-US" altLang="en-US" sz="2000" dirty="0"/>
              <a:t>No assumption concerning </a:t>
            </a:r>
            <a:r>
              <a:rPr lang="en-US" altLang="en-US" sz="2000" b="1" dirty="0"/>
              <a:t>relative speed </a:t>
            </a:r>
            <a:r>
              <a:rPr lang="en-US" altLang="en-US" sz="2000" dirty="0"/>
              <a:t>of the</a:t>
            </a:r>
            <a:r>
              <a:rPr lang="en-US" altLang="en-US" sz="2000" b="1" dirty="0"/>
              <a:t> </a:t>
            </a:r>
            <a:r>
              <a:rPr lang="en-US" altLang="en-US" sz="2000" b="1" i="1" dirty="0"/>
              <a:t>n</a:t>
            </a:r>
            <a:r>
              <a:rPr lang="en-US" altLang="en-US" sz="2000" b="1" dirty="0"/>
              <a:t> </a:t>
            </a:r>
            <a:r>
              <a:rPr lang="en-US" altLang="en-US" sz="2000" dirty="0"/>
              <a:t>processes</a:t>
            </a:r>
          </a:p>
        </p:txBody>
      </p:sp>
    </p:spTree>
    <p:extLst>
      <p:ext uri="{BB962C8B-B14F-4D97-AF65-F5344CB8AC3E}">
        <p14:creationId xmlns:p14="http://schemas.microsoft.com/office/powerpoint/2010/main" val="2548156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4007</Words>
  <Application>Microsoft Office PowerPoint</Application>
  <PresentationFormat>Widescreen</PresentationFormat>
  <Paragraphs>529</Paragraphs>
  <Slides>54</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Arial</vt:lpstr>
      <vt:lpstr>Calibri</vt:lpstr>
      <vt:lpstr>Calibri Light</vt:lpstr>
      <vt:lpstr>Courier</vt:lpstr>
      <vt:lpstr>Courier New</vt:lpstr>
      <vt:lpstr>Monotype Sorts</vt:lpstr>
      <vt:lpstr>Webdings</vt:lpstr>
      <vt:lpstr>Wingdings 2</vt:lpstr>
      <vt:lpstr>Office Theme</vt:lpstr>
      <vt:lpstr>COSC3503 Section 1 Operating Systems  Chapter 5 Process Synchronization</vt:lpstr>
      <vt:lpstr>Chapter 5 Process Synchronization Topics</vt:lpstr>
      <vt:lpstr>Background</vt:lpstr>
      <vt:lpstr>Producer</vt:lpstr>
      <vt:lpstr>Consumer</vt:lpstr>
      <vt:lpstr>Race Condition</vt:lpstr>
      <vt:lpstr>Critical Section Problem</vt:lpstr>
      <vt:lpstr>Critical Section</vt:lpstr>
      <vt:lpstr>Requirements to Critical-Section Problem</vt:lpstr>
      <vt:lpstr>Critical-Section Handling in OS</vt:lpstr>
      <vt:lpstr>Peterson’s Solution</vt:lpstr>
      <vt:lpstr>Peterson’s Solution Algorithm</vt:lpstr>
      <vt:lpstr>Peterson’s Solution Provable</vt:lpstr>
      <vt:lpstr>Synchronization Hardware</vt:lpstr>
      <vt:lpstr>Solution to Critical-section Problem Using Locks</vt:lpstr>
      <vt:lpstr>Test-And-Set Instruction</vt:lpstr>
      <vt:lpstr>Solution using test_and_set()</vt:lpstr>
      <vt:lpstr>Compare-And-Swap Instruction</vt:lpstr>
      <vt:lpstr>Solution using compare_and_swap</vt:lpstr>
      <vt:lpstr>Bounded-waiting Mutual Exclusion with test_and_set</vt:lpstr>
      <vt:lpstr>Mutex Locks</vt:lpstr>
      <vt:lpstr>Semaphore</vt:lpstr>
      <vt:lpstr>Semaphore Usage</vt:lpstr>
      <vt:lpstr>Semaphore Implementation</vt:lpstr>
      <vt:lpstr>Code for Wait and Signal</vt:lpstr>
      <vt:lpstr>Semaphore Implementation with No Busy Waiting </vt:lpstr>
      <vt:lpstr>Deadlock and Starvation</vt:lpstr>
      <vt:lpstr>Classical Problems of Synchronization</vt:lpstr>
      <vt:lpstr>Producer, Consumer</vt:lpstr>
      <vt:lpstr>Producer</vt:lpstr>
      <vt:lpstr>Consumer</vt:lpstr>
      <vt:lpstr>Readers-Writers Problem</vt:lpstr>
      <vt:lpstr>Readers-Writers Problem Variations</vt:lpstr>
      <vt:lpstr>Solution to First Readers-Writers Variation</vt:lpstr>
      <vt:lpstr>Writer Process</vt:lpstr>
      <vt:lpstr>Reader Process</vt:lpstr>
      <vt:lpstr>Dining-Philosophers Problem</vt:lpstr>
      <vt:lpstr>Dining-Philosophers Problem Algorithm  Structure of Philosopher i</vt:lpstr>
      <vt:lpstr>Problems with Algorithm</vt:lpstr>
      <vt:lpstr>Problems with Semaphores</vt:lpstr>
      <vt:lpstr>One Solution: Monitors</vt:lpstr>
      <vt:lpstr>Condition Variables</vt:lpstr>
      <vt:lpstr>Monitor with Condition Variables</vt:lpstr>
      <vt:lpstr>Condition Variables Choices</vt:lpstr>
      <vt:lpstr>Monitor Solution to Dining Philosophers</vt:lpstr>
      <vt:lpstr>Monitor Solution to Dining Philosophers (Continued)</vt:lpstr>
      <vt:lpstr>Monitor Implementation Using Semaphores</vt:lpstr>
      <vt:lpstr>Monitor Implementation – Condition Variables</vt:lpstr>
      <vt:lpstr>Monitor Signal Implementation</vt:lpstr>
      <vt:lpstr>Resuming Processes within a Monitor</vt:lpstr>
      <vt:lpstr>Alternative Approaches</vt:lpstr>
      <vt:lpstr>Transactional Memory</vt:lpstr>
      <vt:lpstr>OpenMP </vt:lpstr>
      <vt:lpstr>Functional Programming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COSC3503 Section 1 Operating Systems  Chapter 5 Process Synchronization</dc:title>
  <dc:creator>Lim, Doug</dc:creator>
  <cp:lastModifiedBy>Douglas Lim</cp:lastModifiedBy>
  <cp:revision>1</cp:revision>
  <dcterms:created xsi:type="dcterms:W3CDTF">2020-01-31T21:47:25Z</dcterms:created>
  <dcterms:modified xsi:type="dcterms:W3CDTF">2020-02-01T17:29:47Z</dcterms:modified>
</cp:coreProperties>
</file>