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592" r:id="rId3"/>
    <p:sldId id="593" r:id="rId4"/>
    <p:sldId id="594" r:id="rId5"/>
    <p:sldId id="595" r:id="rId6"/>
    <p:sldId id="596" r:id="rId7"/>
    <p:sldId id="597" r:id="rId8"/>
    <p:sldId id="575" r:id="rId9"/>
    <p:sldId id="577" r:id="rId10"/>
    <p:sldId id="578" r:id="rId11"/>
    <p:sldId id="579" r:id="rId12"/>
    <p:sldId id="580" r:id="rId13"/>
    <p:sldId id="581" r:id="rId14"/>
    <p:sldId id="582" r:id="rId15"/>
    <p:sldId id="583" r:id="rId16"/>
    <p:sldId id="584" r:id="rId17"/>
    <p:sldId id="585" r:id="rId18"/>
    <p:sldId id="586" r:id="rId19"/>
    <p:sldId id="587" r:id="rId20"/>
    <p:sldId id="589" r:id="rId21"/>
    <p:sldId id="590" r:id="rId22"/>
    <p:sldId id="5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71341D9-D795-43FB-949D-76580C5DEFF9}">
          <p14:sldIdLst>
            <p14:sldId id="256"/>
            <p14:sldId id="592"/>
            <p14:sldId id="593"/>
            <p14:sldId id="594"/>
            <p14:sldId id="595"/>
            <p14:sldId id="596"/>
            <p14:sldId id="597"/>
            <p14:sldId id="575"/>
            <p14:sldId id="577"/>
            <p14:sldId id="578"/>
            <p14:sldId id="579"/>
            <p14:sldId id="580"/>
            <p14:sldId id="581"/>
            <p14:sldId id="582"/>
            <p14:sldId id="583"/>
            <p14:sldId id="584"/>
            <p14:sldId id="585"/>
            <p14:sldId id="586"/>
            <p14:sldId id="587"/>
            <p14:sldId id="589"/>
            <p14:sldId id="590"/>
            <p14:sldId id="5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AD9540-C8C1-400A-8B57-9346AE11AD71}" v="10" dt="2020-04-03T03:25:42.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919" autoAdjust="0"/>
  </p:normalViewPr>
  <p:slideViewPr>
    <p:cSldViewPr snapToGrid="0">
      <p:cViewPr varScale="1">
        <p:scale>
          <a:sx n="88" d="100"/>
          <a:sy n="88" d="100"/>
        </p:scale>
        <p:origin x="1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uglas Lim" userId="411c515a-09cc-407f-ae25-324c0f3b93af" providerId="ADAL" clId="{D9AD9540-C8C1-400A-8B57-9346AE11AD71}"/>
    <pc:docChg chg="delSld modSld modSection">
      <pc:chgData name="Douglas Lim" userId="411c515a-09cc-407f-ae25-324c0f3b93af" providerId="ADAL" clId="{D9AD9540-C8C1-400A-8B57-9346AE11AD71}" dt="2020-04-03T03:23:06.306" v="7" actId="47"/>
      <pc:docMkLst>
        <pc:docMk/>
      </pc:docMkLst>
      <pc:sldChg chg="modSp mod">
        <pc:chgData name="Douglas Lim" userId="411c515a-09cc-407f-ae25-324c0f3b93af" providerId="ADAL" clId="{D9AD9540-C8C1-400A-8B57-9346AE11AD71}" dt="2020-04-03T03:13:27.866" v="1" actId="6549"/>
        <pc:sldMkLst>
          <pc:docMk/>
          <pc:sldMk cId="2653363723" sldId="256"/>
        </pc:sldMkLst>
        <pc:spChg chg="mod">
          <ac:chgData name="Douglas Lim" userId="411c515a-09cc-407f-ae25-324c0f3b93af" providerId="ADAL" clId="{D9AD9540-C8C1-400A-8B57-9346AE11AD71}" dt="2020-04-03T03:13:27.866" v="1" actId="6549"/>
          <ac:spMkLst>
            <pc:docMk/>
            <pc:sldMk cId="2653363723" sldId="256"/>
            <ac:spMk id="2" creationId="{22C0B7AE-F4AB-4F29-AF18-C7E6BEDE1CC7}"/>
          </ac:spMkLst>
        </pc:spChg>
        <pc:spChg chg="mod">
          <ac:chgData name="Douglas Lim" userId="411c515a-09cc-407f-ae25-324c0f3b93af" providerId="ADAL" clId="{D9AD9540-C8C1-400A-8B57-9346AE11AD71}" dt="2020-04-03T03:13:22.439" v="0" actId="6549"/>
          <ac:spMkLst>
            <pc:docMk/>
            <pc:sldMk cId="2653363723" sldId="256"/>
            <ac:spMk id="3" creationId="{8455284E-B25F-497B-8CD8-A303430798BC}"/>
          </ac:spMkLst>
        </pc:spChg>
      </pc:sldChg>
      <pc:sldChg chg="del">
        <pc:chgData name="Douglas Lim" userId="411c515a-09cc-407f-ae25-324c0f3b93af" providerId="ADAL" clId="{D9AD9540-C8C1-400A-8B57-9346AE11AD71}" dt="2020-04-03T03:20:57.640" v="2" actId="47"/>
        <pc:sldMkLst>
          <pc:docMk/>
          <pc:sldMk cId="607283036" sldId="565"/>
        </pc:sldMkLst>
      </pc:sldChg>
      <pc:sldChg chg="del">
        <pc:chgData name="Douglas Lim" userId="411c515a-09cc-407f-ae25-324c0f3b93af" providerId="ADAL" clId="{D9AD9540-C8C1-400A-8B57-9346AE11AD71}" dt="2020-04-03T03:21:16.602" v="3" actId="47"/>
        <pc:sldMkLst>
          <pc:docMk/>
          <pc:sldMk cId="1804438904" sldId="566"/>
        </pc:sldMkLst>
      </pc:sldChg>
      <pc:sldChg chg="del">
        <pc:chgData name="Douglas Lim" userId="411c515a-09cc-407f-ae25-324c0f3b93af" providerId="ADAL" clId="{D9AD9540-C8C1-400A-8B57-9346AE11AD71}" dt="2020-04-03T03:21:33.560" v="4" actId="47"/>
        <pc:sldMkLst>
          <pc:docMk/>
          <pc:sldMk cId="31287102" sldId="568"/>
        </pc:sldMkLst>
      </pc:sldChg>
      <pc:sldChg chg="del">
        <pc:chgData name="Douglas Lim" userId="411c515a-09cc-407f-ae25-324c0f3b93af" providerId="ADAL" clId="{D9AD9540-C8C1-400A-8B57-9346AE11AD71}" dt="2020-04-03T03:22:05.828" v="5" actId="47"/>
        <pc:sldMkLst>
          <pc:docMk/>
          <pc:sldMk cId="4165264529" sldId="569"/>
        </pc:sldMkLst>
      </pc:sldChg>
      <pc:sldChg chg="del">
        <pc:chgData name="Douglas Lim" userId="411c515a-09cc-407f-ae25-324c0f3b93af" providerId="ADAL" clId="{D9AD9540-C8C1-400A-8B57-9346AE11AD71}" dt="2020-04-03T03:22:32.679" v="6" actId="47"/>
        <pc:sldMkLst>
          <pc:docMk/>
          <pc:sldMk cId="3832079415" sldId="571"/>
        </pc:sldMkLst>
      </pc:sldChg>
      <pc:sldChg chg="del">
        <pc:chgData name="Douglas Lim" userId="411c515a-09cc-407f-ae25-324c0f3b93af" providerId="ADAL" clId="{D9AD9540-C8C1-400A-8B57-9346AE11AD71}" dt="2020-04-03T03:23:06.306" v="7" actId="47"/>
        <pc:sldMkLst>
          <pc:docMk/>
          <pc:sldMk cId="847908196" sldId="5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B9D024-E500-42F1-96EF-37154D2C9083}" type="datetimeFigureOut">
              <a:rPr lang="en-US" smtClean="0"/>
              <a:t>4/2/2020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990D4-2CD2-4A82-BB4D-1A179CE0116B}" type="slidenum">
              <a:rPr lang="en-US" smtClean="0"/>
              <a:t>‹#›</a:t>
            </a:fld>
            <a:endParaRPr lang="en-US"/>
          </a:p>
        </p:txBody>
      </p:sp>
    </p:spTree>
    <p:extLst>
      <p:ext uri="{BB962C8B-B14F-4D97-AF65-F5344CB8AC3E}">
        <p14:creationId xmlns:p14="http://schemas.microsoft.com/office/powerpoint/2010/main" val="2003002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990D4-2CD2-4A82-BB4D-1A179CE0116B}" type="slidenum">
              <a:rPr lang="en-US" smtClean="0"/>
              <a:t>1</a:t>
            </a:fld>
            <a:endParaRPr lang="en-US"/>
          </a:p>
        </p:txBody>
      </p:sp>
    </p:spTree>
    <p:extLst>
      <p:ext uri="{BB962C8B-B14F-4D97-AF65-F5344CB8AC3E}">
        <p14:creationId xmlns:p14="http://schemas.microsoft.com/office/powerpoint/2010/main" val="3431326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990D4-2CD2-4A82-BB4D-1A179CE0116B}" type="slidenum">
              <a:rPr lang="en-US" smtClean="0"/>
              <a:t>9</a:t>
            </a:fld>
            <a:endParaRPr lang="en-US"/>
          </a:p>
        </p:txBody>
      </p:sp>
    </p:spTree>
    <p:extLst>
      <p:ext uri="{BB962C8B-B14F-4D97-AF65-F5344CB8AC3E}">
        <p14:creationId xmlns:p14="http://schemas.microsoft.com/office/powerpoint/2010/main" val="4198971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990D4-2CD2-4A82-BB4D-1A179CE0116B}" type="slidenum">
              <a:rPr lang="en-US" smtClean="0"/>
              <a:t>10</a:t>
            </a:fld>
            <a:endParaRPr lang="en-US"/>
          </a:p>
        </p:txBody>
      </p:sp>
    </p:spTree>
    <p:extLst>
      <p:ext uri="{BB962C8B-B14F-4D97-AF65-F5344CB8AC3E}">
        <p14:creationId xmlns:p14="http://schemas.microsoft.com/office/powerpoint/2010/main" val="24804677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7D7C-26F6-4ADD-A52D-0A2E88BF615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9B74995F-A488-49EC-814E-372BB6BFFE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A124CB-3CC6-4478-BCC2-3E1397D8482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20D0DFAC-F5E5-4E91-8BAF-45CEF3680208}"/>
              </a:ext>
            </a:extLst>
          </p:cNvPr>
          <p:cNvSpPr>
            <a:spLocks noGrp="1"/>
          </p:cNvSpPr>
          <p:nvPr>
            <p:ph type="ftr" sz="quarter" idx="11"/>
          </p:nvPr>
        </p:nvSpPr>
        <p:spPr>
          <a:xfrm>
            <a:off x="4197096" y="6356350"/>
            <a:ext cx="3803904" cy="365125"/>
          </a:xfrm>
        </p:spPr>
        <p:txBody>
          <a:bodyPr/>
          <a:lstStyle/>
          <a:p>
            <a:endParaRPr lang="en-US" dirty="0"/>
          </a:p>
        </p:txBody>
      </p:sp>
      <p:sp>
        <p:nvSpPr>
          <p:cNvPr id="6" name="Slide Number Placeholder 5">
            <a:extLst>
              <a:ext uri="{FF2B5EF4-FFF2-40B4-BE49-F238E27FC236}">
                <a16:creationId xmlns:a16="http://schemas.microsoft.com/office/drawing/2014/main" id="{6616EAA5-A1B3-4929-800A-26DD0AD6F320}"/>
              </a:ext>
            </a:extLst>
          </p:cNvPr>
          <p:cNvSpPr>
            <a:spLocks noGrp="1"/>
          </p:cNvSpPr>
          <p:nvPr>
            <p:ph type="sldNum" sz="quarter" idx="12"/>
          </p:nvPr>
        </p:nvSpPr>
        <p:spPr/>
        <p:txBody>
          <a:bodyPr/>
          <a:lstStyle/>
          <a:p>
            <a:endParaRPr lang="en-US" dirty="0"/>
          </a:p>
        </p:txBody>
      </p:sp>
      <p:pic>
        <p:nvPicPr>
          <p:cNvPr id="8" name="Picture 7">
            <a:extLst>
              <a:ext uri="{FF2B5EF4-FFF2-40B4-BE49-F238E27FC236}">
                <a16:creationId xmlns:a16="http://schemas.microsoft.com/office/drawing/2014/main" id="{94BC00D7-D4B4-4CBE-B8A9-BF84537253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48775" y="6099937"/>
            <a:ext cx="2105025" cy="695325"/>
          </a:xfrm>
          <a:prstGeom prst="rect">
            <a:avLst/>
          </a:prstGeom>
        </p:spPr>
      </p:pic>
    </p:spTree>
    <p:extLst>
      <p:ext uri="{BB962C8B-B14F-4D97-AF65-F5344CB8AC3E}">
        <p14:creationId xmlns:p14="http://schemas.microsoft.com/office/powerpoint/2010/main" val="4112858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7CFF-8DE9-44FB-97DE-51F08CD266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F82A35-2742-406C-9171-B6574E9A2F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3E1043-DA98-49DA-8454-F0E3FB3F156B}"/>
              </a:ext>
            </a:extLst>
          </p:cNvPr>
          <p:cNvSpPr>
            <a:spLocks noGrp="1"/>
          </p:cNvSpPr>
          <p:nvPr>
            <p:ph type="dt" sz="half" idx="10"/>
          </p:nvPr>
        </p:nvSpPr>
        <p:spPr/>
        <p:txBody>
          <a:bodyPr/>
          <a:lstStyle/>
          <a:p>
            <a:fld id="{9D2B2BE9-92A3-454B-92A5-6438FA1B4D6D}" type="datetimeFigureOut">
              <a:rPr lang="en-US" smtClean="0"/>
              <a:t>4/2/2020</a:t>
            </a:fld>
            <a:endParaRPr lang="en-US"/>
          </a:p>
        </p:txBody>
      </p:sp>
      <p:sp>
        <p:nvSpPr>
          <p:cNvPr id="5" name="Footer Placeholder 4">
            <a:extLst>
              <a:ext uri="{FF2B5EF4-FFF2-40B4-BE49-F238E27FC236}">
                <a16:creationId xmlns:a16="http://schemas.microsoft.com/office/drawing/2014/main" id="{89450175-FCB7-4D1B-863F-0B5884CFD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7080D-1B1B-4990-A852-7030FB335A46}"/>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1885692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E5920F-31EF-462C-B2FF-B47E380AF5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8E5723-308F-421E-97E0-E0102697C4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AC7C7B-D125-461D-8073-F106166190BF}"/>
              </a:ext>
            </a:extLst>
          </p:cNvPr>
          <p:cNvSpPr>
            <a:spLocks noGrp="1"/>
          </p:cNvSpPr>
          <p:nvPr>
            <p:ph type="dt" sz="half" idx="10"/>
          </p:nvPr>
        </p:nvSpPr>
        <p:spPr/>
        <p:txBody>
          <a:bodyPr/>
          <a:lstStyle/>
          <a:p>
            <a:fld id="{9D2B2BE9-92A3-454B-92A5-6438FA1B4D6D}" type="datetimeFigureOut">
              <a:rPr lang="en-US" smtClean="0"/>
              <a:t>4/2/2020</a:t>
            </a:fld>
            <a:endParaRPr lang="en-US"/>
          </a:p>
        </p:txBody>
      </p:sp>
      <p:sp>
        <p:nvSpPr>
          <p:cNvPr id="5" name="Footer Placeholder 4">
            <a:extLst>
              <a:ext uri="{FF2B5EF4-FFF2-40B4-BE49-F238E27FC236}">
                <a16:creationId xmlns:a16="http://schemas.microsoft.com/office/drawing/2014/main" id="{2DF16C8C-A214-4566-8B51-1D58C8805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866A5-0280-4796-A292-74E6B9E95B71}"/>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288608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02E0-3128-4E37-B1D0-BC48FD4113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43A88C-6177-4665-9C79-942B06D5D0F3}"/>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1F6E88-7A94-4EED-B956-1DB786CE1B76}"/>
              </a:ext>
            </a:extLst>
          </p:cNvPr>
          <p:cNvSpPr>
            <a:spLocks noGrp="1"/>
          </p:cNvSpPr>
          <p:nvPr>
            <p:ph type="dt" sz="half" idx="10"/>
          </p:nvPr>
        </p:nvSpPr>
        <p:spPr/>
        <p:txBody>
          <a:bodyPr/>
          <a:lstStyle>
            <a:lvl1pPr>
              <a:defRPr/>
            </a:lvl1pPr>
          </a:lstStyle>
          <a:p>
            <a:r>
              <a:rPr lang="en-US" dirty="0"/>
              <a:t>August 20, 2018</a:t>
            </a:r>
          </a:p>
        </p:txBody>
      </p:sp>
      <p:sp>
        <p:nvSpPr>
          <p:cNvPr id="5" name="Footer Placeholder 4">
            <a:extLst>
              <a:ext uri="{FF2B5EF4-FFF2-40B4-BE49-F238E27FC236}">
                <a16:creationId xmlns:a16="http://schemas.microsoft.com/office/drawing/2014/main" id="{FBC379E0-1DAE-4592-A5EE-E534E5960F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A8BF7D-6F10-409F-BD48-EE664F36DEDE}"/>
              </a:ext>
            </a:extLst>
          </p:cNvPr>
          <p:cNvSpPr>
            <a:spLocks noGrp="1"/>
          </p:cNvSpPr>
          <p:nvPr>
            <p:ph type="sldNum" sz="quarter" idx="12"/>
          </p:nvPr>
        </p:nvSpPr>
        <p:spPr/>
        <p:txBody>
          <a:bodyPr/>
          <a:lstStyle/>
          <a:p>
            <a:fld id="{A8302970-B718-423D-84DB-63AB639E73F3}" type="slidenum">
              <a:rPr lang="en-US" smtClean="0"/>
              <a:t>‹#›</a:t>
            </a:fld>
            <a:endParaRPr lang="en-US" dirty="0"/>
          </a:p>
        </p:txBody>
      </p:sp>
      <p:pic>
        <p:nvPicPr>
          <p:cNvPr id="8" name="Picture 7">
            <a:extLst>
              <a:ext uri="{FF2B5EF4-FFF2-40B4-BE49-F238E27FC236}">
                <a16:creationId xmlns:a16="http://schemas.microsoft.com/office/drawing/2014/main" id="{81BE6743-CFE3-4A3D-9727-E1B8DB1BEF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5903" y="6252091"/>
            <a:ext cx="1457897" cy="481568"/>
          </a:xfrm>
          <a:prstGeom prst="rect">
            <a:avLst/>
          </a:prstGeom>
        </p:spPr>
      </p:pic>
    </p:spTree>
    <p:extLst>
      <p:ext uri="{BB962C8B-B14F-4D97-AF65-F5344CB8AC3E}">
        <p14:creationId xmlns:p14="http://schemas.microsoft.com/office/powerpoint/2010/main" val="222775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EF49-1E63-4699-95A7-AEBF6464F9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FD992F-4454-46F6-8869-4F4A3A4AFB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5ED741-8E9A-4AD8-A29F-6BC76A386AF5}"/>
              </a:ext>
            </a:extLst>
          </p:cNvPr>
          <p:cNvSpPr>
            <a:spLocks noGrp="1"/>
          </p:cNvSpPr>
          <p:nvPr>
            <p:ph type="dt" sz="half" idx="10"/>
          </p:nvPr>
        </p:nvSpPr>
        <p:spPr/>
        <p:txBody>
          <a:bodyPr/>
          <a:lstStyle/>
          <a:p>
            <a:fld id="{9D2B2BE9-92A3-454B-92A5-6438FA1B4D6D}" type="datetimeFigureOut">
              <a:rPr lang="en-US" smtClean="0"/>
              <a:t>4/2/2020</a:t>
            </a:fld>
            <a:endParaRPr lang="en-US"/>
          </a:p>
        </p:txBody>
      </p:sp>
      <p:sp>
        <p:nvSpPr>
          <p:cNvPr id="5" name="Footer Placeholder 4">
            <a:extLst>
              <a:ext uri="{FF2B5EF4-FFF2-40B4-BE49-F238E27FC236}">
                <a16:creationId xmlns:a16="http://schemas.microsoft.com/office/drawing/2014/main" id="{EDEC4F45-B7F6-4432-836C-2353F21AFA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48F18-CF32-4190-AEC2-BD88F851821D}"/>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1145731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A892-02A5-4D6C-99D1-43E91680EE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EA5DB8-36B0-46EB-8410-CE0D895252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C81CEA-8D79-410D-B222-3728A716A4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97DC76-0F68-4553-91A3-CF7D49DAB398}"/>
              </a:ext>
            </a:extLst>
          </p:cNvPr>
          <p:cNvSpPr>
            <a:spLocks noGrp="1"/>
          </p:cNvSpPr>
          <p:nvPr>
            <p:ph type="dt" sz="half" idx="10"/>
          </p:nvPr>
        </p:nvSpPr>
        <p:spPr/>
        <p:txBody>
          <a:bodyPr/>
          <a:lstStyle/>
          <a:p>
            <a:fld id="{9D2B2BE9-92A3-454B-92A5-6438FA1B4D6D}" type="datetimeFigureOut">
              <a:rPr lang="en-US" smtClean="0"/>
              <a:t>4/2/2020</a:t>
            </a:fld>
            <a:endParaRPr lang="en-US"/>
          </a:p>
        </p:txBody>
      </p:sp>
      <p:sp>
        <p:nvSpPr>
          <p:cNvPr id="6" name="Footer Placeholder 5">
            <a:extLst>
              <a:ext uri="{FF2B5EF4-FFF2-40B4-BE49-F238E27FC236}">
                <a16:creationId xmlns:a16="http://schemas.microsoft.com/office/drawing/2014/main" id="{B825458A-7BBB-4D5B-AF19-BE075DBD34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6DF3D-24E9-41E3-94EE-B48997A8A702}"/>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43297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EF03-0438-43D8-BFA3-C698F6C8CF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E167CE-0637-4F89-A42B-E62193F8BB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2882C3-4EFB-40CF-86E8-4674DF3B16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921957-63CA-4210-8E66-9712CBD66D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C92AD83-57DA-46B9-B56D-DB84E6A3F34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C4E6E3-DD4C-4FF0-86DD-ABF1604BC011}"/>
              </a:ext>
            </a:extLst>
          </p:cNvPr>
          <p:cNvSpPr>
            <a:spLocks noGrp="1"/>
          </p:cNvSpPr>
          <p:nvPr>
            <p:ph type="dt" sz="half" idx="10"/>
          </p:nvPr>
        </p:nvSpPr>
        <p:spPr/>
        <p:txBody>
          <a:bodyPr/>
          <a:lstStyle/>
          <a:p>
            <a:fld id="{9D2B2BE9-92A3-454B-92A5-6438FA1B4D6D}" type="datetimeFigureOut">
              <a:rPr lang="en-US" smtClean="0"/>
              <a:t>4/2/2020</a:t>
            </a:fld>
            <a:endParaRPr lang="en-US"/>
          </a:p>
        </p:txBody>
      </p:sp>
      <p:sp>
        <p:nvSpPr>
          <p:cNvPr id="8" name="Footer Placeholder 7">
            <a:extLst>
              <a:ext uri="{FF2B5EF4-FFF2-40B4-BE49-F238E27FC236}">
                <a16:creationId xmlns:a16="http://schemas.microsoft.com/office/drawing/2014/main" id="{C6CF6393-BC85-4C69-A32C-0487F084D1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469D62-AC68-437A-BB85-F032B9334486}"/>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372416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67CE-6715-4894-A8FF-F3DB4FECAB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1FB6DE-AC62-422E-B37E-BB1776C1D818}"/>
              </a:ext>
            </a:extLst>
          </p:cNvPr>
          <p:cNvSpPr>
            <a:spLocks noGrp="1"/>
          </p:cNvSpPr>
          <p:nvPr>
            <p:ph type="dt" sz="half" idx="10"/>
          </p:nvPr>
        </p:nvSpPr>
        <p:spPr/>
        <p:txBody>
          <a:bodyPr/>
          <a:lstStyle/>
          <a:p>
            <a:fld id="{9D2B2BE9-92A3-454B-92A5-6438FA1B4D6D}" type="datetimeFigureOut">
              <a:rPr lang="en-US" smtClean="0"/>
              <a:t>4/2/2020</a:t>
            </a:fld>
            <a:endParaRPr lang="en-US"/>
          </a:p>
        </p:txBody>
      </p:sp>
      <p:sp>
        <p:nvSpPr>
          <p:cNvPr id="4" name="Footer Placeholder 3">
            <a:extLst>
              <a:ext uri="{FF2B5EF4-FFF2-40B4-BE49-F238E27FC236}">
                <a16:creationId xmlns:a16="http://schemas.microsoft.com/office/drawing/2014/main" id="{5CCDA5E6-A6C4-40AA-9766-780E14388C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F2357B-9B21-43C6-A087-3CB09E146755}"/>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74303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7D6F61-12BB-433A-A01A-AE5D7EECE815}"/>
              </a:ext>
            </a:extLst>
          </p:cNvPr>
          <p:cNvSpPr>
            <a:spLocks noGrp="1"/>
          </p:cNvSpPr>
          <p:nvPr>
            <p:ph type="dt" sz="half" idx="10"/>
          </p:nvPr>
        </p:nvSpPr>
        <p:spPr/>
        <p:txBody>
          <a:bodyPr/>
          <a:lstStyle/>
          <a:p>
            <a:fld id="{9D2B2BE9-92A3-454B-92A5-6438FA1B4D6D}" type="datetimeFigureOut">
              <a:rPr lang="en-US" smtClean="0"/>
              <a:t>4/2/2020</a:t>
            </a:fld>
            <a:endParaRPr lang="en-US"/>
          </a:p>
        </p:txBody>
      </p:sp>
      <p:sp>
        <p:nvSpPr>
          <p:cNvPr id="3" name="Footer Placeholder 2">
            <a:extLst>
              <a:ext uri="{FF2B5EF4-FFF2-40B4-BE49-F238E27FC236}">
                <a16:creationId xmlns:a16="http://schemas.microsoft.com/office/drawing/2014/main" id="{611C9049-54DE-4E65-A794-FD9E8A545E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483343-A435-489B-A6B9-C71BA13BBE33}"/>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44700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E8F69-ECB4-40DA-8E13-6B093EAE4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CB95A4-C170-44F0-BACE-2037DDCDF3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893DD7-C798-4F5D-BB01-F80BFD8EB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5C2F73-A1B4-42DE-B89E-F3A3F7193583}"/>
              </a:ext>
            </a:extLst>
          </p:cNvPr>
          <p:cNvSpPr>
            <a:spLocks noGrp="1"/>
          </p:cNvSpPr>
          <p:nvPr>
            <p:ph type="dt" sz="half" idx="10"/>
          </p:nvPr>
        </p:nvSpPr>
        <p:spPr/>
        <p:txBody>
          <a:bodyPr/>
          <a:lstStyle/>
          <a:p>
            <a:fld id="{9D2B2BE9-92A3-454B-92A5-6438FA1B4D6D}" type="datetimeFigureOut">
              <a:rPr lang="en-US" smtClean="0"/>
              <a:t>4/2/2020</a:t>
            </a:fld>
            <a:endParaRPr lang="en-US"/>
          </a:p>
        </p:txBody>
      </p:sp>
      <p:sp>
        <p:nvSpPr>
          <p:cNvPr id="6" name="Footer Placeholder 5">
            <a:extLst>
              <a:ext uri="{FF2B5EF4-FFF2-40B4-BE49-F238E27FC236}">
                <a16:creationId xmlns:a16="http://schemas.microsoft.com/office/drawing/2014/main" id="{EBB76F28-2EF9-4C00-ACD4-0F4C52F4A8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EBF376-E076-411D-96B2-5954656E47B7}"/>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225207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C862B-1DE9-4201-8450-1CBDC52BD5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67C9A4-9161-4E0F-8931-ECB625A2EF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60DAFB-4EF4-4F6D-9608-4F199AEFE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C22EF2-539B-4DF6-A6FD-07166CC3172F}"/>
              </a:ext>
            </a:extLst>
          </p:cNvPr>
          <p:cNvSpPr>
            <a:spLocks noGrp="1"/>
          </p:cNvSpPr>
          <p:nvPr>
            <p:ph type="dt" sz="half" idx="10"/>
          </p:nvPr>
        </p:nvSpPr>
        <p:spPr/>
        <p:txBody>
          <a:bodyPr/>
          <a:lstStyle/>
          <a:p>
            <a:fld id="{9D2B2BE9-92A3-454B-92A5-6438FA1B4D6D}" type="datetimeFigureOut">
              <a:rPr lang="en-US" smtClean="0"/>
              <a:t>4/2/2020</a:t>
            </a:fld>
            <a:endParaRPr lang="en-US"/>
          </a:p>
        </p:txBody>
      </p:sp>
      <p:sp>
        <p:nvSpPr>
          <p:cNvPr id="6" name="Footer Placeholder 5">
            <a:extLst>
              <a:ext uri="{FF2B5EF4-FFF2-40B4-BE49-F238E27FC236}">
                <a16:creationId xmlns:a16="http://schemas.microsoft.com/office/drawing/2014/main" id="{EA875B71-26EB-4496-93EF-748D8B2F7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0B9C40-3545-4FC4-BE4F-03B954B151D0}"/>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762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A725F-6A17-4092-A8CC-7F676AD294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48E309-5794-4AD7-AE41-7C86A9CCF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0F5DC1-37DC-4A4D-8BE9-60D2CC70B4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B2BE9-92A3-454B-92A5-6438FA1B4D6D}" type="datetimeFigureOut">
              <a:rPr lang="en-US" smtClean="0"/>
              <a:t>4/2/2020</a:t>
            </a:fld>
            <a:endParaRPr lang="en-US"/>
          </a:p>
        </p:txBody>
      </p:sp>
      <p:sp>
        <p:nvSpPr>
          <p:cNvPr id="5" name="Footer Placeholder 4">
            <a:extLst>
              <a:ext uri="{FF2B5EF4-FFF2-40B4-BE49-F238E27FC236}">
                <a16:creationId xmlns:a16="http://schemas.microsoft.com/office/drawing/2014/main" id="{5084D35E-B762-465F-8332-F380B37E2D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312A7C-A11D-4739-873C-C66BA755B4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02970-B718-423D-84DB-63AB639E73F3}" type="slidenum">
              <a:rPr lang="en-US" smtClean="0"/>
              <a:t>‹#›</a:t>
            </a:fld>
            <a:endParaRPr lang="en-US"/>
          </a:p>
        </p:txBody>
      </p:sp>
    </p:spTree>
    <p:extLst>
      <p:ext uri="{BB962C8B-B14F-4D97-AF65-F5344CB8AC3E}">
        <p14:creationId xmlns:p14="http://schemas.microsoft.com/office/powerpoint/2010/main" val="1410264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0B7AE-F4AB-4F29-AF18-C7E6BEDE1CC7}"/>
              </a:ext>
            </a:extLst>
          </p:cNvPr>
          <p:cNvSpPr>
            <a:spLocks noGrp="1"/>
          </p:cNvSpPr>
          <p:nvPr>
            <p:ph type="ctrTitle"/>
          </p:nvPr>
        </p:nvSpPr>
        <p:spPr>
          <a:xfrm>
            <a:off x="4217677" y="965199"/>
            <a:ext cx="7652756" cy="4927601"/>
          </a:xfrm>
        </p:spPr>
        <p:txBody>
          <a:bodyPr anchor="ctr">
            <a:normAutofit/>
          </a:bodyPr>
          <a:lstStyle/>
          <a:p>
            <a:pPr algn="l"/>
            <a:r>
              <a:rPr lang="en-US" sz="5400" dirty="0">
                <a:solidFill>
                  <a:schemeClr val="tx1">
                    <a:lumMod val="85000"/>
                    <a:lumOff val="15000"/>
                  </a:schemeClr>
                </a:solidFill>
              </a:rPr>
              <a:t>COSC3503 Section 1</a:t>
            </a:r>
            <a:br>
              <a:rPr lang="en-US" sz="5400" dirty="0">
                <a:solidFill>
                  <a:schemeClr val="tx1">
                    <a:lumMod val="85000"/>
                    <a:lumOff val="15000"/>
                  </a:schemeClr>
                </a:solidFill>
              </a:rPr>
            </a:br>
            <a:r>
              <a:rPr lang="en-US" sz="5400" dirty="0">
                <a:solidFill>
                  <a:schemeClr val="tx1">
                    <a:lumMod val="85000"/>
                    <a:lumOff val="15000"/>
                  </a:schemeClr>
                </a:solidFill>
              </a:rPr>
              <a:t>Operating Systems</a:t>
            </a:r>
            <a:br>
              <a:rPr lang="en-US" sz="5400">
                <a:solidFill>
                  <a:schemeClr val="tx1">
                    <a:lumMod val="85000"/>
                    <a:lumOff val="15000"/>
                  </a:schemeClr>
                </a:solidFill>
              </a:rPr>
            </a:br>
            <a:br>
              <a:rPr lang="en-US" sz="5400" dirty="0">
                <a:solidFill>
                  <a:schemeClr val="tx1">
                    <a:lumMod val="85000"/>
                    <a:lumOff val="15000"/>
                  </a:schemeClr>
                </a:solidFill>
              </a:rPr>
            </a:br>
            <a:r>
              <a:rPr lang="en-US" sz="5400" dirty="0">
                <a:solidFill>
                  <a:schemeClr val="tx1">
                    <a:lumMod val="85000"/>
                    <a:lumOff val="15000"/>
                  </a:schemeClr>
                </a:solidFill>
              </a:rPr>
              <a:t>Chapter 10 Mass-Storage Structure</a:t>
            </a:r>
          </a:p>
        </p:txBody>
      </p:sp>
      <p:sp>
        <p:nvSpPr>
          <p:cNvPr id="3" name="Subtitle 2">
            <a:extLst>
              <a:ext uri="{FF2B5EF4-FFF2-40B4-BE49-F238E27FC236}">
                <a16:creationId xmlns:a16="http://schemas.microsoft.com/office/drawing/2014/main" id="{8455284E-B25F-497B-8CD8-A303430798BC}"/>
              </a:ext>
            </a:extLst>
          </p:cNvPr>
          <p:cNvSpPr>
            <a:spLocks noGrp="1"/>
          </p:cNvSpPr>
          <p:nvPr>
            <p:ph type="subTitle" idx="1"/>
          </p:nvPr>
        </p:nvSpPr>
        <p:spPr>
          <a:xfrm>
            <a:off x="1023257" y="965198"/>
            <a:ext cx="2707937" cy="4927602"/>
          </a:xfrm>
        </p:spPr>
        <p:txBody>
          <a:bodyPr anchor="ctr">
            <a:normAutofit/>
          </a:bodyPr>
          <a:lstStyle/>
          <a:p>
            <a:pPr algn="r"/>
            <a:endParaRPr lang="en-US" sz="2000" dirty="0">
              <a:solidFill>
                <a:schemeClr val="accent1"/>
              </a:solidFill>
            </a:endParaRPr>
          </a:p>
          <a:p>
            <a:pPr algn="r"/>
            <a:r>
              <a:rPr lang="en-US" sz="2000" dirty="0">
                <a:solidFill>
                  <a:schemeClr val="accent1"/>
                </a:solidFill>
              </a:rPr>
              <a:t>Doug Lim</a:t>
            </a: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363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E89CD5-D962-4280-8A02-13737825DE0F}"/>
              </a:ext>
            </a:extLst>
          </p:cNvPr>
          <p:cNvSpPr>
            <a:spLocks noGrp="1"/>
          </p:cNvSpPr>
          <p:nvPr>
            <p:ph type="title"/>
          </p:nvPr>
        </p:nvSpPr>
        <p:spPr>
          <a:xfrm>
            <a:off x="541424" y="963877"/>
            <a:ext cx="3791138" cy="1622912"/>
          </a:xfrm>
        </p:spPr>
        <p:txBody>
          <a:bodyPr>
            <a:normAutofit fontScale="90000"/>
          </a:bodyPr>
          <a:lstStyle/>
          <a:p>
            <a:pPr algn="r"/>
            <a:r>
              <a:rPr lang="en-US" dirty="0">
                <a:solidFill>
                  <a:schemeClr val="accent1"/>
                </a:solidFill>
              </a:rPr>
              <a:t>Network-Attached Storage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AF48A3-0BC1-4906-ABB7-3BA2C04EB28F}"/>
              </a:ext>
            </a:extLst>
          </p:cNvPr>
          <p:cNvSpPr>
            <a:spLocks noGrp="1"/>
          </p:cNvSpPr>
          <p:nvPr>
            <p:ph idx="1"/>
          </p:nvPr>
        </p:nvSpPr>
        <p:spPr>
          <a:xfrm>
            <a:off x="4849199" y="320040"/>
            <a:ext cx="7021234" cy="6217920"/>
          </a:xfrm>
        </p:spPr>
        <p:txBody>
          <a:bodyPr anchor="ctr">
            <a:noAutofit/>
          </a:bodyPr>
          <a:lstStyle/>
          <a:p>
            <a:r>
              <a:rPr lang="en-US" altLang="en-US" sz="3200" dirty="0"/>
              <a:t>Network-attached storage (</a:t>
            </a:r>
            <a:r>
              <a:rPr lang="en-US" altLang="en-US" sz="3200" b="1" dirty="0">
                <a:solidFill>
                  <a:srgbClr val="3366FF"/>
                </a:solidFill>
              </a:rPr>
              <a:t>NAS</a:t>
            </a:r>
            <a:r>
              <a:rPr lang="en-US" altLang="en-US" sz="3200" dirty="0"/>
              <a:t>) is storage made available over a network rather than over a local connection (such as a bus)</a:t>
            </a:r>
          </a:p>
          <a:p>
            <a:pPr lvl="1"/>
            <a:r>
              <a:rPr lang="en-US" altLang="en-US" sz="3200" dirty="0"/>
              <a:t>Remotely attaching to file systems</a:t>
            </a:r>
          </a:p>
          <a:p>
            <a:r>
              <a:rPr lang="en-US" altLang="en-US" sz="3200" dirty="0"/>
              <a:t>NFS and CIFS are common protocols</a:t>
            </a:r>
          </a:p>
          <a:p>
            <a:r>
              <a:rPr lang="en-US" altLang="en-US" sz="3200" dirty="0"/>
              <a:t>Implemented via remote procedure calls (RPCs) between host and storage over typically TCP or UDP on IP network</a:t>
            </a:r>
          </a:p>
          <a:p>
            <a:r>
              <a:rPr lang="en-US" altLang="en-US" sz="3200" b="1" dirty="0">
                <a:solidFill>
                  <a:srgbClr val="3366FF"/>
                </a:solidFill>
              </a:rPr>
              <a:t>iSCSI</a:t>
            </a:r>
            <a:r>
              <a:rPr lang="en-US" altLang="en-US" sz="3200" dirty="0"/>
              <a:t> protocol uses IP network to carry the SCSI protocol</a:t>
            </a:r>
          </a:p>
          <a:p>
            <a:pPr lvl="1"/>
            <a:r>
              <a:rPr lang="en-US" altLang="en-US" sz="3200" dirty="0"/>
              <a:t>Remotely attaching to devices (blocks)</a:t>
            </a:r>
          </a:p>
        </p:txBody>
      </p:sp>
      <p:pic>
        <p:nvPicPr>
          <p:cNvPr id="4" name="Picture 3">
            <a:extLst>
              <a:ext uri="{FF2B5EF4-FFF2-40B4-BE49-F238E27FC236}">
                <a16:creationId xmlns:a16="http://schemas.microsoft.com/office/drawing/2014/main" id="{F053831D-C2CF-4C6B-9B72-EE4ADDC97125}"/>
              </a:ext>
            </a:extLst>
          </p:cNvPr>
          <p:cNvPicPr>
            <a:picLocks noChangeAspect="1"/>
          </p:cNvPicPr>
          <p:nvPr/>
        </p:nvPicPr>
        <p:blipFill>
          <a:blip r:embed="rId3"/>
          <a:stretch>
            <a:fillRect/>
          </a:stretch>
        </p:blipFill>
        <p:spPr>
          <a:xfrm>
            <a:off x="457204" y="3400669"/>
            <a:ext cx="4090732" cy="2386520"/>
          </a:xfrm>
          <a:prstGeom prst="rect">
            <a:avLst/>
          </a:prstGeom>
        </p:spPr>
      </p:pic>
    </p:spTree>
    <p:extLst>
      <p:ext uri="{BB962C8B-B14F-4D97-AF65-F5344CB8AC3E}">
        <p14:creationId xmlns:p14="http://schemas.microsoft.com/office/powerpoint/2010/main" val="174541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E89CD5-D962-4280-8A02-13737825DE0F}"/>
              </a:ext>
            </a:extLst>
          </p:cNvPr>
          <p:cNvSpPr>
            <a:spLocks noGrp="1"/>
          </p:cNvSpPr>
          <p:nvPr>
            <p:ph type="title"/>
          </p:nvPr>
        </p:nvSpPr>
        <p:spPr>
          <a:xfrm>
            <a:off x="439156" y="2840803"/>
            <a:ext cx="3791138" cy="1622912"/>
          </a:xfrm>
        </p:spPr>
        <p:txBody>
          <a:bodyPr>
            <a:normAutofit/>
          </a:bodyPr>
          <a:lstStyle/>
          <a:p>
            <a:pPr algn="r"/>
            <a:r>
              <a:rPr lang="en-US" dirty="0">
                <a:solidFill>
                  <a:schemeClr val="accent1"/>
                </a:solidFill>
              </a:rPr>
              <a:t>Disk Scheduling</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AF48A3-0BC1-4906-ABB7-3BA2C04EB28F}"/>
              </a:ext>
            </a:extLst>
          </p:cNvPr>
          <p:cNvSpPr>
            <a:spLocks noGrp="1"/>
          </p:cNvSpPr>
          <p:nvPr>
            <p:ph idx="1"/>
          </p:nvPr>
        </p:nvSpPr>
        <p:spPr>
          <a:xfrm>
            <a:off x="4849202" y="320040"/>
            <a:ext cx="7021234" cy="6657072"/>
          </a:xfrm>
        </p:spPr>
        <p:txBody>
          <a:bodyPr anchor="ctr">
            <a:noAutofit/>
          </a:bodyPr>
          <a:lstStyle/>
          <a:p>
            <a:r>
              <a:rPr lang="en-US" altLang="en-US" sz="1800" dirty="0"/>
              <a:t>The operating system is responsible for using hardware efficiently — for the disk drives, this means having a fast access time and disk bandwidth</a:t>
            </a:r>
          </a:p>
          <a:p>
            <a:r>
              <a:rPr lang="en-US" altLang="en-US" sz="1800" dirty="0"/>
              <a:t>Minimize seek time</a:t>
            </a:r>
          </a:p>
          <a:p>
            <a:r>
              <a:rPr lang="en-US" altLang="en-US" sz="1800" dirty="0"/>
              <a:t>Seek time is approximately seek distance</a:t>
            </a:r>
          </a:p>
          <a:p>
            <a:r>
              <a:rPr lang="en-US" altLang="en-US" sz="1800" dirty="0"/>
              <a:t>Disk bandwidth is the total number of bytes transferred, divided by the total time between the first request for service and the completion of the last transfer</a:t>
            </a:r>
          </a:p>
          <a:p>
            <a:pPr>
              <a:tabLst>
                <a:tab pos="1708150" algn="l"/>
              </a:tabLst>
            </a:pPr>
            <a:r>
              <a:rPr lang="en-US" altLang="en-US" sz="1800" dirty="0"/>
              <a:t>There are many sources of disk I/O request</a:t>
            </a:r>
          </a:p>
          <a:p>
            <a:pPr lvl="1">
              <a:tabLst>
                <a:tab pos="1708150" algn="l"/>
              </a:tabLst>
            </a:pPr>
            <a:r>
              <a:rPr lang="en-US" altLang="en-US" sz="1800" dirty="0"/>
              <a:t>OS</a:t>
            </a:r>
          </a:p>
          <a:p>
            <a:pPr lvl="1">
              <a:tabLst>
                <a:tab pos="1708150" algn="l"/>
              </a:tabLst>
            </a:pPr>
            <a:r>
              <a:rPr lang="en-US" altLang="en-US" sz="1800" dirty="0"/>
              <a:t>System processes</a:t>
            </a:r>
          </a:p>
          <a:p>
            <a:pPr lvl="1">
              <a:tabLst>
                <a:tab pos="1708150" algn="l"/>
              </a:tabLst>
            </a:pPr>
            <a:r>
              <a:rPr lang="en-US" altLang="en-US" sz="1800" dirty="0"/>
              <a:t>Users processes</a:t>
            </a:r>
          </a:p>
          <a:p>
            <a:pPr>
              <a:tabLst>
                <a:tab pos="1708150" algn="l"/>
              </a:tabLst>
            </a:pPr>
            <a:r>
              <a:rPr lang="en-US" altLang="en-US" sz="1800" dirty="0"/>
              <a:t>I/O request includes input or output mode, disk address, memory address, number of sectors to transfer</a:t>
            </a:r>
          </a:p>
          <a:p>
            <a:pPr>
              <a:tabLst>
                <a:tab pos="1708150" algn="l"/>
              </a:tabLst>
            </a:pPr>
            <a:r>
              <a:rPr lang="en-US" altLang="en-US" sz="1800" dirty="0"/>
              <a:t>OS maintains queue of requests, per disk or device</a:t>
            </a:r>
          </a:p>
          <a:p>
            <a:pPr>
              <a:tabLst>
                <a:tab pos="1708150" algn="l"/>
              </a:tabLst>
            </a:pPr>
            <a:r>
              <a:rPr lang="en-US" altLang="en-US" sz="1800" dirty="0"/>
              <a:t>Idle disk can immediately work on I/O request, busy disk means work must queue</a:t>
            </a:r>
          </a:p>
          <a:p>
            <a:pPr lvl="1">
              <a:tabLst>
                <a:tab pos="1708150" algn="l"/>
              </a:tabLst>
            </a:pPr>
            <a:r>
              <a:rPr lang="en-US" altLang="en-US" sz="1800" dirty="0"/>
              <a:t>Optimization algorithms only make sense when a queue exists</a:t>
            </a:r>
          </a:p>
          <a:p>
            <a:endParaRPr lang="en-US" altLang="en-US" sz="1800" dirty="0"/>
          </a:p>
          <a:p>
            <a:endParaRPr lang="en-US" altLang="en-US" sz="1800" dirty="0"/>
          </a:p>
        </p:txBody>
      </p:sp>
    </p:spTree>
    <p:extLst>
      <p:ext uri="{BB962C8B-B14F-4D97-AF65-F5344CB8AC3E}">
        <p14:creationId xmlns:p14="http://schemas.microsoft.com/office/powerpoint/2010/main" val="1942744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C30986-FBE8-4F90-8FD8-A072D997A7C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First Come First Serve (FCFS)</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4E1E6740-1871-43E2-8DB7-3D0BF38BC9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3822" y="1057311"/>
            <a:ext cx="6553545" cy="47513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462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5A9574-2C57-45FC-A434-BFE43A1CE4E5}"/>
              </a:ext>
            </a:extLst>
          </p:cNvPr>
          <p:cNvSpPr>
            <a:spLocks noGrp="1"/>
          </p:cNvSpPr>
          <p:nvPr>
            <p:ph type="title"/>
          </p:nvPr>
        </p:nvSpPr>
        <p:spPr>
          <a:xfrm>
            <a:off x="838200" y="963877"/>
            <a:ext cx="3494362" cy="1802183"/>
          </a:xfrm>
        </p:spPr>
        <p:txBody>
          <a:bodyPr>
            <a:normAutofit fontScale="90000"/>
          </a:bodyPr>
          <a:lstStyle/>
          <a:p>
            <a:pPr algn="r"/>
            <a:r>
              <a:rPr lang="en-US" dirty="0">
                <a:solidFill>
                  <a:schemeClr val="accent1"/>
                </a:solidFill>
              </a:rPr>
              <a:t>Shortest Seek Time First (SSTF)</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5F9DCD-D41C-4335-96C0-00DEF7A9005D}"/>
              </a:ext>
            </a:extLst>
          </p:cNvPr>
          <p:cNvSpPr>
            <a:spLocks noGrp="1"/>
          </p:cNvSpPr>
          <p:nvPr>
            <p:ph idx="1"/>
          </p:nvPr>
        </p:nvSpPr>
        <p:spPr>
          <a:xfrm>
            <a:off x="4976031" y="963877"/>
            <a:ext cx="6377769" cy="2830883"/>
          </a:xfrm>
        </p:spPr>
        <p:txBody>
          <a:bodyPr anchor="ctr">
            <a:normAutofit/>
          </a:bodyPr>
          <a:lstStyle/>
          <a:p>
            <a:r>
              <a:rPr lang="en-US" sz="2000" dirty="0"/>
              <a:t>Shortest Seek Time First selects the request with the minimum seek time from the current head position</a:t>
            </a:r>
          </a:p>
          <a:p>
            <a:r>
              <a:rPr lang="en-US" sz="2000" dirty="0"/>
              <a:t>SSTF scheduling is a form of SJF scheduling; may cause starvation of some requests</a:t>
            </a:r>
          </a:p>
          <a:p>
            <a:r>
              <a:rPr lang="en-US" sz="2000" dirty="0"/>
              <a:t>Illustration shows total head movement of 236 </a:t>
            </a:r>
            <a:r>
              <a:rPr lang="en-US" sz="2400" dirty="0"/>
              <a:t>cylinders</a:t>
            </a:r>
          </a:p>
          <a:p>
            <a:endParaRPr lang="en-US" sz="2400" dirty="0"/>
          </a:p>
        </p:txBody>
      </p:sp>
      <p:pic>
        <p:nvPicPr>
          <p:cNvPr id="7" name="Picture 6" descr="12">
            <a:extLst>
              <a:ext uri="{FF2B5EF4-FFF2-40B4-BE49-F238E27FC236}">
                <a16:creationId xmlns:a16="http://schemas.microsoft.com/office/drawing/2014/main" id="{4B199A32-41BE-45A4-A643-A5D19BEA4B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6031" y="3180464"/>
            <a:ext cx="4981191" cy="3357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3905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31912C-1667-46C5-ADA9-7D431C5FD450}"/>
              </a:ext>
            </a:extLst>
          </p:cNvPr>
          <p:cNvSpPr>
            <a:spLocks noGrp="1"/>
          </p:cNvSpPr>
          <p:nvPr>
            <p:ph type="title"/>
          </p:nvPr>
        </p:nvSpPr>
        <p:spPr>
          <a:xfrm>
            <a:off x="838200" y="963877"/>
            <a:ext cx="3494362" cy="1093523"/>
          </a:xfrm>
        </p:spPr>
        <p:txBody>
          <a:bodyPr>
            <a:normAutofit/>
          </a:bodyPr>
          <a:lstStyle/>
          <a:p>
            <a:pPr algn="r"/>
            <a:r>
              <a:rPr lang="en-US" altLang="en-US" dirty="0">
                <a:solidFill>
                  <a:schemeClr val="accent1"/>
                </a:solidFill>
              </a:rPr>
              <a:t>SCAN</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962446-38FE-4B19-8ACF-5DE1711B82BD}"/>
              </a:ext>
            </a:extLst>
          </p:cNvPr>
          <p:cNvSpPr>
            <a:spLocks noGrp="1"/>
          </p:cNvSpPr>
          <p:nvPr>
            <p:ph idx="1"/>
          </p:nvPr>
        </p:nvSpPr>
        <p:spPr>
          <a:xfrm>
            <a:off x="4976031" y="963877"/>
            <a:ext cx="6377769" cy="4930246"/>
          </a:xfrm>
        </p:spPr>
        <p:txBody>
          <a:bodyPr anchor="ctr">
            <a:normAutofit/>
          </a:bodyPr>
          <a:lstStyle/>
          <a:p>
            <a:r>
              <a:rPr lang="en-US" sz="2400" dirty="0"/>
              <a:t>The disk arm starts at one end of the disk, and moves toward the other end, servicing requests until it gets to the other end of the disk, where the head movement is reversed, and servicing continues.</a:t>
            </a:r>
          </a:p>
          <a:p>
            <a:r>
              <a:rPr lang="en-US" sz="2400" dirty="0"/>
              <a:t>SCAN algorithm Sometimes called the elevator algorithm</a:t>
            </a:r>
          </a:p>
          <a:p>
            <a:r>
              <a:rPr lang="en-US" sz="2400" dirty="0"/>
              <a:t>Illustration shows total head movement of 236 cylinders</a:t>
            </a:r>
          </a:p>
          <a:p>
            <a:r>
              <a:rPr lang="en-US" sz="2400" dirty="0"/>
              <a:t>But note that if requests are uniformly dense, largest density at other end of disk and those wait the longest</a:t>
            </a:r>
          </a:p>
          <a:p>
            <a:endParaRPr lang="en-US" sz="2400" dirty="0"/>
          </a:p>
        </p:txBody>
      </p:sp>
      <p:pic>
        <p:nvPicPr>
          <p:cNvPr id="6" name="Picture 5">
            <a:extLst>
              <a:ext uri="{FF2B5EF4-FFF2-40B4-BE49-F238E27FC236}">
                <a16:creationId xmlns:a16="http://schemas.microsoft.com/office/drawing/2014/main" id="{BF82E99C-5976-4170-A3C9-DB8FF5473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73" y="2171700"/>
            <a:ext cx="4160515" cy="403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99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A15321-3D81-40E3-87DB-E093AD725132}"/>
              </a:ext>
            </a:extLst>
          </p:cNvPr>
          <p:cNvSpPr>
            <a:spLocks noGrp="1"/>
          </p:cNvSpPr>
          <p:nvPr>
            <p:ph type="title"/>
          </p:nvPr>
        </p:nvSpPr>
        <p:spPr>
          <a:xfrm>
            <a:off x="838200" y="963877"/>
            <a:ext cx="3494362" cy="1093523"/>
          </a:xfrm>
        </p:spPr>
        <p:txBody>
          <a:bodyPr>
            <a:normAutofit fontScale="90000"/>
          </a:bodyPr>
          <a:lstStyle/>
          <a:p>
            <a:pPr algn="r"/>
            <a:r>
              <a:rPr lang="en-US" dirty="0">
                <a:solidFill>
                  <a:schemeClr val="accent1"/>
                </a:solidFill>
              </a:rPr>
              <a:t>Circular Scan (C-SCAN)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86122DF-D138-474A-8BC4-56CF6D981403}"/>
              </a:ext>
            </a:extLst>
          </p:cNvPr>
          <p:cNvSpPr>
            <a:spLocks noGrp="1"/>
          </p:cNvSpPr>
          <p:nvPr>
            <p:ph idx="1"/>
          </p:nvPr>
        </p:nvSpPr>
        <p:spPr>
          <a:xfrm>
            <a:off x="4976031" y="963877"/>
            <a:ext cx="6377769" cy="4930246"/>
          </a:xfrm>
        </p:spPr>
        <p:txBody>
          <a:bodyPr anchor="ctr">
            <a:normAutofit/>
          </a:bodyPr>
          <a:lstStyle/>
          <a:p>
            <a:r>
              <a:rPr lang="en-US" altLang="en-US" sz="2400" dirty="0"/>
              <a:t>Provides a more uniform wait time than SCAN</a:t>
            </a:r>
          </a:p>
          <a:p>
            <a:r>
              <a:rPr lang="en-US" altLang="en-US" sz="2400" dirty="0"/>
              <a:t>The head moves from one end of the disk to the other, servicing requests as it goes</a:t>
            </a:r>
          </a:p>
          <a:p>
            <a:pPr lvl="1"/>
            <a:r>
              <a:rPr lang="en-US" altLang="en-US" dirty="0"/>
              <a:t>When it reaches the other end, however, it immediately returns to the beginning of the disk, without servicing any requests on the return trip</a:t>
            </a:r>
          </a:p>
          <a:p>
            <a:r>
              <a:rPr lang="en-US" altLang="en-US" sz="2400" dirty="0"/>
              <a:t>Treats the cylinders as a circular list that wraps around from the last cylinder to the first one</a:t>
            </a:r>
          </a:p>
          <a:p>
            <a:r>
              <a:rPr lang="en-US" altLang="en-US" sz="2400" dirty="0"/>
              <a:t>Average wait time heavily dependent on the number of cylinders.</a:t>
            </a:r>
          </a:p>
        </p:txBody>
      </p:sp>
      <p:pic>
        <p:nvPicPr>
          <p:cNvPr id="6" name="Picture 5">
            <a:extLst>
              <a:ext uri="{FF2B5EF4-FFF2-40B4-BE49-F238E27FC236}">
                <a16:creationId xmlns:a16="http://schemas.microsoft.com/office/drawing/2014/main" id="{9A48B302-37A6-491E-A098-00A1E673C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6" t="3731" r="925" b="3731"/>
          <a:stretch>
            <a:fillRect/>
          </a:stretch>
        </p:blipFill>
        <p:spPr bwMode="auto">
          <a:xfrm>
            <a:off x="417951" y="2651759"/>
            <a:ext cx="4139958" cy="2922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2882839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AEFE51-16FF-4E67-9207-9F5D5CE9EA0B}"/>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C-LOOK</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D269AF-255C-4ADD-997B-97AE4D879D09}"/>
              </a:ext>
            </a:extLst>
          </p:cNvPr>
          <p:cNvSpPr>
            <a:spLocks noGrp="1"/>
          </p:cNvSpPr>
          <p:nvPr>
            <p:ph idx="1"/>
          </p:nvPr>
        </p:nvSpPr>
        <p:spPr>
          <a:xfrm>
            <a:off x="4743451" y="320039"/>
            <a:ext cx="7126982" cy="2846071"/>
          </a:xfrm>
        </p:spPr>
        <p:txBody>
          <a:bodyPr anchor="ctr">
            <a:normAutofit/>
          </a:bodyPr>
          <a:lstStyle/>
          <a:p>
            <a:r>
              <a:rPr lang="en-US" sz="2400" dirty="0"/>
              <a:t>LOOK a version of SCAN, C-LOOK a version of C-SCAN</a:t>
            </a:r>
          </a:p>
          <a:p>
            <a:r>
              <a:rPr lang="en-US" sz="2400" dirty="0"/>
              <a:t>Arm only goes as far as the last request in each direction, then reverses direction immediately, without first going all the way to the end of the disk</a:t>
            </a:r>
          </a:p>
        </p:txBody>
      </p:sp>
      <p:pic>
        <p:nvPicPr>
          <p:cNvPr id="6" name="Picture 5" descr="12">
            <a:extLst>
              <a:ext uri="{FF2B5EF4-FFF2-40B4-BE49-F238E27FC236}">
                <a16:creationId xmlns:a16="http://schemas.microsoft.com/office/drawing/2014/main" id="{0A32B8D5-43E6-4AA7-BA4D-B6C22C51E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979" y="3029740"/>
            <a:ext cx="4990382" cy="3508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3957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6F9289-5392-4B92-ADD5-146E3D6C7A5F}"/>
              </a:ext>
            </a:extLst>
          </p:cNvPr>
          <p:cNvSpPr>
            <a:spLocks noGrp="1"/>
          </p:cNvSpPr>
          <p:nvPr>
            <p:ph type="title"/>
          </p:nvPr>
        </p:nvSpPr>
        <p:spPr>
          <a:xfrm>
            <a:off x="838200" y="963877"/>
            <a:ext cx="3494362" cy="4930246"/>
          </a:xfrm>
        </p:spPr>
        <p:txBody>
          <a:bodyPr>
            <a:normAutofit/>
          </a:bodyPr>
          <a:lstStyle/>
          <a:p>
            <a:pPr algn="r"/>
            <a:r>
              <a:rPr lang="en-US" altLang="en-US">
                <a:solidFill>
                  <a:schemeClr val="accent1"/>
                </a:solidFill>
              </a:rPr>
              <a:t>Selecting a Disk-Scheduling Algorithm</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4881BB-9C51-41A5-A292-D732998732E3}"/>
              </a:ext>
            </a:extLst>
          </p:cNvPr>
          <p:cNvSpPr>
            <a:spLocks noGrp="1"/>
          </p:cNvSpPr>
          <p:nvPr>
            <p:ph idx="1"/>
          </p:nvPr>
        </p:nvSpPr>
        <p:spPr>
          <a:xfrm>
            <a:off x="4849199" y="320040"/>
            <a:ext cx="7021228" cy="6217920"/>
          </a:xfrm>
        </p:spPr>
        <p:txBody>
          <a:bodyPr anchor="ctr">
            <a:normAutofit/>
          </a:bodyPr>
          <a:lstStyle/>
          <a:p>
            <a:r>
              <a:rPr lang="en-US" altLang="en-US" sz="2000" dirty="0"/>
              <a:t>SSTF is common and has a natural appeal</a:t>
            </a:r>
          </a:p>
          <a:p>
            <a:r>
              <a:rPr lang="en-US" altLang="en-US" sz="2000" dirty="0"/>
              <a:t>SCAN and C-SCAN perform better for systems that place a heavy load on the disk</a:t>
            </a:r>
          </a:p>
          <a:p>
            <a:pPr lvl="1"/>
            <a:r>
              <a:rPr lang="en-US" altLang="en-US" sz="2000" dirty="0"/>
              <a:t>Less starvation</a:t>
            </a:r>
          </a:p>
          <a:p>
            <a:r>
              <a:rPr lang="en-US" altLang="en-US" sz="2000" dirty="0"/>
              <a:t>Performance depends on the number and types of requests</a:t>
            </a:r>
          </a:p>
          <a:p>
            <a:r>
              <a:rPr lang="en-US" altLang="en-US" sz="2000" dirty="0"/>
              <a:t>Requests for disk service can be influenced by the file-allocation method</a:t>
            </a:r>
          </a:p>
          <a:p>
            <a:pPr lvl="1"/>
            <a:r>
              <a:rPr lang="en-US" altLang="en-US" sz="2000" dirty="0"/>
              <a:t>And metadata layout</a:t>
            </a:r>
          </a:p>
          <a:p>
            <a:r>
              <a:rPr lang="en-US" altLang="en-US" sz="2000" dirty="0"/>
              <a:t>The disk-scheduling algorithm should be written as a separate module of the operating system, allowing it to be replaced with a different algorithm if necessary</a:t>
            </a:r>
          </a:p>
          <a:p>
            <a:r>
              <a:rPr lang="en-US" altLang="en-US" sz="2000" dirty="0"/>
              <a:t>Either SSTF or LOOK is a reasonable choice for the default algorithm</a:t>
            </a:r>
          </a:p>
          <a:p>
            <a:r>
              <a:rPr lang="en-US" altLang="en-US" sz="2000" dirty="0"/>
              <a:t>What about rotational latency?</a:t>
            </a:r>
          </a:p>
          <a:p>
            <a:pPr lvl="1"/>
            <a:r>
              <a:rPr lang="en-US" altLang="en-US" sz="2000" dirty="0"/>
              <a:t>Difficult for OS to calculate</a:t>
            </a:r>
          </a:p>
          <a:p>
            <a:r>
              <a:rPr lang="en-US" altLang="en-US" sz="2000" dirty="0"/>
              <a:t>How does disk-based queueing effect OS queue ordering efforts?</a:t>
            </a:r>
          </a:p>
        </p:txBody>
      </p:sp>
    </p:spTree>
    <p:extLst>
      <p:ext uri="{BB962C8B-B14F-4D97-AF65-F5344CB8AC3E}">
        <p14:creationId xmlns:p14="http://schemas.microsoft.com/office/powerpoint/2010/main" val="1420944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A7A55F-6700-4BC0-A056-151A8BDB5277}"/>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Disk Management</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31AA90A-A2D6-47A1-91EA-4C0B671F9958}"/>
              </a:ext>
            </a:extLst>
          </p:cNvPr>
          <p:cNvSpPr>
            <a:spLocks noGrp="1"/>
          </p:cNvSpPr>
          <p:nvPr>
            <p:ph idx="1"/>
          </p:nvPr>
        </p:nvSpPr>
        <p:spPr>
          <a:xfrm>
            <a:off x="4754880" y="320040"/>
            <a:ext cx="7115551" cy="6217920"/>
          </a:xfrm>
        </p:spPr>
        <p:txBody>
          <a:bodyPr anchor="ctr">
            <a:normAutofit fontScale="77500" lnSpcReduction="20000"/>
          </a:bodyPr>
          <a:lstStyle/>
          <a:p>
            <a:r>
              <a:rPr lang="en-US" altLang="en-US" sz="2400" b="1" dirty="0"/>
              <a:t>Low-level formatting</a:t>
            </a:r>
            <a:r>
              <a:rPr lang="en-US" altLang="en-US" sz="2400" dirty="0"/>
              <a:t>, or </a:t>
            </a:r>
            <a:r>
              <a:rPr lang="en-US" altLang="en-US" sz="2400" b="1" dirty="0"/>
              <a:t>physical formatting</a:t>
            </a:r>
            <a:r>
              <a:rPr lang="en-US" altLang="en-US" sz="2400" dirty="0"/>
              <a:t> — Dividing a disk into sectors that the disk controller can read and write</a:t>
            </a:r>
          </a:p>
          <a:p>
            <a:pPr lvl="1"/>
            <a:r>
              <a:rPr lang="en-US" altLang="en-US" dirty="0"/>
              <a:t>Each sector can hold header information, plus data, plus error correction code (</a:t>
            </a:r>
            <a:r>
              <a:rPr lang="en-US" altLang="en-US" b="1" dirty="0"/>
              <a:t>ECC</a:t>
            </a:r>
            <a:r>
              <a:rPr lang="en-US" altLang="en-US" dirty="0"/>
              <a:t>)</a:t>
            </a:r>
          </a:p>
          <a:p>
            <a:pPr lvl="1"/>
            <a:r>
              <a:rPr lang="en-US" altLang="en-US" dirty="0"/>
              <a:t>Usually 512 bytes of data but can be selectable</a:t>
            </a:r>
          </a:p>
          <a:p>
            <a:r>
              <a:rPr lang="en-US" altLang="en-US" sz="2400" dirty="0"/>
              <a:t>To use a disk to hold files, the operating system still needs to record its own data structures on the disk</a:t>
            </a:r>
          </a:p>
          <a:p>
            <a:pPr lvl="1"/>
            <a:r>
              <a:rPr lang="en-US" altLang="en-US" b="1" dirty="0"/>
              <a:t>Partition</a:t>
            </a:r>
            <a:r>
              <a:rPr lang="en-US" altLang="en-US" dirty="0"/>
              <a:t> the disk into one or more groups of cylinders, each treated as a logical disk</a:t>
            </a:r>
          </a:p>
          <a:p>
            <a:pPr lvl="1"/>
            <a:r>
              <a:rPr lang="en-US" altLang="en-US" b="1" dirty="0"/>
              <a:t>Logical formatting</a:t>
            </a:r>
            <a:r>
              <a:rPr lang="en-US" altLang="en-US" dirty="0"/>
              <a:t> or </a:t>
            </a:r>
            <a:r>
              <a:rPr lang="ja-JP" altLang="en-US" dirty="0"/>
              <a:t>“</a:t>
            </a:r>
            <a:r>
              <a:rPr lang="en-US" altLang="ja-JP" dirty="0"/>
              <a:t>making a file system</a:t>
            </a:r>
            <a:r>
              <a:rPr lang="ja-JP" altLang="en-US" dirty="0"/>
              <a:t>”</a:t>
            </a:r>
            <a:endParaRPr lang="en-US" altLang="ja-JP" dirty="0"/>
          </a:p>
          <a:p>
            <a:pPr lvl="1"/>
            <a:r>
              <a:rPr lang="en-US" altLang="en-US" dirty="0"/>
              <a:t>To increase efficiency most file systems group blocks into </a:t>
            </a:r>
            <a:r>
              <a:rPr lang="en-US" altLang="en-US" b="1" dirty="0"/>
              <a:t>clusters</a:t>
            </a:r>
          </a:p>
          <a:p>
            <a:pPr lvl="2"/>
            <a:r>
              <a:rPr lang="en-US" altLang="en-US" sz="2400" dirty="0"/>
              <a:t>Disk I/O done in blocks</a:t>
            </a:r>
          </a:p>
          <a:p>
            <a:pPr lvl="2"/>
            <a:r>
              <a:rPr lang="en-US" altLang="en-US" sz="2400" dirty="0"/>
              <a:t>File I/O done in clusters</a:t>
            </a:r>
          </a:p>
          <a:p>
            <a:r>
              <a:rPr lang="en-US" altLang="en-US" dirty="0"/>
              <a:t>Raw disk access for apps that want to do their own block management, keep OS out of the way (databases for example)</a:t>
            </a:r>
          </a:p>
          <a:p>
            <a:r>
              <a:rPr lang="en-US" altLang="en-US" dirty="0"/>
              <a:t>Boot block initializes system</a:t>
            </a:r>
          </a:p>
          <a:p>
            <a:pPr lvl="1"/>
            <a:r>
              <a:rPr lang="en-US" altLang="en-US" dirty="0"/>
              <a:t>The bootstrap is stored in ROM</a:t>
            </a:r>
          </a:p>
          <a:p>
            <a:pPr lvl="1"/>
            <a:r>
              <a:rPr lang="en-US" altLang="en-US" b="1" dirty="0">
                <a:solidFill>
                  <a:srgbClr val="3366FF"/>
                </a:solidFill>
              </a:rPr>
              <a:t>Bootstrap loader</a:t>
            </a:r>
            <a:r>
              <a:rPr lang="en-US" altLang="en-US" dirty="0">
                <a:solidFill>
                  <a:srgbClr val="3366FF"/>
                </a:solidFill>
              </a:rPr>
              <a:t> </a:t>
            </a:r>
            <a:r>
              <a:rPr lang="en-US" altLang="en-US" dirty="0"/>
              <a:t>program stored in boot blocks of boot partition</a:t>
            </a:r>
          </a:p>
          <a:p>
            <a:r>
              <a:rPr lang="en-US" altLang="en-US" dirty="0"/>
              <a:t>Methods such as </a:t>
            </a:r>
            <a:r>
              <a:rPr lang="en-US" altLang="en-US" b="1" dirty="0">
                <a:solidFill>
                  <a:srgbClr val="3366FF"/>
                </a:solidFill>
              </a:rPr>
              <a:t>sector sparing</a:t>
            </a:r>
            <a:r>
              <a:rPr lang="en-US" altLang="en-US" dirty="0">
                <a:solidFill>
                  <a:srgbClr val="3366FF"/>
                </a:solidFill>
              </a:rPr>
              <a:t> </a:t>
            </a:r>
            <a:r>
              <a:rPr lang="en-US" altLang="en-US" dirty="0"/>
              <a:t>used to handle bad blocks</a:t>
            </a:r>
          </a:p>
          <a:p>
            <a:pPr lvl="2"/>
            <a:endParaRPr lang="en-US" altLang="en-US" sz="2400" dirty="0"/>
          </a:p>
          <a:p>
            <a:endParaRPr lang="en-US" sz="2000" dirty="0"/>
          </a:p>
        </p:txBody>
      </p:sp>
    </p:spTree>
    <p:extLst>
      <p:ext uri="{BB962C8B-B14F-4D97-AF65-F5344CB8AC3E}">
        <p14:creationId xmlns:p14="http://schemas.microsoft.com/office/powerpoint/2010/main" val="3275042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F9C2EB-AE58-43FB-A99D-79A76311D3AA}"/>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Booting from a Disk in Windows</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474573BB-5E79-4403-9A5C-891DAE4F5E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3822" y="975392"/>
            <a:ext cx="6553545" cy="491515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452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953F1F-43AF-45DD-829F-789E3B220DA1}"/>
              </a:ext>
            </a:extLst>
          </p:cNvPr>
          <p:cNvSpPr>
            <a:spLocks noGrp="1"/>
          </p:cNvSpPr>
          <p:nvPr>
            <p:ph type="title"/>
          </p:nvPr>
        </p:nvSpPr>
        <p:spPr>
          <a:xfrm>
            <a:off x="796762" y="320039"/>
            <a:ext cx="3494362" cy="2213663"/>
          </a:xfrm>
        </p:spPr>
        <p:txBody>
          <a:bodyPr>
            <a:normAutofit/>
          </a:bodyPr>
          <a:lstStyle/>
          <a:p>
            <a:pPr algn="r"/>
            <a:r>
              <a:rPr lang="en-US" dirty="0">
                <a:solidFill>
                  <a:schemeClr val="accent1"/>
                </a:solidFill>
              </a:rPr>
              <a:t>Overview of Mass Storage Structure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FB6302-7206-4FC9-A23A-A6E9D0FDDD05}"/>
              </a:ext>
            </a:extLst>
          </p:cNvPr>
          <p:cNvSpPr>
            <a:spLocks noGrp="1"/>
          </p:cNvSpPr>
          <p:nvPr>
            <p:ph idx="1"/>
          </p:nvPr>
        </p:nvSpPr>
        <p:spPr>
          <a:xfrm>
            <a:off x="4766321" y="320040"/>
            <a:ext cx="7104114" cy="6217919"/>
          </a:xfrm>
        </p:spPr>
        <p:txBody>
          <a:bodyPr anchor="ctr">
            <a:normAutofit lnSpcReduction="10000"/>
          </a:bodyPr>
          <a:lstStyle/>
          <a:p>
            <a:r>
              <a:rPr lang="en-US" altLang="en-US" b="1" dirty="0">
                <a:solidFill>
                  <a:srgbClr val="3366FF"/>
                </a:solidFill>
              </a:rPr>
              <a:t>Magnetic disks</a:t>
            </a:r>
            <a:r>
              <a:rPr lang="en-US" altLang="en-US" dirty="0">
                <a:solidFill>
                  <a:srgbClr val="3366FF"/>
                </a:solidFill>
              </a:rPr>
              <a:t> </a:t>
            </a:r>
            <a:r>
              <a:rPr lang="en-US" altLang="en-US" dirty="0"/>
              <a:t>provide bulk of secondary storage of modern computers</a:t>
            </a:r>
          </a:p>
          <a:p>
            <a:pPr lvl="1"/>
            <a:r>
              <a:rPr lang="en-US" altLang="en-US" dirty="0"/>
              <a:t>Drives rotate at 60 to 250 times per second</a:t>
            </a:r>
          </a:p>
          <a:p>
            <a:pPr lvl="1"/>
            <a:r>
              <a:rPr lang="en-US" altLang="en-US" b="1" dirty="0">
                <a:solidFill>
                  <a:srgbClr val="3366FF"/>
                </a:solidFill>
              </a:rPr>
              <a:t>Transfer rate</a:t>
            </a:r>
            <a:r>
              <a:rPr lang="en-US" altLang="en-US" dirty="0">
                <a:solidFill>
                  <a:srgbClr val="3366FF"/>
                </a:solidFill>
              </a:rPr>
              <a:t> </a:t>
            </a:r>
            <a:r>
              <a:rPr lang="en-US" altLang="en-US" dirty="0"/>
              <a:t>is rate at which data flow between drive and computer</a:t>
            </a:r>
          </a:p>
          <a:p>
            <a:pPr lvl="1"/>
            <a:r>
              <a:rPr lang="en-US" altLang="en-US" b="1" dirty="0">
                <a:solidFill>
                  <a:srgbClr val="3366FF"/>
                </a:solidFill>
              </a:rPr>
              <a:t>Positioning time</a:t>
            </a:r>
            <a:r>
              <a:rPr lang="en-US" altLang="en-US" dirty="0">
                <a:solidFill>
                  <a:srgbClr val="3366FF"/>
                </a:solidFill>
              </a:rPr>
              <a:t> </a:t>
            </a:r>
            <a:r>
              <a:rPr lang="en-US" altLang="en-US" dirty="0"/>
              <a:t>(</a:t>
            </a:r>
            <a:r>
              <a:rPr lang="en-US" altLang="en-US" b="1" dirty="0">
                <a:solidFill>
                  <a:srgbClr val="3366FF"/>
                </a:solidFill>
              </a:rPr>
              <a:t>random-access time</a:t>
            </a:r>
            <a:r>
              <a:rPr lang="en-US" altLang="en-US" dirty="0"/>
              <a:t>) is time to move disk arm to desired cylinder (</a:t>
            </a:r>
            <a:r>
              <a:rPr lang="en-US" altLang="en-US" b="1" dirty="0">
                <a:solidFill>
                  <a:srgbClr val="3366FF"/>
                </a:solidFill>
              </a:rPr>
              <a:t>seek time</a:t>
            </a:r>
            <a:r>
              <a:rPr lang="en-US" altLang="en-US" dirty="0"/>
              <a:t>) and time for desired sector to rotate under the disk head (</a:t>
            </a:r>
            <a:r>
              <a:rPr lang="en-US" altLang="en-US" b="1" dirty="0">
                <a:solidFill>
                  <a:srgbClr val="3366FF"/>
                </a:solidFill>
              </a:rPr>
              <a:t>rotational latency</a:t>
            </a:r>
            <a:r>
              <a:rPr lang="en-US" altLang="en-US" dirty="0"/>
              <a:t>)</a:t>
            </a:r>
          </a:p>
          <a:p>
            <a:pPr lvl="1"/>
            <a:r>
              <a:rPr lang="en-US" altLang="en-US" b="1" dirty="0">
                <a:solidFill>
                  <a:srgbClr val="3366FF"/>
                </a:solidFill>
              </a:rPr>
              <a:t>Head crash</a:t>
            </a:r>
            <a:r>
              <a:rPr lang="en-US" altLang="en-US" dirty="0">
                <a:solidFill>
                  <a:srgbClr val="3366FF"/>
                </a:solidFill>
              </a:rPr>
              <a:t> </a:t>
            </a:r>
            <a:r>
              <a:rPr lang="en-US" altLang="en-US" dirty="0"/>
              <a:t>results from disk head making contact with the disk surface  -- That</a:t>
            </a:r>
            <a:r>
              <a:rPr lang="ja-JP" altLang="en-US" dirty="0"/>
              <a:t>’</a:t>
            </a:r>
            <a:r>
              <a:rPr lang="en-US" altLang="ja-JP" dirty="0"/>
              <a:t>s bad</a:t>
            </a:r>
          </a:p>
          <a:p>
            <a:r>
              <a:rPr lang="en-US" altLang="en-US" dirty="0"/>
              <a:t>Disks can be removable</a:t>
            </a:r>
          </a:p>
          <a:p>
            <a:r>
              <a:rPr lang="en-US" altLang="en-US" dirty="0"/>
              <a:t>Drive attached to computer via </a:t>
            </a:r>
            <a:r>
              <a:rPr lang="en-US" altLang="en-US" b="1" dirty="0">
                <a:solidFill>
                  <a:srgbClr val="3366FF"/>
                </a:solidFill>
              </a:rPr>
              <a:t>I/O bus</a:t>
            </a:r>
          </a:p>
          <a:p>
            <a:pPr lvl="1"/>
            <a:r>
              <a:rPr lang="en-US" altLang="en-US" dirty="0"/>
              <a:t>Busses vary, including </a:t>
            </a:r>
            <a:r>
              <a:rPr lang="en-US" altLang="en-US" b="1" dirty="0">
                <a:solidFill>
                  <a:srgbClr val="3366FF"/>
                </a:solidFill>
              </a:rPr>
              <a:t>EIDE</a:t>
            </a:r>
            <a:r>
              <a:rPr lang="en-US" altLang="en-US" dirty="0"/>
              <a:t>,</a:t>
            </a:r>
            <a:r>
              <a:rPr lang="en-US" altLang="en-US" b="1" dirty="0">
                <a:solidFill>
                  <a:srgbClr val="3366FF"/>
                </a:solidFill>
              </a:rPr>
              <a:t> ATA</a:t>
            </a:r>
            <a:r>
              <a:rPr lang="en-US" altLang="en-US" dirty="0"/>
              <a:t>,</a:t>
            </a:r>
            <a:r>
              <a:rPr lang="en-US" altLang="en-US" b="1" dirty="0">
                <a:solidFill>
                  <a:srgbClr val="3366FF"/>
                </a:solidFill>
              </a:rPr>
              <a:t> SATA</a:t>
            </a:r>
            <a:r>
              <a:rPr lang="en-US" altLang="en-US" dirty="0"/>
              <a:t>,</a:t>
            </a:r>
            <a:r>
              <a:rPr lang="en-US" altLang="en-US" b="1" dirty="0">
                <a:solidFill>
                  <a:srgbClr val="3366FF"/>
                </a:solidFill>
              </a:rPr>
              <a:t> USB</a:t>
            </a:r>
            <a:r>
              <a:rPr lang="en-US" altLang="en-US" dirty="0"/>
              <a:t>,</a:t>
            </a:r>
            <a:r>
              <a:rPr lang="en-US" altLang="en-US" b="1" dirty="0">
                <a:solidFill>
                  <a:srgbClr val="3366FF"/>
                </a:solidFill>
              </a:rPr>
              <a:t> </a:t>
            </a:r>
            <a:r>
              <a:rPr lang="en-US" altLang="en-US" b="1" dirty="0" err="1">
                <a:solidFill>
                  <a:srgbClr val="3366FF"/>
                </a:solidFill>
              </a:rPr>
              <a:t>Fibre</a:t>
            </a:r>
            <a:r>
              <a:rPr lang="en-US" altLang="en-US" b="1" dirty="0">
                <a:solidFill>
                  <a:srgbClr val="3366FF"/>
                </a:solidFill>
              </a:rPr>
              <a:t> Channel</a:t>
            </a:r>
            <a:r>
              <a:rPr lang="en-US" altLang="en-US" dirty="0"/>
              <a:t>,</a:t>
            </a:r>
            <a:r>
              <a:rPr lang="en-US" altLang="en-US" b="1" dirty="0">
                <a:solidFill>
                  <a:srgbClr val="3366FF"/>
                </a:solidFill>
              </a:rPr>
              <a:t> SCSI, SAS, Firewire</a:t>
            </a:r>
          </a:p>
          <a:p>
            <a:pPr lvl="1"/>
            <a:r>
              <a:rPr lang="en-US" altLang="en-US" b="1" dirty="0">
                <a:solidFill>
                  <a:srgbClr val="3366FF"/>
                </a:solidFill>
              </a:rPr>
              <a:t>Host controller</a:t>
            </a:r>
            <a:r>
              <a:rPr lang="en-US" altLang="en-US" dirty="0">
                <a:solidFill>
                  <a:srgbClr val="3366FF"/>
                </a:solidFill>
              </a:rPr>
              <a:t> </a:t>
            </a:r>
            <a:r>
              <a:rPr lang="en-US" altLang="en-US" dirty="0"/>
              <a:t>in computer uses bus to talk to </a:t>
            </a:r>
            <a:r>
              <a:rPr lang="en-US" altLang="en-US" b="1" dirty="0">
                <a:solidFill>
                  <a:srgbClr val="3366FF"/>
                </a:solidFill>
              </a:rPr>
              <a:t>disk controller</a:t>
            </a:r>
            <a:r>
              <a:rPr lang="en-US" altLang="en-US" dirty="0">
                <a:solidFill>
                  <a:srgbClr val="3366FF"/>
                </a:solidFill>
              </a:rPr>
              <a:t> </a:t>
            </a:r>
            <a:r>
              <a:rPr lang="en-US" altLang="en-US" dirty="0"/>
              <a:t>built into drive or storage array</a:t>
            </a:r>
          </a:p>
        </p:txBody>
      </p:sp>
      <p:pic>
        <p:nvPicPr>
          <p:cNvPr id="6" name="Picture 5" descr="10_01.pdf">
            <a:extLst>
              <a:ext uri="{FF2B5EF4-FFF2-40B4-BE49-F238E27FC236}">
                <a16:creationId xmlns:a16="http://schemas.microsoft.com/office/drawing/2014/main" id="{C149EA98-92C4-4090-85D5-FDA9422339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5053" y="2609799"/>
            <a:ext cx="421043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536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1A407-D94C-419E-9A09-FEC4F0C19DE5}"/>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RAID Structure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722889-EEB0-4070-B66E-7219A1BA5F63}"/>
              </a:ext>
            </a:extLst>
          </p:cNvPr>
          <p:cNvSpPr>
            <a:spLocks noGrp="1"/>
          </p:cNvSpPr>
          <p:nvPr>
            <p:ph idx="1"/>
          </p:nvPr>
        </p:nvSpPr>
        <p:spPr>
          <a:xfrm>
            <a:off x="4766312" y="400050"/>
            <a:ext cx="7104123" cy="6137909"/>
          </a:xfrm>
        </p:spPr>
        <p:txBody>
          <a:bodyPr anchor="ctr">
            <a:normAutofit/>
          </a:bodyPr>
          <a:lstStyle/>
          <a:p>
            <a:r>
              <a:rPr lang="en-US" altLang="en-US" sz="2000" dirty="0"/>
              <a:t>RAID – redundant array of inexpensive/independent disks</a:t>
            </a:r>
          </a:p>
          <a:p>
            <a:pPr lvl="1"/>
            <a:r>
              <a:rPr lang="en-US" altLang="en-US" sz="2000" dirty="0"/>
              <a:t>multiple disk drives provides reliability via </a:t>
            </a:r>
            <a:r>
              <a:rPr lang="en-US" altLang="en-US" sz="2000" b="1" dirty="0"/>
              <a:t>redundancy</a:t>
            </a:r>
          </a:p>
          <a:p>
            <a:r>
              <a:rPr lang="en-US" altLang="en-US" sz="2000" dirty="0"/>
              <a:t>Increases the </a:t>
            </a:r>
            <a:r>
              <a:rPr lang="en-US" altLang="en-US" sz="2000" b="1" dirty="0"/>
              <a:t>mean time to failure</a:t>
            </a:r>
          </a:p>
          <a:p>
            <a:r>
              <a:rPr lang="en-US" altLang="en-US" sz="2000" b="1" dirty="0"/>
              <a:t>Mean time to repair – </a:t>
            </a:r>
            <a:r>
              <a:rPr lang="en-US" altLang="en-US" sz="2000" dirty="0"/>
              <a:t>exposure time when another failure could cause data loss</a:t>
            </a:r>
          </a:p>
          <a:p>
            <a:r>
              <a:rPr lang="en-US" altLang="en-US" sz="2000" b="1" dirty="0"/>
              <a:t>Mean time to data loss </a:t>
            </a:r>
            <a:r>
              <a:rPr lang="en-US" altLang="en-US" sz="2000" dirty="0"/>
              <a:t>based on above factors</a:t>
            </a:r>
          </a:p>
          <a:p>
            <a:r>
              <a:rPr lang="en-US" altLang="en-US" sz="2000" dirty="0"/>
              <a:t>If mirrored disks fail independently, consider disk with 1300,000 mean time to failure and 10 hour mean time to repair</a:t>
            </a:r>
          </a:p>
          <a:p>
            <a:pPr lvl="1"/>
            <a:r>
              <a:rPr lang="en-US" altLang="en-US" sz="2000" dirty="0"/>
              <a:t>Mean time to data loss is 100, 000</a:t>
            </a:r>
            <a:r>
              <a:rPr lang="en-US" altLang="en-US" sz="2000" baseline="30000" dirty="0"/>
              <a:t>2</a:t>
            </a:r>
            <a:r>
              <a:rPr lang="en-US" altLang="en-US" sz="2000" dirty="0"/>
              <a:t> / (2 ∗ 10) = 500 ∗ 10</a:t>
            </a:r>
            <a:r>
              <a:rPr lang="en-US" altLang="en-US" sz="2000" baseline="30000" dirty="0"/>
              <a:t>6</a:t>
            </a:r>
            <a:r>
              <a:rPr lang="en-US" altLang="en-US" sz="2000" dirty="0"/>
              <a:t> hours, or 57,000 years! </a:t>
            </a:r>
          </a:p>
          <a:p>
            <a:r>
              <a:rPr lang="en-US" altLang="en-US" sz="2000" dirty="0"/>
              <a:t>Frequently combined with </a:t>
            </a:r>
            <a:r>
              <a:rPr lang="en-US" altLang="en-US" sz="2000" b="1" dirty="0"/>
              <a:t>NVRAM</a:t>
            </a:r>
            <a:r>
              <a:rPr lang="en-US" altLang="en-US" sz="2000" dirty="0"/>
              <a:t> to improve write performance</a:t>
            </a:r>
          </a:p>
          <a:p>
            <a:r>
              <a:rPr lang="en-US" altLang="en-US" sz="2000" dirty="0"/>
              <a:t>Several improvements in disk-use techniques involve the use of multiple disks working cooperatively</a:t>
            </a:r>
          </a:p>
        </p:txBody>
      </p:sp>
    </p:spTree>
    <p:extLst>
      <p:ext uri="{BB962C8B-B14F-4D97-AF65-F5344CB8AC3E}">
        <p14:creationId xmlns:p14="http://schemas.microsoft.com/office/powerpoint/2010/main" val="3996499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5C7425-6A02-473A-AB63-1D151301F277}"/>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RAID Techniques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0F5551-7939-4B21-820C-561FA6A9C51A}"/>
              </a:ext>
            </a:extLst>
          </p:cNvPr>
          <p:cNvSpPr>
            <a:spLocks noGrp="1"/>
          </p:cNvSpPr>
          <p:nvPr>
            <p:ph idx="1"/>
          </p:nvPr>
        </p:nvSpPr>
        <p:spPr>
          <a:xfrm>
            <a:off x="4849199" y="320040"/>
            <a:ext cx="7021226" cy="6080759"/>
          </a:xfrm>
        </p:spPr>
        <p:txBody>
          <a:bodyPr anchor="ctr">
            <a:normAutofit/>
          </a:bodyPr>
          <a:lstStyle/>
          <a:p>
            <a:r>
              <a:rPr lang="en-US" altLang="en-US" sz="2000" dirty="0"/>
              <a:t>Disk </a:t>
            </a:r>
            <a:r>
              <a:rPr lang="en-US" altLang="en-US" sz="2000" b="1" dirty="0"/>
              <a:t>striping</a:t>
            </a:r>
            <a:r>
              <a:rPr lang="en-US" altLang="en-US" sz="2000" dirty="0"/>
              <a:t> uses a group of disks as one storage unit</a:t>
            </a:r>
          </a:p>
          <a:p>
            <a:r>
              <a:rPr lang="en-US" altLang="en-US" sz="2000" dirty="0"/>
              <a:t>RAID is arranged into six different levels</a:t>
            </a:r>
          </a:p>
          <a:p>
            <a:r>
              <a:rPr lang="en-US" altLang="en-US" sz="2000" dirty="0"/>
              <a:t>RAID schemes improve performance and improve the reliability of the storage system by storing redundant data</a:t>
            </a:r>
          </a:p>
          <a:p>
            <a:pPr lvl="1"/>
            <a:r>
              <a:rPr lang="en-US" altLang="en-US" sz="2000" b="1" dirty="0"/>
              <a:t>Mirroring </a:t>
            </a:r>
            <a:r>
              <a:rPr lang="en-US" altLang="en-US" sz="2000" dirty="0"/>
              <a:t>or </a:t>
            </a:r>
            <a:r>
              <a:rPr lang="en-US" altLang="en-US" sz="2000" b="1" dirty="0"/>
              <a:t>shadowing</a:t>
            </a:r>
            <a:r>
              <a:rPr lang="en-US" altLang="en-US" sz="2000" dirty="0"/>
              <a:t> (</a:t>
            </a:r>
            <a:r>
              <a:rPr lang="en-US" altLang="en-US" sz="2000" b="1" dirty="0"/>
              <a:t>RAID 1</a:t>
            </a:r>
            <a:r>
              <a:rPr lang="en-US" altLang="en-US" sz="2000" dirty="0"/>
              <a:t>) keeps duplicate of each disk</a:t>
            </a:r>
          </a:p>
          <a:p>
            <a:pPr lvl="1"/>
            <a:r>
              <a:rPr lang="en-US" altLang="en-US" sz="2000" dirty="0"/>
              <a:t>Striped mirrors (</a:t>
            </a:r>
            <a:r>
              <a:rPr lang="en-US" altLang="en-US" sz="2000" b="1" dirty="0"/>
              <a:t>RAID 1+0</a:t>
            </a:r>
            <a:r>
              <a:rPr lang="en-US" altLang="en-US" sz="2000" dirty="0"/>
              <a:t>) or mirrored stripes (</a:t>
            </a:r>
            <a:r>
              <a:rPr lang="en-US" altLang="en-US" sz="2000" b="1" dirty="0"/>
              <a:t>RAID 0+1</a:t>
            </a:r>
            <a:r>
              <a:rPr lang="en-US" altLang="en-US" sz="2000" dirty="0"/>
              <a:t>) provides high performance and high reliability</a:t>
            </a:r>
          </a:p>
          <a:p>
            <a:pPr lvl="1"/>
            <a:r>
              <a:rPr lang="en-US" altLang="en-US" sz="2000" b="1" dirty="0"/>
              <a:t>Block interleaved parity</a:t>
            </a:r>
            <a:r>
              <a:rPr lang="en-US" altLang="en-US" sz="2000" dirty="0"/>
              <a:t> (</a:t>
            </a:r>
            <a:r>
              <a:rPr lang="en-US" altLang="en-US" sz="2000" b="1" dirty="0"/>
              <a:t>RAID 4, 5, 6</a:t>
            </a:r>
            <a:r>
              <a:rPr lang="en-US" altLang="en-US" sz="2000" dirty="0"/>
              <a:t>) uses much less redundancy</a:t>
            </a:r>
          </a:p>
          <a:p>
            <a:r>
              <a:rPr lang="en-US" altLang="en-US" sz="2000" dirty="0"/>
              <a:t>RAID within a storage array can still fail if the array fails, so automatic </a:t>
            </a:r>
            <a:r>
              <a:rPr lang="en-US" altLang="en-US" sz="2000" b="1" dirty="0"/>
              <a:t>replication</a:t>
            </a:r>
            <a:r>
              <a:rPr lang="en-US" altLang="en-US" sz="2000" dirty="0"/>
              <a:t> of the data between arrays is common</a:t>
            </a:r>
          </a:p>
          <a:p>
            <a:r>
              <a:rPr lang="en-US" altLang="en-US" sz="2000" dirty="0"/>
              <a:t>Frequently, a small number of </a:t>
            </a:r>
            <a:r>
              <a:rPr lang="en-US" altLang="en-US" sz="2000" b="1" dirty="0"/>
              <a:t>hot-spare</a:t>
            </a:r>
            <a:r>
              <a:rPr lang="en-US" altLang="en-US" sz="2000" dirty="0"/>
              <a:t> disks are left unallocated, automatically replacing a failed disk and having data rebuilt onto them</a:t>
            </a:r>
          </a:p>
        </p:txBody>
      </p:sp>
    </p:spTree>
    <p:extLst>
      <p:ext uri="{BB962C8B-B14F-4D97-AF65-F5344CB8AC3E}">
        <p14:creationId xmlns:p14="http://schemas.microsoft.com/office/powerpoint/2010/main" val="4063899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FD8E7-8ACB-411D-A145-58CBA5EEB778}"/>
              </a:ext>
            </a:extLst>
          </p:cNvPr>
          <p:cNvSpPr>
            <a:spLocks noGrp="1"/>
          </p:cNvSpPr>
          <p:nvPr>
            <p:ph type="title"/>
          </p:nvPr>
        </p:nvSpPr>
        <p:spPr>
          <a:xfrm>
            <a:off x="797587" y="457101"/>
            <a:ext cx="3494362" cy="1173395"/>
          </a:xfrm>
        </p:spPr>
        <p:txBody>
          <a:bodyPr>
            <a:normAutofit fontScale="90000"/>
          </a:bodyPr>
          <a:lstStyle/>
          <a:p>
            <a:pPr algn="r"/>
            <a:r>
              <a:rPr lang="en-US" dirty="0">
                <a:solidFill>
                  <a:schemeClr val="accent1"/>
                </a:solidFill>
              </a:rPr>
              <a:t>RAID ZFS Extensions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F7A7AC-1FD6-4735-A16B-3F5B9CDDA54E}"/>
              </a:ext>
            </a:extLst>
          </p:cNvPr>
          <p:cNvSpPr>
            <a:spLocks noGrp="1"/>
          </p:cNvSpPr>
          <p:nvPr>
            <p:ph idx="1"/>
          </p:nvPr>
        </p:nvSpPr>
        <p:spPr>
          <a:xfrm>
            <a:off x="4849198" y="320040"/>
            <a:ext cx="7247299" cy="6411266"/>
          </a:xfrm>
        </p:spPr>
        <p:txBody>
          <a:bodyPr anchor="ctr">
            <a:normAutofit/>
          </a:bodyPr>
          <a:lstStyle/>
          <a:p>
            <a:r>
              <a:rPr lang="en-US" altLang="en-US" sz="2400" dirty="0"/>
              <a:t>RAID alone does not prevent or detect data corruption or other errors, just disk failures</a:t>
            </a:r>
          </a:p>
          <a:p>
            <a:r>
              <a:rPr lang="en-US" altLang="en-US" sz="2400" dirty="0"/>
              <a:t>Solaris ZFS adds </a:t>
            </a:r>
            <a:r>
              <a:rPr lang="en-US" altLang="en-US" sz="2400" b="1" dirty="0"/>
              <a:t>checksums</a:t>
            </a:r>
            <a:r>
              <a:rPr lang="en-US" altLang="en-US" sz="2400" dirty="0"/>
              <a:t> of all data and metadata</a:t>
            </a:r>
          </a:p>
          <a:p>
            <a:r>
              <a:rPr lang="en-US" altLang="en-US" sz="2400" dirty="0"/>
              <a:t>Checksums kept with pointer to object, to detect if object is the right one and whether it changed</a:t>
            </a:r>
          </a:p>
          <a:p>
            <a:r>
              <a:rPr lang="en-US" altLang="en-US" sz="2400" dirty="0"/>
              <a:t>Can detect and correct data and metadata corruption</a:t>
            </a:r>
          </a:p>
          <a:p>
            <a:r>
              <a:rPr lang="en-US" altLang="en-US" sz="2400" dirty="0"/>
              <a:t>ZFS also removes volumes, partitions</a:t>
            </a:r>
          </a:p>
          <a:p>
            <a:pPr lvl="1"/>
            <a:r>
              <a:rPr lang="en-US" altLang="en-US" dirty="0"/>
              <a:t>Disks allocated in </a:t>
            </a:r>
            <a:r>
              <a:rPr lang="en-US" altLang="en-US" b="1" dirty="0"/>
              <a:t>pools</a:t>
            </a:r>
          </a:p>
          <a:p>
            <a:pPr lvl="1"/>
            <a:r>
              <a:rPr lang="en-US" altLang="en-US" dirty="0"/>
              <a:t>Filesystems with a pool share that pool, use and release space like </a:t>
            </a:r>
            <a:r>
              <a:rPr lang="en-US" altLang="ja-JP" b="1" dirty="0">
                <a:latin typeface="Courier New" panose="02070309020205020404" pitchFamily="49" charset="0"/>
              </a:rPr>
              <a:t>malloc()</a:t>
            </a:r>
            <a:r>
              <a:rPr lang="en-US" altLang="ja-JP" dirty="0"/>
              <a:t> and </a:t>
            </a:r>
            <a:r>
              <a:rPr lang="en-US" altLang="ja-JP" b="1" dirty="0">
                <a:latin typeface="Courier New" panose="02070309020205020404" pitchFamily="49" charset="0"/>
              </a:rPr>
              <a:t>free()</a:t>
            </a:r>
            <a:r>
              <a:rPr lang="en-US" altLang="ja-JP" dirty="0"/>
              <a:t> memory allocate / release calls</a:t>
            </a:r>
          </a:p>
        </p:txBody>
      </p:sp>
      <p:pic>
        <p:nvPicPr>
          <p:cNvPr id="6" name="Picture 1" descr="10_14.pdf">
            <a:extLst>
              <a:ext uri="{FF2B5EF4-FFF2-40B4-BE49-F238E27FC236}">
                <a16:creationId xmlns:a16="http://schemas.microsoft.com/office/drawing/2014/main" id="{10701F81-14A2-40EE-8828-8C251BBF76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0704" y="1767557"/>
            <a:ext cx="3218235" cy="501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3980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0E9ED4-DE1B-4838-BD90-B6EE4649F489}"/>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Hard Disk Performance</a:t>
            </a:r>
          </a:p>
        </p:txBody>
      </p:sp>
      <p:cxnSp>
        <p:nvCxnSpPr>
          <p:cNvPr id="17"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4FCDBB-1B9F-4866-B3A1-CA542992F6B3}"/>
              </a:ext>
            </a:extLst>
          </p:cNvPr>
          <p:cNvSpPr>
            <a:spLocks noGrp="1"/>
          </p:cNvSpPr>
          <p:nvPr>
            <p:ph idx="1"/>
          </p:nvPr>
        </p:nvSpPr>
        <p:spPr>
          <a:xfrm>
            <a:off x="4766320" y="320040"/>
            <a:ext cx="7104109" cy="6217920"/>
          </a:xfrm>
        </p:spPr>
        <p:txBody>
          <a:bodyPr anchor="ctr">
            <a:normAutofit/>
          </a:bodyPr>
          <a:lstStyle/>
          <a:p>
            <a:r>
              <a:rPr lang="en-US" altLang="en-US" sz="2400" b="1" dirty="0"/>
              <a:t>Access Latency </a:t>
            </a:r>
            <a:r>
              <a:rPr lang="en-US" altLang="en-US" sz="2400" dirty="0"/>
              <a:t>= </a:t>
            </a:r>
            <a:r>
              <a:rPr lang="en-US" altLang="en-US" sz="2400" b="1" dirty="0"/>
              <a:t>Average access time </a:t>
            </a:r>
            <a:r>
              <a:rPr lang="en-US" altLang="en-US" sz="2400" dirty="0"/>
              <a:t>= average seek time + average latency</a:t>
            </a:r>
          </a:p>
          <a:p>
            <a:pPr lvl="1"/>
            <a:r>
              <a:rPr lang="en-US" altLang="en-US" dirty="0"/>
              <a:t>For fastest disk 3ms + 2ms = 5ms</a:t>
            </a:r>
          </a:p>
          <a:p>
            <a:pPr lvl="1"/>
            <a:r>
              <a:rPr lang="en-US" altLang="en-US" dirty="0"/>
              <a:t>For slow disk 9ms + 5.56ms = 14.56ms</a:t>
            </a:r>
          </a:p>
          <a:p>
            <a:r>
              <a:rPr lang="en-US" altLang="en-US" sz="2400" dirty="0"/>
              <a:t>Average I/O time = average access time + (amount to transfer / transfer rate) + controller overhead</a:t>
            </a:r>
          </a:p>
          <a:p>
            <a:r>
              <a:rPr lang="en-US" altLang="en-US" sz="2400" dirty="0"/>
              <a:t>For example to transfer a 4KB block on a 7200 RPM disk with a 5ms average seek time, 1Gb/sec transfer rate with a .1ms controller overhead =</a:t>
            </a:r>
          </a:p>
          <a:p>
            <a:pPr lvl="1"/>
            <a:r>
              <a:rPr lang="en-US" altLang="en-US" dirty="0"/>
              <a:t>5ms + 4.17ms + 0.1ms + transfer time =</a:t>
            </a:r>
          </a:p>
          <a:p>
            <a:pPr lvl="1"/>
            <a:r>
              <a:rPr lang="en-US" altLang="en-US" dirty="0"/>
              <a:t>Transfer time = 4KB / 1Gb/s * 8Gb / GB * 1GB / 1024</a:t>
            </a:r>
            <a:r>
              <a:rPr lang="en-US" altLang="en-US" baseline="30000" dirty="0"/>
              <a:t>2</a:t>
            </a:r>
            <a:r>
              <a:rPr lang="en-US" altLang="en-US" dirty="0"/>
              <a:t>KB = 32 / (1024</a:t>
            </a:r>
            <a:r>
              <a:rPr lang="en-US" altLang="en-US" baseline="30000" dirty="0"/>
              <a:t>2</a:t>
            </a:r>
            <a:r>
              <a:rPr lang="en-US" altLang="en-US" dirty="0"/>
              <a:t>) = 0.031 </a:t>
            </a:r>
            <a:r>
              <a:rPr lang="en-US" altLang="en-US" dirty="0" err="1"/>
              <a:t>ms</a:t>
            </a:r>
            <a:r>
              <a:rPr lang="en-US" altLang="en-US" dirty="0"/>
              <a:t> </a:t>
            </a:r>
          </a:p>
          <a:p>
            <a:pPr lvl="1"/>
            <a:r>
              <a:rPr lang="en-US" altLang="en-US" dirty="0"/>
              <a:t>Average I/O time for 4KB block = 9.27ms + .031ms = 9.301ms</a:t>
            </a:r>
          </a:p>
        </p:txBody>
      </p:sp>
    </p:spTree>
    <p:extLst>
      <p:ext uri="{BB962C8B-B14F-4D97-AF65-F5344CB8AC3E}">
        <p14:creationId xmlns:p14="http://schemas.microsoft.com/office/powerpoint/2010/main" val="4258127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7E7A35-1FD5-4F26-ADCD-23EAA863F37D}"/>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Solid-State Disks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7B300E-19BB-4191-97A7-49F296E2E869}"/>
              </a:ext>
            </a:extLst>
          </p:cNvPr>
          <p:cNvSpPr>
            <a:spLocks noGrp="1"/>
          </p:cNvSpPr>
          <p:nvPr>
            <p:ph idx="1"/>
          </p:nvPr>
        </p:nvSpPr>
        <p:spPr>
          <a:xfrm>
            <a:off x="4766310" y="320040"/>
            <a:ext cx="7104123" cy="6217920"/>
          </a:xfrm>
        </p:spPr>
        <p:txBody>
          <a:bodyPr anchor="ctr">
            <a:normAutofit/>
          </a:bodyPr>
          <a:lstStyle/>
          <a:p>
            <a:r>
              <a:rPr lang="en-US" altLang="en-US" dirty="0"/>
              <a:t>Nonvolatile memory used like a hard drive</a:t>
            </a:r>
          </a:p>
          <a:p>
            <a:pPr lvl="1"/>
            <a:r>
              <a:rPr lang="en-US" altLang="en-US" dirty="0"/>
              <a:t>Many technology variations</a:t>
            </a:r>
          </a:p>
          <a:p>
            <a:r>
              <a:rPr lang="en-US" altLang="en-US" dirty="0"/>
              <a:t>Can be more reliable than HDDs</a:t>
            </a:r>
          </a:p>
          <a:p>
            <a:r>
              <a:rPr lang="en-US" altLang="en-US" dirty="0"/>
              <a:t>More expensive per MB</a:t>
            </a:r>
          </a:p>
          <a:p>
            <a:r>
              <a:rPr lang="en-US" altLang="en-US" dirty="0"/>
              <a:t>Maybe have shorter life span </a:t>
            </a:r>
          </a:p>
          <a:p>
            <a:r>
              <a:rPr lang="en-US" altLang="en-US" dirty="0"/>
              <a:t>Less capacity</a:t>
            </a:r>
          </a:p>
          <a:p>
            <a:r>
              <a:rPr lang="en-US" altLang="en-US" dirty="0"/>
              <a:t>But much faster</a:t>
            </a:r>
          </a:p>
          <a:p>
            <a:r>
              <a:rPr lang="en-US" altLang="en-US" dirty="0"/>
              <a:t>Busses can be too slow -&gt; connect directly to PCI for example</a:t>
            </a:r>
          </a:p>
          <a:p>
            <a:r>
              <a:rPr lang="en-US" altLang="en-US" dirty="0"/>
              <a:t>No moving parts, so no seek time or rotational latency</a:t>
            </a:r>
            <a:endParaRPr lang="en-US" altLang="en-US" sz="3200" dirty="0"/>
          </a:p>
        </p:txBody>
      </p:sp>
    </p:spTree>
    <p:extLst>
      <p:ext uri="{BB962C8B-B14F-4D97-AF65-F5344CB8AC3E}">
        <p14:creationId xmlns:p14="http://schemas.microsoft.com/office/powerpoint/2010/main" val="74986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93C3CC-672A-4D0D-A192-0F4533ACC297}"/>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Magnetic Tape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9607B39-F02B-4450-91F3-919E933CD223}"/>
              </a:ext>
            </a:extLst>
          </p:cNvPr>
          <p:cNvSpPr>
            <a:spLocks noGrp="1"/>
          </p:cNvSpPr>
          <p:nvPr>
            <p:ph idx="1"/>
          </p:nvPr>
        </p:nvSpPr>
        <p:spPr>
          <a:xfrm>
            <a:off x="4849198" y="320040"/>
            <a:ext cx="7021221" cy="6217920"/>
          </a:xfrm>
        </p:spPr>
        <p:txBody>
          <a:bodyPr anchor="ctr">
            <a:normAutofit fontScale="92500" lnSpcReduction="10000"/>
          </a:bodyPr>
          <a:lstStyle/>
          <a:p>
            <a:r>
              <a:rPr lang="en-US" altLang="en-US" dirty="0"/>
              <a:t>Was early secondary-storage medium</a:t>
            </a:r>
          </a:p>
          <a:p>
            <a:pPr lvl="1"/>
            <a:r>
              <a:rPr lang="en-US" altLang="en-US" dirty="0"/>
              <a:t>Evolved from open spools to cartridges</a:t>
            </a:r>
          </a:p>
          <a:p>
            <a:r>
              <a:rPr lang="en-US" altLang="en-US" dirty="0"/>
              <a:t>Relatively permanent and holds large quantities of data</a:t>
            </a:r>
          </a:p>
          <a:p>
            <a:r>
              <a:rPr lang="en-US" altLang="en-US" dirty="0"/>
              <a:t>Access time slow</a:t>
            </a:r>
          </a:p>
          <a:p>
            <a:r>
              <a:rPr lang="en-US" altLang="en-US" dirty="0"/>
              <a:t>Random access ~1000 times slower than disk</a:t>
            </a:r>
          </a:p>
          <a:p>
            <a:r>
              <a:rPr lang="en-US" altLang="en-US" dirty="0"/>
              <a:t>Mainly used for backup, storage of infrequently-used data, transfer medium between systems</a:t>
            </a:r>
          </a:p>
          <a:p>
            <a:r>
              <a:rPr lang="en-US" altLang="en-US" dirty="0"/>
              <a:t>Kept in spool and wound or rewound past read-write head</a:t>
            </a:r>
          </a:p>
          <a:p>
            <a:r>
              <a:rPr lang="en-US" altLang="en-US" dirty="0"/>
              <a:t>Once data under head, transfer rates comparable to disk</a:t>
            </a:r>
          </a:p>
          <a:p>
            <a:pPr lvl="1"/>
            <a:r>
              <a:rPr lang="en-US" altLang="en-US" dirty="0"/>
              <a:t>140MB/sec and greater</a:t>
            </a:r>
          </a:p>
          <a:p>
            <a:r>
              <a:rPr lang="en-US" altLang="en-US" dirty="0"/>
              <a:t>200GB to 1.5TB typical storage</a:t>
            </a:r>
          </a:p>
          <a:p>
            <a:r>
              <a:rPr lang="en-US" altLang="en-US" dirty="0"/>
              <a:t>Common technologies are LTO-{3,4,5} and T10000</a:t>
            </a:r>
          </a:p>
        </p:txBody>
      </p:sp>
    </p:spTree>
    <p:extLst>
      <p:ext uri="{BB962C8B-B14F-4D97-AF65-F5344CB8AC3E}">
        <p14:creationId xmlns:p14="http://schemas.microsoft.com/office/powerpoint/2010/main" val="310432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DFE79D-A2D7-4F07-922B-3865443B7A59}"/>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Disk Structure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8DE01EB-12CF-4E41-BB3A-8C852DF625D1}"/>
              </a:ext>
            </a:extLst>
          </p:cNvPr>
          <p:cNvSpPr>
            <a:spLocks noGrp="1"/>
          </p:cNvSpPr>
          <p:nvPr>
            <p:ph idx="1"/>
          </p:nvPr>
        </p:nvSpPr>
        <p:spPr>
          <a:xfrm>
            <a:off x="4849199" y="320040"/>
            <a:ext cx="7021230" cy="6126479"/>
          </a:xfrm>
        </p:spPr>
        <p:txBody>
          <a:bodyPr anchor="ctr">
            <a:normAutofit fontScale="92500"/>
          </a:bodyPr>
          <a:lstStyle/>
          <a:p>
            <a:r>
              <a:rPr lang="en-US" altLang="en-US"/>
              <a:t>Disk drives are addressed as large 1-dimensional arrays of </a:t>
            </a:r>
            <a:r>
              <a:rPr lang="en-US" altLang="en-US" b="1">
                <a:solidFill>
                  <a:srgbClr val="3366FF"/>
                </a:solidFill>
              </a:rPr>
              <a:t>logical blocks</a:t>
            </a:r>
            <a:r>
              <a:rPr lang="en-US" altLang="en-US"/>
              <a:t>, where the logical block is the smallest unit of transfer</a:t>
            </a:r>
          </a:p>
          <a:p>
            <a:pPr lvl="1"/>
            <a:r>
              <a:rPr lang="en-US" altLang="en-US"/>
              <a:t>Low-level formatting creates </a:t>
            </a:r>
            <a:r>
              <a:rPr lang="en-US" altLang="en-US" b="1">
                <a:solidFill>
                  <a:srgbClr val="3366FF"/>
                </a:solidFill>
              </a:rPr>
              <a:t>logical blocks </a:t>
            </a:r>
            <a:r>
              <a:rPr lang="en-US" altLang="en-US"/>
              <a:t>on physical media</a:t>
            </a:r>
          </a:p>
          <a:p>
            <a:r>
              <a:rPr lang="en-US" altLang="en-US"/>
              <a:t>The 1-dimensional array of logical blocks is mapped into the sectors of the disk sequentially</a:t>
            </a:r>
          </a:p>
          <a:p>
            <a:pPr lvl="1"/>
            <a:r>
              <a:rPr lang="en-US" altLang="en-US"/>
              <a:t>Sector 0 is the first sector of the first track on the outermost cylinder</a:t>
            </a:r>
          </a:p>
          <a:p>
            <a:pPr lvl="1"/>
            <a:r>
              <a:rPr lang="en-US" altLang="en-US"/>
              <a:t>Mapping proceeds in order through that track, then the rest of the tracks in that cylinder, and then through the rest of the cylinders from outermost to innermost</a:t>
            </a:r>
          </a:p>
          <a:p>
            <a:pPr lvl="1"/>
            <a:r>
              <a:rPr lang="en-US" altLang="en-US"/>
              <a:t>Logical to physical address should be easy</a:t>
            </a:r>
          </a:p>
          <a:p>
            <a:pPr lvl="2"/>
            <a:r>
              <a:rPr lang="en-US" altLang="en-US"/>
              <a:t>Except for bad sectors</a:t>
            </a:r>
          </a:p>
          <a:p>
            <a:pPr lvl="2"/>
            <a:r>
              <a:rPr lang="en-US" altLang="en-US"/>
              <a:t>Non-constant # of sectors per track via constant angular velocity</a:t>
            </a:r>
            <a:endParaRPr lang="en-US" altLang="en-US" sz="4000" dirty="0"/>
          </a:p>
        </p:txBody>
      </p:sp>
    </p:spTree>
    <p:extLst>
      <p:ext uri="{BB962C8B-B14F-4D97-AF65-F5344CB8AC3E}">
        <p14:creationId xmlns:p14="http://schemas.microsoft.com/office/powerpoint/2010/main" val="903595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268053-2F91-4E12-923C-25F7F4E12C22}"/>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Disk Attachment</a:t>
            </a:r>
          </a:p>
        </p:txBody>
      </p:sp>
      <p:cxnSp>
        <p:nvCxnSpPr>
          <p:cNvPr id="17"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288D65-1915-4A1A-AFE5-89DA052948C2}"/>
              </a:ext>
            </a:extLst>
          </p:cNvPr>
          <p:cNvSpPr>
            <a:spLocks noGrp="1"/>
          </p:cNvSpPr>
          <p:nvPr>
            <p:ph idx="1"/>
          </p:nvPr>
        </p:nvSpPr>
        <p:spPr>
          <a:xfrm>
            <a:off x="4849199" y="411480"/>
            <a:ext cx="7021222" cy="6126479"/>
          </a:xfrm>
        </p:spPr>
        <p:txBody>
          <a:bodyPr anchor="ctr">
            <a:normAutofit/>
          </a:bodyPr>
          <a:lstStyle/>
          <a:p>
            <a:r>
              <a:rPr lang="en-US" altLang="en-US" dirty="0"/>
              <a:t>Host-attached storage accessed through I/O ports talking to I/O busses</a:t>
            </a:r>
          </a:p>
          <a:p>
            <a:r>
              <a:rPr lang="en-US" altLang="en-US" dirty="0"/>
              <a:t>SCSI itself is a bus, up to 16 devices on one cable, </a:t>
            </a:r>
            <a:r>
              <a:rPr lang="en-US" altLang="en-US" b="1" dirty="0"/>
              <a:t>SCSI initiator</a:t>
            </a:r>
            <a:r>
              <a:rPr lang="en-US" altLang="en-US" dirty="0"/>
              <a:t> requests operation and </a:t>
            </a:r>
            <a:r>
              <a:rPr lang="en-US" altLang="en-US" b="1" dirty="0"/>
              <a:t>SCSI targets</a:t>
            </a:r>
            <a:r>
              <a:rPr lang="en-US" altLang="en-US" dirty="0"/>
              <a:t> perform tasks </a:t>
            </a:r>
          </a:p>
          <a:p>
            <a:pPr lvl="1"/>
            <a:r>
              <a:rPr lang="en-US" altLang="en-US" sz="2800" dirty="0"/>
              <a:t>Each target can have up to 8 </a:t>
            </a:r>
            <a:r>
              <a:rPr lang="en-US" altLang="en-US" sz="2800" b="1" dirty="0"/>
              <a:t>logical units</a:t>
            </a:r>
            <a:r>
              <a:rPr lang="en-US" altLang="en-US" sz="2800" dirty="0"/>
              <a:t> (disks attached to device controller)</a:t>
            </a:r>
          </a:p>
          <a:p>
            <a:r>
              <a:rPr lang="en-US" altLang="en-US" dirty="0"/>
              <a:t>FC is high-speed serial architecture</a:t>
            </a:r>
          </a:p>
          <a:p>
            <a:pPr lvl="1"/>
            <a:r>
              <a:rPr lang="en-US" altLang="en-US" sz="2800" dirty="0"/>
              <a:t>Can be switched fabric with 24-bit address space – the basis of </a:t>
            </a:r>
            <a:r>
              <a:rPr lang="en-US" altLang="en-US" sz="2800" b="1" dirty="0"/>
              <a:t>storage</a:t>
            </a:r>
            <a:r>
              <a:rPr lang="en-US" altLang="en-US" sz="2800" dirty="0"/>
              <a:t> </a:t>
            </a:r>
            <a:r>
              <a:rPr lang="en-US" altLang="en-US" sz="2800" b="1" dirty="0"/>
              <a:t>area networks (SAN</a:t>
            </a:r>
            <a:r>
              <a:rPr lang="en-US" altLang="en-US" sz="2800" dirty="0"/>
              <a:t>s</a:t>
            </a:r>
            <a:r>
              <a:rPr lang="en-US" altLang="en-US" sz="2800" b="1" dirty="0"/>
              <a:t>)</a:t>
            </a:r>
            <a:r>
              <a:rPr lang="en-US" altLang="en-US" sz="2800" dirty="0"/>
              <a:t> in which many hosts attach to many storage units</a:t>
            </a:r>
          </a:p>
          <a:p>
            <a:r>
              <a:rPr lang="en-US" altLang="en-US" dirty="0"/>
              <a:t>I/O directed to bus ID, device ID, logical unit (LUN)</a:t>
            </a:r>
          </a:p>
        </p:txBody>
      </p:sp>
    </p:spTree>
    <p:extLst>
      <p:ext uri="{BB962C8B-B14F-4D97-AF65-F5344CB8AC3E}">
        <p14:creationId xmlns:p14="http://schemas.microsoft.com/office/powerpoint/2010/main" val="154839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E89CD5-D962-4280-8A02-13737825DE0F}"/>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Storage Array</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AF48A3-0BC1-4906-ABB7-3BA2C04EB28F}"/>
              </a:ext>
            </a:extLst>
          </p:cNvPr>
          <p:cNvSpPr>
            <a:spLocks noGrp="1"/>
          </p:cNvSpPr>
          <p:nvPr>
            <p:ph idx="1"/>
          </p:nvPr>
        </p:nvSpPr>
        <p:spPr>
          <a:xfrm>
            <a:off x="4849199" y="320040"/>
            <a:ext cx="7021234" cy="6217920"/>
          </a:xfrm>
        </p:spPr>
        <p:txBody>
          <a:bodyPr anchor="ctr">
            <a:normAutofit/>
          </a:bodyPr>
          <a:lstStyle/>
          <a:p>
            <a:r>
              <a:rPr lang="en-US" altLang="en-US" dirty="0"/>
              <a:t>Can just attach disks, or arrays of disks</a:t>
            </a:r>
          </a:p>
          <a:p>
            <a:r>
              <a:rPr lang="en-US" altLang="en-US" dirty="0"/>
              <a:t>Storage Array has controller(s), provides features to attached host(s)</a:t>
            </a:r>
          </a:p>
          <a:p>
            <a:pPr lvl="1"/>
            <a:r>
              <a:rPr lang="en-US" altLang="en-US" sz="2800" dirty="0"/>
              <a:t>Ports to connect hosts to array</a:t>
            </a:r>
          </a:p>
          <a:p>
            <a:pPr lvl="1"/>
            <a:r>
              <a:rPr lang="en-US" altLang="en-US" sz="2800" dirty="0"/>
              <a:t>Memory, controlling software (sometimes NVRAM, </a:t>
            </a:r>
            <a:r>
              <a:rPr lang="en-US" altLang="en-US" sz="2800" dirty="0" err="1"/>
              <a:t>etc</a:t>
            </a:r>
            <a:r>
              <a:rPr lang="en-US" altLang="en-US" sz="2800" dirty="0"/>
              <a:t>)</a:t>
            </a:r>
          </a:p>
          <a:p>
            <a:pPr lvl="1"/>
            <a:r>
              <a:rPr lang="en-US" altLang="en-US" sz="2800" dirty="0"/>
              <a:t>A few to thousands of disks</a:t>
            </a:r>
          </a:p>
          <a:p>
            <a:pPr lvl="1"/>
            <a:r>
              <a:rPr lang="en-US" altLang="en-US" sz="2800" dirty="0"/>
              <a:t>RAID, hot spares, hot swap (discussed later)</a:t>
            </a:r>
          </a:p>
          <a:p>
            <a:pPr lvl="1"/>
            <a:r>
              <a:rPr lang="en-US" altLang="en-US" sz="2800" dirty="0"/>
              <a:t>Shared storage -&gt; more efficiency</a:t>
            </a:r>
          </a:p>
          <a:p>
            <a:pPr lvl="1"/>
            <a:r>
              <a:rPr lang="en-US" altLang="en-US" sz="2800" dirty="0"/>
              <a:t>Features found in some file systems</a:t>
            </a:r>
          </a:p>
          <a:p>
            <a:pPr lvl="2"/>
            <a:r>
              <a:rPr lang="en-US" altLang="en-US" sz="2800" dirty="0" err="1"/>
              <a:t>Snaphots</a:t>
            </a:r>
            <a:r>
              <a:rPr lang="en-US" altLang="en-US" sz="2800" dirty="0"/>
              <a:t>, clones, thin provisioning, replication, deduplication, </a:t>
            </a:r>
            <a:r>
              <a:rPr lang="en-US" altLang="en-US" sz="2800" dirty="0" err="1"/>
              <a:t>etc</a:t>
            </a:r>
            <a:endParaRPr lang="en-US" altLang="en-US" sz="2800" dirty="0"/>
          </a:p>
        </p:txBody>
      </p:sp>
    </p:spTree>
    <p:extLst>
      <p:ext uri="{BB962C8B-B14F-4D97-AF65-F5344CB8AC3E}">
        <p14:creationId xmlns:p14="http://schemas.microsoft.com/office/powerpoint/2010/main" val="4042557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E89CD5-D962-4280-8A02-13737825DE0F}"/>
              </a:ext>
            </a:extLst>
          </p:cNvPr>
          <p:cNvSpPr>
            <a:spLocks noGrp="1"/>
          </p:cNvSpPr>
          <p:nvPr>
            <p:ph type="title"/>
          </p:nvPr>
        </p:nvSpPr>
        <p:spPr>
          <a:xfrm>
            <a:off x="838200" y="963877"/>
            <a:ext cx="3494362" cy="1394312"/>
          </a:xfrm>
        </p:spPr>
        <p:txBody>
          <a:bodyPr>
            <a:normAutofit/>
          </a:bodyPr>
          <a:lstStyle/>
          <a:p>
            <a:pPr algn="r"/>
            <a:r>
              <a:rPr lang="en-US" dirty="0">
                <a:solidFill>
                  <a:schemeClr val="accent1"/>
                </a:solidFill>
              </a:rPr>
              <a:t>Storage Area Network</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AF48A3-0BC1-4906-ABB7-3BA2C04EB28F}"/>
              </a:ext>
            </a:extLst>
          </p:cNvPr>
          <p:cNvSpPr>
            <a:spLocks noGrp="1"/>
          </p:cNvSpPr>
          <p:nvPr>
            <p:ph idx="1"/>
          </p:nvPr>
        </p:nvSpPr>
        <p:spPr>
          <a:xfrm>
            <a:off x="4849199" y="320040"/>
            <a:ext cx="7021234" cy="6217920"/>
          </a:xfrm>
        </p:spPr>
        <p:txBody>
          <a:bodyPr anchor="ctr">
            <a:normAutofit lnSpcReduction="10000"/>
          </a:bodyPr>
          <a:lstStyle/>
          <a:p>
            <a:r>
              <a:rPr lang="en-US" dirty="0"/>
              <a:t>Common in large storage environments</a:t>
            </a:r>
          </a:p>
          <a:p>
            <a:r>
              <a:rPr lang="en-US" dirty="0"/>
              <a:t>Multiple hosts attached to multiple storage arrays – flexible</a:t>
            </a:r>
          </a:p>
          <a:p>
            <a:r>
              <a:rPr lang="en-US" altLang="en-US" dirty="0"/>
              <a:t>SAN is one or more storage arrays</a:t>
            </a:r>
          </a:p>
          <a:p>
            <a:pPr lvl="1"/>
            <a:r>
              <a:rPr lang="en-US" altLang="en-US" dirty="0"/>
              <a:t>Connected to one or more </a:t>
            </a:r>
            <a:r>
              <a:rPr lang="en-US" altLang="en-US" dirty="0" err="1"/>
              <a:t>Fibre</a:t>
            </a:r>
            <a:r>
              <a:rPr lang="en-US" altLang="en-US" dirty="0"/>
              <a:t> Channel switches</a:t>
            </a:r>
          </a:p>
          <a:p>
            <a:r>
              <a:rPr lang="en-US" altLang="en-US" dirty="0"/>
              <a:t>Hosts also attach to the switches</a:t>
            </a:r>
          </a:p>
          <a:p>
            <a:r>
              <a:rPr lang="en-US" altLang="en-US" dirty="0"/>
              <a:t>Storage made available via </a:t>
            </a:r>
            <a:r>
              <a:rPr lang="en-US" altLang="en-US" b="1" dirty="0">
                <a:solidFill>
                  <a:srgbClr val="3366FF"/>
                </a:solidFill>
              </a:rPr>
              <a:t>LUN Masking </a:t>
            </a:r>
            <a:r>
              <a:rPr lang="en-US" altLang="en-US" dirty="0"/>
              <a:t>from specific arrays to specific servers</a:t>
            </a:r>
          </a:p>
          <a:p>
            <a:r>
              <a:rPr lang="en-US" altLang="en-US" dirty="0"/>
              <a:t>Easy to add or remove storage, add new host and allocate it storage</a:t>
            </a:r>
          </a:p>
          <a:p>
            <a:pPr lvl="1"/>
            <a:r>
              <a:rPr lang="en-US" altLang="en-US" dirty="0"/>
              <a:t>Over low-latency </a:t>
            </a:r>
            <a:r>
              <a:rPr lang="en-US" altLang="en-US" dirty="0" err="1"/>
              <a:t>Fibre</a:t>
            </a:r>
            <a:r>
              <a:rPr lang="en-US" altLang="en-US" dirty="0"/>
              <a:t> Channel fabric</a:t>
            </a:r>
          </a:p>
          <a:p>
            <a:r>
              <a:rPr lang="en-US" altLang="en-US" dirty="0"/>
              <a:t>Why have separate storage networks and communications networks?</a:t>
            </a:r>
          </a:p>
          <a:p>
            <a:pPr lvl="1"/>
            <a:r>
              <a:rPr lang="en-US" altLang="en-US" dirty="0"/>
              <a:t>Consider iSCSI, FCOE</a:t>
            </a:r>
          </a:p>
        </p:txBody>
      </p:sp>
      <p:pic>
        <p:nvPicPr>
          <p:cNvPr id="6" name="Picture 1" descr="10_03.pdf">
            <a:extLst>
              <a:ext uri="{FF2B5EF4-FFF2-40B4-BE49-F238E27FC236}">
                <a16:creationId xmlns:a16="http://schemas.microsoft.com/office/drawing/2014/main" id="{E217EBED-0EE2-4205-9BF0-68E703F9581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7720" y="3002026"/>
            <a:ext cx="4040421" cy="3197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259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1898</Words>
  <Application>Microsoft Office PowerPoint</Application>
  <PresentationFormat>Widescreen</PresentationFormat>
  <Paragraphs>178</Paragraphs>
  <Slides>22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Courier New</vt:lpstr>
      <vt:lpstr>Office Theme</vt:lpstr>
      <vt:lpstr>COSC3503 Section 1 Operating Systems  Chapter 10 Mass-Storage Structure</vt:lpstr>
      <vt:lpstr>Overview of Mass Storage Structure</vt:lpstr>
      <vt:lpstr>Hard Disk Performance</vt:lpstr>
      <vt:lpstr>Solid-State Disks</vt:lpstr>
      <vt:lpstr>Magnetic Tape</vt:lpstr>
      <vt:lpstr>Disk Structure</vt:lpstr>
      <vt:lpstr>Disk Attachment</vt:lpstr>
      <vt:lpstr>Storage Array</vt:lpstr>
      <vt:lpstr>Storage Area Network</vt:lpstr>
      <vt:lpstr>Network-Attached Storage</vt:lpstr>
      <vt:lpstr>Disk Scheduling</vt:lpstr>
      <vt:lpstr>First Come First Serve (FCFS)</vt:lpstr>
      <vt:lpstr>Shortest Seek Time First (SSTF)</vt:lpstr>
      <vt:lpstr>SCAN</vt:lpstr>
      <vt:lpstr>Circular Scan (C-SCAN)</vt:lpstr>
      <vt:lpstr>C-LOOK</vt:lpstr>
      <vt:lpstr>Selecting a Disk-Scheduling Algorithm</vt:lpstr>
      <vt:lpstr>Disk Management</vt:lpstr>
      <vt:lpstr>Booting from a Disk in Windows</vt:lpstr>
      <vt:lpstr>RAID Structure</vt:lpstr>
      <vt:lpstr>RAID Techniques</vt:lpstr>
      <vt:lpstr>RAID ZFS Extensions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COSC3503 Section 1 Operating Systems Lecture 30 – Week 11  Chapter 10 Mass-Storage Structure</dc:title>
  <dc:creator>Lim, Doug</dc:creator>
  <cp:lastModifiedBy>Douglas Lim</cp:lastModifiedBy>
  <cp:revision>2</cp:revision>
  <dcterms:created xsi:type="dcterms:W3CDTF">2019-04-01T20:38:14Z</dcterms:created>
  <dcterms:modified xsi:type="dcterms:W3CDTF">2020-04-03T03:25:52Z</dcterms:modified>
</cp:coreProperties>
</file>