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578" r:id="rId3"/>
    <p:sldId id="58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10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57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10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7F28A-B861-44E3-8635-941BD9F83A51}" v="2" dt="2020-04-05T19:50:26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51A7F28A-B861-44E3-8635-941BD9F83A51}"/>
    <pc:docChg chg="modSld">
      <pc:chgData name="Douglas Lim" userId="411c515a-09cc-407f-ae25-324c0f3b93af" providerId="ADAL" clId="{51A7F28A-B861-44E3-8635-941BD9F83A51}" dt="2020-04-05T19:46:32.712" v="5" actId="20577"/>
      <pc:docMkLst>
        <pc:docMk/>
      </pc:docMkLst>
      <pc:sldChg chg="modSp mod">
        <pc:chgData name="Douglas Lim" userId="411c515a-09cc-407f-ae25-324c0f3b93af" providerId="ADAL" clId="{51A7F28A-B861-44E3-8635-941BD9F83A51}" dt="2020-04-05T19:46:32.712" v="5" actId="20577"/>
        <pc:sldMkLst>
          <pc:docMk/>
          <pc:sldMk cId="2653363723" sldId="256"/>
        </pc:sldMkLst>
        <pc:spChg chg="mod">
          <ac:chgData name="Douglas Lim" userId="411c515a-09cc-407f-ae25-324c0f3b93af" providerId="ADAL" clId="{51A7F28A-B861-44E3-8635-941BD9F83A51}" dt="2020-04-05T19:46:32.712" v="5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51A7F28A-B861-44E3-8635-941BD9F83A51}" dt="2020-04-05T19:46:18.799" v="1" actId="20577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6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11 File-System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  <a:p>
            <a:pPr algn="r"/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C912-883E-486D-BDF9-53D5F606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5" y="868680"/>
            <a:ext cx="3494362" cy="184790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Other Access Methods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01E8-398C-4869-9BE8-9BE0D708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rmAutofit/>
          </a:bodyPr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Can be built on top of base methods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General involve creation of an index for the file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Keep index in memory for fast determination of location of data to be operated on (consider UPC code plus record of data about that item)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If too large, index (in memory) of the index (on disk)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IBM indexed sequential-access method (ISAM)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/>
              <a:t>Small master index, points to disk blocks of secondary index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/>
              <a:t>File kept sorted on a defined key</a:t>
            </a:r>
          </a:p>
          <a:p>
            <a:pPr lvl="1">
              <a:tabLst>
                <a:tab pos="3203575" algn="l"/>
                <a:tab pos="4056063" algn="l"/>
              </a:tabLst>
            </a:pPr>
            <a:r>
              <a:rPr lang="en-US" altLang="en-US" dirty="0"/>
              <a:t>All done by the OS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400" dirty="0"/>
              <a:t>VMS operating system provides index and relative files as another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964DF-4F3E-4201-B6E3-377B5D77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6" y="3021435"/>
            <a:ext cx="4058233" cy="288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15DC9-4BBB-4A79-85AE-F1CE23FB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Directory Structure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3021-1874-4995-A795-054126D8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1344983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A collection of nodes containing information about all files</a:t>
            </a:r>
          </a:p>
          <a:p>
            <a:endParaRPr lang="en-US" sz="24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ECD567-DD45-457C-AD3C-1B3E3C74BF9F}"/>
              </a:ext>
            </a:extLst>
          </p:cNvPr>
          <p:cNvGrpSpPr/>
          <p:nvPr/>
        </p:nvGrpSpPr>
        <p:grpSpPr>
          <a:xfrm>
            <a:off x="4976030" y="2308859"/>
            <a:ext cx="5779599" cy="3829051"/>
            <a:chOff x="3381375" y="1666875"/>
            <a:chExt cx="5429251" cy="352425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5533BF-F695-4304-BC72-26DF59F2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19907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8E2DCB3-54CF-4241-8F6E-368822E40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75" y="19907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8F05D9-7206-418E-9E04-FAE7814A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75" y="19907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F40868-54DC-4F76-A996-5EBD166DF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75" y="19907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FF410EE-04D1-48CE-9348-C0D30EEA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75" y="2295525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361487E-F32E-4B22-9C14-09E81035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3971925"/>
              <a:ext cx="457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 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657B9CE-4F51-440A-BC18-138AFA63D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375" y="3971925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C5BE3B-08F0-41E7-94F3-6E763217C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75" y="3971925"/>
              <a:ext cx="457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 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FB808F-81CC-4523-B779-3775D5B0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75" y="3971925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 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4439DF-10E3-4A44-B5B5-F7C2F9BA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75" y="4352925"/>
              <a:ext cx="457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 n</a:t>
              </a:r>
            </a:p>
          </p:txBody>
        </p:sp>
        <p:sp>
          <p:nvSpPr>
            <p:cNvPr id="72" name="Line 14">
              <a:extLst>
                <a:ext uri="{FF2B5EF4-FFF2-40B4-BE49-F238E27FC236}">
                  <a16:creationId xmlns:a16="http://schemas.microsoft.com/office/drawing/2014/main" id="{AA02AFAC-1490-477B-B518-CB8120C2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550" y="2447925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3" name="Line 15">
              <a:extLst>
                <a:ext uri="{FF2B5EF4-FFF2-40B4-BE49-F238E27FC236}">
                  <a16:creationId xmlns:a16="http://schemas.microsoft.com/office/drawing/2014/main" id="{B8E0A2AA-7FBB-4825-915D-C67EF85EE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975" y="2447925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E7E044D0-926E-4FEC-B0A0-A3D17DECF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1975" y="2752725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09CE5EAF-6204-4B4E-83B9-6397E79F3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9975" y="2447925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" name="Line 18">
              <a:extLst>
                <a:ext uri="{FF2B5EF4-FFF2-40B4-BE49-F238E27FC236}">
                  <a16:creationId xmlns:a16="http://schemas.microsoft.com/office/drawing/2014/main" id="{BB03E1C1-C9E8-4CD3-9547-3FDDE0854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975" y="2447925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E5B3ABC-6CED-4606-B71C-EEEC087BA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1666875"/>
              <a:ext cx="4186238" cy="1473200"/>
            </a:xfrm>
            <a:custGeom>
              <a:avLst/>
              <a:gdLst>
                <a:gd name="T0" fmla="*/ 2147483647 w 2637"/>
                <a:gd name="T1" fmla="*/ 2147483647 h 928"/>
                <a:gd name="T2" fmla="*/ 2147483647 w 2637"/>
                <a:gd name="T3" fmla="*/ 2147483647 h 928"/>
                <a:gd name="T4" fmla="*/ 2147483647 w 2637"/>
                <a:gd name="T5" fmla="*/ 2147483647 h 928"/>
                <a:gd name="T6" fmla="*/ 2147483647 w 2637"/>
                <a:gd name="T7" fmla="*/ 2147483647 h 928"/>
                <a:gd name="T8" fmla="*/ 2147483647 w 2637"/>
                <a:gd name="T9" fmla="*/ 0 h 928"/>
                <a:gd name="T10" fmla="*/ 2147483647 w 2637"/>
                <a:gd name="T11" fmla="*/ 2147483647 h 928"/>
                <a:gd name="T12" fmla="*/ 2147483647 w 2637"/>
                <a:gd name="T13" fmla="*/ 2147483647 h 928"/>
                <a:gd name="T14" fmla="*/ 2147483647 w 2637"/>
                <a:gd name="T15" fmla="*/ 2147483647 h 928"/>
                <a:gd name="T16" fmla="*/ 2147483647 w 2637"/>
                <a:gd name="T17" fmla="*/ 2147483647 h 928"/>
                <a:gd name="T18" fmla="*/ 2147483647 w 2637"/>
                <a:gd name="T19" fmla="*/ 2147483647 h 928"/>
                <a:gd name="T20" fmla="*/ 2147483647 w 2637"/>
                <a:gd name="T21" fmla="*/ 2147483647 h 928"/>
                <a:gd name="T22" fmla="*/ 2147483647 w 2637"/>
                <a:gd name="T23" fmla="*/ 2147483647 h 928"/>
                <a:gd name="T24" fmla="*/ 2147483647 w 2637"/>
                <a:gd name="T25" fmla="*/ 2147483647 h 928"/>
                <a:gd name="T26" fmla="*/ 2147483647 w 2637"/>
                <a:gd name="T27" fmla="*/ 2147483647 h 928"/>
                <a:gd name="T28" fmla="*/ 2147483647 w 2637"/>
                <a:gd name="T29" fmla="*/ 2147483647 h 928"/>
                <a:gd name="T30" fmla="*/ 2147483647 w 2637"/>
                <a:gd name="T31" fmla="*/ 2147483647 h 928"/>
                <a:gd name="T32" fmla="*/ 2147483647 w 2637"/>
                <a:gd name="T33" fmla="*/ 2147483647 h 928"/>
                <a:gd name="T34" fmla="*/ 2147483647 w 2637"/>
                <a:gd name="T35" fmla="*/ 2147483647 h 928"/>
                <a:gd name="T36" fmla="*/ 2147483647 w 2637"/>
                <a:gd name="T37" fmla="*/ 2147483647 h 928"/>
                <a:gd name="T38" fmla="*/ 2147483647 w 2637"/>
                <a:gd name="T39" fmla="*/ 2147483647 h 928"/>
                <a:gd name="T40" fmla="*/ 2147483647 w 2637"/>
                <a:gd name="T41" fmla="*/ 2147483647 h 928"/>
                <a:gd name="T42" fmla="*/ 2147483647 w 2637"/>
                <a:gd name="T43" fmla="*/ 2147483647 h 928"/>
                <a:gd name="T44" fmla="*/ 2147483647 w 2637"/>
                <a:gd name="T45" fmla="*/ 2147483647 h 928"/>
                <a:gd name="T46" fmla="*/ 2147483647 w 2637"/>
                <a:gd name="T47" fmla="*/ 2147483647 h 928"/>
                <a:gd name="T48" fmla="*/ 2147483647 w 2637"/>
                <a:gd name="T49" fmla="*/ 2147483647 h 928"/>
                <a:gd name="T50" fmla="*/ 2147483647 w 2637"/>
                <a:gd name="T51" fmla="*/ 2147483647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37"/>
                <a:gd name="T79" fmla="*/ 0 h 928"/>
                <a:gd name="T80" fmla="*/ 2637 w 2637"/>
                <a:gd name="T81" fmla="*/ 928 h 9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9695EF2B-5DD4-46D0-A0CF-7B8B74FE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3590925"/>
              <a:ext cx="4262438" cy="1600200"/>
            </a:xfrm>
            <a:custGeom>
              <a:avLst/>
              <a:gdLst>
                <a:gd name="T0" fmla="*/ 2147483647 w 2637"/>
                <a:gd name="T1" fmla="*/ 2147483647 h 928"/>
                <a:gd name="T2" fmla="*/ 2147483647 w 2637"/>
                <a:gd name="T3" fmla="*/ 2147483647 h 928"/>
                <a:gd name="T4" fmla="*/ 2147483647 w 2637"/>
                <a:gd name="T5" fmla="*/ 2147483647 h 928"/>
                <a:gd name="T6" fmla="*/ 2147483647 w 2637"/>
                <a:gd name="T7" fmla="*/ 2147483647 h 928"/>
                <a:gd name="T8" fmla="*/ 2147483647 w 2637"/>
                <a:gd name="T9" fmla="*/ 0 h 928"/>
                <a:gd name="T10" fmla="*/ 2147483647 w 2637"/>
                <a:gd name="T11" fmla="*/ 2147483647 h 928"/>
                <a:gd name="T12" fmla="*/ 2147483647 w 2637"/>
                <a:gd name="T13" fmla="*/ 2147483647 h 928"/>
                <a:gd name="T14" fmla="*/ 2147483647 w 2637"/>
                <a:gd name="T15" fmla="*/ 2147483647 h 928"/>
                <a:gd name="T16" fmla="*/ 2147483647 w 2637"/>
                <a:gd name="T17" fmla="*/ 2147483647 h 928"/>
                <a:gd name="T18" fmla="*/ 2147483647 w 2637"/>
                <a:gd name="T19" fmla="*/ 2147483647 h 928"/>
                <a:gd name="T20" fmla="*/ 2147483647 w 2637"/>
                <a:gd name="T21" fmla="*/ 2147483647 h 928"/>
                <a:gd name="T22" fmla="*/ 2147483647 w 2637"/>
                <a:gd name="T23" fmla="*/ 2147483647 h 928"/>
                <a:gd name="T24" fmla="*/ 2147483647 w 2637"/>
                <a:gd name="T25" fmla="*/ 2147483647 h 928"/>
                <a:gd name="T26" fmla="*/ 2147483647 w 2637"/>
                <a:gd name="T27" fmla="*/ 2147483647 h 928"/>
                <a:gd name="T28" fmla="*/ 2147483647 w 2637"/>
                <a:gd name="T29" fmla="*/ 2147483647 h 928"/>
                <a:gd name="T30" fmla="*/ 2147483647 w 2637"/>
                <a:gd name="T31" fmla="*/ 2147483647 h 928"/>
                <a:gd name="T32" fmla="*/ 2147483647 w 2637"/>
                <a:gd name="T33" fmla="*/ 2147483647 h 928"/>
                <a:gd name="T34" fmla="*/ 2147483647 w 2637"/>
                <a:gd name="T35" fmla="*/ 2147483647 h 928"/>
                <a:gd name="T36" fmla="*/ 2147483647 w 2637"/>
                <a:gd name="T37" fmla="*/ 2147483647 h 928"/>
                <a:gd name="T38" fmla="*/ 2147483647 w 2637"/>
                <a:gd name="T39" fmla="*/ 2147483647 h 928"/>
                <a:gd name="T40" fmla="*/ 2147483647 w 2637"/>
                <a:gd name="T41" fmla="*/ 2147483647 h 928"/>
                <a:gd name="T42" fmla="*/ 2147483647 w 2637"/>
                <a:gd name="T43" fmla="*/ 2147483647 h 928"/>
                <a:gd name="T44" fmla="*/ 2147483647 w 2637"/>
                <a:gd name="T45" fmla="*/ 2147483647 h 928"/>
                <a:gd name="T46" fmla="*/ 2147483647 w 2637"/>
                <a:gd name="T47" fmla="*/ 2147483647 h 928"/>
                <a:gd name="T48" fmla="*/ 2147483647 w 2637"/>
                <a:gd name="T49" fmla="*/ 2147483647 h 928"/>
                <a:gd name="T50" fmla="*/ 2147483647 w 2637"/>
                <a:gd name="T51" fmla="*/ 2147483647 h 9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37"/>
                <a:gd name="T79" fmla="*/ 0 h 928"/>
                <a:gd name="T80" fmla="*/ 2637 w 2637"/>
                <a:gd name="T81" fmla="*/ 928 h 9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BEA8EA3B-689C-4825-B8B8-27DABCF95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375" y="1990725"/>
              <a:ext cx="1098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Directory</a:t>
              </a:r>
            </a:p>
          </p:txBody>
        </p:sp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539E20B9-865D-4295-B298-7875AD126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075" y="3895725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MS PGothic" panose="020B0600070205080204" pitchFamily="34" charset="-128"/>
                  <a:cs typeface="+mn-cs"/>
                </a:rPr>
                <a:t>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32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913C5-36BB-48DC-B4E0-0E3E9D2B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Types of File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7FBE-8426-470D-9629-2153FBEF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We mostly talk of general-purpose file systems</a:t>
            </a:r>
          </a:p>
          <a:p>
            <a:r>
              <a:rPr lang="en-US" altLang="en-US" sz="2400" dirty="0"/>
              <a:t>But systems frequently have may file systems, some general- and some special- purpose</a:t>
            </a:r>
          </a:p>
          <a:p>
            <a:r>
              <a:rPr lang="en-US" altLang="en-US" sz="2400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  <p:extLst>
      <p:ext uri="{BB962C8B-B14F-4D97-AF65-F5344CB8AC3E}">
        <p14:creationId xmlns:p14="http://schemas.microsoft.com/office/powerpoint/2010/main" val="98508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9EF9-5859-4B5A-9225-8DA3F6E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Operations Performed on Directory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046C-7B03-4D4A-B3F2-DD8B7A2E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Search for a file</a:t>
            </a:r>
          </a:p>
          <a:p>
            <a:r>
              <a:rPr lang="en-US" sz="4000" dirty="0"/>
              <a:t>Create a file</a:t>
            </a:r>
          </a:p>
          <a:p>
            <a:r>
              <a:rPr lang="en-US" sz="4000" dirty="0"/>
              <a:t>Delete a file</a:t>
            </a:r>
          </a:p>
          <a:p>
            <a:r>
              <a:rPr lang="en-US" sz="4000" dirty="0"/>
              <a:t>List a directory</a:t>
            </a:r>
          </a:p>
          <a:p>
            <a:r>
              <a:rPr lang="en-US" sz="4000" dirty="0"/>
              <a:t>Rename a file</a:t>
            </a:r>
          </a:p>
          <a:p>
            <a:r>
              <a:rPr lang="en-US" sz="4000" dirty="0"/>
              <a:t>Traverse the file system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322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A0A1-8641-42C3-A5AF-CEA24322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Directory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7278-C757-4EBF-8BBF-BF5E5712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570" y="426667"/>
            <a:ext cx="6377769" cy="2363552"/>
          </a:xfrm>
        </p:spPr>
        <p:txBody>
          <a:bodyPr anchor="ctr">
            <a:normAutofit/>
          </a:bodyPr>
          <a:lstStyle/>
          <a:p>
            <a:r>
              <a:rPr lang="en-US" dirty="0"/>
              <a:t>Single-Level Directory</a:t>
            </a:r>
          </a:p>
          <a:p>
            <a:r>
              <a:rPr lang="en-US" dirty="0"/>
              <a:t>Two-Level Directory</a:t>
            </a:r>
          </a:p>
          <a:p>
            <a:r>
              <a:rPr lang="en-US" dirty="0"/>
              <a:t>Tree-Structured Directories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D2D13-B187-476C-943A-5E50D95A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70" y="2387571"/>
            <a:ext cx="5652959" cy="359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64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A0A1-8641-42C3-A5AF-CEA24322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Directory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7278-C757-4EBF-8BBF-BF5E5712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570" y="426667"/>
            <a:ext cx="6377769" cy="2363552"/>
          </a:xfrm>
        </p:spPr>
        <p:txBody>
          <a:bodyPr anchor="ctr">
            <a:normAutofit/>
          </a:bodyPr>
          <a:lstStyle/>
          <a:p>
            <a:r>
              <a:rPr lang="en-US" dirty="0"/>
              <a:t>Single-Level Directory</a:t>
            </a:r>
          </a:p>
          <a:p>
            <a:r>
              <a:rPr lang="en-US" dirty="0"/>
              <a:t>Two-Level Directory</a:t>
            </a:r>
          </a:p>
          <a:p>
            <a:r>
              <a:rPr lang="en-US" dirty="0"/>
              <a:t>Tree-Structured Directories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D2D13-B187-476C-943A-5E50D95A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70" y="2387571"/>
            <a:ext cx="5652959" cy="359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A48D-24A9-4AC4-A73F-33376108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Tree-Structured Directories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9515-E16D-4BF0-A3CF-298CF220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14" y="323797"/>
            <a:ext cx="6377769" cy="4930246"/>
          </a:xfrm>
        </p:spPr>
        <p:txBody>
          <a:bodyPr anchor="ctr">
            <a:normAutofit/>
          </a:bodyPr>
          <a:lstStyle/>
          <a:p>
            <a:pPr>
              <a:tabLst>
                <a:tab pos="2857500" algn="ctr"/>
              </a:tabLst>
            </a:pPr>
            <a:r>
              <a:rPr lang="en-US" altLang="en-US" sz="2400" b="1" dirty="0"/>
              <a:t>Absolute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relative</a:t>
            </a:r>
            <a:r>
              <a:rPr lang="en-US" altLang="en-US" sz="2400" dirty="0"/>
              <a:t> path name</a:t>
            </a:r>
          </a:p>
          <a:p>
            <a:pPr>
              <a:tabLst>
                <a:tab pos="2857500" algn="ctr"/>
              </a:tabLst>
            </a:pPr>
            <a:r>
              <a:rPr lang="en-US" altLang="en-US" sz="2400" dirty="0"/>
              <a:t>Creating a new file is done in current directory</a:t>
            </a:r>
          </a:p>
          <a:p>
            <a:pPr>
              <a:tabLst>
                <a:tab pos="2857500" algn="ctr"/>
              </a:tabLst>
            </a:pPr>
            <a:r>
              <a:rPr lang="en-US" altLang="en-US" sz="2400" dirty="0"/>
              <a:t>Delete a file</a:t>
            </a:r>
          </a:p>
          <a:p>
            <a:pPr>
              <a:buNone/>
              <a:tabLst>
                <a:tab pos="2857500" algn="ctr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tabLst>
                <a:tab pos="2857500" algn="ctr"/>
              </a:tabLst>
            </a:pPr>
            <a:r>
              <a:rPr lang="en-US" altLang="en-US" sz="2400" dirty="0"/>
              <a:t>Creating a new subdirectory is done in current directory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dirty="0"/>
              <a:t>	Example:  if in current directory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C4AB4-E9C9-48DD-9A9D-6CC55B936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41" y="4447990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4A9A7F-5B14-4483-ACFE-8B1E9F47B9C2}"/>
              </a:ext>
            </a:extLst>
          </p:cNvPr>
          <p:cNvSpPr/>
          <p:nvPr/>
        </p:nvSpPr>
        <p:spPr>
          <a:xfrm>
            <a:off x="4912614" y="5707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Deleting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</a:rPr>
              <a:t>mail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</a:rPr>
              <a:t>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  <a:sym typeface="Symbol" panose="05050102010706020507" pitchFamily="18" charset="2"/>
              </a:rPr>
              <a:t> deleting the entire subtree rooted by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  <a:sym typeface="Symbol" panose="05050102010706020507" pitchFamily="18" charset="2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  <a:sym typeface="Symbol" panose="05050102010706020507" pitchFamily="18" charset="2"/>
              </a:rPr>
              <a:t>mail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  <a:sym typeface="Symbol" panose="05050102010706020507" pitchFamily="18" charset="2"/>
              </a:rPr>
              <a:t>”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04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C17C2-7184-4167-ABF6-A04F9237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Acyclic-Graph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2D01-F9E4-4B51-93DC-21868C6F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066" y="91440"/>
            <a:ext cx="7377934" cy="651510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Have shared subdirectories and files</a:t>
            </a:r>
          </a:p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sz="2800" dirty="0" err="1"/>
              <a:t>Backpointers</a:t>
            </a:r>
            <a:r>
              <a:rPr lang="en-US" altLang="en-US" sz="2800" dirty="0"/>
              <a:t>, so we can delete all pointers</a:t>
            </a:r>
            <a:br>
              <a:rPr lang="en-US" altLang="en-US" sz="2800" dirty="0"/>
            </a:br>
            <a:r>
              <a:rPr lang="en-US" altLang="en-US" sz="2800" dirty="0"/>
              <a:t>Variable size records a problem</a:t>
            </a:r>
          </a:p>
          <a:p>
            <a:pPr lvl="1"/>
            <a:r>
              <a:rPr lang="en-US" altLang="en-US" sz="2800" dirty="0" err="1"/>
              <a:t>Backpointers</a:t>
            </a:r>
            <a:r>
              <a:rPr lang="en-US" altLang="en-US" sz="2800" dirty="0"/>
              <a:t> using a daisy chain organization</a:t>
            </a:r>
          </a:p>
          <a:p>
            <a:pPr lvl="1"/>
            <a:r>
              <a:rPr lang="en-US" altLang="en-US" sz="2800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</a:rPr>
              <a:t>Link</a:t>
            </a:r>
            <a:r>
              <a:rPr lang="en-US" altLang="en-US" sz="2800" dirty="0"/>
              <a:t> – another name (pointer) to an existing file</a:t>
            </a:r>
          </a:p>
          <a:p>
            <a:pPr lvl="1"/>
            <a:r>
              <a:rPr lang="en-US" altLang="en-US" sz="2800" b="1" dirty="0">
                <a:solidFill>
                  <a:srgbClr val="3366FF"/>
                </a:solidFill>
              </a:rPr>
              <a:t>Resolve the link </a:t>
            </a:r>
            <a:r>
              <a:rPr lang="en-US" altLang="en-US" sz="2800" dirty="0"/>
              <a:t>– follow pointer to locate the file</a:t>
            </a:r>
            <a:endParaRPr lang="en-US" altLang="en-US" sz="2800" b="1" dirty="0"/>
          </a:p>
          <a:p>
            <a:endParaRPr lang="en-US" alt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10">
            <a:extLst>
              <a:ext uri="{FF2B5EF4-FFF2-40B4-BE49-F238E27FC236}">
                <a16:creationId xmlns:a16="http://schemas.microsoft.com/office/drawing/2014/main" id="{3FA262A8-E398-4B64-B0F6-D7594F7FA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" y="2800601"/>
            <a:ext cx="4331369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08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F928-0586-4047-8C46-3AA57F0F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General Graph Directory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69C-5704-451A-9CB5-AE0BAD7C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482" y="337024"/>
            <a:ext cx="6377769" cy="3185213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/>
              <a:t>Garbage 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  <p:pic>
        <p:nvPicPr>
          <p:cNvPr id="6" name="Picture 5" descr="10">
            <a:extLst>
              <a:ext uri="{FF2B5EF4-FFF2-40B4-BE49-F238E27FC236}">
                <a16:creationId xmlns:a16="http://schemas.microsoft.com/office/drawing/2014/main" id="{5A5CF54A-9A16-423E-BC8F-E5962E52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17" y="3075910"/>
            <a:ext cx="5314445" cy="31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20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51AEE-8830-4123-A3B3-6E1DC984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System Mounting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4A7D-73E9-413A-9124-1D275656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06982"/>
            <a:ext cx="6377769" cy="26562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file system must be mounted before it can be accessed</a:t>
            </a:r>
          </a:p>
          <a:p>
            <a:r>
              <a:rPr lang="en-US" sz="2400" dirty="0"/>
              <a:t>An unmounted file system is mounted at a mount point</a:t>
            </a:r>
          </a:p>
          <a:p>
            <a:endParaRPr lang="en-US" sz="2400" dirty="0"/>
          </a:p>
        </p:txBody>
      </p:sp>
      <p:pic>
        <p:nvPicPr>
          <p:cNvPr id="7" name="Picture 6" descr="11_14.pdf">
            <a:extLst>
              <a:ext uri="{FF2B5EF4-FFF2-40B4-BE49-F238E27FC236}">
                <a16:creationId xmlns:a16="http://schemas.microsoft.com/office/drawing/2014/main" id="{97792823-ECF2-4FC4-B651-752D1A4A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84" y="2677795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89CD5-D962-4280-8A02-1373782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Concept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48A3-0BC1-4906-ABB7-3BA2C04E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5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Contiguous logical address space</a:t>
            </a:r>
          </a:p>
          <a:p>
            <a:r>
              <a:rPr lang="en-US" altLang="en-US" sz="3200" dirty="0"/>
              <a:t>Types: </a:t>
            </a:r>
          </a:p>
          <a:p>
            <a:pPr lvl="1"/>
            <a:r>
              <a:rPr lang="en-US" altLang="en-US" sz="3200" dirty="0"/>
              <a:t>Data</a:t>
            </a:r>
          </a:p>
          <a:p>
            <a:pPr lvl="2"/>
            <a:r>
              <a:rPr lang="en-US" altLang="en-US" sz="3200" dirty="0"/>
              <a:t>numeric</a:t>
            </a:r>
          </a:p>
          <a:p>
            <a:pPr lvl="2"/>
            <a:r>
              <a:rPr lang="en-US" altLang="en-US" sz="3200" dirty="0"/>
              <a:t>character</a:t>
            </a:r>
          </a:p>
          <a:p>
            <a:pPr lvl="2"/>
            <a:r>
              <a:rPr lang="en-US" altLang="en-US" sz="3200" dirty="0"/>
              <a:t>binary</a:t>
            </a:r>
          </a:p>
          <a:p>
            <a:pPr lvl="1"/>
            <a:r>
              <a:rPr lang="en-US" altLang="en-US" sz="3200" dirty="0"/>
              <a:t>Program</a:t>
            </a:r>
          </a:p>
          <a:p>
            <a:r>
              <a:rPr lang="en-US" altLang="en-US" sz="3200" dirty="0"/>
              <a:t>Contents defined by file’s creator</a:t>
            </a:r>
          </a:p>
          <a:p>
            <a:pPr lvl="1"/>
            <a:r>
              <a:rPr lang="en-US" altLang="en-US" sz="3200" dirty="0"/>
              <a:t>Many types</a:t>
            </a:r>
          </a:p>
          <a:p>
            <a:pPr lvl="2"/>
            <a:r>
              <a:rPr lang="en-US" altLang="en-US" sz="3200" dirty="0"/>
              <a:t>Consider </a:t>
            </a:r>
            <a:r>
              <a:rPr lang="en-US" altLang="en-US" sz="3200" b="1" dirty="0"/>
              <a:t>text file, source file, executable file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41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A720E-4590-45FB-90ED-8E712803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File Sharing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D027-FE2E-40C0-B599-F7DACF88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5" cy="605789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Sharing of files on multi-user systems is desirable</a:t>
            </a:r>
          </a:p>
          <a:p>
            <a:r>
              <a:rPr lang="en-US" altLang="en-US" sz="2400" dirty="0"/>
              <a:t>Sharing may be done through a </a:t>
            </a:r>
            <a:r>
              <a:rPr lang="en-US" altLang="en-US" sz="2400" b="1" dirty="0"/>
              <a:t>protection</a:t>
            </a:r>
            <a:r>
              <a:rPr lang="en-US" altLang="en-US" sz="2400" dirty="0"/>
              <a:t> scheme</a:t>
            </a:r>
          </a:p>
          <a:p>
            <a:r>
              <a:rPr lang="en-US" altLang="en-US" sz="2400" dirty="0"/>
              <a:t>On distributed systems, files may be shared across a network</a:t>
            </a:r>
          </a:p>
          <a:p>
            <a:r>
              <a:rPr lang="en-US" altLang="en-US" sz="2400" dirty="0"/>
              <a:t>Network File System (NFS) is a common distributed file-sharing method</a:t>
            </a:r>
          </a:p>
          <a:p>
            <a:r>
              <a:rPr lang="en-US" altLang="en-US" sz="2400" dirty="0"/>
              <a:t>If multi-user system</a:t>
            </a:r>
          </a:p>
          <a:p>
            <a:pPr lvl="1"/>
            <a:r>
              <a:rPr lang="en-US" altLang="en-US" b="1" dirty="0"/>
              <a:t>User IDs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/>
              <a:t>Group IDs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</p:txBody>
      </p:sp>
    </p:spTree>
    <p:extLst>
      <p:ext uri="{BB962C8B-B14F-4D97-AF65-F5344CB8AC3E}">
        <p14:creationId xmlns:p14="http://schemas.microsoft.com/office/powerpoint/2010/main" val="15610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67A-7B82-4450-983C-CC7C6196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File Sharing – Failure Modes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AD76-FE32-4972-A587-D433DAF3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0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sz="2800" dirty="0"/>
              <a:t>For example corruption of directory structures or other non-user data, called </a:t>
            </a:r>
            <a:r>
              <a:rPr lang="en-US" altLang="en-US" sz="2800" b="1" dirty="0"/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/>
              <a:t>state information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/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42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4B351-BFE9-42B9-B82C-FC2926C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D887-2467-4FC0-80DD-65A10C09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894401" cy="6217920"/>
          </a:xfrm>
        </p:spPr>
        <p:txBody>
          <a:bodyPr anchor="ctr">
            <a:normAutofit/>
          </a:bodyPr>
          <a:lstStyle/>
          <a:p>
            <a:r>
              <a:rPr lang="en-US" altLang="en-US" sz="3200" dirty="0"/>
              <a:t>File owner/creator should be able to control:</a:t>
            </a:r>
          </a:p>
          <a:p>
            <a:pPr lvl="1"/>
            <a:r>
              <a:rPr lang="en-US" altLang="en-US" sz="3200" dirty="0"/>
              <a:t>what can be done</a:t>
            </a:r>
          </a:p>
          <a:p>
            <a:pPr lvl="1"/>
            <a:r>
              <a:rPr lang="en-US" altLang="en-US" sz="3200" dirty="0"/>
              <a:t>by whom</a:t>
            </a:r>
          </a:p>
          <a:p>
            <a:r>
              <a:rPr lang="en-US" altLang="en-US" sz="3200" dirty="0"/>
              <a:t>Types of access</a:t>
            </a:r>
          </a:p>
          <a:p>
            <a:pPr lvl="1"/>
            <a:r>
              <a:rPr lang="en-US" altLang="en-US" sz="3200" b="1" dirty="0"/>
              <a:t>Read</a:t>
            </a:r>
          </a:p>
          <a:p>
            <a:pPr lvl="1"/>
            <a:r>
              <a:rPr lang="en-US" altLang="en-US" sz="3200" b="1" dirty="0"/>
              <a:t>Write</a:t>
            </a:r>
          </a:p>
          <a:p>
            <a:pPr lvl="1"/>
            <a:r>
              <a:rPr lang="en-US" altLang="en-US" sz="3200" b="1" dirty="0"/>
              <a:t>Execute</a:t>
            </a:r>
          </a:p>
          <a:p>
            <a:pPr lvl="1"/>
            <a:r>
              <a:rPr lang="en-US" altLang="en-US" sz="3200" b="1" dirty="0"/>
              <a:t>Append</a:t>
            </a:r>
          </a:p>
          <a:p>
            <a:pPr lvl="1"/>
            <a:r>
              <a:rPr lang="en-US" altLang="en-US" sz="3200" b="1" dirty="0"/>
              <a:t>Delete</a:t>
            </a:r>
          </a:p>
          <a:p>
            <a:pPr lvl="1"/>
            <a:r>
              <a:rPr lang="en-US" altLang="en-US" sz="3200" b="1" dirty="0"/>
              <a:t>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253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0F09-5B13-4E04-B75D-ED122273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Access Lists and Groups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0425-5FDC-4D94-8630-48E523B6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894403" cy="6217920"/>
          </a:xfrm>
        </p:spPr>
        <p:txBody>
          <a:bodyPr anchor="ctr">
            <a:normAutofit/>
          </a:bodyPr>
          <a:lstStyle/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		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	a) </a:t>
            </a:r>
            <a:r>
              <a:rPr lang="en-US" altLang="en-US" b="1" dirty="0"/>
              <a:t>owner access</a:t>
            </a:r>
            <a:r>
              <a:rPr lang="en-US" altLang="en-US" dirty="0"/>
              <a:t> 	7	</a:t>
            </a:r>
            <a:r>
              <a:rPr lang="en-US" altLang="en-US" dirty="0">
                <a:sym typeface="Symbol" panose="05050102010706020507" pitchFamily="18" charset="2"/>
              </a:rPr>
              <a:t>	1 1 1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b) </a:t>
            </a:r>
            <a:r>
              <a:rPr lang="en-US" altLang="en-US" b="1" dirty="0">
                <a:sym typeface="Symbol" panose="05050102010706020507" pitchFamily="18" charset="2"/>
              </a:rPr>
              <a:t>group access</a:t>
            </a:r>
            <a:r>
              <a:rPr lang="en-US" altLang="en-US" dirty="0">
                <a:sym typeface="Symbol" panose="05050102010706020507" pitchFamily="18" charset="2"/>
              </a:rPr>
              <a:t> 	6	 	1 1 0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	RWX</a:t>
            </a:r>
          </a:p>
          <a:p>
            <a:pPr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c) </a:t>
            </a:r>
            <a:r>
              <a:rPr lang="en-US" altLang="en-US" b="1" dirty="0">
                <a:sym typeface="Symbol" panose="05050102010706020507" pitchFamily="18" charset="2"/>
              </a:rPr>
              <a:t>public access</a:t>
            </a:r>
            <a:r>
              <a:rPr lang="en-US" altLang="en-US" dirty="0">
                <a:sym typeface="Symbol" panose="05050102010706020507" pitchFamily="18" charset="2"/>
              </a:rPr>
              <a:t>	1	 	0 0 1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F1C84-5A65-46A5-A89D-BD74F81C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91" y="4323556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2CFE56-9F77-4505-B832-D7339AD2D4B6}"/>
              </a:ext>
            </a:extLst>
          </p:cNvPr>
          <p:cNvSpPr/>
          <p:nvPr/>
        </p:nvSpPr>
        <p:spPr>
          <a:xfrm>
            <a:off x="499110" y="55697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G game</a:t>
            </a:r>
          </a:p>
        </p:txBody>
      </p:sp>
    </p:spTree>
    <p:extLst>
      <p:ext uri="{BB962C8B-B14F-4D97-AF65-F5344CB8AC3E}">
        <p14:creationId xmlns:p14="http://schemas.microsoft.com/office/powerpoint/2010/main" val="247440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CCF11-C10A-4AF9-8CA3-131BC524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7 Access-Control List Management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11_16.pdf">
            <a:extLst>
              <a:ext uri="{FF2B5EF4-FFF2-40B4-BE49-F238E27FC236}">
                <a16:creationId xmlns:a16="http://schemas.microsoft.com/office/drawing/2014/main" id="{6CF79156-C71F-445F-9CE1-9516D1A4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12" y="-5426"/>
            <a:ext cx="4018288" cy="372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45523-B74E-4A80-9B8B-3ED56607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 bwMode="auto">
          <a:xfrm>
            <a:off x="4903470" y="3719671"/>
            <a:ext cx="493776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CD197-A6A3-4C85-B860-02BD74C425A8}"/>
              </a:ext>
            </a:extLst>
          </p:cNvPr>
          <p:cNvSpPr txBox="1"/>
          <p:nvPr/>
        </p:nvSpPr>
        <p:spPr>
          <a:xfrm>
            <a:off x="674237" y="4191576"/>
            <a:ext cx="345199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Unix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36245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A407-D94C-419E-9A09-FEC4F0C1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Attributes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889-EEB0-4070-B66E-7219A1BA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2" y="400050"/>
            <a:ext cx="7104123" cy="613790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Name – only information kept in human-readable form</a:t>
            </a:r>
          </a:p>
          <a:p>
            <a:r>
              <a:rPr lang="en-US" altLang="en-US" sz="2000" dirty="0"/>
              <a:t>Identifier – unique tag (number) identifies file within file system</a:t>
            </a:r>
          </a:p>
          <a:p>
            <a:r>
              <a:rPr lang="en-US" altLang="en-US" sz="2000" dirty="0"/>
              <a:t>Type – needed for systems that support different types</a:t>
            </a:r>
          </a:p>
          <a:p>
            <a:r>
              <a:rPr lang="en-US" altLang="en-US" sz="2000" dirty="0"/>
              <a:t>Location – pointer to file location on device</a:t>
            </a:r>
          </a:p>
          <a:p>
            <a:r>
              <a:rPr lang="en-US" altLang="en-US" sz="2000" dirty="0"/>
              <a:t>Size – current file size</a:t>
            </a:r>
          </a:p>
          <a:p>
            <a:r>
              <a:rPr lang="en-US" altLang="en-US" sz="2000" dirty="0"/>
              <a:t>Protection – controls who can do reading, writing, executing</a:t>
            </a:r>
          </a:p>
          <a:p>
            <a:r>
              <a:rPr lang="en-US" altLang="en-US" sz="2000" dirty="0"/>
              <a:t>Time, date, and user identification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checksum</a:t>
            </a:r>
          </a:p>
          <a:p>
            <a:r>
              <a:rPr lang="en-US" altLang="en-US" sz="2000" dirty="0"/>
              <a:t>Information kept in the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3996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C7425-6A02-473A-AB63-1D151301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File Operations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5551-7939-4B21-820C-561FA6A9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26" cy="608075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File is an abstract data type</a:t>
            </a:r>
          </a:p>
          <a:p>
            <a:r>
              <a:rPr lang="en-US" altLang="en-US" dirty="0"/>
              <a:t>Create</a:t>
            </a:r>
          </a:p>
          <a:p>
            <a:r>
              <a:rPr lang="en-US" altLang="en-US" dirty="0"/>
              <a:t>Write – at write pointer location</a:t>
            </a:r>
          </a:p>
          <a:p>
            <a:r>
              <a:rPr lang="en-US" altLang="en-US" dirty="0"/>
              <a:t>Read – at read pointer location</a:t>
            </a:r>
          </a:p>
          <a:p>
            <a:r>
              <a:rPr lang="en-US" altLang="en-US" dirty="0"/>
              <a:t>Reposition within file - seek</a:t>
            </a:r>
          </a:p>
          <a:p>
            <a:r>
              <a:rPr lang="en-US" altLang="en-US" dirty="0"/>
              <a:t>Delete</a:t>
            </a:r>
          </a:p>
          <a:p>
            <a:r>
              <a:rPr lang="en-US" altLang="en-US" dirty="0"/>
              <a:t>Truncate</a:t>
            </a:r>
          </a:p>
          <a:p>
            <a:r>
              <a:rPr lang="en-US" altLang="en-US" dirty="0"/>
              <a:t>Open(Fi) – search the directory structure on disk for entry Fi, and move the content of entry to memory</a:t>
            </a:r>
          </a:p>
          <a:p>
            <a:r>
              <a:rPr lang="en-US" altLang="en-US" dirty="0"/>
              <a:t>Close (Fi) – move the content of entry Fi in memory to directory structure on disk</a:t>
            </a:r>
          </a:p>
        </p:txBody>
      </p:sp>
    </p:spTree>
    <p:extLst>
      <p:ext uri="{BB962C8B-B14F-4D97-AF65-F5344CB8AC3E}">
        <p14:creationId xmlns:p14="http://schemas.microsoft.com/office/powerpoint/2010/main" val="406389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FD8E7-8ACB-411D-A145-58CBA5EE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Open Files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A7AC-1FD6-4735-A16B-3F5B9CDD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Several pieces of data are needed to manage open files:</a:t>
            </a:r>
          </a:p>
          <a:p>
            <a:pPr lvl="1"/>
            <a:r>
              <a:rPr lang="en-US" altLang="en-US" b="1" dirty="0"/>
              <a:t>Open-file 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/>
              <a:t>File-open 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9398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46D52-EF19-4A41-9C06-1E1DD458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Open File Locking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ADB-0B75-45B3-B049-9003B4A5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0" cy="621792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sz="2800" dirty="0"/>
              <a:t>Similar to reader-writer locks</a:t>
            </a:r>
          </a:p>
          <a:p>
            <a:pPr lvl="1"/>
            <a:r>
              <a:rPr lang="en-US" altLang="en-US" sz="2800" b="1" dirty="0"/>
              <a:t>Shared</a:t>
            </a:r>
            <a:r>
              <a:rPr lang="en-US" altLang="en-US" sz="2800" dirty="0"/>
              <a:t> </a:t>
            </a:r>
            <a:r>
              <a:rPr lang="en-US" altLang="en-US" sz="2800" b="1" dirty="0"/>
              <a:t>lock</a:t>
            </a:r>
            <a:r>
              <a:rPr lang="en-US" altLang="en-US" sz="2800" dirty="0"/>
              <a:t> similar to reader lock – several processes can acquire concurrently</a:t>
            </a:r>
          </a:p>
          <a:p>
            <a:pPr lvl="1"/>
            <a:r>
              <a:rPr lang="en-US" altLang="en-US" sz="2800" b="1" dirty="0"/>
              <a:t>Exclusive lock </a:t>
            </a:r>
            <a:r>
              <a:rPr lang="en-US" altLang="en-US" sz="2800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sz="2800" b="1" dirty="0"/>
              <a:t>Mandatory</a:t>
            </a:r>
            <a:r>
              <a:rPr lang="en-US" altLang="en-US" sz="2800" dirty="0"/>
              <a:t> – access is denied depending on locks held and requested</a:t>
            </a:r>
          </a:p>
          <a:p>
            <a:pPr lvl="1"/>
            <a:r>
              <a:rPr lang="en-US" altLang="en-US" sz="2800" b="1" dirty="0"/>
              <a:t>Advisory</a:t>
            </a:r>
            <a:r>
              <a:rPr lang="en-US" altLang="en-US" sz="2800" dirty="0"/>
              <a:t> – processes can find status of locks and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35993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444EB-9A7E-4211-95EE-89AA727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Types – Name, Extension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312E9D8-944C-4C16-B173-DC92FB4BB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5516463" y="321177"/>
            <a:ext cx="5484412" cy="5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7261D-70B8-48D9-9F0C-DA206C62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File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DF9B-69B4-48F0-834F-4F1CBF5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16" cy="61036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None - sequence of words, bytes</a:t>
            </a:r>
          </a:p>
          <a:p>
            <a:r>
              <a:rPr lang="en-US" altLang="en-US" dirty="0"/>
              <a:t>Simple record structure</a:t>
            </a:r>
          </a:p>
          <a:p>
            <a:pPr lvl="1"/>
            <a:r>
              <a:rPr lang="en-US" altLang="en-US" sz="2800" dirty="0"/>
              <a:t>Lines </a:t>
            </a:r>
          </a:p>
          <a:p>
            <a:pPr lvl="1"/>
            <a:r>
              <a:rPr lang="en-US" altLang="en-US" sz="2800" dirty="0"/>
              <a:t>Fixed length</a:t>
            </a:r>
          </a:p>
          <a:p>
            <a:pPr lvl="1"/>
            <a:r>
              <a:rPr lang="en-US" altLang="en-US" sz="2800" dirty="0"/>
              <a:t>Variable length</a:t>
            </a:r>
          </a:p>
          <a:p>
            <a:r>
              <a:rPr lang="en-US" altLang="en-US" dirty="0"/>
              <a:t>Complex Structures</a:t>
            </a:r>
          </a:p>
          <a:p>
            <a:pPr lvl="1"/>
            <a:r>
              <a:rPr lang="en-US" altLang="en-US" sz="2800" dirty="0"/>
              <a:t>Formatted document</a:t>
            </a:r>
          </a:p>
          <a:p>
            <a:pPr lvl="1"/>
            <a:r>
              <a:rPr lang="en-US" altLang="en-US" sz="2800" dirty="0"/>
              <a:t>Relocatable load file	</a:t>
            </a:r>
          </a:p>
          <a:p>
            <a:r>
              <a:rPr lang="en-US" altLang="en-US" dirty="0"/>
              <a:t>Can simulate last two with first method by inserting appropriate control characters</a:t>
            </a:r>
          </a:p>
          <a:p>
            <a:r>
              <a:rPr lang="en-US" altLang="en-US" dirty="0"/>
              <a:t>Who decides:</a:t>
            </a:r>
          </a:p>
          <a:p>
            <a:pPr lvl="1"/>
            <a:r>
              <a:rPr lang="en-US" altLang="en-US" sz="2800" dirty="0"/>
              <a:t>Operating system</a:t>
            </a:r>
          </a:p>
          <a:p>
            <a:pPr lvl="1"/>
            <a:r>
              <a:rPr lang="en-US" altLang="en-US" sz="2800" dirty="0"/>
              <a:t>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617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753D9-307F-4048-9CFD-59F457DB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Access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7FFE-B245-424E-A155-30E5E566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6" y="320040"/>
            <a:ext cx="7104115" cy="6137909"/>
          </a:xfrm>
        </p:spPr>
        <p:txBody>
          <a:bodyPr anchor="ctr">
            <a:normAutofit/>
          </a:bodyPr>
          <a:lstStyle/>
          <a:p>
            <a:pPr>
              <a:tabLst>
                <a:tab pos="3203575" algn="l"/>
                <a:tab pos="4056063" algn="l"/>
              </a:tabLst>
            </a:pPr>
            <a:r>
              <a:rPr lang="en-US" altLang="en-US" sz="2000" b="1" dirty="0"/>
              <a:t>Sequential Access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	no read after last write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		(rewrite)</a:t>
            </a:r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000" b="1" dirty="0"/>
              <a:t>Direct Access – </a:t>
            </a:r>
            <a:r>
              <a:rPr lang="en-US" altLang="en-US" sz="2000" dirty="0"/>
              <a:t>file is fixed length logical records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buNone/>
              <a:tabLst>
                <a:tab pos="3203575" algn="l"/>
                <a:tab pos="4056063" algn="l"/>
              </a:tabLst>
            </a:pPr>
            <a:r>
              <a:rPr lang="en-US" altLang="en-US" sz="2000" dirty="0"/>
              <a:t>	</a:t>
            </a:r>
            <a:r>
              <a:rPr lang="en-US" altLang="en-US" sz="2000" i="1" dirty="0"/>
              <a:t>n</a:t>
            </a:r>
            <a:r>
              <a:rPr lang="en-US" altLang="en-US" sz="2000" dirty="0"/>
              <a:t> = relative block number</a:t>
            </a:r>
          </a:p>
          <a:p>
            <a:pPr>
              <a:buNone/>
              <a:tabLst>
                <a:tab pos="3203575" algn="l"/>
                <a:tab pos="4056063" algn="l"/>
              </a:tabLst>
            </a:pPr>
            <a:endParaRPr lang="en-US" altLang="en-US" sz="2000" dirty="0"/>
          </a:p>
          <a:p>
            <a:pPr>
              <a:tabLst>
                <a:tab pos="3203575" algn="l"/>
                <a:tab pos="4056063" algn="l"/>
              </a:tabLst>
            </a:pPr>
            <a:r>
              <a:rPr lang="en-US" altLang="en-US" sz="2000" dirty="0"/>
              <a:t>Relative block numbers allow OS to decide where file should be placed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435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1267</Words>
  <Application>Microsoft Office PowerPoint</Application>
  <PresentationFormat>Widescreen</PresentationFormat>
  <Paragraphs>196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Monotype Sorts</vt:lpstr>
      <vt:lpstr>Verdana</vt:lpstr>
      <vt:lpstr>Office Theme</vt:lpstr>
      <vt:lpstr>COSC3503 Operating Systems   Chapter 11 File-System Interface</vt:lpstr>
      <vt:lpstr>File Concept</vt:lpstr>
      <vt:lpstr>File Attributes</vt:lpstr>
      <vt:lpstr>File Operations</vt:lpstr>
      <vt:lpstr>Open Files</vt:lpstr>
      <vt:lpstr>Open File Locking</vt:lpstr>
      <vt:lpstr>File Types – Name, Extension</vt:lpstr>
      <vt:lpstr>File Structure</vt:lpstr>
      <vt:lpstr>Access Methods</vt:lpstr>
      <vt:lpstr>Other Access Methods</vt:lpstr>
      <vt:lpstr>Directory Structure</vt:lpstr>
      <vt:lpstr>Types of File Systems</vt:lpstr>
      <vt:lpstr>Operations Performed on Directory</vt:lpstr>
      <vt:lpstr>Directory Structures</vt:lpstr>
      <vt:lpstr>Directory Structures</vt:lpstr>
      <vt:lpstr>Tree-Structured Directories</vt:lpstr>
      <vt:lpstr>Acyclic-Graph Directories</vt:lpstr>
      <vt:lpstr>General Graph Directory</vt:lpstr>
      <vt:lpstr>File System Mounting</vt:lpstr>
      <vt:lpstr>File Sharing</vt:lpstr>
      <vt:lpstr>File Sharing – Failure Modes</vt:lpstr>
      <vt:lpstr>Protection</vt:lpstr>
      <vt:lpstr>Access Lists and Groups</vt:lpstr>
      <vt:lpstr>Windows 7 Access-Control List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30 – Week 11  Chapter 11 File-System Interface</dc:title>
  <dc:creator>Lim, Doug</dc:creator>
  <cp:lastModifiedBy>Douglas Lim</cp:lastModifiedBy>
  <cp:revision>3</cp:revision>
  <dcterms:created xsi:type="dcterms:W3CDTF">2019-04-02T20:46:45Z</dcterms:created>
  <dcterms:modified xsi:type="dcterms:W3CDTF">2020-04-05T19:50:37Z</dcterms:modified>
</cp:coreProperties>
</file>