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600" r:id="rId3"/>
    <p:sldId id="601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600"/>
            <p14:sldId id="601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D66B3-58A6-46D1-A7A6-5369EFDE19AC}" v="1" dt="2020-04-05T19:59:13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19" autoAdjust="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Lim" userId="411c515a-09cc-407f-ae25-324c0f3b93af" providerId="ADAL" clId="{E22D66B3-58A6-46D1-A7A6-5369EFDE19AC}"/>
    <pc:docChg chg="modSld">
      <pc:chgData name="Douglas Lim" userId="411c515a-09cc-407f-ae25-324c0f3b93af" providerId="ADAL" clId="{E22D66B3-58A6-46D1-A7A6-5369EFDE19AC}" dt="2020-04-05T20:03:26.122" v="32" actId="20577"/>
      <pc:docMkLst>
        <pc:docMk/>
      </pc:docMkLst>
      <pc:sldChg chg="modSp mod">
        <pc:chgData name="Douglas Lim" userId="411c515a-09cc-407f-ae25-324c0f3b93af" providerId="ADAL" clId="{E22D66B3-58A6-46D1-A7A6-5369EFDE19AC}" dt="2020-04-05T20:03:26.122" v="32" actId="20577"/>
        <pc:sldMkLst>
          <pc:docMk/>
          <pc:sldMk cId="2653363723" sldId="256"/>
        </pc:sldMkLst>
        <pc:spChg chg="mod">
          <ac:chgData name="Douglas Lim" userId="411c515a-09cc-407f-ae25-324c0f3b93af" providerId="ADAL" clId="{E22D66B3-58A6-46D1-A7A6-5369EFDE19AC}" dt="2020-04-05T20:03:26.122" v="32" actId="20577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Douglas Lim" userId="411c515a-09cc-407f-ae25-324c0f3b93af" providerId="ADAL" clId="{E22D66B3-58A6-46D1-A7A6-5369EFDE19AC}" dt="2020-04-05T19:56:41.257" v="0" actId="20577"/>
          <ac:spMkLst>
            <pc:docMk/>
            <pc:sldMk cId="2653363723" sldId="256"/>
            <ac:spMk id="3" creationId="{8455284E-B25F-497B-8CD8-A303430798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60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05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677" y="965199"/>
            <a:ext cx="7652756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COSC3503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</a:t>
            </a: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12 File-System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Doug Lim</a:t>
            </a:r>
          </a:p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FBA7E-8386-4F47-BB67-64693CB6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505003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Virtual File Systems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702A-A260-4B61-A922-7C787090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2" y="320040"/>
            <a:ext cx="7104119" cy="6217920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Virtual File Systems </a:t>
            </a:r>
            <a:r>
              <a:rPr lang="en-US" altLang="en-US" dirty="0"/>
              <a:t>(</a:t>
            </a:r>
            <a:r>
              <a:rPr lang="en-US" altLang="en-US" b="1" dirty="0"/>
              <a:t>VFS</a:t>
            </a:r>
            <a:r>
              <a:rPr lang="en-US" altLang="en-US" dirty="0"/>
              <a:t>) on Unix provide an object-oriented way of implementing file systems</a:t>
            </a:r>
          </a:p>
          <a:p>
            <a:r>
              <a:rPr lang="en-US" altLang="en-US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sz="2800" dirty="0"/>
              <a:t>Separates file-system generic operations from implementation details</a:t>
            </a:r>
          </a:p>
          <a:p>
            <a:pPr lvl="1"/>
            <a:r>
              <a:rPr lang="en-US" altLang="en-US" sz="2800" dirty="0"/>
              <a:t>Implementation can be one of many file systems types, or network file system</a:t>
            </a:r>
          </a:p>
          <a:p>
            <a:pPr lvl="2"/>
            <a:r>
              <a:rPr lang="en-US" altLang="en-US" sz="2800" dirty="0"/>
              <a:t>Implements </a:t>
            </a:r>
            <a:r>
              <a:rPr lang="en-US" altLang="en-US" sz="2800" b="1" dirty="0" err="1"/>
              <a:t>vnodes</a:t>
            </a:r>
            <a:r>
              <a:rPr lang="en-US" altLang="en-US" sz="2800" dirty="0"/>
              <a:t> which hold </a:t>
            </a:r>
            <a:r>
              <a:rPr lang="en-US" altLang="en-US" sz="2800" dirty="0" err="1"/>
              <a:t>inodes</a:t>
            </a:r>
            <a:r>
              <a:rPr lang="en-US" altLang="en-US" sz="2800" dirty="0"/>
              <a:t> or network file details</a:t>
            </a:r>
          </a:p>
          <a:p>
            <a:pPr lvl="1"/>
            <a:r>
              <a:rPr lang="en-US" altLang="en-US" sz="2800" dirty="0"/>
              <a:t>Then dispatches operation to appropriate file system implementation routines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E94D3-95B5-44A9-8AAC-E50FFBB6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8" y="2468880"/>
            <a:ext cx="4132625" cy="31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06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6F494-D67B-4C0D-B57D-E1F2C6D9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sz="3700">
                <a:solidFill>
                  <a:schemeClr val="accent1"/>
                </a:solidFill>
              </a:rPr>
              <a:t>Directory Implementation</a:t>
            </a: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638D-CF88-44B3-91B0-DB0BA951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11480"/>
            <a:ext cx="7216125" cy="6126479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Linear list</a:t>
            </a:r>
            <a:r>
              <a:rPr lang="en-US" altLang="en-US" dirty="0"/>
              <a:t> of file names with pointer to the data blocks</a:t>
            </a:r>
          </a:p>
          <a:p>
            <a:pPr lvl="1"/>
            <a:r>
              <a:rPr lang="en-US" altLang="en-US" sz="2800" dirty="0"/>
              <a:t>Simple to program</a:t>
            </a:r>
          </a:p>
          <a:p>
            <a:pPr lvl="1"/>
            <a:r>
              <a:rPr lang="en-US" altLang="en-US" sz="2800" dirty="0"/>
              <a:t>Time-consuming to execute</a:t>
            </a:r>
          </a:p>
          <a:p>
            <a:pPr lvl="2"/>
            <a:r>
              <a:rPr lang="en-US" altLang="en-US" sz="2800" dirty="0"/>
              <a:t>Linear search time</a:t>
            </a:r>
          </a:p>
          <a:p>
            <a:pPr lvl="2"/>
            <a:r>
              <a:rPr lang="en-US" altLang="en-US" sz="2800" dirty="0"/>
              <a:t>Could keep ordered alphabetically via linked list or use B+ tree</a:t>
            </a:r>
          </a:p>
          <a:p>
            <a:r>
              <a:rPr lang="en-US" altLang="en-US" b="1" dirty="0"/>
              <a:t>Hash Table</a:t>
            </a:r>
            <a:r>
              <a:rPr lang="en-US" altLang="en-US" dirty="0"/>
              <a:t> – linear list with hash data structure</a:t>
            </a:r>
          </a:p>
          <a:p>
            <a:pPr lvl="1"/>
            <a:r>
              <a:rPr lang="en-US" altLang="en-US" sz="2800" dirty="0"/>
              <a:t>Decreases directory search time</a:t>
            </a:r>
          </a:p>
          <a:p>
            <a:pPr lvl="1"/>
            <a:r>
              <a:rPr lang="en-US" altLang="en-US" sz="2800" b="1" dirty="0"/>
              <a:t>Collisions</a:t>
            </a:r>
            <a:r>
              <a:rPr lang="en-US" altLang="en-US" sz="2800" dirty="0"/>
              <a:t> – situations where two file names hash to the same location</a:t>
            </a:r>
          </a:p>
          <a:p>
            <a:pPr lvl="1"/>
            <a:r>
              <a:rPr lang="en-US" altLang="en-US" sz="2800" dirty="0"/>
              <a:t>Only good if entries are fixed size, or use chained-overflow method</a:t>
            </a:r>
          </a:p>
        </p:txBody>
      </p:sp>
    </p:spTree>
    <p:extLst>
      <p:ext uri="{BB962C8B-B14F-4D97-AF65-F5344CB8AC3E}">
        <p14:creationId xmlns:p14="http://schemas.microsoft.com/office/powerpoint/2010/main" val="325065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5A5A4-8AA0-4FA2-A2BE-41E1B9D5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1"/>
            <a:ext cx="3494362" cy="2080260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Allocation Methods - Contiguous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0020-A102-4BD8-9BE3-317BA370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5" y="320040"/>
            <a:ext cx="7104098" cy="6217919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An allocation method refers to how disk blocks are allocated for files:</a:t>
            </a:r>
          </a:p>
          <a:p>
            <a:r>
              <a:rPr lang="en-US" altLang="en-US" sz="3200" b="1" dirty="0"/>
              <a:t>Contiguous allocation </a:t>
            </a:r>
            <a:r>
              <a:rPr lang="en-US" altLang="en-US" sz="3200" dirty="0"/>
              <a:t>– each file occupies set of contiguous blocks</a:t>
            </a:r>
          </a:p>
          <a:p>
            <a:pPr lvl="1"/>
            <a:r>
              <a:rPr lang="en-US" altLang="en-US" sz="3200" dirty="0"/>
              <a:t>Best performance in most cases</a:t>
            </a:r>
          </a:p>
          <a:p>
            <a:pPr lvl="1"/>
            <a:r>
              <a:rPr lang="en-US" altLang="en-US" sz="3200" dirty="0"/>
              <a:t>Simple – only starting location (block #) and length (number of blocks) are required</a:t>
            </a:r>
          </a:p>
          <a:p>
            <a:pPr lvl="1"/>
            <a:r>
              <a:rPr lang="en-US" altLang="en-US" sz="3200" dirty="0"/>
              <a:t>Problems include finding space for file, knowing file size, external fragmentation, need for </a:t>
            </a:r>
            <a:r>
              <a:rPr lang="en-US" altLang="en-US" sz="3200" b="1" dirty="0"/>
              <a:t>compaction off-line</a:t>
            </a:r>
            <a:r>
              <a:rPr lang="en-US" altLang="en-US" sz="3200" dirty="0"/>
              <a:t> (</a:t>
            </a:r>
            <a:r>
              <a:rPr lang="en-US" altLang="en-US" sz="3200" b="1" dirty="0"/>
              <a:t>downtime</a:t>
            </a:r>
            <a:r>
              <a:rPr lang="en-US" altLang="en-US" sz="3200" dirty="0"/>
              <a:t>) or </a:t>
            </a:r>
            <a:r>
              <a:rPr lang="en-US" altLang="en-US" sz="3200" b="1" dirty="0"/>
              <a:t>on-line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B538A-A4B2-4874-8A05-706BF6757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2400301"/>
            <a:ext cx="2762069" cy="250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F29D3-A743-4A26-84DA-2D090D332498}"/>
              </a:ext>
            </a:extLst>
          </p:cNvPr>
          <p:cNvGrpSpPr>
            <a:grpSpLocks/>
          </p:cNvGrpSpPr>
          <p:nvPr/>
        </p:nvGrpSpPr>
        <p:grpSpPr bwMode="auto">
          <a:xfrm>
            <a:off x="1445260" y="5027883"/>
            <a:ext cx="1917700" cy="1385888"/>
            <a:chOff x="2655888" y="2127250"/>
            <a:chExt cx="1917700" cy="1385888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133D4D94-9EA0-415D-BD43-E810FF7ED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LA/512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4E93F8C6-8D3F-490C-8B24-9E3FACB48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Q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03DD1F49-11F6-49CE-A330-C0AD95C12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R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A4885928-19ED-489B-98D9-FC2A793E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C211A02-0ADF-4833-B1B7-59C5B3F32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81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FD362-9F2D-4DDE-A7F2-F61FDC07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Extent-Based Systems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E301-4A1B-4186-B9A3-8A1D2D64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00050"/>
            <a:ext cx="7021225" cy="6057899"/>
          </a:xfrm>
        </p:spPr>
        <p:txBody>
          <a:bodyPr anchor="ctr">
            <a:normAutofit/>
          </a:bodyPr>
          <a:lstStyle/>
          <a:p>
            <a:r>
              <a:rPr lang="en-US" altLang="en-US" sz="3600" dirty="0"/>
              <a:t>Many newer file systems (i.e., Veritas File System) use a modified contiguous allocation scheme</a:t>
            </a:r>
          </a:p>
          <a:p>
            <a:r>
              <a:rPr lang="en-US" altLang="en-US" sz="3600" dirty="0"/>
              <a:t>Extent-based file systems allocate disk blocks in extents</a:t>
            </a:r>
          </a:p>
          <a:p>
            <a:r>
              <a:rPr lang="en-US" altLang="en-US" sz="3600" dirty="0"/>
              <a:t>An </a:t>
            </a:r>
            <a:r>
              <a:rPr lang="en-US" altLang="en-US" sz="3600" b="1" dirty="0"/>
              <a:t>extent</a:t>
            </a:r>
            <a:r>
              <a:rPr lang="en-US" altLang="en-US" sz="3600" dirty="0"/>
              <a:t> is a contiguous block of disks</a:t>
            </a:r>
          </a:p>
          <a:p>
            <a:pPr lvl="1"/>
            <a:r>
              <a:rPr lang="en-US" altLang="en-US" sz="3600" dirty="0"/>
              <a:t>Extents are allocated for file allocation</a:t>
            </a:r>
          </a:p>
          <a:p>
            <a:pPr lvl="1"/>
            <a:r>
              <a:rPr lang="en-US" altLang="en-US" sz="3600" dirty="0"/>
              <a:t>A file consists of one or more extents</a:t>
            </a:r>
          </a:p>
        </p:txBody>
      </p:sp>
    </p:spTree>
    <p:extLst>
      <p:ext uri="{BB962C8B-B14F-4D97-AF65-F5344CB8AC3E}">
        <p14:creationId xmlns:p14="http://schemas.microsoft.com/office/powerpoint/2010/main" val="149194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F78C5-32CB-4C1B-902B-FC7E57BC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92791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Allocation Methods - Linked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5F1C-A11E-4590-87FD-F7D9B76C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31" y="320040"/>
            <a:ext cx="7104096" cy="6217919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Linked allocation </a:t>
            </a:r>
            <a:r>
              <a:rPr lang="en-US" altLang="en-US" dirty="0"/>
              <a:t>– each file a linked list of blocks</a:t>
            </a:r>
          </a:p>
          <a:p>
            <a:pPr lvl="1"/>
            <a:r>
              <a:rPr lang="en-US" altLang="en-US" sz="2800" dirty="0"/>
              <a:t>File ends at nil pointer</a:t>
            </a:r>
          </a:p>
          <a:p>
            <a:pPr lvl="1"/>
            <a:r>
              <a:rPr lang="en-US" altLang="en-US" sz="2800" dirty="0"/>
              <a:t>No external fragmentation</a:t>
            </a:r>
          </a:p>
          <a:p>
            <a:pPr lvl="1"/>
            <a:r>
              <a:rPr lang="en-US" altLang="en-US" sz="2800" dirty="0"/>
              <a:t>Each block contains pointer to next block</a:t>
            </a:r>
          </a:p>
          <a:p>
            <a:pPr lvl="1"/>
            <a:r>
              <a:rPr lang="en-US" altLang="en-US" sz="2800" dirty="0"/>
              <a:t>No compaction, external fragmentation</a:t>
            </a:r>
          </a:p>
          <a:p>
            <a:pPr lvl="1"/>
            <a:r>
              <a:rPr lang="en-US" altLang="en-US" sz="2800" dirty="0"/>
              <a:t>Free space management system called when new block needed</a:t>
            </a:r>
          </a:p>
          <a:p>
            <a:pPr lvl="1"/>
            <a:r>
              <a:rPr lang="en-US" altLang="en-US" sz="2800" dirty="0"/>
              <a:t>Improve efficiency by clustering blocks into groups but increases internal fragmentation</a:t>
            </a:r>
          </a:p>
          <a:p>
            <a:pPr lvl="1"/>
            <a:r>
              <a:rPr lang="en-US" altLang="en-US" sz="2800" dirty="0"/>
              <a:t>Reliability can be a problem</a:t>
            </a:r>
          </a:p>
          <a:p>
            <a:pPr lvl="1"/>
            <a:r>
              <a:rPr lang="en-US" altLang="en-US" sz="2800" dirty="0"/>
              <a:t>Locating a block can take many I/</a:t>
            </a:r>
            <a:r>
              <a:rPr lang="en-US" altLang="en-US" sz="2800" dirty="0" err="1"/>
              <a:t>Os</a:t>
            </a:r>
            <a:r>
              <a:rPr lang="en-US" altLang="en-US" sz="2800" dirty="0"/>
              <a:t> and disk seeks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169DE-D92C-43B4-99ED-517CE2E5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1790"/>
            <a:ext cx="3602902" cy="337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9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BD8C8-9CF9-4CB2-A557-5ADDA93E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FAT (File Allocation Table) Variation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84BA-FB51-4C00-8B2A-C2CFFEBA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264800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Beginning of volume has table, indexed by block number</a:t>
            </a:r>
          </a:p>
          <a:p>
            <a:r>
              <a:rPr lang="en-US" sz="2400" dirty="0"/>
              <a:t>Much like a linked list, but faster on disk and cacheable </a:t>
            </a:r>
          </a:p>
          <a:p>
            <a:r>
              <a:rPr lang="en-US" sz="2400" dirty="0"/>
              <a:t>New block allocation simple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A6696-2490-4C18-B2B3-A30F0C49E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6" y="3111216"/>
            <a:ext cx="4150439" cy="337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5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933AF-4180-4D00-9098-490254DA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Allocation Methods - Indexed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8467-10A9-4AA0-A859-E711EC6F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468880"/>
            <a:ext cx="4354830" cy="4389120"/>
          </a:xfrm>
        </p:spPr>
        <p:txBody>
          <a:bodyPr>
            <a:normAutofit lnSpcReduction="10000"/>
          </a:bodyPr>
          <a:lstStyle/>
          <a:p>
            <a:r>
              <a:rPr lang="en-US" altLang="en-US" sz="2000" b="1" dirty="0">
                <a:solidFill>
                  <a:schemeClr val="bg1"/>
                </a:solidFill>
              </a:rPr>
              <a:t>Indexed allocation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</a:rPr>
              <a:t>Each file has its own </a:t>
            </a:r>
            <a:r>
              <a:rPr lang="en-US" altLang="en-US" sz="2000" b="1" dirty="0">
                <a:solidFill>
                  <a:schemeClr val="bg1"/>
                </a:solidFill>
              </a:rPr>
              <a:t>index block</a:t>
            </a:r>
            <a:r>
              <a:rPr lang="en-US" altLang="en-US" sz="2000" dirty="0">
                <a:solidFill>
                  <a:schemeClr val="bg1"/>
                </a:solidFill>
              </a:rPr>
              <a:t>(s) of pointers to its data blocks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Logical view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Need index table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Random access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Dynamic access without external fragmentation, but have overhead of index block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Mapping from logical to physical in a file of maximum size of 256K bytes and block size of 512 bytes.  We need only 1 block for index table</a:t>
            </a:r>
          </a:p>
          <a:p>
            <a:endParaRPr lang="en-US" alt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37397-2F0E-4441-9B98-F6775521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654" y="643468"/>
            <a:ext cx="4047018" cy="25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11">
            <a:extLst>
              <a:ext uri="{FF2B5EF4-FFF2-40B4-BE49-F238E27FC236}">
                <a16:creationId xmlns:a16="http://schemas.microsoft.com/office/drawing/2014/main" id="{1D5026A2-40B5-4999-B83B-E2B694CA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81086"/>
            <a:ext cx="2948463" cy="25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C2D2-AD94-43B3-A372-538D6543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Files: Linked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605D-DD4A-4853-873A-AB138CB4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6630BC-A300-4581-BD77-4BAF818C58AF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2327275"/>
            <a:ext cx="2368550" cy="852488"/>
            <a:chOff x="3230563" y="2765425"/>
            <a:chExt cx="2368550" cy="852488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4C239E6B-766B-4350-B68D-5FA153074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563" y="3017838"/>
              <a:ext cx="161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LA / (512 x 511)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44DCB249-016B-4E10-96C7-62D8E9CBF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2765425"/>
              <a:ext cx="420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Q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4F69B56F-F030-47E5-88D9-3D923AA41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3278188"/>
              <a:ext cx="407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F2EDB317-4E9E-42CD-AEDE-70EADA9B8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075" y="29575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478CF3C0-66FE-4914-B254-596CE61EE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138" y="31988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580C1E-69C0-4A4F-9210-30387FEDEABF}"/>
              </a:ext>
            </a:extLst>
          </p:cNvPr>
          <p:cNvGrpSpPr>
            <a:grpSpLocks/>
          </p:cNvGrpSpPr>
          <p:nvPr/>
        </p:nvGrpSpPr>
        <p:grpSpPr bwMode="auto">
          <a:xfrm>
            <a:off x="5343525" y="3678238"/>
            <a:ext cx="1641475" cy="852487"/>
            <a:chOff x="3662363" y="4116388"/>
            <a:chExt cx="1641475" cy="852487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C43AEF87-57D7-4532-BBAD-40BE7295F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r>
                <a:rPr lang="en-US" altLang="en-US" sz="1600">
                  <a:latin typeface="Helvetica" panose="020B0604020202020204" pitchFamily="34" charset="0"/>
                </a:rPr>
                <a:t> / 512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6785E1C0-1606-4089-A405-CC2BC89DE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Q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2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9A823C95-42DC-4BB7-A9E0-A9286786F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2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CB26376A-B4BA-4D90-A82B-8C82BCC41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2AFCD140-81A5-48AD-B92F-84FEAA28B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3BD1A-426B-4B9B-8485-97B30CDDCD85}"/>
              </a:ext>
            </a:extLst>
          </p:cNvPr>
          <p:cNvSpPr/>
          <p:nvPr/>
        </p:nvSpPr>
        <p:spPr>
          <a:xfrm>
            <a:off x="763587" y="46497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accent2"/>
              </a:buClr>
            </a:pPr>
            <a:r>
              <a:rPr lang="en-US" altLang="en-US" i="1" dirty="0">
                <a:latin typeface="Helvetica" panose="020B0604020202020204" pitchFamily="34" charset="0"/>
              </a:rPr>
              <a:t>Q</a:t>
            </a:r>
            <a:r>
              <a:rPr lang="en-US" altLang="en-US" baseline="-25000" dirty="0">
                <a:latin typeface="Helvetica" panose="020B0604020202020204" pitchFamily="34" charset="0"/>
              </a:rPr>
              <a:t>2</a:t>
            </a:r>
            <a:r>
              <a:rPr lang="en-US" altLang="en-US" dirty="0">
                <a:latin typeface="Helvetica" panose="020B0604020202020204" pitchFamily="34" charset="0"/>
              </a:rPr>
              <a:t> = displacement into block of index table</a:t>
            </a:r>
          </a:p>
          <a:p>
            <a:pPr lvl="1">
              <a:buClr>
                <a:schemeClr val="accent2"/>
              </a:buClr>
            </a:pPr>
            <a:r>
              <a:rPr lang="en-US" altLang="en-US" i="1" dirty="0">
                <a:latin typeface="Helvetica" panose="020B0604020202020204" pitchFamily="34" charset="0"/>
              </a:rPr>
              <a:t>R</a:t>
            </a:r>
            <a:r>
              <a:rPr lang="en-US" altLang="en-US" baseline="-25000" dirty="0">
                <a:latin typeface="Helvetica" panose="020B0604020202020204" pitchFamily="34" charset="0"/>
              </a:rPr>
              <a:t>2</a:t>
            </a:r>
            <a:r>
              <a:rPr lang="en-US" altLang="en-US" dirty="0">
                <a:latin typeface="Helvetica" panose="020B0604020202020204" pitchFamily="34" charset="0"/>
              </a:rPr>
              <a:t> displacement into block of file: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8A5D1-ED60-4C33-82B0-AAD93F85B789}"/>
              </a:ext>
            </a:extLst>
          </p:cNvPr>
          <p:cNvSpPr/>
          <p:nvPr/>
        </p:nvSpPr>
        <p:spPr>
          <a:xfrm>
            <a:off x="876300" y="30368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accent2"/>
              </a:buClr>
            </a:pPr>
            <a:r>
              <a:rPr lang="en-US" altLang="en-US" i="1" dirty="0">
                <a:latin typeface="Helvetica" panose="020B0604020202020204" pitchFamily="34" charset="0"/>
              </a:rPr>
              <a:t>Q</a:t>
            </a:r>
            <a:r>
              <a:rPr lang="en-US" altLang="en-US" i="1" baseline="-25000" dirty="0">
                <a:latin typeface="Helvetica" panose="020B0604020202020204" pitchFamily="34" charset="0"/>
              </a:rPr>
              <a:t>1</a:t>
            </a:r>
            <a:r>
              <a:rPr lang="en-US" altLang="en-US" i="1" dirty="0">
                <a:latin typeface="Helvetica" panose="020B0604020202020204" pitchFamily="34" charset="0"/>
              </a:rPr>
              <a:t> </a:t>
            </a:r>
            <a:r>
              <a:rPr lang="en-US" altLang="en-US" dirty="0">
                <a:latin typeface="Helvetica" panose="020B0604020202020204" pitchFamily="34" charset="0"/>
              </a:rPr>
              <a:t>= block of index table</a:t>
            </a:r>
          </a:p>
          <a:p>
            <a:pPr lvl="1">
              <a:buClr>
                <a:schemeClr val="accent2"/>
              </a:buClr>
            </a:pPr>
            <a:r>
              <a:rPr lang="en-US" altLang="en-US" i="1" dirty="0">
                <a:latin typeface="Helvetica" panose="020B0604020202020204" pitchFamily="34" charset="0"/>
              </a:rPr>
              <a:t>R</a:t>
            </a:r>
            <a:r>
              <a:rPr lang="en-US" altLang="en-US" i="1" baseline="-25000" dirty="0">
                <a:latin typeface="Helvetica" panose="020B0604020202020204" pitchFamily="34" charset="0"/>
              </a:rPr>
              <a:t>1</a:t>
            </a:r>
            <a:r>
              <a:rPr lang="en-US" altLang="en-US" i="1" dirty="0">
                <a:latin typeface="Helvetica" panose="020B0604020202020204" pitchFamily="34" charset="0"/>
              </a:rPr>
              <a:t> </a:t>
            </a:r>
            <a:r>
              <a:rPr lang="en-US" altLang="en-US" dirty="0">
                <a:latin typeface="Helvetica" panose="020B0604020202020204" pitchFamily="34" charset="0"/>
              </a:rPr>
              <a:t>is used as follows:</a:t>
            </a:r>
          </a:p>
        </p:txBody>
      </p:sp>
    </p:spTree>
    <p:extLst>
      <p:ext uri="{BB962C8B-B14F-4D97-AF65-F5344CB8AC3E}">
        <p14:creationId xmlns:p14="http://schemas.microsoft.com/office/powerpoint/2010/main" val="335719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F391-9EDD-4F13-A4C2-B82EB13E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Files: Two-level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5890-843B-48FC-B080-68BB6C9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Two-level index (4K blocks could store 1,024 four-byte pointers in outer index -&gt; 1,048,567 data blocks and file size of up to 4GB)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A3B595-965F-4B1E-BC7E-30178F68080F}"/>
              </a:ext>
            </a:extLst>
          </p:cNvPr>
          <p:cNvGrpSpPr>
            <a:grpSpLocks/>
          </p:cNvGrpSpPr>
          <p:nvPr/>
        </p:nvGrpSpPr>
        <p:grpSpPr bwMode="auto">
          <a:xfrm>
            <a:off x="4713446" y="3002756"/>
            <a:ext cx="2376487" cy="852488"/>
            <a:chOff x="3294063" y="2101850"/>
            <a:chExt cx="2376487" cy="852488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10461AC4-3E40-47D2-981E-34616096D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063" y="2354263"/>
              <a:ext cx="16351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LA / (512 x 512)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91C2D690-649C-41B6-A891-CB2834DA9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101850"/>
              <a:ext cx="4206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Q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4791F77D-7874-415C-B385-A7C59A3AB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616200"/>
              <a:ext cx="407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4E84EE92-B911-4083-955F-64AC73FC2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513" y="22939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17303BAE-2175-4066-A5D1-5531F572E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575" y="25352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7983BE-B6F4-4E6D-BAE8-E0A760167A94}"/>
              </a:ext>
            </a:extLst>
          </p:cNvPr>
          <p:cNvGrpSpPr>
            <a:grpSpLocks/>
          </p:cNvGrpSpPr>
          <p:nvPr/>
        </p:nvGrpSpPr>
        <p:grpSpPr bwMode="auto">
          <a:xfrm>
            <a:off x="5081746" y="5017294"/>
            <a:ext cx="1641475" cy="852487"/>
            <a:chOff x="3662363" y="4116388"/>
            <a:chExt cx="1641475" cy="852487"/>
          </a:xfrm>
        </p:grpSpPr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2B57B7D4-4DDA-41C1-81F0-BCC9C22F0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1</a:t>
              </a:r>
              <a:r>
                <a:rPr lang="en-US" altLang="en-US" sz="1600">
                  <a:latin typeface="Helvetica" panose="020B0604020202020204" pitchFamily="34" charset="0"/>
                </a:rPr>
                <a:t> / 512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08B78BDA-9929-49FB-986A-13FECD800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Q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2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87A90D8-C618-4D13-9D90-0082049F9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R</a:t>
              </a:r>
              <a:r>
                <a:rPr lang="en-US" altLang="en-US" sz="1600" baseline="-25000">
                  <a:latin typeface="Helvetica" panose="020B0604020202020204" pitchFamily="34" charset="0"/>
                </a:rPr>
                <a:t>2</a:t>
              </a:r>
              <a:endParaRPr lang="en-US" alt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1EC169EB-075E-4384-9796-012F0F94D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565E091A-B90A-4116-A342-7EA53BD17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67D3923-5663-49E7-ADA6-475F5D81287A}"/>
              </a:ext>
            </a:extLst>
          </p:cNvPr>
          <p:cNvSpPr/>
          <p:nvPr/>
        </p:nvSpPr>
        <p:spPr>
          <a:xfrm>
            <a:off x="838200" y="37558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Q</a:t>
            </a:r>
            <a:r>
              <a:rPr lang="en-US" altLang="en-US" baseline="-25000">
                <a:latin typeface="Helvetica" panose="020B0604020202020204" pitchFamily="34" charset="0"/>
              </a:rPr>
              <a:t>1</a:t>
            </a:r>
            <a:r>
              <a:rPr lang="en-US" altLang="en-US">
                <a:latin typeface="Helvetica" panose="020B0604020202020204" pitchFamily="34" charset="0"/>
              </a:rPr>
              <a:t> = displacement into outer-index</a:t>
            </a:r>
          </a:p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R</a:t>
            </a:r>
            <a:r>
              <a:rPr lang="en-US" altLang="en-US" baseline="-25000">
                <a:latin typeface="Helvetica" panose="020B0604020202020204" pitchFamily="34" charset="0"/>
              </a:rPr>
              <a:t>1</a:t>
            </a:r>
            <a:r>
              <a:rPr lang="en-US" altLang="en-US">
                <a:latin typeface="Helvetica" panose="020B0604020202020204" pitchFamily="34" charset="0"/>
              </a:rPr>
              <a:t> is used as follows:</a:t>
            </a:r>
            <a:endParaRPr lang="en-US" altLang="en-US" dirty="0">
              <a:latin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9A82E-4390-477B-8675-5DBD6511DDD2}"/>
              </a:ext>
            </a:extLst>
          </p:cNvPr>
          <p:cNvSpPr/>
          <p:nvPr/>
        </p:nvSpPr>
        <p:spPr>
          <a:xfrm>
            <a:off x="981233" y="5804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Q</a:t>
            </a:r>
            <a:r>
              <a:rPr lang="en-US" altLang="en-US" baseline="-25000">
                <a:latin typeface="Helvetica" panose="020B0604020202020204" pitchFamily="34" charset="0"/>
              </a:rPr>
              <a:t>1</a:t>
            </a:r>
            <a:r>
              <a:rPr lang="en-US" altLang="en-US">
                <a:latin typeface="Helvetica" panose="020B0604020202020204" pitchFamily="34" charset="0"/>
              </a:rPr>
              <a:t> = displacement into outer-index</a:t>
            </a:r>
          </a:p>
          <a:p>
            <a:pPr lvl="1">
              <a:buClr>
                <a:schemeClr val="accent2"/>
              </a:buClr>
            </a:pPr>
            <a:r>
              <a:rPr lang="en-US" altLang="en-US" i="1">
                <a:latin typeface="Helvetica" panose="020B0604020202020204" pitchFamily="34" charset="0"/>
              </a:rPr>
              <a:t>R</a:t>
            </a:r>
            <a:r>
              <a:rPr lang="en-US" altLang="en-US" baseline="-25000">
                <a:latin typeface="Helvetica" panose="020B0604020202020204" pitchFamily="34" charset="0"/>
              </a:rPr>
              <a:t>1</a:t>
            </a:r>
            <a:r>
              <a:rPr lang="en-US" altLang="en-US">
                <a:latin typeface="Helvetica" panose="020B0604020202020204" pitchFamily="34" charset="0"/>
              </a:rPr>
              <a:t> is used as follows:</a:t>
            </a:r>
            <a:endParaRPr lang="en-US" alt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7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49E1-5D66-414A-BF9C-AC22C030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Scheme:  UNIX UFS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3D78-088D-45B5-B182-EB3F8027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4K bytes per block, 32-bit addresses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0A46E-947F-43B8-A53C-CD7B3139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55" y="2410179"/>
            <a:ext cx="3852545" cy="289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AC76F0-D48E-4950-9C3F-723AF8BEB99F}"/>
              </a:ext>
            </a:extLst>
          </p:cNvPr>
          <p:cNvSpPr/>
          <p:nvPr/>
        </p:nvSpPr>
        <p:spPr>
          <a:xfrm>
            <a:off x="1047750" y="56437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More index blocks than can be addressed with 32-bit file pointer</a:t>
            </a:r>
          </a:p>
        </p:txBody>
      </p:sp>
    </p:spTree>
    <p:extLst>
      <p:ext uri="{BB962C8B-B14F-4D97-AF65-F5344CB8AC3E}">
        <p14:creationId xmlns:p14="http://schemas.microsoft.com/office/powerpoint/2010/main" val="4006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CA0A1-8641-42C3-A5AF-CEA24322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File-System Structure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7278-C757-4EBF-8BBF-BF5E5712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91" y="514350"/>
            <a:ext cx="7104112" cy="612647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File structure</a:t>
            </a:r>
          </a:p>
          <a:p>
            <a:pPr lvl="1"/>
            <a:r>
              <a:rPr lang="en-US" altLang="en-US" dirty="0"/>
              <a:t>Logical storage unit</a:t>
            </a:r>
          </a:p>
          <a:p>
            <a:pPr lvl="1"/>
            <a:r>
              <a:rPr lang="en-US" altLang="en-US" dirty="0"/>
              <a:t>Collection of related information</a:t>
            </a:r>
          </a:p>
          <a:p>
            <a:r>
              <a:rPr lang="en-US" altLang="en-US" sz="2400" b="1" dirty="0"/>
              <a:t>File system</a:t>
            </a:r>
            <a:r>
              <a:rPr lang="en-US" altLang="en-US" sz="2400" dirty="0"/>
              <a:t> resides on secondary storage (disks)</a:t>
            </a:r>
          </a:p>
          <a:p>
            <a:pPr lvl="1"/>
            <a:r>
              <a:rPr lang="en-US" altLang="en-US" dirty="0"/>
              <a:t>Provided user interface to storage, mapping logical to physical</a:t>
            </a:r>
          </a:p>
          <a:p>
            <a:pPr lvl="1"/>
            <a:r>
              <a:rPr lang="en-US" altLang="en-US" dirty="0"/>
              <a:t>Provides efficient and convenient access to disk by allowing data to be stored, located retrieved easily</a:t>
            </a:r>
          </a:p>
          <a:p>
            <a:r>
              <a:rPr lang="en-US" altLang="en-US" sz="2400" dirty="0"/>
              <a:t>Disk provides in-place rewrite and random access</a:t>
            </a:r>
          </a:p>
          <a:p>
            <a:pPr lvl="1"/>
            <a:r>
              <a:rPr lang="en-US" altLang="en-US" dirty="0"/>
              <a:t>I/O transfers performed in </a:t>
            </a:r>
            <a:r>
              <a:rPr lang="en-US" altLang="en-US" b="1" dirty="0"/>
              <a:t>blocks</a:t>
            </a:r>
            <a:r>
              <a:rPr lang="en-US" altLang="en-US" dirty="0"/>
              <a:t> of </a:t>
            </a:r>
            <a:r>
              <a:rPr lang="en-US" altLang="en-US" b="1" dirty="0"/>
              <a:t>sectors</a:t>
            </a:r>
            <a:r>
              <a:rPr lang="en-US" altLang="en-US" dirty="0"/>
              <a:t> (usually 512 bytes)</a:t>
            </a:r>
          </a:p>
          <a:p>
            <a:r>
              <a:rPr lang="en-US" altLang="en-US" sz="2400" b="1" dirty="0"/>
              <a:t>File control block</a:t>
            </a:r>
            <a:r>
              <a:rPr lang="en-US" altLang="en-US" sz="2400" dirty="0"/>
              <a:t> – storage structure consisting of information about a file</a:t>
            </a:r>
          </a:p>
          <a:p>
            <a:r>
              <a:rPr lang="en-US" altLang="en-US" sz="2400" b="1" dirty="0"/>
              <a:t>Device driver</a:t>
            </a:r>
            <a:r>
              <a:rPr lang="en-US" altLang="en-US" sz="2400" dirty="0"/>
              <a:t> controls the physical device </a:t>
            </a:r>
          </a:p>
          <a:p>
            <a:r>
              <a:rPr lang="en-US" altLang="en-US" sz="2400" dirty="0"/>
              <a:t>File system organized into layers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166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AB14F-EF78-4E25-9545-2E019834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Performance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38F5-F742-42E3-9BF1-7323C52E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00050"/>
            <a:ext cx="7021231" cy="613790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Best method depends on file access type</a:t>
            </a:r>
          </a:p>
          <a:p>
            <a:pPr lvl="1"/>
            <a:r>
              <a:rPr lang="en-US" altLang="en-US" sz="2800" dirty="0"/>
              <a:t>Contiguous great for sequential and random</a:t>
            </a:r>
          </a:p>
          <a:p>
            <a:r>
              <a:rPr lang="en-US" altLang="en-US" dirty="0"/>
              <a:t>Linked good for sequential, not random</a:t>
            </a:r>
          </a:p>
          <a:p>
            <a:r>
              <a:rPr lang="en-US" altLang="en-US" dirty="0"/>
              <a:t>Declare access type at creation -&gt; select either contiguous or linked</a:t>
            </a:r>
          </a:p>
          <a:p>
            <a:r>
              <a:rPr lang="en-US" altLang="en-US" dirty="0"/>
              <a:t>Indexed more complex</a:t>
            </a:r>
          </a:p>
          <a:p>
            <a:pPr lvl="1"/>
            <a:r>
              <a:rPr lang="en-US" altLang="en-US" sz="2800" dirty="0"/>
              <a:t>Single block access could require 2 index block reads then data block read</a:t>
            </a:r>
          </a:p>
          <a:p>
            <a:pPr lvl="1"/>
            <a:r>
              <a:rPr lang="en-US" altLang="en-US" sz="2800" dirty="0"/>
              <a:t>Clustering can help improve throughput, reduce CPU overhead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DA8-8A66-4334-B27B-F135F3C2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Free-Space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F0A4-C93B-4578-B490-9801688C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 system maintains </a:t>
            </a:r>
            <a:r>
              <a:rPr lang="en-US" altLang="en-US" b="1" dirty="0">
                <a:solidFill>
                  <a:srgbClr val="3366FF"/>
                </a:solidFill>
              </a:rPr>
              <a:t>free-space list </a:t>
            </a:r>
            <a:r>
              <a:rPr lang="en-US" altLang="en-US" dirty="0"/>
              <a:t>to track available blocks/clusters</a:t>
            </a:r>
          </a:p>
          <a:p>
            <a:pPr lvl="1"/>
            <a:r>
              <a:rPr lang="en-US" altLang="en-US" dirty="0"/>
              <a:t>(Using term </a:t>
            </a:r>
            <a:r>
              <a:rPr lang="ja-JP" altLang="en-US" dirty="0"/>
              <a:t>“</a:t>
            </a:r>
            <a:r>
              <a:rPr lang="en-US" altLang="ja-JP" dirty="0"/>
              <a:t>block</a:t>
            </a:r>
            <a:r>
              <a:rPr lang="ja-JP" altLang="en-US" dirty="0"/>
              <a:t>”</a:t>
            </a:r>
            <a:r>
              <a:rPr lang="en-US" altLang="ja-JP" dirty="0"/>
              <a:t> for simplicity)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Bit vector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bit map </a:t>
            </a:r>
            <a:r>
              <a:rPr lang="en-US" altLang="en-US" dirty="0"/>
              <a:t> (</a:t>
            </a:r>
            <a:r>
              <a:rPr lang="en-US" altLang="en-US" b="1" i="1" dirty="0"/>
              <a:t>n</a:t>
            </a:r>
            <a:r>
              <a:rPr lang="en-US" altLang="en-US" dirty="0"/>
              <a:t> blocks)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FC520E-654E-4569-96E1-FA4C145E85ED}"/>
              </a:ext>
            </a:extLst>
          </p:cNvPr>
          <p:cNvGrpSpPr>
            <a:grpSpLocks/>
          </p:cNvGrpSpPr>
          <p:nvPr/>
        </p:nvGrpSpPr>
        <p:grpSpPr bwMode="auto">
          <a:xfrm>
            <a:off x="2099470" y="3429000"/>
            <a:ext cx="3878263" cy="1944688"/>
            <a:chOff x="2784475" y="2216150"/>
            <a:chExt cx="3878263" cy="19446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FC7DED-7E5A-459D-9BCB-B959D1E0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8E1B1-868A-48E1-8C83-D6F3EBD0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FA1853-6B98-4A40-9BAA-C9F4D85C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2CCA06-89D5-48FD-A008-9098AA676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6733A0-8E74-475D-85C3-C773D1418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5A20EE-EFAF-40C6-B587-19EA3801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1DDD8-3814-4856-AE7C-30AAF7615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en-US" sz="2000">
                  <a:latin typeface="Helvetica" panose="020B0604020202020204" pitchFamily="34" charset="0"/>
                </a:rPr>
                <a:t>…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2C8820-624F-44DD-93DA-26C4865F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C723296-5342-4F8A-A00E-542493A3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25D53BCA-8F9A-40B5-87D9-135475A6C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885C7F00-13CC-4D27-A605-E1CC390FC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90B91761-02B6-4E77-B214-6C4397AD4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 i="1">
                  <a:latin typeface="Helvetica" panose="020B0604020202020204" pitchFamily="34" charset="0"/>
                </a:rPr>
                <a:t>n</a:t>
              </a:r>
              <a:r>
                <a:rPr lang="en-US" altLang="en-US">
                  <a:latin typeface="Helvetica" panose="020B0604020202020204" pitchFamily="34" charset="0"/>
                </a:rPr>
                <a:t>-1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60E7E947-3A60-437F-A874-E853D4532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bit[</a:t>
              </a:r>
              <a:r>
                <a:rPr lang="en-US" altLang="en-US" b="1" i="1">
                  <a:latin typeface="Helvetica" panose="020B0604020202020204" pitchFamily="34" charset="0"/>
                </a:rPr>
                <a:t>i</a:t>
              </a:r>
              <a:r>
                <a:rPr lang="en-US" altLang="en-US">
                  <a:latin typeface="Helvetica" panose="020B0604020202020204" pitchFamily="34" charset="0"/>
                </a:rPr>
                <a:t>] =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C7FC7A01-7DF8-43FC-8067-945FCC7D9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Helvetica" panose="020B0604020202020204" pitchFamily="34" charset="0"/>
                  <a:sym typeface="MT Extra" panose="05050102010205020202" pitchFamily="18" charset="2"/>
                </a:rPr>
                <a:t></a:t>
              </a:r>
              <a:endParaRPr lang="en-US" altLang="en-US" sz="5400">
                <a:latin typeface="Helvetica" panose="020B0604020202020204" pitchFamily="34" charset="0"/>
                <a:sym typeface="Monotype Sorts" pitchFamily="-84" charset="2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2B73798-6154-4E72-9B88-509EBB473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 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 block[</a:t>
              </a:r>
              <a:r>
                <a:rPr lang="en-US" altLang="en-US" b="1" i="1">
                  <a:latin typeface="Helvetica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0 </a:t>
              </a:r>
              <a:r>
                <a:rPr lang="en-US" altLang="en-US">
                  <a:latin typeface="Helvetica" panose="020B0604020202020204" pitchFamily="34" charset="0"/>
                </a:rPr>
                <a:t> 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 block[</a:t>
              </a:r>
              <a:r>
                <a:rPr lang="en-US" altLang="en-US" b="1" i="1">
                  <a:latin typeface="Helvetica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] occupied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DCBF9E6-D53C-4253-B845-71440DA00FA9}"/>
              </a:ext>
            </a:extLst>
          </p:cNvPr>
          <p:cNvSpPr/>
          <p:nvPr/>
        </p:nvSpPr>
        <p:spPr>
          <a:xfrm>
            <a:off x="6309838" y="3955262"/>
            <a:ext cx="5224144" cy="2211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block size = 4KB =  2</a:t>
            </a:r>
            <a:r>
              <a:rPr lang="en-US" altLang="en-US" baseline="30000" dirty="0"/>
              <a:t>12</a:t>
            </a:r>
            <a:r>
              <a:rPr lang="en-US" altLang="en-US" dirty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disk size = 2</a:t>
            </a:r>
            <a:r>
              <a:rPr lang="en-US" altLang="en-US" baseline="30000" dirty="0"/>
              <a:t>40</a:t>
            </a:r>
            <a:r>
              <a:rPr lang="en-US" altLang="en-US" dirty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</a:t>
            </a:r>
            <a:r>
              <a:rPr lang="en-US" altLang="en-US" b="1" i="1" dirty="0"/>
              <a:t>n</a:t>
            </a:r>
            <a:r>
              <a:rPr lang="en-US" altLang="en-US" dirty="0"/>
              <a:t> = 2</a:t>
            </a:r>
            <a:r>
              <a:rPr lang="en-US" altLang="en-US" baseline="30000" dirty="0"/>
              <a:t>40</a:t>
            </a:r>
            <a:r>
              <a:rPr lang="en-US" altLang="en-US" dirty="0"/>
              <a:t>/2</a:t>
            </a:r>
            <a:r>
              <a:rPr lang="en-US" altLang="en-US" baseline="30000" dirty="0"/>
              <a:t>12</a:t>
            </a:r>
            <a:r>
              <a:rPr lang="en-US" altLang="en-US" dirty="0"/>
              <a:t> = 2</a:t>
            </a:r>
            <a:r>
              <a:rPr lang="en-US" altLang="en-US" baseline="30000" dirty="0"/>
              <a:t>28</a:t>
            </a:r>
            <a:r>
              <a:rPr lang="en-US" altLang="en-US" dirty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if clusters of 4 blocks -&gt; 8MB of                   		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9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Easy to get contiguous files</a:t>
            </a:r>
          </a:p>
        </p:txBody>
      </p:sp>
    </p:spTree>
    <p:extLst>
      <p:ext uri="{BB962C8B-B14F-4D97-AF65-F5344CB8AC3E}">
        <p14:creationId xmlns:p14="http://schemas.microsoft.com/office/powerpoint/2010/main" val="100999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1FE39-7D9D-49D6-865A-0CB95EFE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97363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Linked Free Space List on Disk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CCF9-062C-479F-9672-5604944C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265" y="1409646"/>
            <a:ext cx="6894401" cy="5574083"/>
          </a:xfrm>
          <a:noFill/>
        </p:spPr>
        <p:txBody>
          <a:bodyPr anchor="ctr">
            <a:normAutofit/>
          </a:bodyPr>
          <a:lstStyle/>
          <a:p>
            <a:pPr>
              <a:tabLst>
                <a:tab pos="1311275" algn="l"/>
              </a:tabLst>
            </a:pPr>
            <a:r>
              <a:rPr lang="en-US" altLang="en-US" sz="2200" dirty="0"/>
              <a:t>Linked list (free list)</a:t>
            </a:r>
          </a:p>
          <a:p>
            <a:pPr lvl="1">
              <a:tabLst>
                <a:tab pos="1311275" algn="l"/>
              </a:tabLst>
            </a:pPr>
            <a:r>
              <a:rPr lang="en-US" altLang="en-US" sz="2200" dirty="0"/>
              <a:t>Cannot get contiguous space easily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2200" dirty="0"/>
              <a:t>No waste of space</a:t>
            </a:r>
          </a:p>
          <a:p>
            <a:pPr>
              <a:tabLst>
                <a:tab pos="1311275" algn="l"/>
              </a:tabLst>
            </a:pPr>
            <a:r>
              <a:rPr lang="en-US" altLang="en-US" sz="2200" dirty="0"/>
              <a:t>Grouping </a:t>
            </a:r>
          </a:p>
          <a:p>
            <a:pPr lvl="1">
              <a:tabLst>
                <a:tab pos="1311275" algn="l"/>
              </a:tabLst>
            </a:pPr>
            <a:r>
              <a:rPr lang="en-US" altLang="en-US" sz="2200" dirty="0"/>
              <a:t>Modify linked list to store address of next </a:t>
            </a:r>
            <a:r>
              <a:rPr lang="en-US" altLang="en-US" sz="2200" i="1" dirty="0"/>
              <a:t>n-1</a:t>
            </a:r>
            <a:r>
              <a:rPr lang="en-US" altLang="en-US" sz="2200" dirty="0"/>
              <a:t> free blocks in first free block, plus a pointer to next block that contains free-block-pointers (like this one)</a:t>
            </a:r>
          </a:p>
          <a:p>
            <a:pPr>
              <a:tabLst>
                <a:tab pos="1311275" algn="l"/>
              </a:tabLst>
            </a:pPr>
            <a:r>
              <a:rPr lang="en-US" altLang="en-US" sz="2200" dirty="0"/>
              <a:t>Counting</a:t>
            </a:r>
          </a:p>
          <a:p>
            <a:pPr lvl="1">
              <a:tabLst>
                <a:tab pos="1311275" algn="l"/>
              </a:tabLst>
            </a:pPr>
            <a:r>
              <a:rPr lang="en-US" altLang="en-US" sz="2200" dirty="0"/>
              <a:t>Because space is frequently contiguously used and freed,  with contiguous-allocation allocation, extents, or clustering</a:t>
            </a:r>
          </a:p>
          <a:p>
            <a:pPr lvl="2">
              <a:tabLst>
                <a:tab pos="1311275" algn="l"/>
              </a:tabLst>
            </a:pPr>
            <a:r>
              <a:rPr lang="en-US" altLang="en-US" sz="2200" dirty="0"/>
              <a:t>Keep address of first free block and count of following free blocks</a:t>
            </a:r>
          </a:p>
          <a:p>
            <a:pPr lvl="2">
              <a:tabLst>
                <a:tab pos="1311275" algn="l"/>
              </a:tabLst>
            </a:pPr>
            <a:r>
              <a:rPr lang="en-US" altLang="en-US" sz="2200" dirty="0"/>
              <a:t>Free space list then has entries containing addresses and counts</a:t>
            </a:r>
          </a:p>
          <a:p>
            <a:pPr>
              <a:spcBef>
                <a:spcPct val="35000"/>
              </a:spcBef>
              <a:buClr>
                <a:srgbClr val="CC6600"/>
              </a:buClr>
              <a:buSzPct val="80000"/>
            </a:pPr>
            <a:endParaRPr kumimoji="1" lang="en-US" altLang="en-US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CC6600"/>
              </a:buClr>
              <a:buSzPct val="80000"/>
            </a:pPr>
            <a:endParaRPr kumimoji="1" lang="en-US" altLang="en-US" dirty="0">
              <a:latin typeface="Helvetica" panose="020B0604020202020204" pitchFamily="34" charset="0"/>
            </a:endParaRPr>
          </a:p>
          <a:p>
            <a:endParaRPr lang="en-US" sz="2400" dirty="0"/>
          </a:p>
        </p:txBody>
      </p:sp>
      <p:pic>
        <p:nvPicPr>
          <p:cNvPr id="6" name="Picture 5" descr="11">
            <a:extLst>
              <a:ext uri="{FF2B5EF4-FFF2-40B4-BE49-F238E27FC236}">
                <a16:creationId xmlns:a16="http://schemas.microsoft.com/office/drawing/2014/main" id="{04773FE5-AD02-4B44-9199-974F4D18D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67" y="2937510"/>
            <a:ext cx="3071532" cy="346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9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B0F8-5A8D-4951-9F83-681F3172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Space Maps (ZFS)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950E-3942-4E96-82EF-FCD9016F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19"/>
          </a:xfrm>
        </p:spPr>
        <p:txBody>
          <a:bodyPr anchor="ctr">
            <a:normAutofit/>
          </a:bodyPr>
          <a:lstStyle/>
          <a:p>
            <a:pPr>
              <a:tabLst>
                <a:tab pos="1311275" algn="l"/>
              </a:tabLst>
            </a:pPr>
            <a:r>
              <a:rPr lang="en-US" altLang="en-US" sz="2400" dirty="0"/>
              <a:t>Consider meta-data I/O on very large file systems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/>
              <a:t>Full data structures like bit maps </a:t>
            </a:r>
            <a:r>
              <a:rPr lang="en-US" altLang="en-US" dirty="0" err="1"/>
              <a:t>couldn</a:t>
            </a:r>
            <a:r>
              <a:rPr lang="ja-JP" altLang="en-US" dirty="0"/>
              <a:t>’</a:t>
            </a:r>
            <a:r>
              <a:rPr lang="en-US" altLang="ja-JP" dirty="0"/>
              <a:t>t fit in memory -&gt; thousands of I/</a:t>
            </a:r>
            <a:r>
              <a:rPr lang="en-US" altLang="ja-JP" dirty="0" err="1"/>
              <a:t>Os</a:t>
            </a:r>
            <a:endParaRPr lang="en-US" altLang="ja-JP" dirty="0"/>
          </a:p>
          <a:p>
            <a:pPr>
              <a:tabLst>
                <a:tab pos="1311275" algn="l"/>
              </a:tabLst>
            </a:pPr>
            <a:r>
              <a:rPr lang="en-US" altLang="en-US" sz="2400" dirty="0"/>
              <a:t>Divides device space into </a:t>
            </a:r>
            <a:r>
              <a:rPr lang="en-US" altLang="en-US" sz="2400" b="1" dirty="0" err="1"/>
              <a:t>metaslab</a:t>
            </a:r>
            <a:r>
              <a:rPr lang="en-US" altLang="en-US" sz="2400" b="1" dirty="0"/>
              <a:t> </a:t>
            </a:r>
            <a:r>
              <a:rPr lang="en-US" altLang="en-US" sz="2400" dirty="0"/>
              <a:t>units and manages </a:t>
            </a:r>
            <a:r>
              <a:rPr lang="en-US" altLang="en-US" sz="2400" dirty="0" err="1"/>
              <a:t>metaslabs</a:t>
            </a:r>
            <a:endParaRPr lang="en-US" altLang="en-US" sz="2400" dirty="0"/>
          </a:p>
          <a:p>
            <a:pPr lvl="1">
              <a:tabLst>
                <a:tab pos="1311275" algn="l"/>
              </a:tabLst>
            </a:pPr>
            <a:r>
              <a:rPr lang="en-US" altLang="en-US" dirty="0"/>
              <a:t>Given volume can contain hundreds of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>
              <a:tabLst>
                <a:tab pos="1311275" algn="l"/>
              </a:tabLst>
            </a:pPr>
            <a:r>
              <a:rPr lang="en-US" altLang="en-US" sz="2400" dirty="0"/>
              <a:t>Each </a:t>
            </a:r>
            <a:r>
              <a:rPr lang="en-US" altLang="en-US" sz="2400" dirty="0" err="1"/>
              <a:t>metaslab</a:t>
            </a:r>
            <a:r>
              <a:rPr lang="en-US" altLang="en-US" sz="2400" dirty="0"/>
              <a:t> has associated space map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/>
              <a:t>Uses counting algorithm</a:t>
            </a:r>
          </a:p>
          <a:p>
            <a:pPr>
              <a:tabLst>
                <a:tab pos="1311275" algn="l"/>
              </a:tabLst>
            </a:pPr>
            <a:r>
              <a:rPr lang="en-US" altLang="en-US" sz="2400" dirty="0"/>
              <a:t>But records to log file rather than file system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/>
              <a:t>Log of all block activity, in time order, in counting format</a:t>
            </a:r>
          </a:p>
          <a:p>
            <a:pPr>
              <a:tabLst>
                <a:tab pos="1311275" algn="l"/>
              </a:tabLst>
            </a:pPr>
            <a:r>
              <a:rPr lang="en-US" altLang="en-US" sz="2400" dirty="0" err="1"/>
              <a:t>Metaslab</a:t>
            </a:r>
            <a:r>
              <a:rPr lang="en-US" altLang="en-US" sz="2400" dirty="0"/>
              <a:t> activity -&gt; load space map into memory in balanced-tree structure, indexed  by offset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/>
              <a:t>Replay log into that structure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/>
              <a:t>Combine contiguous free blocks into single entry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49496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068D-B347-41B8-B7E9-F5C6ADCE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Efficiency and Performance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649B-1329-4147-A729-6918711E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/>
              <a:t>Performance</a:t>
            </a:r>
          </a:p>
          <a:p>
            <a:pPr lvl="1"/>
            <a:r>
              <a:rPr lang="en-US" altLang="en-US" dirty="0"/>
              <a:t>Keeping data and metadata close together</a:t>
            </a:r>
          </a:p>
          <a:p>
            <a:pPr lvl="1"/>
            <a:r>
              <a:rPr lang="en-US" altLang="en-US" b="1"/>
              <a:t>Buffer cache </a:t>
            </a:r>
            <a:r>
              <a:rPr lang="en-US" altLang="en-US" dirty="0"/>
              <a:t>– separate section of main memory for frequently used blocks</a:t>
            </a:r>
          </a:p>
          <a:p>
            <a:pPr lvl="1"/>
            <a:r>
              <a:rPr lang="en-US" altLang="en-US" b="1"/>
              <a:t>Synchronous </a:t>
            </a:r>
            <a:r>
              <a:rPr lang="en-US" altLang="en-US" dirty="0"/>
              <a:t>writes sometimes requested by apps or needed by OS</a:t>
            </a:r>
          </a:p>
          <a:p>
            <a:pPr lvl="2"/>
            <a:r>
              <a:rPr lang="en-US" altLang="en-US" sz="2400"/>
              <a:t>No buffering / caching – writes must hit disk before acknowledgement</a:t>
            </a:r>
          </a:p>
          <a:p>
            <a:pPr lvl="2"/>
            <a:r>
              <a:rPr lang="en-US" altLang="en-US" sz="2400" b="1"/>
              <a:t>Asynchronous</a:t>
            </a:r>
            <a:r>
              <a:rPr lang="en-US" altLang="en-US" sz="2400"/>
              <a:t> writes more common, buffer-able, faster</a:t>
            </a:r>
          </a:p>
          <a:p>
            <a:pPr lvl="1"/>
            <a:r>
              <a:rPr lang="en-US" altLang="en-US" b="1"/>
              <a:t>Free-behind </a:t>
            </a:r>
            <a:r>
              <a:rPr lang="en-US" altLang="en-US" dirty="0"/>
              <a:t>and </a:t>
            </a:r>
            <a:r>
              <a:rPr lang="en-US" altLang="en-US" b="1"/>
              <a:t>read-ahead </a:t>
            </a:r>
            <a:r>
              <a:rPr lang="en-US" altLang="en-US" dirty="0"/>
              <a:t>– techniques to optimize sequential access</a:t>
            </a:r>
          </a:p>
          <a:p>
            <a:pPr lvl="1"/>
            <a:r>
              <a:rPr lang="en-US" altLang="en-US" dirty="0"/>
              <a:t>Reads frequently slower than writes</a:t>
            </a:r>
          </a:p>
        </p:txBody>
      </p:sp>
    </p:spTree>
    <p:extLst>
      <p:ext uri="{BB962C8B-B14F-4D97-AF65-F5344CB8AC3E}">
        <p14:creationId xmlns:p14="http://schemas.microsoft.com/office/powerpoint/2010/main" val="1586083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42215-AD01-44CB-9B89-78EA544C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Recovery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00F2-0734-4E48-95FD-20451A49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Consistency checking</a:t>
            </a:r>
            <a:r>
              <a:rPr lang="en-US" altLang="en-US" sz="2400" dirty="0"/>
              <a:t> – compares data in directory structure with data blocks on disk, and tries to fix inconsistencies</a:t>
            </a:r>
          </a:p>
          <a:p>
            <a:pPr lvl="1"/>
            <a:r>
              <a:rPr lang="en-US" altLang="en-US" dirty="0"/>
              <a:t>Can be slow and sometimes fails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sz="2400" dirty="0"/>
              <a:t>Use system programs to </a:t>
            </a:r>
            <a:r>
              <a:rPr lang="en-US" altLang="en-US" sz="2400" b="1" dirty="0"/>
              <a:t>back up</a:t>
            </a:r>
            <a:r>
              <a:rPr lang="en-US" altLang="en-US" sz="2400" dirty="0"/>
              <a:t> data from disk to another storage device (magnetic tape, other magnetic disk, optical)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Recover lost file or disk by </a:t>
            </a:r>
            <a:r>
              <a:rPr lang="en-US" altLang="en-US" sz="2400" b="1" dirty="0"/>
              <a:t>restoring</a:t>
            </a:r>
            <a:r>
              <a:rPr lang="en-US" altLang="en-US" sz="2400" dirty="0"/>
              <a:t> data from backup</a:t>
            </a:r>
          </a:p>
        </p:txBody>
      </p:sp>
    </p:spTree>
    <p:extLst>
      <p:ext uri="{BB962C8B-B14F-4D97-AF65-F5344CB8AC3E}">
        <p14:creationId xmlns:p14="http://schemas.microsoft.com/office/powerpoint/2010/main" val="147653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23982-5BF3-497B-A201-819ECB9A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Log Structured File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B392-2D75-4918-A705-CCAD18D3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571500"/>
            <a:ext cx="7021231" cy="6115049"/>
          </a:xfrm>
        </p:spPr>
        <p:txBody>
          <a:bodyPr anchor="ctr">
            <a:normAutofit lnSpcReduction="10000"/>
          </a:bodyPr>
          <a:lstStyle/>
          <a:p>
            <a:r>
              <a:rPr lang="en-US" altLang="en-US" sz="2400" b="1" dirty="0"/>
              <a:t>Log structured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journaling</a:t>
            </a:r>
            <a:r>
              <a:rPr lang="en-US" altLang="en-US" sz="2400" dirty="0"/>
              <a:t>) file systems record each metadata update to the file system as a </a:t>
            </a:r>
            <a:r>
              <a:rPr lang="en-US" altLang="en-US" sz="2400" b="1" dirty="0"/>
              <a:t>transaction</a:t>
            </a:r>
            <a:endParaRPr lang="en-US" altLang="en-US" sz="2400" dirty="0"/>
          </a:p>
          <a:p>
            <a:r>
              <a:rPr lang="en-US" altLang="en-US" sz="2400" dirty="0"/>
              <a:t>All transactions are written to a log</a:t>
            </a:r>
          </a:p>
          <a:p>
            <a:pPr lvl="1"/>
            <a:r>
              <a:rPr lang="en-US" altLang="en-US" dirty="0"/>
              <a:t> A transaction is considered committed once it is written to the log (sequentially)</a:t>
            </a:r>
          </a:p>
          <a:p>
            <a:pPr lvl="1"/>
            <a:r>
              <a:rPr lang="en-US" altLang="en-US" dirty="0"/>
              <a:t>Sometimes to a separate device or section of disk</a:t>
            </a:r>
          </a:p>
          <a:p>
            <a:pPr lvl="1"/>
            <a:r>
              <a:rPr lang="en-US" altLang="en-US" dirty="0"/>
              <a:t>However, the file system may not yet be updated</a:t>
            </a:r>
          </a:p>
          <a:p>
            <a:r>
              <a:rPr lang="en-US" altLang="en-US" sz="2400" dirty="0"/>
              <a:t>The transactions in the log are asynchronously written to the file system structures</a:t>
            </a:r>
          </a:p>
          <a:p>
            <a:pPr lvl="1"/>
            <a:r>
              <a:rPr lang="en-US" altLang="en-US" dirty="0"/>
              <a:t> When the file system structures are modified, the transaction is removed from the log</a:t>
            </a:r>
          </a:p>
          <a:p>
            <a:r>
              <a:rPr lang="en-US" altLang="en-US" sz="2400" dirty="0"/>
              <a:t>If the file system crashes, all remaining transactions in the log must still be performed</a:t>
            </a:r>
          </a:p>
          <a:p>
            <a:r>
              <a:rPr lang="en-US" altLang="en-US" sz="2400" dirty="0"/>
              <a:t>Faster recovery from crash, removes chance of inconsistency of metadata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9021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D47CE-FB70-444E-89E4-3E332498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Sun Network File System (NFS)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CF5-2D29-48BA-AE83-CDAB5089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945" y="640081"/>
            <a:ext cx="7021229" cy="621791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A</a:t>
            </a:r>
            <a:r>
              <a:rPr lang="en-US" sz="1800" dirty="0"/>
              <a:t>n implementation and a specification of a software system for accessing remote files across LANs (or WANs)</a:t>
            </a:r>
          </a:p>
          <a:p>
            <a:r>
              <a:rPr lang="en-US" sz="1800" dirty="0"/>
              <a:t>The implementation is part of the Solaris and SunOS operating systems running on Sun workstations using an unreliable datagram protocol (UDP/IP protocol and Ethernet</a:t>
            </a:r>
          </a:p>
          <a:p>
            <a:r>
              <a:rPr lang="en-US" altLang="en-US" sz="1800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/>
            <a:r>
              <a:rPr lang="en-US" altLang="en-US" sz="1800" dirty="0"/>
              <a:t>A remote directory is mounted over a local file system directory</a:t>
            </a:r>
          </a:p>
          <a:p>
            <a:pPr lvl="2"/>
            <a:r>
              <a:rPr lang="en-US" altLang="en-US" sz="1800" dirty="0"/>
              <a:t>The mounted directory looks like an integral subtree of the local file system, replacing the subtree descending from the local directory</a:t>
            </a:r>
          </a:p>
          <a:p>
            <a:pPr lvl="1"/>
            <a:r>
              <a:rPr lang="en-US" altLang="en-US" sz="1800" dirty="0"/>
              <a:t>Specification of the remote directory for the mount operation is nontransparent; the host name of the remote directory has to be provided</a:t>
            </a:r>
          </a:p>
          <a:p>
            <a:pPr lvl="2"/>
            <a:r>
              <a:rPr lang="en-US" altLang="en-US" sz="1800" dirty="0"/>
              <a:t>Files in the remote directory can then be accessed in a transparent manner</a:t>
            </a:r>
          </a:p>
          <a:p>
            <a:pPr lvl="1"/>
            <a:r>
              <a:rPr lang="en-US" altLang="en-US" sz="1800" dirty="0"/>
              <a:t>Subject to access-rights accreditation, potentially any file system (or directory within a file system), can be mounted remotely on top of any local directory</a:t>
            </a:r>
          </a:p>
          <a:p>
            <a:endParaRPr lang="en-US" sz="18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44844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BA026-00F1-46DE-95B3-BD90B994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NFS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879-5A5C-4E5A-B24F-A6AF54CA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NFS is designed to operate in a heterogeneous environment of different machines, operating systems, and network architectures; the NFS specifications independent of these media</a:t>
            </a:r>
          </a:p>
          <a:p>
            <a:r>
              <a:rPr lang="en-US" sz="2400" dirty="0"/>
              <a:t>This independence is achieved through the use of RPC primitives built on top of an External Data Representation (XDR) protocol used between two implementation-independent interfaces</a:t>
            </a:r>
          </a:p>
          <a:p>
            <a:r>
              <a:rPr lang="en-US" sz="2400" dirty="0"/>
              <a:t>The NFS specification distinguishes between the services provided by a mount mechanism and the actual remote-file-access services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1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8EE75-FD7C-4728-9AAB-ACC173DA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211"/>
            <a:ext cx="3494362" cy="212598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Three Major Layers of NFS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12C4-5957-42F3-8555-9786B374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457200"/>
            <a:ext cx="7021232" cy="595502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UNIX file-system interface (based on the </a:t>
            </a:r>
            <a:r>
              <a:rPr lang="en-US" altLang="en-US" sz="2400" b="1" dirty="0"/>
              <a:t>open, read, write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close</a:t>
            </a:r>
            <a:r>
              <a:rPr lang="en-US" altLang="en-US" sz="2400" dirty="0"/>
              <a:t> calls, and </a:t>
            </a:r>
            <a:r>
              <a:rPr lang="en-US" altLang="en-US" sz="2400" b="1" dirty="0"/>
              <a:t>file descriptors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Virtual File System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dirty="0"/>
              <a:t>Calls the NFS protocol procedures for remote requests</a:t>
            </a:r>
          </a:p>
          <a:p>
            <a:r>
              <a:rPr lang="en-US" altLang="en-US" sz="2400" dirty="0"/>
              <a:t>NFS service layer – bottom layer of the architecture</a:t>
            </a:r>
          </a:p>
          <a:p>
            <a:pPr lvl="1"/>
            <a:r>
              <a:rPr lang="en-US" altLang="en-US" dirty="0"/>
              <a:t>Implements the NFS protocol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95C78-0CA4-46B5-8A72-3F6E27ACB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5" y="2663190"/>
            <a:ext cx="4003179" cy="300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64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8A48D-24A9-4AC4-A73F-33376108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Layered 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98BF9-67ED-42B8-8993-CBC6111D9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751" y="602861"/>
            <a:ext cx="3137026" cy="580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5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06B40-A1C4-4CB3-BF29-4AC83ACD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WAFL File System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2A5B-2681-46DA-AF27-041F2EE6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19"/>
          </a:xfrm>
        </p:spPr>
        <p:txBody>
          <a:bodyPr anchor="ctr">
            <a:normAutofit/>
          </a:bodyPr>
          <a:lstStyle/>
          <a:p>
            <a:r>
              <a:rPr lang="en-US" altLang="en-US" sz="3600" dirty="0"/>
              <a:t>Used on Network Appliance </a:t>
            </a:r>
            <a:r>
              <a:rPr lang="ja-JP" altLang="en-US" sz="3600" dirty="0"/>
              <a:t>“</a:t>
            </a:r>
            <a:r>
              <a:rPr lang="en-US" altLang="ja-JP" sz="3600" dirty="0"/>
              <a:t>Filers</a:t>
            </a:r>
            <a:r>
              <a:rPr lang="ja-JP" altLang="en-US" sz="3600" dirty="0"/>
              <a:t>”</a:t>
            </a:r>
            <a:r>
              <a:rPr lang="en-US" altLang="ja-JP" sz="3600" dirty="0"/>
              <a:t> – distributed file system appliances</a:t>
            </a:r>
            <a:endParaRPr lang="en-US" altLang="en-US" sz="3600" dirty="0"/>
          </a:p>
          <a:p>
            <a:r>
              <a:rPr lang="ja-JP" altLang="en-US" sz="3600" dirty="0"/>
              <a:t>“</a:t>
            </a:r>
            <a:r>
              <a:rPr lang="en-US" altLang="ja-JP" sz="3600" dirty="0"/>
              <a:t>Write-anywhere file layout</a:t>
            </a:r>
            <a:r>
              <a:rPr lang="ja-JP" altLang="en-US" sz="3600" dirty="0"/>
              <a:t>”</a:t>
            </a:r>
            <a:endParaRPr lang="en-US" altLang="en-US" sz="3600" dirty="0"/>
          </a:p>
          <a:p>
            <a:r>
              <a:rPr lang="en-US" altLang="en-US" sz="3600" dirty="0"/>
              <a:t>Serves up NFS, CIFS, http, ftp</a:t>
            </a:r>
          </a:p>
          <a:p>
            <a:r>
              <a:rPr lang="en-US" altLang="en-US" sz="3600" dirty="0"/>
              <a:t>Random I/O optimized, write optimized</a:t>
            </a:r>
          </a:p>
          <a:p>
            <a:pPr lvl="1"/>
            <a:r>
              <a:rPr lang="en-US" altLang="en-US" sz="3600" dirty="0"/>
              <a:t>NVRAM for write caching</a:t>
            </a:r>
          </a:p>
          <a:p>
            <a:r>
              <a:rPr lang="en-US" altLang="en-US" sz="3600" dirty="0"/>
              <a:t>Similar to Berkeley Fast File System, with extensive modifications</a:t>
            </a:r>
          </a:p>
        </p:txBody>
      </p:sp>
      <p:pic>
        <p:nvPicPr>
          <p:cNvPr id="9" name="Picture 8" descr="11">
            <a:extLst>
              <a:ext uri="{FF2B5EF4-FFF2-40B4-BE49-F238E27FC236}">
                <a16:creationId xmlns:a16="http://schemas.microsoft.com/office/drawing/2014/main" id="{F5D2A49C-1516-4375-8B05-F0801693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47" y="4206627"/>
            <a:ext cx="3941782" cy="133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876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20B05-58E4-42C9-A5C1-79219223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Snapshots in WAFL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392AF81-3FD1-424C-A593-802BFFDC6D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210" y="321177"/>
            <a:ext cx="4181746" cy="58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72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EF928-0586-4047-8C46-3AA57F0F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File System Layers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969C-5704-451A-9CB5-AE0BAD7C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5" y="320040"/>
            <a:ext cx="7104116" cy="6217919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en-US" sz="2400" b="1" dirty="0"/>
              <a:t>Device drivers </a:t>
            </a:r>
            <a:r>
              <a:rPr lang="en-US" altLang="en-US" sz="2400" dirty="0"/>
              <a:t>manage I/O devices at the I/O control layer</a:t>
            </a:r>
          </a:p>
          <a:p>
            <a:pPr lvl="1">
              <a:defRPr/>
            </a:pPr>
            <a:r>
              <a:rPr lang="en-US" altLang="en-US" dirty="0"/>
              <a:t>Given commands like </a:t>
            </a:r>
            <a:r>
              <a:rPr lang="ja-JP" altLang="en-US" dirty="0"/>
              <a:t>“</a:t>
            </a:r>
            <a:r>
              <a:rPr lang="en-US" altLang="ja-JP" dirty="0"/>
              <a:t>read drive1, cylinder 72, track 2, sector 10, into memory location 1060</a:t>
            </a:r>
            <a:r>
              <a:rPr lang="ja-JP" altLang="en-US" dirty="0"/>
              <a:t>”</a:t>
            </a:r>
            <a:r>
              <a:rPr lang="en-US" altLang="ja-JP" dirty="0"/>
              <a:t> outputs low-level hardware specific commands to hardware controller</a:t>
            </a:r>
            <a:endParaRPr lang="en-US" altLang="ja-JP" b="1" dirty="0"/>
          </a:p>
          <a:p>
            <a:pPr>
              <a:defRPr/>
            </a:pPr>
            <a:r>
              <a:rPr lang="en-US" altLang="en-US" sz="2400" b="1" dirty="0"/>
              <a:t>Basic file system </a:t>
            </a:r>
            <a:r>
              <a:rPr lang="en-US" altLang="en-US" sz="2400" dirty="0"/>
              <a:t>given command like </a:t>
            </a:r>
            <a:r>
              <a:rPr lang="ja-JP" altLang="en-US" sz="2400" dirty="0"/>
              <a:t>“</a:t>
            </a:r>
            <a:r>
              <a:rPr lang="en-US" altLang="ja-JP" sz="2400" dirty="0"/>
              <a:t>retrieve block 123</a:t>
            </a:r>
            <a:r>
              <a:rPr lang="ja-JP" altLang="en-US" sz="2400" dirty="0"/>
              <a:t>”</a:t>
            </a:r>
            <a:r>
              <a:rPr lang="en-US" altLang="ja-JP" sz="2400" dirty="0"/>
              <a:t> translates to device driver</a:t>
            </a:r>
          </a:p>
          <a:p>
            <a:pPr lvl="1">
              <a:defRPr/>
            </a:pPr>
            <a:r>
              <a:rPr lang="en-US" altLang="en-US" sz="2000" dirty="0"/>
              <a:t>Also manages memory buffers and caches (allocation, freeing, replacement) </a:t>
            </a:r>
          </a:p>
          <a:p>
            <a:pPr lvl="2">
              <a:defRPr/>
            </a:pPr>
            <a:r>
              <a:rPr lang="en-US" altLang="en-US" dirty="0"/>
              <a:t>Buffers hold data in transit</a:t>
            </a:r>
          </a:p>
          <a:p>
            <a:pPr lvl="2">
              <a:defRPr/>
            </a:pPr>
            <a:r>
              <a:rPr lang="en-US" altLang="en-US" dirty="0"/>
              <a:t>Caches hold frequently used data</a:t>
            </a:r>
            <a:endParaRPr lang="en-US" altLang="ja-JP" b="1" dirty="0"/>
          </a:p>
          <a:p>
            <a:pPr>
              <a:defRPr/>
            </a:pPr>
            <a:r>
              <a:rPr lang="en-US" altLang="en-US" sz="2400" b="1" dirty="0"/>
              <a:t>File organization module </a:t>
            </a:r>
            <a:r>
              <a:rPr lang="en-US" altLang="en-US" sz="2400" dirty="0"/>
              <a:t>understands files, logical address, and physical blocks</a:t>
            </a:r>
          </a:p>
          <a:p>
            <a:pPr lvl="1">
              <a:defRPr/>
            </a:pPr>
            <a:r>
              <a:rPr lang="en-US" altLang="en-US" sz="2000" dirty="0"/>
              <a:t>Translates logical block # to physical block #</a:t>
            </a:r>
          </a:p>
          <a:p>
            <a:pPr lvl="1">
              <a:defRPr/>
            </a:pPr>
            <a:r>
              <a:rPr lang="en-US" altLang="en-US" sz="2000" dirty="0"/>
              <a:t>Manages free space, disk allocation</a:t>
            </a:r>
          </a:p>
        </p:txBody>
      </p:sp>
    </p:spTree>
    <p:extLst>
      <p:ext uri="{BB962C8B-B14F-4D97-AF65-F5344CB8AC3E}">
        <p14:creationId xmlns:p14="http://schemas.microsoft.com/office/powerpoint/2010/main" val="404920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51AEE-8830-4123-A3B3-6E1DC984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File System Layers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4A7D-73E9-413A-9124-1D275656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0" y="320040"/>
            <a:ext cx="7126973" cy="6092190"/>
          </a:xfrm>
        </p:spPr>
        <p:txBody>
          <a:bodyPr anchor="ctr">
            <a:normAutofit/>
          </a:bodyPr>
          <a:lstStyle/>
          <a:p>
            <a:r>
              <a:rPr lang="en-US" altLang="en-US" sz="3200" b="1" dirty="0"/>
              <a:t>Logical file system </a:t>
            </a:r>
            <a:r>
              <a:rPr lang="en-US" altLang="en-US" sz="3200" dirty="0"/>
              <a:t>manages metadata information</a:t>
            </a:r>
          </a:p>
          <a:p>
            <a:pPr lvl="1"/>
            <a:r>
              <a:rPr lang="en-US" altLang="en-US" sz="3200" dirty="0"/>
              <a:t>Translates file name into file number, file handle, location by maintaining file control blocks (</a:t>
            </a:r>
            <a:r>
              <a:rPr lang="en-US" altLang="en-US" sz="3200" b="1" dirty="0" err="1"/>
              <a:t>inodes</a:t>
            </a:r>
            <a:r>
              <a:rPr lang="en-US" altLang="en-US" sz="3200" dirty="0"/>
              <a:t> in UNIX)</a:t>
            </a:r>
          </a:p>
          <a:p>
            <a:pPr lvl="1"/>
            <a:r>
              <a:rPr lang="en-US" altLang="en-US" sz="3200" dirty="0"/>
              <a:t>Directory management</a:t>
            </a:r>
          </a:p>
          <a:p>
            <a:pPr lvl="1"/>
            <a:r>
              <a:rPr lang="en-US" altLang="en-US" sz="3200" dirty="0"/>
              <a:t>Protection</a:t>
            </a:r>
          </a:p>
          <a:p>
            <a:r>
              <a:rPr lang="en-US" altLang="en-US" sz="3200" dirty="0"/>
              <a:t>Layering useful for reducing complexity and redundancy but adds overhead and can decrease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66450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A720E-4590-45FB-90ED-8E712803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File-System Implementation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D027-FE2E-40C0-B599-F7DACF88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21" y="422910"/>
            <a:ext cx="7104108" cy="611504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We have system calls at the API level, but how do we implement their functions?</a:t>
            </a:r>
          </a:p>
          <a:p>
            <a:pPr lvl="1"/>
            <a:r>
              <a:rPr lang="en-US" altLang="en-US" sz="2800" dirty="0"/>
              <a:t>On-disk and in-memory structures</a:t>
            </a:r>
          </a:p>
          <a:p>
            <a:r>
              <a:rPr lang="en-US" altLang="en-US" b="1" dirty="0"/>
              <a:t>Boot control block</a:t>
            </a:r>
            <a:r>
              <a:rPr lang="en-US" altLang="en-US" dirty="0"/>
              <a:t> contains info needed by system to boot OS from that volume</a:t>
            </a:r>
          </a:p>
          <a:p>
            <a:pPr lvl="1"/>
            <a:r>
              <a:rPr lang="en-US" altLang="en-US" sz="2800" dirty="0"/>
              <a:t>Needed if volume contains OS, usually first block of volume</a:t>
            </a:r>
          </a:p>
          <a:p>
            <a:r>
              <a:rPr lang="en-US" altLang="en-US" b="1" dirty="0"/>
              <a:t>Volume control block (superblock, master file table)</a:t>
            </a:r>
            <a:r>
              <a:rPr lang="en-US" altLang="en-US" dirty="0"/>
              <a:t> contains volume details</a:t>
            </a:r>
          </a:p>
          <a:p>
            <a:pPr lvl="1"/>
            <a:r>
              <a:rPr lang="en-US" altLang="en-US" sz="2800" dirty="0"/>
              <a:t>Total # of blocks, # of free blocks, block size, free block pointers or array</a:t>
            </a:r>
          </a:p>
          <a:p>
            <a:r>
              <a:rPr lang="en-US" altLang="en-US" dirty="0"/>
              <a:t>Directory structure organizes the files</a:t>
            </a:r>
          </a:p>
          <a:p>
            <a:pPr lvl="1"/>
            <a:r>
              <a:rPr lang="en-US" altLang="en-US" sz="2800" dirty="0"/>
              <a:t>Names and </a:t>
            </a:r>
            <a:r>
              <a:rPr lang="en-US" altLang="en-US" sz="2800" dirty="0" err="1"/>
              <a:t>inode</a:t>
            </a:r>
            <a:r>
              <a:rPr lang="en-US" altLang="en-US" sz="2800" dirty="0"/>
              <a:t> numbers, master file table</a:t>
            </a:r>
          </a:p>
        </p:txBody>
      </p:sp>
    </p:spTree>
    <p:extLst>
      <p:ext uri="{BB962C8B-B14F-4D97-AF65-F5344CB8AC3E}">
        <p14:creationId xmlns:p14="http://schemas.microsoft.com/office/powerpoint/2010/main" val="15610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567A-7B82-4450-983C-CC7C6196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File-System Implementation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AD76-FE32-4972-A587-D433DAF3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894402" cy="4114799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Per-file </a:t>
            </a:r>
            <a:r>
              <a:rPr lang="en-US" altLang="en-US" sz="3200" b="1" dirty="0"/>
              <a:t>File Control Block (FCB)</a:t>
            </a:r>
            <a:r>
              <a:rPr lang="en-US" altLang="en-US" sz="3200" dirty="0"/>
              <a:t> contains many details about the file</a:t>
            </a:r>
          </a:p>
          <a:p>
            <a:pPr lvl="1"/>
            <a:r>
              <a:rPr lang="en-US" altLang="en-US" sz="3200" dirty="0" err="1"/>
              <a:t>uid</a:t>
            </a:r>
            <a:r>
              <a:rPr lang="en-US" altLang="en-US" sz="3200" dirty="0"/>
              <a:t> number, permissions, size, dates</a:t>
            </a:r>
          </a:p>
          <a:p>
            <a:pPr lvl="1"/>
            <a:r>
              <a:rPr lang="en-US" altLang="en-US" sz="3200" dirty="0"/>
              <a:t>NFTS stores into in master file table  using relational DB structures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A3CC74-2BEB-4376-8931-E51295BC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3669030"/>
            <a:ext cx="414290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42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4B351-BFE9-42B9-B82C-FC2926C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In-Memory File System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F68A98-4051-4F98-9EB9-C7E8540D9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276" y="828008"/>
            <a:ext cx="6961375" cy="52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3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0F09-5B13-4E04-B75D-ED122273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Partitions and Mounting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0425-5FDC-4D94-8630-48E523B6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106581" cy="610361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Partition can be a volume containing a file system (</a:t>
            </a:r>
            <a:r>
              <a:rPr lang="ja-JP" altLang="en-US" sz="2000" dirty="0"/>
              <a:t>“</a:t>
            </a:r>
            <a:r>
              <a:rPr lang="en-US" altLang="ja-JP" sz="2000" dirty="0"/>
              <a:t>cooked</a:t>
            </a:r>
            <a:r>
              <a:rPr lang="ja-JP" altLang="en-US" sz="2000" dirty="0"/>
              <a:t>”</a:t>
            </a:r>
            <a:r>
              <a:rPr lang="en-US" altLang="ja-JP" sz="2000" dirty="0"/>
              <a:t>) or </a:t>
            </a:r>
            <a:r>
              <a:rPr lang="en-US" altLang="ja-JP" sz="2000" b="1" dirty="0"/>
              <a:t>raw </a:t>
            </a:r>
            <a:r>
              <a:rPr lang="en-US" altLang="ja-JP" sz="2000" dirty="0"/>
              <a:t>– just a sequence of blocks with no file system</a:t>
            </a:r>
          </a:p>
          <a:p>
            <a:r>
              <a:rPr lang="en-US" altLang="en-US" sz="2000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sz="2000" dirty="0"/>
              <a:t>Or a boot management program for multi-</a:t>
            </a:r>
            <a:r>
              <a:rPr lang="en-US" altLang="en-US" sz="2000" dirty="0" err="1"/>
              <a:t>os</a:t>
            </a:r>
            <a:r>
              <a:rPr lang="en-US" altLang="en-US" sz="2000" dirty="0"/>
              <a:t> booting</a:t>
            </a:r>
          </a:p>
          <a:p>
            <a:r>
              <a:rPr lang="en-US" altLang="en-US" sz="2000" b="1" dirty="0"/>
              <a:t>Root partition </a:t>
            </a:r>
            <a:r>
              <a:rPr lang="en-US" altLang="en-US" sz="2000" dirty="0"/>
              <a:t>contains the OS, other partitions can hold other operating systems, other file systems, or be raw</a:t>
            </a:r>
          </a:p>
          <a:p>
            <a:pPr lvl="1"/>
            <a:r>
              <a:rPr lang="en-US" altLang="en-US" sz="2000" dirty="0"/>
              <a:t>Mounted at boot time</a:t>
            </a:r>
          </a:p>
          <a:p>
            <a:pPr lvl="1"/>
            <a:r>
              <a:rPr lang="en-US" altLang="en-US" sz="2000" dirty="0"/>
              <a:t>Other partitions can mount automatically or manually</a:t>
            </a:r>
          </a:p>
          <a:p>
            <a:r>
              <a:rPr lang="en-US" altLang="en-US" sz="2000" dirty="0"/>
              <a:t>At mount time, file system consistency checked</a:t>
            </a:r>
          </a:p>
          <a:p>
            <a:pPr lvl="1"/>
            <a:r>
              <a:rPr lang="en-US" altLang="en-US" sz="2000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  <p:extLst>
      <p:ext uri="{BB962C8B-B14F-4D97-AF65-F5344CB8AC3E}">
        <p14:creationId xmlns:p14="http://schemas.microsoft.com/office/powerpoint/2010/main" val="247440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2117</Words>
  <Application>Microsoft Office PowerPoint</Application>
  <PresentationFormat>Widescreen</PresentationFormat>
  <Paragraphs>244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Monotype Sorts</vt:lpstr>
      <vt:lpstr>Verdana</vt:lpstr>
      <vt:lpstr>Office Theme</vt:lpstr>
      <vt:lpstr>COSC3503 Operating Systems   Chapter 12 File-System Implementation</vt:lpstr>
      <vt:lpstr>File-System Structure</vt:lpstr>
      <vt:lpstr>Layered File System</vt:lpstr>
      <vt:lpstr>File System Layers</vt:lpstr>
      <vt:lpstr>File System Layers</vt:lpstr>
      <vt:lpstr>File-System Implementation</vt:lpstr>
      <vt:lpstr>File-System Implementation</vt:lpstr>
      <vt:lpstr>In-Memory File System Structures</vt:lpstr>
      <vt:lpstr>Partitions and Mounting</vt:lpstr>
      <vt:lpstr>Virtual File Systems</vt:lpstr>
      <vt:lpstr>Directory Implementation</vt:lpstr>
      <vt:lpstr>Allocation Methods - Contiguous</vt:lpstr>
      <vt:lpstr>Extent-Based Systems</vt:lpstr>
      <vt:lpstr>Allocation Methods - Linked</vt:lpstr>
      <vt:lpstr>FAT (File Allocation Table) Variation</vt:lpstr>
      <vt:lpstr>Allocation Methods - Indexed</vt:lpstr>
      <vt:lpstr>Large Files: Linked Scheme</vt:lpstr>
      <vt:lpstr>Larger Files: Two-level Index</vt:lpstr>
      <vt:lpstr>Combined Scheme:  UNIX UFS </vt:lpstr>
      <vt:lpstr>Performance</vt:lpstr>
      <vt:lpstr>Free-Space Management</vt:lpstr>
      <vt:lpstr>Linked Free Space List on Disk</vt:lpstr>
      <vt:lpstr>Space Maps (ZFS)</vt:lpstr>
      <vt:lpstr>Efficiency and Performance</vt:lpstr>
      <vt:lpstr>Recovery</vt:lpstr>
      <vt:lpstr>Log Structured File Systems</vt:lpstr>
      <vt:lpstr>The Sun Network File System (NFS)</vt:lpstr>
      <vt:lpstr>NFS</vt:lpstr>
      <vt:lpstr>Three Major Layers of NFS Architecture</vt:lpstr>
      <vt:lpstr>WAFL File System</vt:lpstr>
      <vt:lpstr>Snapshots in WAFL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Lecture 33 – Week 12  Chapter 12 File System Implementation</dc:title>
  <dc:creator>Lim, Doug</dc:creator>
  <cp:lastModifiedBy>Douglas Lim</cp:lastModifiedBy>
  <cp:revision>4</cp:revision>
  <dcterms:created xsi:type="dcterms:W3CDTF">2019-04-09T21:44:39Z</dcterms:created>
  <dcterms:modified xsi:type="dcterms:W3CDTF">2020-04-05T20:03:27Z</dcterms:modified>
</cp:coreProperties>
</file>