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611" r:id="rId3"/>
    <p:sldId id="612" r:id="rId4"/>
    <p:sldId id="613" r:id="rId5"/>
    <p:sldId id="614" r:id="rId6"/>
    <p:sldId id="619" r:id="rId7"/>
    <p:sldId id="621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635" r:id="rId22"/>
    <p:sldId id="636" r:id="rId23"/>
    <p:sldId id="637" r:id="rId24"/>
    <p:sldId id="638" r:id="rId25"/>
    <p:sldId id="63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1341D9-D795-43FB-949D-76580C5DEFF9}">
          <p14:sldIdLst>
            <p14:sldId id="256"/>
            <p14:sldId id="611"/>
            <p14:sldId id="612"/>
            <p14:sldId id="613"/>
            <p14:sldId id="614"/>
            <p14:sldId id="619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B79A5-2B9B-4CD8-99B7-3B48B6AB2032}" v="1" dt="2020-04-05T18:29:07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919" autoAdjust="0"/>
  </p:normalViewPr>
  <p:slideViewPr>
    <p:cSldViewPr snapToGrid="0">
      <p:cViewPr varScale="1">
        <p:scale>
          <a:sx n="88" d="100"/>
          <a:sy n="88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Lim" userId="411c515a-09cc-407f-ae25-324c0f3b93af" providerId="ADAL" clId="{82FB79A5-2B9B-4CD8-99B7-3B48B6AB2032}"/>
    <pc:docChg chg="modSld">
      <pc:chgData name="Douglas Lim" userId="411c515a-09cc-407f-ae25-324c0f3b93af" providerId="ADAL" clId="{82FB79A5-2B9B-4CD8-99B7-3B48B6AB2032}" dt="2020-04-05T18:28:12.824" v="3" actId="20577"/>
      <pc:docMkLst>
        <pc:docMk/>
      </pc:docMkLst>
      <pc:sldChg chg="modSp mod">
        <pc:chgData name="Douglas Lim" userId="411c515a-09cc-407f-ae25-324c0f3b93af" providerId="ADAL" clId="{82FB79A5-2B9B-4CD8-99B7-3B48B6AB2032}" dt="2020-04-05T18:28:12.824" v="3" actId="20577"/>
        <pc:sldMkLst>
          <pc:docMk/>
          <pc:sldMk cId="2653363723" sldId="256"/>
        </pc:sldMkLst>
        <pc:spChg chg="mod">
          <ac:chgData name="Douglas Lim" userId="411c515a-09cc-407f-ae25-324c0f3b93af" providerId="ADAL" clId="{82FB79A5-2B9B-4CD8-99B7-3B48B6AB2032}" dt="2020-04-05T18:28:12.824" v="3" actId="20577"/>
          <ac:spMkLst>
            <pc:docMk/>
            <pc:sldMk cId="2653363723" sldId="256"/>
            <ac:spMk id="2" creationId="{22C0B7AE-F4AB-4F29-AF18-C7E6BEDE1CC7}"/>
          </ac:spMkLst>
        </pc:spChg>
        <pc:spChg chg="mod">
          <ac:chgData name="Douglas Lim" userId="411c515a-09cc-407f-ae25-324c0f3b93af" providerId="ADAL" clId="{82FB79A5-2B9B-4CD8-99B7-3B48B6AB2032}" dt="2020-04-05T18:27:47.851" v="0" actId="6549"/>
          <ac:spMkLst>
            <pc:docMk/>
            <pc:sldMk cId="2653363723" sldId="256"/>
            <ac:spMk id="3" creationId="{8455284E-B25F-497B-8CD8-A303430798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9D024-E500-42F1-96EF-37154D2C9083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990D4-2CD2-4A82-BB4D-1A179CE01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1990D4-2CD2-4A82-BB4D-1A179CE01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2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7D7C-26F6-4ADD-A52D-0A2E88BF6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4995F-A488-49EC-814E-372BB6BFF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124CB-3CC6-4478-BCC2-3E1397D8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DFAC-F5E5-4E91-8BAF-45CEF368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7096" y="6356350"/>
            <a:ext cx="38039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EAA5-A1B3-4929-800A-26DD0AD6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C00D7-D4B4-4CBE-B8A9-BF8453725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775" y="6099937"/>
            <a:ext cx="21050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5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7CFF-8DE9-44FB-97DE-51F08CD2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82A35-2742-406C-9171-B6574E9A2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E1043-DA98-49DA-8454-F0E3FB3F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0175-FCB7-4D1B-863F-0B5884CF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080D-1B1B-4990-A852-7030FB33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5920F-31EF-462C-B2FF-B47E380AF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E5723-308F-421E-97E0-E0102697C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7C7B-D125-461D-8073-F106166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16C8C-A214-4566-8B51-1D58C8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66A5-0280-4796-A292-74E6B9E9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02E0-3128-4E37-B1D0-BC48FD41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A88C-6177-4665-9C79-942B06D5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6E88-7A94-4EED-B956-1DB786CE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August 20,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379E0-1DAE-4592-A5EE-E534E596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8BF7D-6F10-409F-BD48-EE664F36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E6743-CFE3-4A3D-9727-E1B8DB1BEF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903" y="6252091"/>
            <a:ext cx="1457897" cy="48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EF49-1E63-4699-95A7-AEBF6464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D992F-4454-46F6-8869-4F4A3A4AF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ED741-8E9A-4AD8-A29F-6BC76A38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4F45-B7F6-4432-836C-2353F21A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48F18-CF32-4190-AEC2-BD88F851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A892-02A5-4D6C-99D1-43E91680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5DB8-36B0-46EB-8410-CE0D89525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81CEA-8D79-410D-B222-3728A716A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7DC76-0F68-4553-91A3-CF7D49DA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5458A-7BBB-4D5B-AF19-BE075DBD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6DF3D-24E9-41E3-94EE-B48997A8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EF03-0438-43D8-BFA3-C698F6C8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167CE-0637-4F89-A42B-E62193F8B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82C3-4EFB-40CF-86E8-4674DF3B1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21957-63CA-4210-8E66-9712CBD66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AD83-57DA-46B9-B56D-DB84E6A3F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4E6E3-DD4C-4FF0-86DD-ABF1604B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CF6393-BC85-4C69-A32C-0487F084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69D62-AC68-437A-BB85-F032B933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6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67CE-6715-4894-A8FF-F3DB4FEC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FB6DE-AC62-422E-B37E-BB1776C1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DA5E6-A6C4-40AA-9766-780E1438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2357B-9B21-43C6-A087-3CB09E14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D6F61-12BB-433A-A01A-AE5D7EEC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C9049-54DE-4E65-A794-FD9E8A54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83343-A435-489B-A6B9-C71BA13B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8F69-ECB4-40DA-8E13-6B093EAE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95A4-C170-44F0-BACE-2037DDCDF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93DD7-C798-4F5D-BB01-F80BFD8EB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C2F73-A1B4-42DE-B89E-F3A3F719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6F28-2EF9-4C00-ACD4-0F4C52F4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BF376-E076-411D-96B2-5954656E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7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862B-1DE9-4201-8450-1CBDC52B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7C9A4-9161-4E0F-8931-ECB625A2E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0DAFB-4EF4-4F6D-9608-4F199AEFE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22EF2-539B-4DF6-A6FD-07166CC3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75B71-26EB-4496-93EF-748D8B2F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9C40-3545-4FC4-BE4F-03B954B1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A725F-6A17-4092-A8CC-7F676AD2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8E309-5794-4AD7-AE41-7C86A9CC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F5DC1-37DC-4A4D-8BE9-60D2CC70B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B2BE9-92A3-454B-92A5-6438FA1B4D6D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D35E-B762-465F-8332-F380B37E2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2A7C-A11D-4739-873C-C66BA755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02970-B718-423D-84DB-63AB639E7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6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0B7AE-F4AB-4F29-AF18-C7E6BEDE1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7677" y="965199"/>
            <a:ext cx="7652756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COSC3503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Operating Systems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 13 I/O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5284E-B25F-497B-8CD8-A30343079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endParaRPr lang="en-US" sz="2000" dirty="0">
              <a:solidFill>
                <a:schemeClr val="accent1"/>
              </a:solidFill>
            </a:endParaRP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Doug Lim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36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42215-AD01-44CB-9B89-78EA544C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More on Interrupts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300F2-0734-4E48-95FD-20451A49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400050"/>
            <a:ext cx="7021221" cy="613790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Interrupt mechanism also used for </a:t>
            </a:r>
            <a:r>
              <a:rPr lang="en-US" altLang="en-US" b="1" dirty="0"/>
              <a:t>exceptions</a:t>
            </a:r>
          </a:p>
          <a:p>
            <a:pPr lvl="1"/>
            <a:r>
              <a:rPr lang="en-US" altLang="en-US" sz="2800" dirty="0"/>
              <a:t>Terminate process, crash system due to hardware error</a:t>
            </a:r>
          </a:p>
          <a:p>
            <a:r>
              <a:rPr lang="en-US" altLang="en-US" dirty="0"/>
              <a:t>Page fault executes when memory access error</a:t>
            </a:r>
          </a:p>
          <a:p>
            <a:r>
              <a:rPr lang="en-US" altLang="en-US" dirty="0"/>
              <a:t>System call executes via </a:t>
            </a:r>
            <a:r>
              <a:rPr lang="en-US" altLang="en-US" b="1" dirty="0"/>
              <a:t>trap</a:t>
            </a:r>
            <a:r>
              <a:rPr lang="en-US" altLang="en-US" dirty="0"/>
              <a:t> to trigger kernel to execute request</a:t>
            </a:r>
          </a:p>
          <a:p>
            <a:r>
              <a:rPr lang="en-US" altLang="en-US" dirty="0"/>
              <a:t>Multi-CPU systems can process interrupts concurrently</a:t>
            </a:r>
          </a:p>
          <a:p>
            <a:pPr lvl="1"/>
            <a:r>
              <a:rPr lang="en-US" altLang="en-US" sz="2800" dirty="0"/>
              <a:t>If operating system designed to handle it</a:t>
            </a:r>
          </a:p>
          <a:p>
            <a:r>
              <a:rPr lang="en-US" altLang="en-US" dirty="0"/>
              <a:t>Used for time-sensitive processing, frequent, must be fast</a:t>
            </a:r>
          </a:p>
        </p:txBody>
      </p:sp>
    </p:spTree>
    <p:extLst>
      <p:ext uri="{BB962C8B-B14F-4D97-AF65-F5344CB8AC3E}">
        <p14:creationId xmlns:p14="http://schemas.microsoft.com/office/powerpoint/2010/main" val="147653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23982-5BF3-497B-A201-819ECB9A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Direct Memory Access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B392-2D75-4918-A705-CCAD18D30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411480"/>
            <a:ext cx="7021230" cy="6126479"/>
          </a:xfrm>
        </p:spPr>
        <p:txBody>
          <a:bodyPr anchor="ctr">
            <a:normAutofit/>
          </a:bodyPr>
          <a:lstStyle/>
          <a:p>
            <a:r>
              <a:rPr lang="en-US" altLang="en-US" sz="2000" dirty="0"/>
              <a:t>Used to avoid </a:t>
            </a:r>
            <a:r>
              <a:rPr lang="en-US" altLang="en-US" sz="2000" b="1" dirty="0"/>
              <a:t>programmed I/O</a:t>
            </a:r>
            <a:r>
              <a:rPr lang="en-US" altLang="en-US" sz="2000" dirty="0"/>
              <a:t> (one byte at a time) for large data movement </a:t>
            </a:r>
          </a:p>
          <a:p>
            <a:r>
              <a:rPr lang="en-US" altLang="en-US" sz="2000" dirty="0"/>
              <a:t>Requires </a:t>
            </a:r>
            <a:r>
              <a:rPr lang="en-US" altLang="en-US" sz="2000" b="1" dirty="0"/>
              <a:t>DMA</a:t>
            </a:r>
            <a:r>
              <a:rPr lang="en-US" altLang="en-US" sz="2000" dirty="0"/>
              <a:t> controller</a:t>
            </a:r>
          </a:p>
          <a:p>
            <a:r>
              <a:rPr lang="en-US" altLang="en-US" sz="2000" dirty="0"/>
              <a:t>Bypasses CPU to transfer data directly between I/O device and memory </a:t>
            </a:r>
          </a:p>
          <a:p>
            <a:r>
              <a:rPr lang="en-US" altLang="en-US" sz="2000" dirty="0"/>
              <a:t>OS writes DMA command block into memory </a:t>
            </a:r>
          </a:p>
          <a:p>
            <a:pPr lvl="1"/>
            <a:r>
              <a:rPr lang="en-US" altLang="en-US" sz="2000" dirty="0"/>
              <a:t>Source and destination addresses</a:t>
            </a:r>
          </a:p>
          <a:p>
            <a:pPr lvl="1"/>
            <a:r>
              <a:rPr lang="en-US" altLang="en-US" sz="2000" dirty="0"/>
              <a:t>Read or write mode</a:t>
            </a:r>
          </a:p>
          <a:p>
            <a:pPr lvl="1"/>
            <a:r>
              <a:rPr lang="en-US" altLang="en-US" sz="2000" dirty="0"/>
              <a:t>Count of bytes</a:t>
            </a:r>
          </a:p>
          <a:p>
            <a:pPr lvl="1"/>
            <a:r>
              <a:rPr lang="en-US" altLang="en-US" sz="2000" dirty="0"/>
              <a:t>Writes location of command block to DMA controller</a:t>
            </a:r>
          </a:p>
          <a:p>
            <a:pPr lvl="1"/>
            <a:r>
              <a:rPr lang="en-US" altLang="en-US" sz="2000" dirty="0"/>
              <a:t>Bus mastering of DMA controller – grabs bus from CPU</a:t>
            </a:r>
          </a:p>
          <a:p>
            <a:pPr lvl="2"/>
            <a:r>
              <a:rPr lang="en-US" altLang="en-US" b="1" dirty="0"/>
              <a:t>Cycle stealing </a:t>
            </a:r>
            <a:r>
              <a:rPr lang="en-US" altLang="en-US" dirty="0"/>
              <a:t>from CPU but still much more efficient</a:t>
            </a:r>
          </a:p>
          <a:p>
            <a:pPr lvl="1"/>
            <a:r>
              <a:rPr lang="en-US" altLang="en-US" sz="2000" dirty="0"/>
              <a:t>When done, interrupts to signal completion</a:t>
            </a:r>
          </a:p>
          <a:p>
            <a:r>
              <a:rPr lang="en-US" altLang="en-US" sz="2000" dirty="0"/>
              <a:t>Version that is aware of virtual addresses can be even more efficient - </a:t>
            </a:r>
            <a:r>
              <a:rPr lang="en-US" altLang="en-US" sz="2000" b="1" dirty="0"/>
              <a:t>DVMA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9021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D47CE-FB70-444E-89E4-3E332498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Six Step Process to Perform DMA Transfer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CF5-2D29-48BA-AE83-CDAB5089E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945" y="640081"/>
            <a:ext cx="7021229" cy="6217919"/>
          </a:xfrm>
        </p:spPr>
        <p:txBody>
          <a:bodyPr anchor="ctr">
            <a:normAutofit/>
          </a:bodyPr>
          <a:lstStyle/>
          <a:p>
            <a:endParaRPr lang="en-US" sz="1800" dirty="0"/>
          </a:p>
          <a:p>
            <a:endParaRPr lang="en-US" sz="1500" dirty="0"/>
          </a:p>
        </p:txBody>
      </p:sp>
      <p:pic>
        <p:nvPicPr>
          <p:cNvPr id="6" name="Picture 5" descr="13_05.pdf">
            <a:extLst>
              <a:ext uri="{FF2B5EF4-FFF2-40B4-BE49-F238E27FC236}">
                <a16:creationId xmlns:a16="http://schemas.microsoft.com/office/drawing/2014/main" id="{6BCC1D5B-734B-4201-BE8F-53E363297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68" y="765810"/>
            <a:ext cx="6953736" cy="5246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84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BA026-00F1-46DE-95B3-BD90B994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Application I/O Interface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D879-5A5C-4E5A-B24F-A6AF54CA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021232" cy="6217919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I/O system calls encapsulate device behaviors in generic classes</a:t>
            </a:r>
          </a:p>
          <a:p>
            <a:r>
              <a:rPr lang="en-US" altLang="en-US" sz="2400" dirty="0"/>
              <a:t>Device-driver layer hides differences among I/O controllers from kernel</a:t>
            </a:r>
          </a:p>
          <a:p>
            <a:r>
              <a:rPr lang="en-US" altLang="en-US" sz="2400" dirty="0"/>
              <a:t>New devices talking already-implemented protocols need no extra work</a:t>
            </a:r>
          </a:p>
          <a:p>
            <a:r>
              <a:rPr lang="en-US" altLang="en-US" sz="2400" dirty="0"/>
              <a:t>Each OS has its own I/O subsystem structures and device driver frameworks</a:t>
            </a:r>
          </a:p>
          <a:p>
            <a:r>
              <a:rPr lang="en-US" altLang="en-US" sz="2400" dirty="0"/>
              <a:t>Devices vary in many dimensions</a:t>
            </a:r>
          </a:p>
          <a:p>
            <a:pPr lvl="1"/>
            <a:r>
              <a:rPr lang="en-US" altLang="en-US" b="1" dirty="0"/>
              <a:t>Character-stream </a:t>
            </a:r>
            <a:r>
              <a:rPr lang="en-US" altLang="en-US" dirty="0"/>
              <a:t>or</a:t>
            </a:r>
            <a:r>
              <a:rPr lang="en-US" altLang="en-US" b="1" dirty="0"/>
              <a:t> block</a:t>
            </a:r>
          </a:p>
          <a:p>
            <a:pPr lvl="1"/>
            <a:r>
              <a:rPr lang="en-US" altLang="en-US" b="1" dirty="0"/>
              <a:t>Sequential </a:t>
            </a:r>
            <a:r>
              <a:rPr lang="en-US" altLang="en-US" dirty="0"/>
              <a:t>or </a:t>
            </a:r>
            <a:r>
              <a:rPr lang="en-US" altLang="en-US" b="1" dirty="0"/>
              <a:t>random-access</a:t>
            </a:r>
          </a:p>
          <a:p>
            <a:pPr lvl="1"/>
            <a:r>
              <a:rPr lang="en-US" altLang="en-US" b="1" dirty="0"/>
              <a:t>Synchronous </a:t>
            </a:r>
            <a:r>
              <a:rPr lang="en-US" altLang="en-US" dirty="0"/>
              <a:t>or</a:t>
            </a:r>
            <a:r>
              <a:rPr lang="en-US" altLang="en-US" b="1" dirty="0"/>
              <a:t> asynchronous </a:t>
            </a:r>
            <a:r>
              <a:rPr lang="en-US" altLang="en-US" dirty="0"/>
              <a:t>(or both)</a:t>
            </a:r>
          </a:p>
          <a:p>
            <a:pPr lvl="1"/>
            <a:r>
              <a:rPr lang="en-US" altLang="en-US" b="1" dirty="0"/>
              <a:t>Sharable </a:t>
            </a:r>
            <a:r>
              <a:rPr lang="en-US" altLang="en-US" dirty="0"/>
              <a:t>or</a:t>
            </a:r>
            <a:r>
              <a:rPr lang="en-US" altLang="en-US" b="1" dirty="0"/>
              <a:t> dedicated</a:t>
            </a:r>
          </a:p>
          <a:p>
            <a:pPr lvl="1"/>
            <a:r>
              <a:rPr lang="en-US" altLang="en-US" b="1" dirty="0"/>
              <a:t>Speed of operation</a:t>
            </a:r>
          </a:p>
          <a:p>
            <a:pPr lvl="1"/>
            <a:r>
              <a:rPr lang="en-US" altLang="en-US" b="1" dirty="0"/>
              <a:t>read-write, read only, </a:t>
            </a:r>
            <a:r>
              <a:rPr lang="en-US" altLang="en-US" dirty="0"/>
              <a:t>or</a:t>
            </a:r>
            <a:r>
              <a:rPr lang="en-US" altLang="en-US" b="1" dirty="0"/>
              <a:t> write only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141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8EE75-FD7C-4728-9AAB-ACC173DA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49" y="2366010"/>
            <a:ext cx="3494362" cy="2125980"/>
          </a:xfrm>
        </p:spPr>
        <p:txBody>
          <a:bodyPr>
            <a:norm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A Kernel I/O Structure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DE6F98-AFC4-476E-9AB8-1CF5D71E9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435" y="868681"/>
            <a:ext cx="6803445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45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06B40-A1C4-4CB3-BF29-4AC83ACD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Characteristics of I/O Devices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2A5B-2681-46DA-AF27-041F2EE6F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3" cy="621791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Subtleties of devices handled by device drivers</a:t>
            </a:r>
          </a:p>
          <a:p>
            <a:r>
              <a:rPr lang="en-US" altLang="en-US" dirty="0"/>
              <a:t>Broadly I/O devices can be grouped by the OS into</a:t>
            </a:r>
          </a:p>
          <a:p>
            <a:pPr lvl="1"/>
            <a:r>
              <a:rPr lang="en-US" altLang="en-US" sz="2800" dirty="0"/>
              <a:t>Block I/O</a:t>
            </a:r>
          </a:p>
          <a:p>
            <a:pPr lvl="1"/>
            <a:r>
              <a:rPr lang="en-US" altLang="en-US" sz="2800" dirty="0"/>
              <a:t>Character I/O (Stream)</a:t>
            </a:r>
          </a:p>
          <a:p>
            <a:pPr lvl="1"/>
            <a:r>
              <a:rPr lang="en-US" altLang="en-US" sz="2800" dirty="0"/>
              <a:t>Memory-mapped file access</a:t>
            </a:r>
          </a:p>
          <a:p>
            <a:pPr lvl="1"/>
            <a:r>
              <a:rPr lang="en-US" altLang="en-US" sz="2800" dirty="0"/>
              <a:t>Network sockets</a:t>
            </a:r>
          </a:p>
          <a:p>
            <a:r>
              <a:rPr lang="en-US" altLang="en-US" dirty="0"/>
              <a:t>For direct manipulation of I/O device specific characteristics, usually an escape / back door</a:t>
            </a:r>
          </a:p>
          <a:p>
            <a:pPr lvl="1"/>
            <a:r>
              <a:rPr lang="en-US" altLang="en-US" sz="2800" dirty="0"/>
              <a:t>Unix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ioctl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b="1" dirty="0"/>
              <a:t> </a:t>
            </a:r>
            <a:r>
              <a:rPr lang="en-US" altLang="en-US" sz="2800" dirty="0"/>
              <a:t>call to send arbitrary bits to a device control register and data to device data register</a:t>
            </a:r>
          </a:p>
        </p:txBody>
      </p:sp>
    </p:spTree>
    <p:extLst>
      <p:ext uri="{BB962C8B-B14F-4D97-AF65-F5344CB8AC3E}">
        <p14:creationId xmlns:p14="http://schemas.microsoft.com/office/powerpoint/2010/main" val="228387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1CE40-E95D-4E2B-849E-092E2687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Block and Character Devices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9F1C-FFE5-476C-A937-22BBFD9D1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13" y="320040"/>
            <a:ext cx="7104120" cy="6217920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Block devices include disk drives</a:t>
            </a:r>
          </a:p>
          <a:p>
            <a:pPr lvl="1"/>
            <a:r>
              <a:rPr lang="en-US" altLang="en-US" sz="2800" dirty="0"/>
              <a:t>Commands include read, write, seek </a:t>
            </a:r>
          </a:p>
          <a:p>
            <a:pPr lvl="1"/>
            <a:r>
              <a:rPr lang="en-US" altLang="en-US" sz="2800" b="1" dirty="0"/>
              <a:t>Raw I/O</a:t>
            </a:r>
            <a:r>
              <a:rPr lang="en-US" altLang="en-US" sz="2800" dirty="0"/>
              <a:t>,</a:t>
            </a:r>
            <a:r>
              <a:rPr lang="en-US" altLang="en-US" sz="2800" b="1" dirty="0"/>
              <a:t> direct I/O</a:t>
            </a:r>
            <a:r>
              <a:rPr lang="en-US" altLang="en-US" sz="2800" dirty="0"/>
              <a:t>,</a:t>
            </a:r>
            <a:r>
              <a:rPr lang="en-US" altLang="en-US" sz="2800" b="1" dirty="0"/>
              <a:t> </a:t>
            </a:r>
            <a:r>
              <a:rPr lang="en-US" altLang="en-US" sz="2800" dirty="0"/>
              <a:t>or file-system access</a:t>
            </a:r>
          </a:p>
          <a:p>
            <a:pPr lvl="1"/>
            <a:r>
              <a:rPr lang="en-US" altLang="en-US" sz="2800" dirty="0"/>
              <a:t>Memory-mapped file access possible</a:t>
            </a:r>
          </a:p>
          <a:p>
            <a:pPr lvl="2"/>
            <a:r>
              <a:rPr lang="en-US" altLang="en-US" sz="2800" dirty="0"/>
              <a:t>File mapped to virtual memory and clusters brought via demand paging</a:t>
            </a:r>
          </a:p>
          <a:p>
            <a:pPr lvl="1"/>
            <a:r>
              <a:rPr lang="en-US" altLang="en-US" sz="2800" dirty="0"/>
              <a:t>DMA</a:t>
            </a:r>
          </a:p>
          <a:p>
            <a:r>
              <a:rPr lang="en-US" altLang="en-US" dirty="0"/>
              <a:t>Character devices include keyboards, mice, serial ports</a:t>
            </a:r>
          </a:p>
          <a:p>
            <a:pPr lvl="1"/>
            <a:r>
              <a:rPr lang="en-US" altLang="en-US" sz="2800" dirty="0"/>
              <a:t>Commands include </a:t>
            </a:r>
            <a:r>
              <a:rPr lang="en-US" altLang="en-US" sz="2800" b="1" dirty="0">
                <a:latin typeface="Courier New" panose="02070309020205020404" pitchFamily="49" charset="0"/>
              </a:rPr>
              <a:t>get()</a:t>
            </a:r>
            <a:r>
              <a:rPr lang="en-US" altLang="en-US" sz="2800" dirty="0">
                <a:latin typeface="Courier New" panose="02070309020205020404" pitchFamily="49" charset="0"/>
              </a:rPr>
              <a:t>, </a:t>
            </a:r>
            <a:r>
              <a:rPr lang="en-US" altLang="en-US" sz="2800" b="1" dirty="0">
                <a:latin typeface="Courier New" panose="02070309020205020404" pitchFamily="49" charset="0"/>
              </a:rPr>
              <a:t>put()</a:t>
            </a:r>
            <a:endParaRPr lang="en-US" altLang="en-US" sz="2800" b="1" dirty="0"/>
          </a:p>
          <a:p>
            <a:pPr lvl="1"/>
            <a:r>
              <a:rPr lang="en-US" altLang="en-US" sz="2800" dirty="0"/>
              <a:t>Libraries layered on top allow line editing</a:t>
            </a:r>
          </a:p>
        </p:txBody>
      </p:sp>
    </p:spTree>
    <p:extLst>
      <p:ext uri="{BB962C8B-B14F-4D97-AF65-F5344CB8AC3E}">
        <p14:creationId xmlns:p14="http://schemas.microsoft.com/office/powerpoint/2010/main" val="334177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94FD4-D111-4117-A00E-17402765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Network Devices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18B3-5EC7-4189-80F3-864453F03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17" y="320040"/>
            <a:ext cx="7104116" cy="6137909"/>
          </a:xfrm>
        </p:spPr>
        <p:txBody>
          <a:bodyPr anchor="ctr">
            <a:normAutofit/>
          </a:bodyPr>
          <a:lstStyle/>
          <a:p>
            <a:r>
              <a:rPr lang="en-US" altLang="en-US" sz="3600" dirty="0"/>
              <a:t>Varying enough from block and character to have own interface</a:t>
            </a:r>
          </a:p>
          <a:p>
            <a:r>
              <a:rPr lang="en-US" altLang="en-US" sz="3600" dirty="0"/>
              <a:t>Linux, Unix, Windows and many others include </a:t>
            </a:r>
            <a:r>
              <a:rPr lang="en-US" altLang="en-US" sz="3600" b="1" dirty="0"/>
              <a:t>socket </a:t>
            </a:r>
            <a:r>
              <a:rPr lang="en-US" altLang="en-US" sz="3600" dirty="0"/>
              <a:t>interface</a:t>
            </a:r>
          </a:p>
          <a:p>
            <a:pPr lvl="1"/>
            <a:r>
              <a:rPr lang="en-US" altLang="en-US" sz="3600" dirty="0"/>
              <a:t>Separates network protocol from network operation</a:t>
            </a:r>
          </a:p>
          <a:p>
            <a:pPr lvl="1"/>
            <a:r>
              <a:rPr lang="en-US" altLang="en-US" sz="3600" dirty="0"/>
              <a:t>Includes </a:t>
            </a:r>
            <a:r>
              <a:rPr lang="en-US" altLang="en-US" sz="3600" b="1" dirty="0">
                <a:latin typeface="Courier New" panose="02070309020205020404" pitchFamily="49" charset="0"/>
              </a:rPr>
              <a:t>select()</a:t>
            </a:r>
            <a:r>
              <a:rPr lang="en-US" altLang="en-US" sz="3600" dirty="0"/>
              <a:t> functionality</a:t>
            </a:r>
          </a:p>
          <a:p>
            <a:r>
              <a:rPr lang="en-US" altLang="en-US" sz="3600" dirty="0"/>
              <a:t>Approaches vary widely (pipes, FIFOs, streams, queues, mailboxes)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25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CB751-8B23-45B6-B58F-3D214E6F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Nonblocking and Asynchronous I/O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93D71-2FBE-4A4B-B8C1-32377019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000" b="1" dirty="0"/>
              <a:t>Blocking </a:t>
            </a:r>
            <a:r>
              <a:rPr lang="en-US" altLang="en-US" sz="2000" dirty="0"/>
              <a:t>- process suspended until I/O completed</a:t>
            </a:r>
          </a:p>
          <a:p>
            <a:pPr lvl="1"/>
            <a:r>
              <a:rPr lang="en-US" altLang="en-US" sz="2000" dirty="0"/>
              <a:t>Easy to use and understand</a:t>
            </a:r>
          </a:p>
          <a:p>
            <a:pPr lvl="1"/>
            <a:r>
              <a:rPr lang="en-US" altLang="en-US" sz="2000" dirty="0"/>
              <a:t>Insufficient for some needs</a:t>
            </a:r>
          </a:p>
          <a:p>
            <a:r>
              <a:rPr lang="en-US" altLang="en-US" sz="2000" b="1" dirty="0"/>
              <a:t>Nonblocking</a:t>
            </a:r>
            <a:r>
              <a:rPr lang="en-US" altLang="en-US" sz="2000" dirty="0"/>
              <a:t> - I/O call returns as much as available</a:t>
            </a:r>
          </a:p>
          <a:p>
            <a:pPr lvl="1"/>
            <a:r>
              <a:rPr lang="en-US" altLang="en-US" sz="2000" dirty="0"/>
              <a:t>User interface, data copy (buffered I/O)</a:t>
            </a:r>
          </a:p>
          <a:p>
            <a:pPr lvl="1"/>
            <a:r>
              <a:rPr lang="en-US" altLang="en-US" sz="2000" dirty="0"/>
              <a:t>Implemented via multi-threading</a:t>
            </a:r>
          </a:p>
          <a:p>
            <a:pPr lvl="1"/>
            <a:r>
              <a:rPr lang="en-US" altLang="en-US" sz="2000" dirty="0"/>
              <a:t>Returns quickly with count of bytes read or written</a:t>
            </a:r>
          </a:p>
          <a:p>
            <a:pPr lvl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select() </a:t>
            </a:r>
            <a:r>
              <a:rPr lang="en-US" altLang="en-US" sz="2000" dirty="0"/>
              <a:t>to find if data ready then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read()</a:t>
            </a:r>
            <a:r>
              <a:rPr lang="en-US" altLang="en-US" sz="2000" b="1" dirty="0"/>
              <a:t> </a:t>
            </a:r>
            <a:r>
              <a:rPr lang="en-US" altLang="en-US" sz="2000" dirty="0"/>
              <a:t>or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write()</a:t>
            </a:r>
            <a:r>
              <a:rPr lang="en-US" altLang="en-US" sz="2000" b="1" dirty="0"/>
              <a:t> </a:t>
            </a:r>
            <a:r>
              <a:rPr lang="en-US" altLang="en-US" sz="2000" dirty="0"/>
              <a:t>to transfer</a:t>
            </a:r>
          </a:p>
          <a:p>
            <a:r>
              <a:rPr lang="en-US" altLang="en-US" sz="2000" b="1" dirty="0"/>
              <a:t>Asynchronous</a:t>
            </a:r>
            <a:r>
              <a:rPr lang="en-US" altLang="en-US" sz="2000" dirty="0"/>
              <a:t> - process runs while I/O executes</a:t>
            </a:r>
          </a:p>
          <a:p>
            <a:pPr lvl="1"/>
            <a:r>
              <a:rPr lang="en-US" altLang="en-US" sz="2000" dirty="0"/>
              <a:t>Difficult to use</a:t>
            </a:r>
          </a:p>
          <a:p>
            <a:pPr lvl="1"/>
            <a:r>
              <a:rPr lang="en-US" altLang="en-US" sz="2000" dirty="0"/>
              <a:t>I/O subsystem signals process when I/O completed</a:t>
            </a:r>
          </a:p>
        </p:txBody>
      </p:sp>
    </p:spTree>
    <p:extLst>
      <p:ext uri="{BB962C8B-B14F-4D97-AF65-F5344CB8AC3E}">
        <p14:creationId xmlns:p14="http://schemas.microsoft.com/office/powerpoint/2010/main" val="76354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6E321-8052-441A-9A17-621F99FB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Kernel I/O Subsystem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88CF8-F630-42A3-A7BA-BCC96B047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12" y="320040"/>
            <a:ext cx="7104123" cy="6217919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Scheduling</a:t>
            </a:r>
          </a:p>
          <a:p>
            <a:pPr lvl="1"/>
            <a:r>
              <a:rPr lang="en-US" altLang="en-US" dirty="0"/>
              <a:t>Some I/O request ordering via per-device queue</a:t>
            </a:r>
          </a:p>
          <a:p>
            <a:pPr lvl="1"/>
            <a:r>
              <a:rPr lang="en-US" altLang="en-US" dirty="0"/>
              <a:t>Some OSs try fairness</a:t>
            </a:r>
          </a:p>
          <a:p>
            <a:pPr lvl="1"/>
            <a:r>
              <a:rPr lang="en-US" altLang="en-US" dirty="0"/>
              <a:t>Some implement Quality Of Service (i.e. IPQOS)</a:t>
            </a:r>
          </a:p>
          <a:p>
            <a:r>
              <a:rPr lang="en-US" altLang="en-US" sz="2400" b="1" dirty="0"/>
              <a:t>Buffering</a:t>
            </a:r>
            <a:r>
              <a:rPr lang="en-US" altLang="en-US" sz="2400" dirty="0"/>
              <a:t> - store data in memory while transferring between devices</a:t>
            </a:r>
          </a:p>
          <a:p>
            <a:pPr lvl="1"/>
            <a:r>
              <a:rPr lang="en-US" altLang="en-US" dirty="0"/>
              <a:t>To cope with device speed mismatch</a:t>
            </a:r>
          </a:p>
          <a:p>
            <a:pPr lvl="1"/>
            <a:r>
              <a:rPr lang="en-US" altLang="en-US" dirty="0"/>
              <a:t>To cope with device transfer size mismatch</a:t>
            </a:r>
          </a:p>
          <a:p>
            <a:pPr lvl="1"/>
            <a:r>
              <a:rPr lang="en-US" altLang="en-US" dirty="0"/>
              <a:t>To maintain </a:t>
            </a:r>
            <a:r>
              <a:rPr lang="ja-JP" altLang="en-US" dirty="0"/>
              <a:t>“</a:t>
            </a:r>
            <a:r>
              <a:rPr lang="en-US" altLang="ja-JP" dirty="0"/>
              <a:t>copy semantics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b="1" dirty="0"/>
              <a:t>Double buffering </a:t>
            </a:r>
            <a:r>
              <a:rPr lang="en-US" altLang="en-US" dirty="0"/>
              <a:t>– two copies of the data</a:t>
            </a:r>
          </a:p>
          <a:p>
            <a:pPr lvl="2"/>
            <a:r>
              <a:rPr lang="en-US" altLang="en-US" sz="2400" dirty="0"/>
              <a:t>Kernel and user</a:t>
            </a:r>
          </a:p>
          <a:p>
            <a:pPr lvl="2"/>
            <a:r>
              <a:rPr lang="en-US" altLang="en-US" sz="2400" dirty="0"/>
              <a:t>Varying sizes</a:t>
            </a:r>
          </a:p>
          <a:p>
            <a:pPr lvl="2"/>
            <a:r>
              <a:rPr lang="en-US" altLang="en-US" sz="2400" dirty="0"/>
              <a:t>Full  / being processed and not-full / being used</a:t>
            </a:r>
          </a:p>
          <a:p>
            <a:pPr lvl="2"/>
            <a:r>
              <a:rPr lang="en-US" altLang="en-US" sz="2400" dirty="0"/>
              <a:t>Copy-on-write can be used for efficiency in some cases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588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5A5A4-8AA0-4FA2-A2BE-41E1B9D5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>
                <a:solidFill>
                  <a:schemeClr val="accent1"/>
                </a:solidFill>
              </a:rPr>
              <a:t>Overview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0020-A102-4BD8-9BE3-317BA370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9" y="320040"/>
            <a:ext cx="7342802" cy="6537959"/>
          </a:xfrm>
        </p:spPr>
        <p:txBody>
          <a:bodyPr anchor="ctr">
            <a:normAutofit/>
          </a:bodyPr>
          <a:lstStyle/>
          <a:p>
            <a:r>
              <a:rPr lang="en-US" altLang="en-US" dirty="0"/>
              <a:t>I/O management is a major component of operating system design and operation</a:t>
            </a:r>
          </a:p>
          <a:p>
            <a:pPr lvl="1"/>
            <a:r>
              <a:rPr lang="en-US" altLang="en-US" sz="2800" dirty="0"/>
              <a:t>Important aspect of computer operation</a:t>
            </a:r>
          </a:p>
          <a:p>
            <a:pPr lvl="1"/>
            <a:r>
              <a:rPr lang="en-US" altLang="en-US" sz="2800" dirty="0"/>
              <a:t>I/O devices vary greatly</a:t>
            </a:r>
          </a:p>
          <a:p>
            <a:pPr lvl="1"/>
            <a:r>
              <a:rPr lang="en-US" altLang="en-US" sz="2800" dirty="0"/>
              <a:t>Various methods to control them</a:t>
            </a:r>
          </a:p>
          <a:p>
            <a:pPr lvl="1"/>
            <a:r>
              <a:rPr lang="en-US" altLang="en-US" sz="2800" dirty="0"/>
              <a:t>Performance management </a:t>
            </a:r>
          </a:p>
          <a:p>
            <a:pPr lvl="1"/>
            <a:r>
              <a:rPr lang="en-US" altLang="en-US" sz="2800" dirty="0"/>
              <a:t>New types of devices frequent</a:t>
            </a:r>
          </a:p>
          <a:p>
            <a:r>
              <a:rPr lang="en-US" altLang="en-US" dirty="0"/>
              <a:t>Ports, busses, device controllers connect to various devices</a:t>
            </a:r>
          </a:p>
          <a:p>
            <a:r>
              <a:rPr lang="en-US" altLang="en-US" b="1" dirty="0"/>
              <a:t>Device drivers </a:t>
            </a:r>
            <a:r>
              <a:rPr lang="en-US" altLang="en-US" dirty="0"/>
              <a:t>software that encapsulate device details</a:t>
            </a:r>
          </a:p>
          <a:p>
            <a:pPr lvl="1"/>
            <a:r>
              <a:rPr lang="en-US" altLang="en-US" sz="2800" dirty="0"/>
              <a:t>Present uniform device-access interface to I/O subsystem</a:t>
            </a:r>
          </a:p>
        </p:txBody>
      </p:sp>
    </p:spTree>
    <p:extLst>
      <p:ext uri="{BB962C8B-B14F-4D97-AF65-F5344CB8AC3E}">
        <p14:creationId xmlns:p14="http://schemas.microsoft.com/office/powerpoint/2010/main" val="3113819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9528A2-BE19-44F4-B77C-61674843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Sun Enterprise 6000 Device-Transfer Rates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3981CF-8AE5-4E91-8AF1-5B736CFA0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079" y="321177"/>
            <a:ext cx="6357614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82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15E61-406B-43B4-A212-2504F5CF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Kernel I/O Subsystem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DC75-18D0-46AD-A0FC-AD43D866C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b="1" dirty="0"/>
              <a:t>Caching</a:t>
            </a:r>
            <a:r>
              <a:rPr lang="en-US" altLang="en-US" sz="2400" dirty="0"/>
              <a:t> - faster device holding copy of data</a:t>
            </a:r>
          </a:p>
          <a:p>
            <a:pPr lvl="1"/>
            <a:r>
              <a:rPr lang="en-US" altLang="en-US" dirty="0"/>
              <a:t>Always just a copy</a:t>
            </a:r>
          </a:p>
          <a:p>
            <a:pPr lvl="1"/>
            <a:r>
              <a:rPr lang="en-US" altLang="en-US" dirty="0"/>
              <a:t>Key to performance</a:t>
            </a:r>
          </a:p>
          <a:p>
            <a:pPr lvl="1"/>
            <a:r>
              <a:rPr lang="en-US" altLang="en-US" dirty="0"/>
              <a:t>Sometimes combined with buffering</a:t>
            </a:r>
          </a:p>
          <a:p>
            <a:r>
              <a:rPr lang="en-US" altLang="en-US" sz="2400" b="1" dirty="0"/>
              <a:t>Spooling</a:t>
            </a:r>
            <a:r>
              <a:rPr lang="en-US" altLang="en-US" sz="2400" dirty="0"/>
              <a:t> - hold output for a device</a:t>
            </a:r>
          </a:p>
          <a:p>
            <a:pPr lvl="1"/>
            <a:r>
              <a:rPr lang="en-US" altLang="en-US" dirty="0"/>
              <a:t>If device can serve only one request at a time </a:t>
            </a:r>
          </a:p>
          <a:p>
            <a:pPr lvl="1"/>
            <a:r>
              <a:rPr lang="en-US" altLang="en-US" dirty="0"/>
              <a:t>i.e., Printing</a:t>
            </a:r>
          </a:p>
          <a:p>
            <a:r>
              <a:rPr lang="en-US" altLang="en-US" sz="2400" b="1" dirty="0"/>
              <a:t>Device reservation</a:t>
            </a:r>
            <a:r>
              <a:rPr lang="en-US" altLang="en-US" sz="2400" dirty="0"/>
              <a:t> - provides exclusive access to a device</a:t>
            </a:r>
          </a:p>
          <a:p>
            <a:pPr lvl="1"/>
            <a:r>
              <a:rPr lang="en-US" altLang="en-US" dirty="0"/>
              <a:t>System calls for allocation and de-allocation</a:t>
            </a:r>
          </a:p>
          <a:p>
            <a:pPr lvl="1"/>
            <a:r>
              <a:rPr lang="en-US" altLang="en-US" dirty="0"/>
              <a:t>Watch out for deadlock</a:t>
            </a:r>
          </a:p>
        </p:txBody>
      </p:sp>
    </p:spTree>
    <p:extLst>
      <p:ext uri="{BB962C8B-B14F-4D97-AF65-F5344CB8AC3E}">
        <p14:creationId xmlns:p14="http://schemas.microsoft.com/office/powerpoint/2010/main" val="2776483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6F034-C525-4D5E-822C-C60BBC63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Error Handling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8A9D-4CC0-43AD-8A0E-1F632C29E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OS can recover from disk read, device unavailable, transient write failures</a:t>
            </a:r>
          </a:p>
          <a:p>
            <a:pPr lvl="1"/>
            <a:r>
              <a:rPr lang="en-US" altLang="en-US" dirty="0"/>
              <a:t>Retry a read or write, for example</a:t>
            </a:r>
          </a:p>
          <a:p>
            <a:pPr lvl="1"/>
            <a:r>
              <a:rPr lang="en-US" altLang="en-US" dirty="0"/>
              <a:t>Some systems more advanced – Solaris FMA, AIX </a:t>
            </a:r>
          </a:p>
          <a:p>
            <a:pPr lvl="2"/>
            <a:r>
              <a:rPr lang="en-US" altLang="en-US" sz="2400" dirty="0"/>
              <a:t>Track error frequencies, stop using device with increasing frequency of retry-able errors</a:t>
            </a:r>
          </a:p>
          <a:p>
            <a:r>
              <a:rPr lang="en-US" altLang="en-US" sz="2400" dirty="0"/>
              <a:t>Most return an error number or code when I/O request fails </a:t>
            </a:r>
          </a:p>
          <a:p>
            <a:r>
              <a:rPr lang="en-US" altLang="en-US" sz="2400" dirty="0"/>
              <a:t>System error logs hold problem reports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66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DDEE1-326A-4945-ACF5-6F0C422E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I/O Protection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E3174-0ACE-4A41-BBEF-FA62A6AAE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Autofit/>
          </a:bodyPr>
          <a:lstStyle/>
          <a:p>
            <a:r>
              <a:rPr lang="en-US" altLang="en-US" sz="3200" dirty="0"/>
              <a:t>User process may accidentally or purposefully attempt to disrupt normal operation via illegal I/O instructions</a:t>
            </a:r>
          </a:p>
          <a:p>
            <a:pPr lvl="1"/>
            <a:r>
              <a:rPr lang="en-US" altLang="en-US" sz="3200" dirty="0"/>
              <a:t>All I/O instructions defined to be privileged</a:t>
            </a:r>
          </a:p>
          <a:p>
            <a:pPr lvl="1"/>
            <a:r>
              <a:rPr lang="en-US" altLang="en-US" sz="3200" dirty="0"/>
              <a:t>I/O must be performed via system calls</a:t>
            </a:r>
          </a:p>
          <a:p>
            <a:pPr lvl="2"/>
            <a:r>
              <a:rPr lang="en-US" altLang="en-US" sz="3200" dirty="0"/>
              <a:t>Memory-mapped and I/O port memory locations must be protected too</a:t>
            </a:r>
          </a:p>
        </p:txBody>
      </p:sp>
    </p:spTree>
    <p:extLst>
      <p:ext uri="{BB962C8B-B14F-4D97-AF65-F5344CB8AC3E}">
        <p14:creationId xmlns:p14="http://schemas.microsoft.com/office/powerpoint/2010/main" val="1142922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5AE4C-7ACD-49D6-926C-88D0F2B2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864" y="628651"/>
            <a:ext cx="3494362" cy="172217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Kernel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3DB4-9537-4238-B5EB-5AB07C293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Kernel keeps state info for I/O components, including open file tables, network connections, character device state</a:t>
            </a:r>
          </a:p>
          <a:p>
            <a:r>
              <a:rPr lang="en-US" altLang="en-US" sz="2400" dirty="0"/>
              <a:t>Many, many complex data structures to track buffers, memory allocation, </a:t>
            </a:r>
            <a:r>
              <a:rPr lang="ja-JP" altLang="en-US" sz="2400" dirty="0"/>
              <a:t>“</a:t>
            </a:r>
            <a:r>
              <a:rPr lang="en-US" altLang="ja-JP" sz="2400" dirty="0"/>
              <a:t>dirty</a:t>
            </a:r>
            <a:r>
              <a:rPr lang="ja-JP" altLang="en-US" sz="2400" dirty="0"/>
              <a:t>”</a:t>
            </a:r>
            <a:r>
              <a:rPr lang="en-US" altLang="ja-JP" sz="2400" dirty="0"/>
              <a:t> blocks</a:t>
            </a:r>
          </a:p>
          <a:p>
            <a:r>
              <a:rPr lang="en-US" altLang="en-US" sz="2400" dirty="0"/>
              <a:t>Some use object-oriented methods and message passing to implement I/O</a:t>
            </a:r>
          </a:p>
          <a:p>
            <a:pPr lvl="1"/>
            <a:r>
              <a:rPr lang="en-US" altLang="en-US" dirty="0"/>
              <a:t>Windows uses message passing</a:t>
            </a:r>
          </a:p>
          <a:p>
            <a:pPr lvl="2"/>
            <a:r>
              <a:rPr lang="en-US" altLang="en-US" sz="2400" dirty="0"/>
              <a:t>Message with I/O information passed from user mode into kernel</a:t>
            </a:r>
          </a:p>
          <a:p>
            <a:pPr lvl="2"/>
            <a:r>
              <a:rPr lang="en-US" altLang="en-US" sz="2400" dirty="0"/>
              <a:t>Message modified as it flows through to device driver and back to process</a:t>
            </a:r>
          </a:p>
          <a:p>
            <a:pPr lvl="2"/>
            <a:r>
              <a:rPr lang="en-US" altLang="en-US" sz="2400" dirty="0"/>
              <a:t>Pros / cons?</a:t>
            </a:r>
          </a:p>
        </p:txBody>
      </p:sp>
      <p:pic>
        <p:nvPicPr>
          <p:cNvPr id="6" name="Picture 5" descr="13_12.pdf">
            <a:extLst>
              <a:ext uri="{FF2B5EF4-FFF2-40B4-BE49-F238E27FC236}">
                <a16:creationId xmlns:a16="http://schemas.microsoft.com/office/drawing/2014/main" id="{5E28AB55-A0D1-4921-A009-30473EF03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06" y="2183130"/>
            <a:ext cx="4126048" cy="371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44ECBF-5D4A-44D5-A4AD-B9903080FFB5}"/>
              </a:ext>
            </a:extLst>
          </p:cNvPr>
          <p:cNvSpPr txBox="1"/>
          <p:nvPr/>
        </p:nvSpPr>
        <p:spPr>
          <a:xfrm>
            <a:off x="1870350" y="5947528"/>
            <a:ext cx="25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Unix I/O Kernel Structure</a:t>
            </a:r>
          </a:p>
        </p:txBody>
      </p:sp>
    </p:spTree>
    <p:extLst>
      <p:ext uri="{BB962C8B-B14F-4D97-AF65-F5344CB8AC3E}">
        <p14:creationId xmlns:p14="http://schemas.microsoft.com/office/powerpoint/2010/main" val="2702952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18425-9D6D-4F98-96EA-8C94C750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Power Management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BFB4-C6B7-4A49-BE03-F50202B00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Not strictly domain of I/O, but much is I/O related</a:t>
            </a:r>
          </a:p>
          <a:p>
            <a:r>
              <a:rPr lang="en-US" altLang="en-US" sz="2400" dirty="0"/>
              <a:t>Computers and devices use electricity, generate heat, frequently require cooling</a:t>
            </a:r>
          </a:p>
          <a:p>
            <a:r>
              <a:rPr lang="en-US" altLang="en-US" sz="2400" dirty="0"/>
              <a:t>OSes can help manage and improve use</a:t>
            </a:r>
          </a:p>
          <a:p>
            <a:pPr lvl="1"/>
            <a:r>
              <a:rPr lang="en-US" altLang="en-US" dirty="0"/>
              <a:t>Cloud computing environments move virtual machines between servers</a:t>
            </a:r>
          </a:p>
          <a:p>
            <a:pPr lvl="2"/>
            <a:r>
              <a:rPr lang="en-US" altLang="en-US" sz="2400" dirty="0"/>
              <a:t>Can end up evacuating whole systems and shutting them down</a:t>
            </a:r>
          </a:p>
          <a:p>
            <a:r>
              <a:rPr lang="en-US" altLang="en-US" sz="2400" dirty="0"/>
              <a:t>Mobile computing has power management as first class OS aspect</a:t>
            </a:r>
          </a:p>
        </p:txBody>
      </p:sp>
    </p:spTree>
    <p:extLst>
      <p:ext uri="{BB962C8B-B14F-4D97-AF65-F5344CB8AC3E}">
        <p14:creationId xmlns:p14="http://schemas.microsoft.com/office/powerpoint/2010/main" val="230309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FD362-9F2D-4DDE-A7F2-F61FDC07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49" y="1422561"/>
            <a:ext cx="3494362" cy="1093523"/>
          </a:xfrm>
        </p:spPr>
        <p:txBody>
          <a:bodyPr>
            <a:normAutofit/>
          </a:bodyPr>
          <a:lstStyle/>
          <a:p>
            <a:pPr algn="r"/>
            <a:r>
              <a:rPr lang="en-US" altLang="en-US" dirty="0">
                <a:solidFill>
                  <a:schemeClr val="accent1"/>
                </a:solidFill>
              </a:rPr>
              <a:t>I/O Hardware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4E301-4A1B-4186-B9A3-8A1D2D64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14" y="422911"/>
            <a:ext cx="7104117" cy="5966460"/>
          </a:xfrm>
        </p:spPr>
        <p:txBody>
          <a:bodyPr anchor="ctr">
            <a:normAutofit/>
          </a:bodyPr>
          <a:lstStyle/>
          <a:p>
            <a:r>
              <a:rPr lang="en-US" altLang="en-US" sz="2000" dirty="0"/>
              <a:t>Incredible variety of I/O devices</a:t>
            </a:r>
          </a:p>
          <a:p>
            <a:pPr lvl="1"/>
            <a:r>
              <a:rPr lang="en-US" altLang="en-US" sz="2000" dirty="0"/>
              <a:t>Storage</a:t>
            </a:r>
          </a:p>
          <a:p>
            <a:pPr lvl="1"/>
            <a:r>
              <a:rPr lang="en-US" altLang="en-US" sz="2000" dirty="0"/>
              <a:t>Transmission</a:t>
            </a:r>
          </a:p>
          <a:p>
            <a:pPr lvl="1"/>
            <a:r>
              <a:rPr lang="en-US" altLang="en-US" sz="2000" dirty="0"/>
              <a:t>Human-interface</a:t>
            </a:r>
          </a:p>
          <a:p>
            <a:r>
              <a:rPr lang="en-US" altLang="en-US" sz="2000" dirty="0"/>
              <a:t>Common concepts – signals from I/O devices interface with computer</a:t>
            </a:r>
          </a:p>
          <a:p>
            <a:pPr lvl="1"/>
            <a:r>
              <a:rPr lang="en-US" altLang="en-US" sz="2000" b="1" dirty="0"/>
              <a:t>Port </a:t>
            </a:r>
            <a:r>
              <a:rPr lang="en-US" altLang="en-US" sz="2000" dirty="0"/>
              <a:t>– connection point for device</a:t>
            </a:r>
          </a:p>
          <a:p>
            <a:pPr lvl="1"/>
            <a:r>
              <a:rPr lang="en-US" altLang="en-US" sz="2000" b="1" dirty="0"/>
              <a:t>Bus</a:t>
            </a:r>
            <a:r>
              <a:rPr lang="en-US" altLang="en-US" sz="2000" dirty="0"/>
              <a:t> - </a:t>
            </a:r>
            <a:r>
              <a:rPr lang="en-US" altLang="en-US" sz="2000" b="1" dirty="0"/>
              <a:t>daisy chain</a:t>
            </a:r>
            <a:r>
              <a:rPr lang="en-US" altLang="en-US" sz="2000" dirty="0"/>
              <a:t> or shared direct access</a:t>
            </a:r>
          </a:p>
          <a:p>
            <a:pPr lvl="2"/>
            <a:r>
              <a:rPr lang="en-US" altLang="en-US" b="1" dirty="0"/>
              <a:t>PCI</a:t>
            </a:r>
            <a:r>
              <a:rPr lang="en-US" altLang="en-US" dirty="0"/>
              <a:t> bus common in PCs and servers, PCI Express (</a:t>
            </a:r>
            <a:r>
              <a:rPr lang="en-US" altLang="en-US" b="1" dirty="0"/>
              <a:t>PCIe</a:t>
            </a:r>
            <a:r>
              <a:rPr lang="en-US" altLang="en-US" dirty="0"/>
              <a:t>) </a:t>
            </a:r>
          </a:p>
          <a:p>
            <a:pPr lvl="2"/>
            <a:r>
              <a:rPr lang="en-US" altLang="en-US" b="1" dirty="0"/>
              <a:t>expansion</a:t>
            </a:r>
            <a:r>
              <a:rPr lang="en-US" altLang="en-US" dirty="0"/>
              <a:t> </a:t>
            </a:r>
            <a:r>
              <a:rPr lang="en-US" altLang="en-US" b="1" dirty="0"/>
              <a:t>bus</a:t>
            </a:r>
            <a:r>
              <a:rPr lang="en-US" altLang="en-US" dirty="0"/>
              <a:t> connects relatively slow devices</a:t>
            </a:r>
          </a:p>
          <a:p>
            <a:pPr lvl="1"/>
            <a:r>
              <a:rPr lang="en-US" altLang="en-US" sz="2000" b="1" dirty="0"/>
              <a:t>Controller</a:t>
            </a:r>
            <a:r>
              <a:rPr lang="en-US" altLang="en-US" sz="2000" dirty="0"/>
              <a:t> (</a:t>
            </a:r>
            <a:r>
              <a:rPr lang="en-US" altLang="en-US" sz="2000" b="1" dirty="0"/>
              <a:t>host adapter</a:t>
            </a:r>
            <a:r>
              <a:rPr lang="en-US" altLang="en-US" sz="2000" dirty="0"/>
              <a:t>) – electronics that operate port, bus, device</a:t>
            </a:r>
          </a:p>
          <a:p>
            <a:pPr lvl="2"/>
            <a:r>
              <a:rPr lang="en-US" altLang="en-US" dirty="0"/>
              <a:t>Sometimes integrated</a:t>
            </a:r>
          </a:p>
          <a:p>
            <a:pPr lvl="2"/>
            <a:r>
              <a:rPr lang="en-US" altLang="en-US" dirty="0"/>
              <a:t>Sometimes separate circuit board (host adapter)</a:t>
            </a:r>
          </a:p>
          <a:p>
            <a:pPr lvl="2"/>
            <a:r>
              <a:rPr lang="en-US" altLang="en-US" dirty="0"/>
              <a:t>Contains processor, microcode, private memory, bus controller,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3"/>
            <a:r>
              <a:rPr lang="en-US" altLang="en-US" sz="2000" dirty="0"/>
              <a:t>Some talk to per-device controller with bus controller, microcode, memory, </a:t>
            </a:r>
            <a:r>
              <a:rPr lang="en-US" altLang="en-US" sz="2000" dirty="0" err="1"/>
              <a:t>etc</a:t>
            </a:r>
            <a:endParaRPr lang="en-US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08F2BD-1CB6-444B-A7A6-0D02C972E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4" y="2748100"/>
            <a:ext cx="4145993" cy="3187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94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F78C5-32CB-4C1B-902B-FC7E57BC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I/O Hardware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Control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5F1C-A11E-4590-87FD-F7D9B76C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29" cy="6045133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I/O instructions control devices</a:t>
            </a:r>
          </a:p>
          <a:p>
            <a:r>
              <a:rPr lang="en-US" altLang="en-US" sz="2400" dirty="0"/>
              <a:t>Devices usually have registers where device driver places commands, addresses, and data to write, or read data from registers after command execution</a:t>
            </a:r>
          </a:p>
          <a:p>
            <a:pPr lvl="1"/>
            <a:r>
              <a:rPr lang="en-US" altLang="en-US" dirty="0"/>
              <a:t>Data-in register, data-out register, status register, control register</a:t>
            </a:r>
          </a:p>
          <a:p>
            <a:pPr lvl="1"/>
            <a:r>
              <a:rPr lang="en-US" altLang="en-US" dirty="0"/>
              <a:t>Typically 1-4 bytes, or FIFO buffer</a:t>
            </a:r>
          </a:p>
          <a:p>
            <a:r>
              <a:rPr lang="en-US" altLang="en-US" sz="2400" dirty="0"/>
              <a:t>Devices have addresses, used by </a:t>
            </a:r>
          </a:p>
          <a:p>
            <a:pPr lvl="1"/>
            <a:r>
              <a:rPr lang="en-US" altLang="en-US" dirty="0"/>
              <a:t>Direct I/O instructions</a:t>
            </a:r>
          </a:p>
          <a:p>
            <a:pPr lvl="1"/>
            <a:r>
              <a:rPr lang="en-US" altLang="en-US" b="1" dirty="0"/>
              <a:t>Memory-mapped I/O</a:t>
            </a:r>
          </a:p>
          <a:p>
            <a:pPr lvl="2"/>
            <a:r>
              <a:rPr lang="en-US" altLang="en-US" sz="2400" dirty="0"/>
              <a:t>Device data and command registers mapped to processor address space</a:t>
            </a:r>
          </a:p>
          <a:p>
            <a:pPr lvl="2"/>
            <a:r>
              <a:rPr lang="en-US" altLang="en-US" sz="2400" dirty="0"/>
              <a:t>Especially for large address spaces (graphics)</a:t>
            </a:r>
          </a:p>
        </p:txBody>
      </p:sp>
    </p:spTree>
    <p:extLst>
      <p:ext uri="{BB962C8B-B14F-4D97-AF65-F5344CB8AC3E}">
        <p14:creationId xmlns:p14="http://schemas.microsoft.com/office/powerpoint/2010/main" val="372869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BD8C8-9CF9-4CB2-A557-5ADDA93E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fr-FR" altLang="en-US" dirty="0" err="1">
                <a:solidFill>
                  <a:schemeClr val="accent1"/>
                </a:solidFill>
              </a:rPr>
              <a:t>Device</a:t>
            </a:r>
            <a:r>
              <a:rPr lang="fr-FR" altLang="en-US" dirty="0">
                <a:solidFill>
                  <a:schemeClr val="accent1"/>
                </a:solidFill>
              </a:rPr>
              <a:t> I/O Port Locations on </a:t>
            </a:r>
            <a:r>
              <a:rPr lang="fr-FR" altLang="en-US" dirty="0" err="1">
                <a:solidFill>
                  <a:schemeClr val="accent1"/>
                </a:solidFill>
              </a:rPr>
              <a:t>PCs</a:t>
            </a:r>
            <a:r>
              <a:rPr lang="fr-FR" altLang="en-US" dirty="0">
                <a:solidFill>
                  <a:schemeClr val="accent1"/>
                </a:solidFill>
              </a:rPr>
              <a:t> (partial)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84BA-FB51-4C00-8B2A-C2CFFEBA5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2648003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88ED9-7EC3-48D1-B989-6311F383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31" y="1299251"/>
            <a:ext cx="6679369" cy="421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5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AB14F-EF78-4E25-9545-2E019834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Polling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38F5-F742-42E3-9BF1-7323C52E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3" cy="621792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2400" dirty="0">
                <a:ea typeface="ＭＳ Ｐゴシック" charset="-128"/>
              </a:rPr>
              <a:t>For each byte of I/O</a:t>
            </a:r>
          </a:p>
          <a:p>
            <a:pPr marL="800060" lvl="1" indent="-342883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Host reads busy bit from status register until 0</a:t>
            </a:r>
          </a:p>
          <a:p>
            <a:pPr marL="800060" lvl="1" indent="-342883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Host sets read or write bit and if write copies data into data-out register</a:t>
            </a:r>
          </a:p>
          <a:p>
            <a:pPr marL="800060" lvl="1" indent="-342883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Host sets command-ready bit</a:t>
            </a:r>
          </a:p>
          <a:p>
            <a:pPr marL="800060" lvl="1" indent="-342883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Controller sets busy bit, executes transfer</a:t>
            </a:r>
          </a:p>
          <a:p>
            <a:pPr marL="800060" lvl="1" indent="-342883">
              <a:buFont typeface="+mj-lt"/>
              <a:buAutoNum type="arabicPeriod"/>
              <a:defRPr/>
            </a:pPr>
            <a:r>
              <a:rPr lang="en-US" dirty="0">
                <a:ea typeface="ＭＳ Ｐゴシック" charset="-128"/>
              </a:rPr>
              <a:t>Controller clears busy bit, error bit, command-ready bit when transfer done</a:t>
            </a:r>
          </a:p>
          <a:p>
            <a:pPr>
              <a:defRPr/>
            </a:pPr>
            <a:r>
              <a:rPr lang="en-US" sz="2400" dirty="0">
                <a:ea typeface="ＭＳ Ｐゴシック" charset="-128"/>
              </a:rPr>
              <a:t>Step 1 is </a:t>
            </a:r>
            <a:r>
              <a:rPr lang="en-US" sz="2400" b="1" dirty="0">
                <a:ea typeface="ＭＳ Ｐゴシック" charset="-128"/>
              </a:rPr>
              <a:t>busy-wait </a:t>
            </a:r>
            <a:r>
              <a:rPr lang="en-US" sz="2400" dirty="0">
                <a:ea typeface="ＭＳ Ｐゴシック" charset="-128"/>
              </a:rPr>
              <a:t>cycle to wait for I/O from device</a:t>
            </a:r>
          </a:p>
          <a:p>
            <a:pPr marL="800077" lvl="1" indent="-342900">
              <a:defRPr/>
            </a:pPr>
            <a:r>
              <a:rPr lang="en-US" dirty="0">
                <a:ea typeface="ＭＳ Ｐゴシック" charset="-128"/>
              </a:rPr>
              <a:t>Reasonable if device is fast</a:t>
            </a:r>
          </a:p>
          <a:p>
            <a:pPr marL="800077" lvl="1" indent="-342900">
              <a:defRPr/>
            </a:pPr>
            <a:r>
              <a:rPr lang="en-US" dirty="0">
                <a:ea typeface="ＭＳ Ｐゴシック" charset="-128"/>
              </a:rPr>
              <a:t>But inefficient if device slow</a:t>
            </a:r>
          </a:p>
          <a:p>
            <a:pPr marL="800077" lvl="1" indent="-342900">
              <a:defRPr/>
            </a:pPr>
            <a:r>
              <a:rPr lang="en-US" dirty="0">
                <a:ea typeface="ＭＳ Ｐゴシック" charset="-128"/>
              </a:rPr>
              <a:t>CPU switches to other tasks?</a:t>
            </a:r>
          </a:p>
          <a:p>
            <a:pPr marL="1085796" lvl="2" indent="-228589">
              <a:buFont typeface="Webdings" charset="2"/>
              <a:buChar char="4"/>
              <a:defRPr/>
            </a:pPr>
            <a:r>
              <a:rPr lang="en-US" sz="2400" dirty="0">
                <a:ea typeface="ＭＳ Ｐゴシック" charset="-128"/>
              </a:rPr>
              <a:t>But if miss a cycle data overwritten / lost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92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1FE39-7D9D-49D6-865A-0CB95EFE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Interrupts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5CCF9-062C-479F-9672-5604944C9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327" y="963877"/>
            <a:ext cx="7104109" cy="6137909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Polling can happen in 3 instruction cycles</a:t>
            </a:r>
          </a:p>
          <a:p>
            <a:pPr lvl="1"/>
            <a:r>
              <a:rPr lang="en-US" altLang="en-US" dirty="0"/>
              <a:t>Read status, logical-and to extract status bit, branch if not zero</a:t>
            </a:r>
          </a:p>
          <a:p>
            <a:pPr lvl="1"/>
            <a:r>
              <a:rPr lang="en-US" altLang="en-US" dirty="0"/>
              <a:t>How to be more efficient if non-zero infrequently?</a:t>
            </a:r>
          </a:p>
          <a:p>
            <a:r>
              <a:rPr lang="en-US" altLang="en-US" sz="2400" dirty="0"/>
              <a:t>CPU </a:t>
            </a:r>
            <a:r>
              <a:rPr lang="en-US" altLang="en-US" sz="2400" b="1" dirty="0"/>
              <a:t>Interrupt-request line</a:t>
            </a:r>
            <a:r>
              <a:rPr lang="en-US" altLang="en-US" sz="2400" dirty="0"/>
              <a:t> triggered by I/O device</a:t>
            </a:r>
          </a:p>
          <a:p>
            <a:pPr lvl="1"/>
            <a:r>
              <a:rPr lang="en-US" altLang="en-US" dirty="0"/>
              <a:t>Checked by processor after each instruction</a:t>
            </a:r>
          </a:p>
          <a:p>
            <a:r>
              <a:rPr lang="en-US" altLang="en-US" sz="2400" b="1" dirty="0"/>
              <a:t>Interrupt handler</a:t>
            </a:r>
            <a:r>
              <a:rPr lang="en-US" altLang="en-US" sz="2400" dirty="0"/>
              <a:t> receives interrupts</a:t>
            </a:r>
          </a:p>
          <a:p>
            <a:pPr lvl="1"/>
            <a:r>
              <a:rPr lang="en-US" altLang="en-US" b="1" dirty="0"/>
              <a:t>Maskable</a:t>
            </a:r>
            <a:r>
              <a:rPr lang="en-US" altLang="en-US" dirty="0"/>
              <a:t> to ignore or delay some interrupts</a:t>
            </a:r>
          </a:p>
          <a:p>
            <a:r>
              <a:rPr lang="en-US" altLang="en-US" sz="2400" b="1" dirty="0"/>
              <a:t>Interrupt vector </a:t>
            </a:r>
            <a:r>
              <a:rPr lang="en-US" altLang="en-US" sz="2400" dirty="0"/>
              <a:t>to dispatch interrupt to correct handler</a:t>
            </a:r>
          </a:p>
          <a:p>
            <a:pPr lvl="1"/>
            <a:r>
              <a:rPr lang="en-US" altLang="en-US" dirty="0"/>
              <a:t>Context switch at start and end</a:t>
            </a:r>
          </a:p>
          <a:p>
            <a:pPr lvl="1"/>
            <a:r>
              <a:rPr lang="en-US" altLang="en-US" dirty="0"/>
              <a:t>Based on priority</a:t>
            </a:r>
          </a:p>
          <a:p>
            <a:pPr lvl="1"/>
            <a:r>
              <a:rPr lang="en-US" altLang="en-US" dirty="0"/>
              <a:t>Some </a:t>
            </a:r>
            <a:r>
              <a:rPr lang="en-US" altLang="en-US" b="1" dirty="0" err="1"/>
              <a:t>nonmaskable</a:t>
            </a:r>
            <a:endParaRPr lang="en-US" altLang="en-US" b="1" dirty="0"/>
          </a:p>
          <a:p>
            <a:pPr lvl="1"/>
            <a:r>
              <a:rPr lang="en-US" altLang="en-US" dirty="0"/>
              <a:t>Interrupt chaining if more than one device at same interrupt number</a:t>
            </a:r>
          </a:p>
          <a:p>
            <a:pPr>
              <a:spcBef>
                <a:spcPct val="35000"/>
              </a:spcBef>
              <a:buClr>
                <a:srgbClr val="CC6600"/>
              </a:buClr>
              <a:buSzPct val="80000"/>
            </a:pPr>
            <a:endParaRPr kumimoji="1" lang="en-US" altLang="en-US" sz="2000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CC6600"/>
              </a:buClr>
              <a:buSzPct val="80000"/>
            </a:pPr>
            <a:endParaRPr kumimoji="1" lang="en-US" altLang="en-US" sz="2000" dirty="0">
              <a:latin typeface="Helvetica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19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0B0F8-5A8D-4951-9F83-681F3172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Interrupt-Driven I/O Cycle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A950E-3942-4E96-82EF-FCD9016F3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320040"/>
            <a:ext cx="7021233" cy="6217919"/>
          </a:xfrm>
        </p:spPr>
        <p:txBody>
          <a:bodyPr anchor="ctr">
            <a:normAutofit/>
          </a:bodyPr>
          <a:lstStyle/>
          <a:p>
            <a:endParaRPr lang="en-US" sz="1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C7270-3037-42BE-8DAF-9CF60B58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31" y="434221"/>
            <a:ext cx="6716840" cy="6046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496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0068D-B347-41B8-B7E9-F5C6ADCE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Intel Pentium Processor Event-Vector Table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649B-1329-4147-A729-6918711EE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41D33-EAB8-4005-B0B4-984EE875C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248" y="800100"/>
            <a:ext cx="6645933" cy="5335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08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1452</Words>
  <Application>Microsoft Office PowerPoint</Application>
  <PresentationFormat>Widescreen</PresentationFormat>
  <Paragraphs>194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Helvetica</vt:lpstr>
      <vt:lpstr>Webdings</vt:lpstr>
      <vt:lpstr>Office Theme</vt:lpstr>
      <vt:lpstr>COSC3503 Operating Systems  Chapter 13 I/O Systems</vt:lpstr>
      <vt:lpstr>Overview</vt:lpstr>
      <vt:lpstr>I/O Hardware</vt:lpstr>
      <vt:lpstr>I/O Hardware Control</vt:lpstr>
      <vt:lpstr>Device I/O Port Locations on PCs (partial)</vt:lpstr>
      <vt:lpstr>Polling</vt:lpstr>
      <vt:lpstr>Interrupts</vt:lpstr>
      <vt:lpstr>Interrupt-Driven I/O Cycle</vt:lpstr>
      <vt:lpstr>Intel Pentium Processor Event-Vector Table</vt:lpstr>
      <vt:lpstr>More on Interrupts</vt:lpstr>
      <vt:lpstr>Direct Memory Access</vt:lpstr>
      <vt:lpstr>Six Step Process to Perform DMA Transfer</vt:lpstr>
      <vt:lpstr>Application I/O Interface</vt:lpstr>
      <vt:lpstr>A Kernel I/O Structure</vt:lpstr>
      <vt:lpstr>Characteristics of I/O Devices</vt:lpstr>
      <vt:lpstr>Block and Character Devices</vt:lpstr>
      <vt:lpstr>Network Devices</vt:lpstr>
      <vt:lpstr>Nonblocking and Asynchronous I/O</vt:lpstr>
      <vt:lpstr>Kernel I/O Subsystem</vt:lpstr>
      <vt:lpstr>Sun Enterprise 6000 Device-Transfer Rates</vt:lpstr>
      <vt:lpstr>Kernel I/O Subsystem</vt:lpstr>
      <vt:lpstr>Error Handling</vt:lpstr>
      <vt:lpstr>I/O Protection</vt:lpstr>
      <vt:lpstr>Kernel Data Structures</vt:lpstr>
      <vt:lpstr>Power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COSC3503 Section 1 Operating Systems Lecture 35 – Week 13  Chapter 13 I/O Systems</dc:title>
  <dc:creator>Lim, Doug</dc:creator>
  <cp:lastModifiedBy>Douglas Lim</cp:lastModifiedBy>
  <cp:revision>3</cp:revision>
  <dcterms:created xsi:type="dcterms:W3CDTF">2019-04-15T04:09:53Z</dcterms:created>
  <dcterms:modified xsi:type="dcterms:W3CDTF">2020-04-05T18:29:10Z</dcterms:modified>
</cp:coreProperties>
</file>