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622" r:id="rId3"/>
    <p:sldId id="623" r:id="rId4"/>
    <p:sldId id="624" r:id="rId5"/>
    <p:sldId id="625" r:id="rId6"/>
    <p:sldId id="626" r:id="rId7"/>
    <p:sldId id="627" r:id="rId8"/>
    <p:sldId id="628" r:id="rId9"/>
    <p:sldId id="629" r:id="rId10"/>
    <p:sldId id="630" r:id="rId11"/>
    <p:sldId id="631" r:id="rId12"/>
    <p:sldId id="632" r:id="rId13"/>
    <p:sldId id="633" r:id="rId14"/>
    <p:sldId id="635" r:id="rId15"/>
    <p:sldId id="636" r:id="rId16"/>
    <p:sldId id="637" r:id="rId17"/>
    <p:sldId id="640" r:id="rId18"/>
    <p:sldId id="641" r:id="rId19"/>
    <p:sldId id="638" r:id="rId20"/>
    <p:sldId id="63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1341D9-D795-43FB-949D-76580C5DEFF9}">
          <p14:sldIdLst>
            <p14:sldId id="256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5"/>
            <p14:sldId id="636"/>
            <p14:sldId id="637"/>
            <p14:sldId id="640"/>
            <p14:sldId id="641"/>
            <p14:sldId id="638"/>
            <p14:sldId id="6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18D311-FCC9-445D-94BF-469D31B7B4A2}" v="1" dt="2020-04-05T19:44:00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919" autoAdjust="0"/>
  </p:normalViewPr>
  <p:slideViewPr>
    <p:cSldViewPr snapToGrid="0">
      <p:cViewPr varScale="1">
        <p:scale>
          <a:sx n="88" d="100"/>
          <a:sy n="88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Lim" userId="411c515a-09cc-407f-ae25-324c0f3b93af" providerId="ADAL" clId="{D418D311-FCC9-445D-94BF-469D31B7B4A2}"/>
    <pc:docChg chg="modSld">
      <pc:chgData name="Douglas Lim" userId="411c515a-09cc-407f-ae25-324c0f3b93af" providerId="ADAL" clId="{D418D311-FCC9-445D-94BF-469D31B7B4A2}" dt="2020-04-05T19:42:32.567" v="22" actId="20577"/>
      <pc:docMkLst>
        <pc:docMk/>
      </pc:docMkLst>
      <pc:sldChg chg="modSp mod">
        <pc:chgData name="Douglas Lim" userId="411c515a-09cc-407f-ae25-324c0f3b93af" providerId="ADAL" clId="{D418D311-FCC9-445D-94BF-469D31B7B4A2}" dt="2020-04-05T19:42:32.567" v="22" actId="20577"/>
        <pc:sldMkLst>
          <pc:docMk/>
          <pc:sldMk cId="2653363723" sldId="256"/>
        </pc:sldMkLst>
        <pc:spChg chg="mod">
          <ac:chgData name="Douglas Lim" userId="411c515a-09cc-407f-ae25-324c0f3b93af" providerId="ADAL" clId="{D418D311-FCC9-445D-94BF-469D31B7B4A2}" dt="2020-04-05T19:42:32.567" v="22" actId="20577"/>
          <ac:spMkLst>
            <pc:docMk/>
            <pc:sldMk cId="2653363723" sldId="256"/>
            <ac:spMk id="2" creationId="{22C0B7AE-F4AB-4F29-AF18-C7E6BEDE1CC7}"/>
          </ac:spMkLst>
        </pc:spChg>
        <pc:spChg chg="mod">
          <ac:chgData name="Douglas Lim" userId="411c515a-09cc-407f-ae25-324c0f3b93af" providerId="ADAL" clId="{D418D311-FCC9-445D-94BF-469D31B7B4A2}" dt="2020-04-05T19:42:07.977" v="0" actId="6549"/>
          <ac:spMkLst>
            <pc:docMk/>
            <pc:sldMk cId="2653363723" sldId="256"/>
            <ac:spMk id="3" creationId="{8455284E-B25F-497B-8CD8-A303430798B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9D024-E500-42F1-96EF-37154D2C908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990D4-2CD2-4A82-BB4D-1A179CE01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0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990D4-2CD2-4A82-BB4D-1A179CE01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2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7D7C-26F6-4ADD-A52D-0A2E88BF6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4995F-A488-49EC-814E-372BB6BFF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24CB-3CC6-4478-BCC2-3E1397D8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DFAC-F5E5-4E91-8BAF-45CEF368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7096" y="6356350"/>
            <a:ext cx="38039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6EAA5-A1B3-4929-800A-26DD0AD6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BC00D7-D4B4-4CBE-B8A9-BF84537253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775" y="6099937"/>
            <a:ext cx="21050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5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7CFF-8DE9-44FB-97DE-51F08CD2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82A35-2742-406C-9171-B6574E9A2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E1043-DA98-49DA-8454-F0E3FB3F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0175-FCB7-4D1B-863F-0B5884CF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7080D-1B1B-4990-A852-7030FB33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9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5920F-31EF-462C-B2FF-B47E380AF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E5723-308F-421E-97E0-E0102697C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C7C7B-D125-461D-8073-F1061661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6C8C-A214-4566-8B51-1D58C8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66A5-0280-4796-A292-74E6B9E9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8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02E0-3128-4E37-B1D0-BC48FD41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3A88C-6177-4665-9C79-942B06D5D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F6E88-7A94-4EED-B956-1DB786CE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August 20,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379E0-1DAE-4592-A5EE-E534E596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8BF7D-6F10-409F-BD48-EE664F36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BE6743-CFE3-4A3D-9727-E1B8DB1BEF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03" y="6252091"/>
            <a:ext cx="1457897" cy="4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5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EF49-1E63-4699-95A7-AEBF6464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D992F-4454-46F6-8869-4F4A3A4AF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ED741-8E9A-4AD8-A29F-6BC76A38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C4F45-B7F6-4432-836C-2353F21A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48F18-CF32-4190-AEC2-BD88F851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A892-02A5-4D6C-99D1-43E91680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5DB8-36B0-46EB-8410-CE0D89525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81CEA-8D79-410D-B222-3728A716A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7DC76-0F68-4553-91A3-CF7D49DA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5458A-7BBB-4D5B-AF19-BE075DBD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6DF3D-24E9-41E3-94EE-B48997A8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7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EF03-0438-43D8-BFA3-C698F6C8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167CE-0637-4F89-A42B-E62193F8B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882C3-4EFB-40CF-86E8-4674DF3B1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21957-63CA-4210-8E66-9712CBD66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AD83-57DA-46B9-B56D-DB84E6A3F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4E6E3-DD4C-4FF0-86DD-ABF1604B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F6393-BC85-4C69-A32C-0487F084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69D62-AC68-437A-BB85-F032B933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6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67CE-6715-4894-A8FF-F3DB4FEC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FB6DE-AC62-422E-B37E-BB1776C1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DA5E6-A6C4-40AA-9766-780E1438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2357B-9B21-43C6-A087-3CB09E14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3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D6F61-12BB-433A-A01A-AE5D7EEC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C9049-54DE-4E65-A794-FD9E8A54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83343-A435-489B-A6B9-C71BA13B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8F69-ECB4-40DA-8E13-6B093EAE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95A4-C170-44F0-BACE-2037DDCDF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93DD7-C798-4F5D-BB01-F80BFD8EB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C2F73-A1B4-42DE-B89E-F3A3F719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76F28-2EF9-4C00-ACD4-0F4C52F4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BF376-E076-411D-96B2-5954656E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7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62B-1DE9-4201-8450-1CBDC52B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7C9A4-9161-4E0F-8931-ECB625A2E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0DAFB-4EF4-4F6D-9608-4F199AEFE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22EF2-539B-4DF6-A6FD-07166CC3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75B71-26EB-4496-93EF-748D8B2F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B9C40-3545-4FC4-BE4F-03B954B1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A725F-6A17-4092-A8CC-7F676AD2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8E309-5794-4AD7-AE41-7C86A9CCF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F5DC1-37DC-4A4D-8BE9-60D2CC70B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4D35E-B762-465F-8332-F380B37E2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2A7C-A11D-4739-873C-C66BA755B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6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0B7AE-F4AB-4F29-AF18-C7E6BEDE1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7677" y="965199"/>
            <a:ext cx="7652756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COSC3503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Operating Systems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 14 Protection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5284E-B25F-497B-8CD8-A30343079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endParaRPr lang="en-US" sz="2000" dirty="0">
              <a:solidFill>
                <a:schemeClr val="accent1"/>
              </a:solidFill>
            </a:endParaRP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Doug Lim</a:t>
            </a:r>
          </a:p>
          <a:p>
            <a:pPr algn="r"/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36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1CE40-E95D-4E2B-849E-092E26876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7" y="963877"/>
            <a:ext cx="3886245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Implementation of Access Matrix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79F1C-FFE5-476C-A937-22BBFD9D1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313" y="320040"/>
            <a:ext cx="7104120" cy="6217920"/>
          </a:xfrm>
        </p:spPr>
        <p:txBody>
          <a:bodyPr anchor="ctr">
            <a:normAutofit fontScale="92500" lnSpcReduction="10000"/>
          </a:bodyPr>
          <a:lstStyle/>
          <a:p>
            <a:pPr>
              <a:tabLst>
                <a:tab pos="2736850" algn="l"/>
              </a:tabLst>
            </a:pPr>
            <a:r>
              <a:rPr lang="en-US" altLang="en-US" dirty="0"/>
              <a:t>Generally, a sparse matrix</a:t>
            </a:r>
          </a:p>
          <a:p>
            <a:pPr>
              <a:tabLst>
                <a:tab pos="2736850" algn="l"/>
              </a:tabLst>
            </a:pPr>
            <a:r>
              <a:rPr lang="en-US" altLang="en-US" dirty="0"/>
              <a:t>Option 1 – Global table</a:t>
            </a:r>
          </a:p>
          <a:p>
            <a:pPr lvl="1">
              <a:tabLst>
                <a:tab pos="2736850" algn="l"/>
              </a:tabLst>
            </a:pPr>
            <a:r>
              <a:rPr lang="en-US" altLang="en-US" dirty="0"/>
              <a:t>Store ordered triples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&lt;domain, object, rights-set&gt; </a:t>
            </a:r>
            <a:r>
              <a:rPr lang="en-US" altLang="en-US" dirty="0"/>
              <a:t>in table</a:t>
            </a:r>
          </a:p>
          <a:p>
            <a:pPr lvl="1">
              <a:tabLst>
                <a:tab pos="2736850" algn="l"/>
              </a:tabLst>
            </a:pPr>
            <a:r>
              <a:rPr lang="en-US" altLang="en-US" dirty="0"/>
              <a:t>A requested operation M on object </a:t>
            </a:r>
            <a:r>
              <a:rPr lang="en-US" altLang="en-US" i="1" dirty="0" err="1"/>
              <a:t>O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within domain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dirty="0"/>
              <a:t> -&gt; search table for </a:t>
            </a:r>
            <a:r>
              <a:rPr lang="en-US" altLang="en-US" i="1" dirty="0"/>
              <a:t>&lt; 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, </a:t>
            </a:r>
            <a:r>
              <a:rPr lang="en-US" altLang="en-US" i="1" dirty="0" err="1"/>
              <a:t>O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,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k</a:t>
            </a:r>
            <a:r>
              <a:rPr lang="en-US" altLang="en-US" i="1" dirty="0"/>
              <a:t> &gt; </a:t>
            </a:r>
          </a:p>
          <a:p>
            <a:pPr lvl="2">
              <a:tabLst>
                <a:tab pos="2736850" algn="l"/>
              </a:tabLst>
            </a:pPr>
            <a:r>
              <a:rPr lang="en-US" altLang="en-US" dirty="0"/>
              <a:t>with M ∈ </a:t>
            </a:r>
            <a:r>
              <a:rPr lang="en-US" altLang="en-US" dirty="0" err="1"/>
              <a:t>R</a:t>
            </a:r>
            <a:r>
              <a:rPr lang="en-US" altLang="en-US" baseline="-25000" dirty="0" err="1"/>
              <a:t>k</a:t>
            </a:r>
            <a:endParaRPr lang="en-US" altLang="en-US" baseline="-25000" dirty="0"/>
          </a:p>
          <a:p>
            <a:pPr lvl="1">
              <a:tabLst>
                <a:tab pos="2736850" algn="l"/>
              </a:tabLst>
            </a:pPr>
            <a:r>
              <a:rPr lang="en-US" altLang="en-US" dirty="0"/>
              <a:t>But table could be large -&gt; won</a:t>
            </a:r>
            <a:r>
              <a:rPr lang="ja-JP" altLang="en-US" dirty="0"/>
              <a:t>’</a:t>
            </a:r>
            <a:r>
              <a:rPr lang="en-US" altLang="ja-JP" dirty="0"/>
              <a:t>t fit in main memory</a:t>
            </a:r>
          </a:p>
          <a:p>
            <a:pPr lvl="1">
              <a:tabLst>
                <a:tab pos="2736850" algn="l"/>
              </a:tabLst>
            </a:pPr>
            <a:r>
              <a:rPr lang="en-US" altLang="en-US" dirty="0"/>
              <a:t>Difficult to group objects (consider an object that all domains can read)</a:t>
            </a:r>
          </a:p>
          <a:p>
            <a:pPr>
              <a:tabLst>
                <a:tab pos="2736850" algn="l"/>
              </a:tabLst>
            </a:pPr>
            <a:r>
              <a:rPr lang="en-US" altLang="en-US" dirty="0"/>
              <a:t>Option 2 – Access lists for objects</a:t>
            </a:r>
          </a:p>
          <a:p>
            <a:pPr lvl="1">
              <a:tabLst>
                <a:tab pos="2736850" algn="l"/>
              </a:tabLst>
            </a:pPr>
            <a:r>
              <a:rPr lang="en-US" altLang="en-US" dirty="0"/>
              <a:t>Each column implemented as an access list for one object</a:t>
            </a:r>
          </a:p>
          <a:p>
            <a:pPr lvl="1">
              <a:tabLst>
                <a:tab pos="2736850" algn="l"/>
              </a:tabLst>
            </a:pPr>
            <a:r>
              <a:rPr lang="en-US" altLang="en-US" dirty="0"/>
              <a:t>Resulting per-object list consists of ordered pairs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&lt;domain, rights-set&gt; </a:t>
            </a:r>
            <a:r>
              <a:rPr lang="en-US" altLang="en-US" dirty="0"/>
              <a:t>defining all domains with non-empty set of access rights for the object</a:t>
            </a:r>
          </a:p>
          <a:p>
            <a:pPr lvl="1">
              <a:tabLst>
                <a:tab pos="2736850" algn="l"/>
              </a:tabLst>
            </a:pPr>
            <a:r>
              <a:rPr lang="en-US" altLang="en-US" dirty="0"/>
              <a:t>Easily extended to contain default set -&gt; If M ∈ default set, also allow access</a:t>
            </a:r>
          </a:p>
        </p:txBody>
      </p:sp>
    </p:spTree>
    <p:extLst>
      <p:ext uri="{BB962C8B-B14F-4D97-AF65-F5344CB8AC3E}">
        <p14:creationId xmlns:p14="http://schemas.microsoft.com/office/powerpoint/2010/main" val="334177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94FD4-D111-4117-A00E-17402765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 dirty="0">
                <a:solidFill>
                  <a:schemeClr val="accent1"/>
                </a:solidFill>
              </a:rPr>
              <a:t>Implementation of Access Matrix</a:t>
            </a:r>
            <a:br>
              <a:rPr lang="en-US" sz="3700" dirty="0">
                <a:solidFill>
                  <a:schemeClr val="accent1"/>
                </a:solidFill>
              </a:rPr>
            </a:br>
            <a:br>
              <a:rPr lang="en-US" sz="3700" dirty="0">
                <a:solidFill>
                  <a:schemeClr val="accent1"/>
                </a:solidFill>
              </a:rPr>
            </a:br>
            <a:r>
              <a:rPr lang="en-US" sz="3700" dirty="0">
                <a:solidFill>
                  <a:schemeClr val="accent1"/>
                </a:solidFill>
              </a:rPr>
              <a:t>Option 3 Capability List for Domains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018B3-5EC7-4189-80F3-864453F03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en-US" sz="2000"/>
              <a:t>Instead of object-based, list is domain based</a:t>
            </a:r>
          </a:p>
          <a:p>
            <a:r>
              <a:rPr lang="en-US" altLang="en-US" sz="2000" b="1"/>
              <a:t>Capability list </a:t>
            </a:r>
            <a:r>
              <a:rPr lang="en-US" altLang="en-US" sz="2000"/>
              <a:t>for domain is list of objects together with operations allows on them</a:t>
            </a:r>
          </a:p>
          <a:p>
            <a:r>
              <a:rPr lang="en-US" altLang="en-US" sz="2000"/>
              <a:t>Object represented by its name or address, called a </a:t>
            </a:r>
            <a:r>
              <a:rPr lang="en-US" altLang="en-US" sz="2000" b="1"/>
              <a:t>capability</a:t>
            </a:r>
          </a:p>
          <a:p>
            <a:r>
              <a:rPr lang="en-US" altLang="en-US" sz="2000"/>
              <a:t>Execute operation M on object O</a:t>
            </a:r>
            <a:r>
              <a:rPr lang="en-US" altLang="en-US" sz="2000" baseline="-25000"/>
              <a:t>j</a:t>
            </a:r>
            <a:r>
              <a:rPr lang="en-US" altLang="en-US" sz="2000"/>
              <a:t>, process requests operation and specifies capability as parameter</a:t>
            </a:r>
          </a:p>
          <a:p>
            <a:pPr lvl="1"/>
            <a:r>
              <a:rPr lang="en-US" altLang="en-US" sz="2000"/>
              <a:t>Possession of capability means access is allowed</a:t>
            </a:r>
          </a:p>
          <a:p>
            <a:r>
              <a:rPr lang="en-US" altLang="en-US" sz="2000"/>
              <a:t>Capability list associated with domain but never directly accessible by domain</a:t>
            </a:r>
          </a:p>
          <a:p>
            <a:pPr lvl="1"/>
            <a:r>
              <a:rPr lang="en-US" altLang="en-US" sz="2000"/>
              <a:t>Rather, protected object, maintained by OS and accessed indirectly</a:t>
            </a:r>
          </a:p>
          <a:p>
            <a:pPr lvl="1"/>
            <a:r>
              <a:rPr lang="en-US" altLang="en-US" sz="2000"/>
              <a:t>Like a </a:t>
            </a:r>
            <a:r>
              <a:rPr lang="ja-JP" altLang="en-US" sz="2000"/>
              <a:t>“</a:t>
            </a:r>
            <a:r>
              <a:rPr lang="en-US" altLang="ja-JP" sz="2000"/>
              <a:t>secure pointer</a:t>
            </a:r>
            <a:r>
              <a:rPr lang="ja-JP" altLang="en-US" sz="2000"/>
              <a:t>”</a:t>
            </a:r>
            <a:endParaRPr lang="en-US" altLang="ja-JP" sz="2000"/>
          </a:p>
          <a:p>
            <a:pPr lvl="1"/>
            <a:r>
              <a:rPr lang="en-US" altLang="en-US" sz="2000"/>
              <a:t>Idea can be extended up to applications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92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CB751-8B23-45B6-B58F-3D214E6F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5" y="963877"/>
            <a:ext cx="3799157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Implementation of Access Matrix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Option 4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Lock-key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93D71-2FBE-4A4B-B8C1-323770191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en-US" sz="3600" dirty="0"/>
              <a:t>Compromise between access lists and capability lists</a:t>
            </a:r>
          </a:p>
          <a:p>
            <a:r>
              <a:rPr lang="en-US" altLang="en-US" sz="3600" dirty="0"/>
              <a:t>Each object has list of unique bit patterns, called locks</a:t>
            </a:r>
          </a:p>
          <a:p>
            <a:r>
              <a:rPr lang="en-US" altLang="en-US" sz="3600" dirty="0"/>
              <a:t>Each domain as list of unique bit patterns called keys</a:t>
            </a:r>
          </a:p>
          <a:p>
            <a:r>
              <a:rPr lang="en-US" altLang="en-US" sz="3600" dirty="0"/>
              <a:t>Process in a domain can only access object if domain has key that matches one of the locks</a:t>
            </a:r>
          </a:p>
        </p:txBody>
      </p:sp>
    </p:spTree>
    <p:extLst>
      <p:ext uri="{BB962C8B-B14F-4D97-AF65-F5344CB8AC3E}">
        <p14:creationId xmlns:p14="http://schemas.microsoft.com/office/powerpoint/2010/main" val="763542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6E321-8052-441A-9A17-621F99FB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7" y="963877"/>
            <a:ext cx="4123006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Comparison of Implementations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88CF8-F630-42A3-A7BA-BCC96B047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312" y="320040"/>
            <a:ext cx="7104123" cy="621791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altLang="en-US" sz="2400" dirty="0"/>
              <a:t>Many trade-offs to consider</a:t>
            </a:r>
          </a:p>
          <a:p>
            <a:pPr lvl="1"/>
            <a:r>
              <a:rPr lang="en-US" altLang="en-US" dirty="0"/>
              <a:t>Global table is simple, but can be large</a:t>
            </a:r>
          </a:p>
          <a:p>
            <a:pPr lvl="1"/>
            <a:r>
              <a:rPr lang="en-US" altLang="en-US" dirty="0"/>
              <a:t>Access lists correspond to needs of users</a:t>
            </a:r>
          </a:p>
          <a:p>
            <a:pPr lvl="2"/>
            <a:r>
              <a:rPr lang="en-US" altLang="en-US" sz="2400" dirty="0"/>
              <a:t>Determining set of access rights for domain non-localized so difficult</a:t>
            </a:r>
          </a:p>
          <a:p>
            <a:pPr lvl="2"/>
            <a:r>
              <a:rPr lang="en-US" altLang="en-US" sz="2400" dirty="0"/>
              <a:t>Every access to an object must be checked</a:t>
            </a:r>
          </a:p>
          <a:p>
            <a:pPr lvl="3"/>
            <a:r>
              <a:rPr lang="en-US" altLang="en-US" sz="2400" dirty="0"/>
              <a:t>Many objects and access rights -&gt; slow</a:t>
            </a:r>
          </a:p>
          <a:p>
            <a:pPr lvl="1"/>
            <a:r>
              <a:rPr lang="en-US" altLang="en-US" dirty="0"/>
              <a:t>Capability lists useful for localizing information for a given process</a:t>
            </a:r>
          </a:p>
          <a:p>
            <a:pPr lvl="2"/>
            <a:r>
              <a:rPr lang="en-US" altLang="en-US" sz="2400" dirty="0"/>
              <a:t>But revocation capabilities can be inefficient</a:t>
            </a:r>
          </a:p>
          <a:p>
            <a:pPr lvl="1"/>
            <a:r>
              <a:rPr lang="en-US" altLang="en-US" dirty="0"/>
              <a:t>Lock-key effective and flexible, keys can be passed freely from domain to domain, easy revocation</a:t>
            </a:r>
          </a:p>
          <a:p>
            <a:r>
              <a:rPr lang="en-US" altLang="en-US" dirty="0"/>
              <a:t> Most systems use combination of access lists and capabilities</a:t>
            </a:r>
          </a:p>
          <a:p>
            <a:pPr lvl="1"/>
            <a:r>
              <a:rPr lang="en-US" altLang="en-US" dirty="0"/>
              <a:t>First access to an object -&gt; access list searched</a:t>
            </a:r>
          </a:p>
          <a:p>
            <a:pPr lvl="2"/>
            <a:r>
              <a:rPr lang="en-US" altLang="en-US" dirty="0"/>
              <a:t>If allowed, capability created and attached to process</a:t>
            </a:r>
          </a:p>
          <a:p>
            <a:pPr lvl="3"/>
            <a:r>
              <a:rPr lang="en-US" altLang="en-US" dirty="0"/>
              <a:t>Additional accesses need not be checked</a:t>
            </a:r>
          </a:p>
          <a:p>
            <a:pPr lvl="2"/>
            <a:r>
              <a:rPr lang="en-US" altLang="en-US" dirty="0"/>
              <a:t>After last access, capability destroyed</a:t>
            </a:r>
          </a:p>
          <a:p>
            <a:pPr lvl="2"/>
            <a:r>
              <a:rPr lang="en-US" altLang="en-US" dirty="0"/>
              <a:t>Consider file system with ACLs per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8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15E61-406B-43B4-A212-2504F5CF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Access Control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BDC75-18D0-46AD-A0FC-AD43D866C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178" y="320040"/>
            <a:ext cx="4856347" cy="6217919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Protection can be applied to non-file resources</a:t>
            </a:r>
          </a:p>
          <a:p>
            <a:r>
              <a:rPr lang="en-US" altLang="en-US" sz="2400" dirty="0"/>
              <a:t>Oracle Solaris 10 provides </a:t>
            </a:r>
            <a:r>
              <a:rPr lang="en-US" altLang="en-US" sz="2400" b="1" dirty="0"/>
              <a:t>role-based access control </a:t>
            </a:r>
            <a:r>
              <a:rPr lang="en-US" altLang="en-US" sz="2400" dirty="0"/>
              <a:t>(</a:t>
            </a:r>
            <a:r>
              <a:rPr lang="en-US" altLang="en-US" sz="2400" b="1" dirty="0"/>
              <a:t>RBAC</a:t>
            </a:r>
            <a:r>
              <a:rPr lang="en-US" altLang="en-US" sz="2400" dirty="0"/>
              <a:t>)</a:t>
            </a:r>
            <a:r>
              <a:rPr lang="en-US" altLang="en-US" sz="2400" b="1" dirty="0"/>
              <a:t> </a:t>
            </a:r>
            <a:r>
              <a:rPr lang="en-US" altLang="en-US" sz="2400" dirty="0"/>
              <a:t>to implement least privilege</a:t>
            </a:r>
          </a:p>
          <a:p>
            <a:pPr lvl="1"/>
            <a:r>
              <a:rPr lang="en-US" altLang="en-US" b="1" i="1" dirty="0"/>
              <a:t>Privilege</a:t>
            </a:r>
            <a:r>
              <a:rPr lang="en-US" altLang="en-US" i="1" dirty="0"/>
              <a:t> </a:t>
            </a:r>
            <a:r>
              <a:rPr lang="en-US" altLang="en-US" dirty="0"/>
              <a:t>is right to execute system call or use an option within a system call</a:t>
            </a:r>
          </a:p>
          <a:p>
            <a:pPr lvl="1"/>
            <a:r>
              <a:rPr lang="en-US" altLang="en-US" dirty="0"/>
              <a:t>Can be assigned to processes</a:t>
            </a:r>
          </a:p>
          <a:p>
            <a:pPr lvl="1"/>
            <a:r>
              <a:rPr lang="en-US" altLang="en-US" dirty="0"/>
              <a:t>Users assigned </a:t>
            </a:r>
            <a:r>
              <a:rPr lang="en-US" altLang="en-US" b="1" i="1" dirty="0"/>
              <a:t>roles</a:t>
            </a:r>
            <a:r>
              <a:rPr lang="en-US" altLang="en-US" i="1" dirty="0"/>
              <a:t> </a:t>
            </a:r>
            <a:r>
              <a:rPr lang="en-US" altLang="en-US" dirty="0"/>
              <a:t>granting access to privileges and programs</a:t>
            </a:r>
          </a:p>
          <a:p>
            <a:pPr lvl="2"/>
            <a:r>
              <a:rPr lang="en-US" altLang="en-US" sz="2400" dirty="0"/>
              <a:t>Enable role via password to gain its privileges</a:t>
            </a:r>
          </a:p>
          <a:p>
            <a:pPr lvl="1"/>
            <a:r>
              <a:rPr lang="en-US" altLang="en-US" dirty="0"/>
              <a:t>Similar to access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1D43A6-6664-4470-A319-62C0B028E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236" y="1389710"/>
            <a:ext cx="2267908" cy="40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83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6F034-C525-4D5E-822C-C60BBC63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Revocation of Access Rights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D8A9D-4CC0-43AD-8A0E-1F632C29E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35" cy="6217919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Various options to remove the access right of a domain to an object</a:t>
            </a:r>
          </a:p>
          <a:p>
            <a:pPr lvl="1"/>
            <a:r>
              <a:rPr lang="en-US" altLang="en-US" sz="2800" b="1" dirty="0"/>
              <a:t>Immediate vs. delayed</a:t>
            </a:r>
          </a:p>
          <a:p>
            <a:pPr lvl="1"/>
            <a:r>
              <a:rPr lang="en-US" altLang="en-US" sz="2800" b="1" dirty="0"/>
              <a:t>Selective vs. general</a:t>
            </a:r>
          </a:p>
          <a:p>
            <a:pPr lvl="1"/>
            <a:r>
              <a:rPr lang="en-US" altLang="en-US" sz="2800" b="1" dirty="0"/>
              <a:t>Partial vs. total</a:t>
            </a:r>
          </a:p>
          <a:p>
            <a:pPr lvl="1"/>
            <a:r>
              <a:rPr lang="en-US" altLang="en-US" sz="2800" b="1" dirty="0"/>
              <a:t>Temporary vs. permanent</a:t>
            </a:r>
          </a:p>
          <a:p>
            <a:r>
              <a:rPr lang="en-US" altLang="en-US" b="1" dirty="0"/>
              <a:t>Access List</a:t>
            </a:r>
            <a:r>
              <a:rPr lang="en-US" altLang="en-US" dirty="0"/>
              <a:t> – Delete access rights from access list</a:t>
            </a:r>
          </a:p>
          <a:p>
            <a:pPr lvl="1"/>
            <a:r>
              <a:rPr lang="en-US" altLang="en-US" sz="2800" b="1" dirty="0"/>
              <a:t>Simple</a:t>
            </a:r>
            <a:r>
              <a:rPr lang="en-US" altLang="en-US" sz="2800" dirty="0"/>
              <a:t> – search access list and remove entry</a:t>
            </a:r>
          </a:p>
          <a:p>
            <a:pPr lvl="1"/>
            <a:r>
              <a:rPr lang="en-US" altLang="en-US" sz="2800" b="1" dirty="0"/>
              <a:t>Immediate</a:t>
            </a:r>
            <a:r>
              <a:rPr lang="en-US" altLang="en-US" sz="2800" dirty="0"/>
              <a:t>, </a:t>
            </a:r>
            <a:r>
              <a:rPr lang="en-US" altLang="en-US" sz="2800" b="1" dirty="0"/>
              <a:t>general</a:t>
            </a:r>
            <a:r>
              <a:rPr lang="en-US" altLang="en-US" sz="2800" dirty="0"/>
              <a:t> or </a:t>
            </a:r>
            <a:r>
              <a:rPr lang="en-US" altLang="en-US" sz="2800" b="1" dirty="0"/>
              <a:t>selective</a:t>
            </a:r>
            <a:r>
              <a:rPr lang="en-US" altLang="en-US" sz="2800" dirty="0"/>
              <a:t>, </a:t>
            </a:r>
            <a:r>
              <a:rPr lang="en-US" altLang="en-US" sz="2800" b="1" dirty="0"/>
              <a:t>total</a:t>
            </a:r>
            <a:r>
              <a:rPr lang="en-US" altLang="en-US" sz="2800" dirty="0"/>
              <a:t> or </a:t>
            </a:r>
            <a:r>
              <a:rPr lang="en-US" altLang="en-US" sz="2800" b="1" dirty="0"/>
              <a:t>partial</a:t>
            </a:r>
            <a:r>
              <a:rPr lang="en-US" altLang="en-US" sz="2800" dirty="0"/>
              <a:t>, </a:t>
            </a:r>
            <a:r>
              <a:rPr lang="en-US" altLang="en-US" sz="2800" b="1" dirty="0"/>
              <a:t>permanent</a:t>
            </a:r>
            <a:r>
              <a:rPr lang="en-US" altLang="en-US" sz="2800" dirty="0"/>
              <a:t> or </a:t>
            </a:r>
            <a:r>
              <a:rPr lang="en-US" altLang="en-US" sz="2800" b="1" dirty="0"/>
              <a:t>temporary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5661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DDEE1-326A-4945-ACF5-6F0C422E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Revocation of Access Rights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Capability List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E3174-0ACE-4A41-BBEF-FA62A6AAE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7954" y="439783"/>
            <a:ext cx="7102482" cy="6124303"/>
          </a:xfrm>
        </p:spPr>
        <p:txBody>
          <a:bodyPr anchor="ctr">
            <a:normAutofit/>
          </a:bodyPr>
          <a:lstStyle/>
          <a:p>
            <a:r>
              <a:rPr lang="en-US" altLang="en-US" sz="2400" b="1" dirty="0"/>
              <a:t>Capability List</a:t>
            </a:r>
            <a:r>
              <a:rPr lang="en-US" altLang="en-US" sz="2400" dirty="0"/>
              <a:t> – Scheme required to locate capability in the system before capability can be revoked</a:t>
            </a:r>
          </a:p>
          <a:p>
            <a:pPr lvl="1"/>
            <a:r>
              <a:rPr lang="en-US" altLang="en-US" b="1" dirty="0"/>
              <a:t>Reacquisition</a:t>
            </a:r>
            <a:r>
              <a:rPr lang="en-US" altLang="en-US" dirty="0"/>
              <a:t> – periodic delete, with require and denial if revoked</a:t>
            </a:r>
          </a:p>
          <a:p>
            <a:pPr lvl="1"/>
            <a:r>
              <a:rPr lang="en-US" altLang="en-US" b="1" dirty="0"/>
              <a:t>Back-pointers </a:t>
            </a:r>
            <a:r>
              <a:rPr lang="en-US" altLang="en-US" dirty="0"/>
              <a:t>– set of pointers from each object to all capabilities of that object (Multics)</a:t>
            </a:r>
          </a:p>
          <a:p>
            <a:pPr lvl="1"/>
            <a:r>
              <a:rPr lang="en-US" altLang="en-US" b="1" dirty="0"/>
              <a:t>Indirection</a:t>
            </a:r>
            <a:r>
              <a:rPr lang="en-US" altLang="en-US" dirty="0"/>
              <a:t> – capability points to global table entry which points to object – delete entry from global table, not selective (CAL)</a:t>
            </a:r>
          </a:p>
          <a:p>
            <a:pPr lvl="1"/>
            <a:r>
              <a:rPr lang="en-US" altLang="en-US" b="1" dirty="0"/>
              <a:t>Keys</a:t>
            </a:r>
            <a:r>
              <a:rPr lang="en-US" altLang="en-US" dirty="0"/>
              <a:t> – unique bits associated with capability, generated when capability created</a:t>
            </a:r>
          </a:p>
          <a:p>
            <a:pPr lvl="2"/>
            <a:r>
              <a:rPr lang="en-US" altLang="en-US" sz="2400" dirty="0"/>
              <a:t>Master key associated with object, key matches master key for access</a:t>
            </a:r>
          </a:p>
          <a:p>
            <a:pPr lvl="2"/>
            <a:r>
              <a:rPr lang="en-US" altLang="en-US" sz="2400" dirty="0"/>
              <a:t>Revocation – create new master key</a:t>
            </a:r>
          </a:p>
          <a:p>
            <a:pPr lvl="2"/>
            <a:r>
              <a:rPr lang="en-US" altLang="en-US" sz="2400" dirty="0"/>
              <a:t>Policy decision of who can create and modify keys – object owner or others?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42922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DDEE1-326A-4945-ACF5-6F0C422E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Capability-Based Systems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Hydra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E3174-0ACE-4A41-BBEF-FA62A6AAE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Autofit/>
          </a:bodyPr>
          <a:lstStyle/>
          <a:p>
            <a:r>
              <a:rPr lang="en-US" altLang="en-US" sz="2000" dirty="0"/>
              <a:t>Fixed set of access rights known to and interpreted by the system</a:t>
            </a:r>
          </a:p>
          <a:p>
            <a:pPr lvl="1"/>
            <a:r>
              <a:rPr lang="en-US" altLang="en-US" sz="2000" dirty="0"/>
              <a:t>i.e. read, write, or execute each memory segment</a:t>
            </a:r>
          </a:p>
          <a:p>
            <a:pPr lvl="1"/>
            <a:r>
              <a:rPr lang="en-US" altLang="en-US" sz="2000" dirty="0"/>
              <a:t>User can declare other </a:t>
            </a:r>
            <a:r>
              <a:rPr lang="en-US" altLang="en-US" sz="2000" b="1" dirty="0"/>
              <a:t>auxiliary rights </a:t>
            </a:r>
            <a:r>
              <a:rPr lang="en-US" altLang="en-US" sz="2000" dirty="0"/>
              <a:t>and register those with protection system</a:t>
            </a:r>
          </a:p>
          <a:p>
            <a:pPr lvl="1"/>
            <a:r>
              <a:rPr lang="en-US" altLang="en-US" sz="2000" dirty="0"/>
              <a:t>Accessing process must hold capability and know name of operation</a:t>
            </a:r>
          </a:p>
          <a:p>
            <a:pPr lvl="1"/>
            <a:r>
              <a:rPr lang="en-US" altLang="en-US" sz="2000" b="1" dirty="0"/>
              <a:t>Rights amplification </a:t>
            </a:r>
            <a:r>
              <a:rPr lang="en-US" altLang="en-US" sz="2000" dirty="0"/>
              <a:t>allowed by trustworthy procedures for a specific type </a:t>
            </a:r>
          </a:p>
          <a:p>
            <a:r>
              <a:rPr lang="en-US" altLang="en-US" sz="2000" dirty="0"/>
              <a:t>Interpretation of user-defined rights performed solely by user's program; system provides access protection for use of these rights</a:t>
            </a:r>
          </a:p>
          <a:p>
            <a:r>
              <a:rPr lang="en-US" altLang="en-US" sz="2000" dirty="0"/>
              <a:t>Operations on objects defined procedurally – procedures are objects accessed indirectly by capabilities</a:t>
            </a:r>
          </a:p>
          <a:p>
            <a:r>
              <a:rPr lang="en-US" altLang="en-US" sz="2000" dirty="0"/>
              <a:t>Solves the </a:t>
            </a:r>
            <a:r>
              <a:rPr lang="en-US" altLang="en-US" sz="2000" i="1" dirty="0"/>
              <a:t>problem of mutually suspicious subsystems</a:t>
            </a:r>
          </a:p>
          <a:p>
            <a:r>
              <a:rPr lang="en-US" altLang="en-US" sz="2000" dirty="0"/>
              <a:t>Includes library of prewritten security routines</a:t>
            </a:r>
            <a:endParaRPr lang="en-US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83852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DDEE1-326A-4945-ACF5-6F0C422E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Capability-Based Systems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Cambridge CAP System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E3174-0ACE-4A41-BBEF-FA62A6AAE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3917" y="320040"/>
            <a:ext cx="7106516" cy="6092049"/>
          </a:xfrm>
        </p:spPr>
        <p:txBody>
          <a:bodyPr anchor="ctr">
            <a:normAutofit/>
          </a:bodyPr>
          <a:lstStyle/>
          <a:p>
            <a:pPr lvl="1"/>
            <a:r>
              <a:rPr lang="en-US" altLang="en-US" sz="3200" dirty="0"/>
              <a:t>Simpler but powerful</a:t>
            </a:r>
          </a:p>
          <a:p>
            <a:pPr lvl="1"/>
            <a:r>
              <a:rPr lang="en-US" altLang="en-US" sz="3200" b="1" dirty="0"/>
              <a:t>Data capability </a:t>
            </a:r>
            <a:r>
              <a:rPr lang="en-US" altLang="en-US" sz="3200" dirty="0"/>
              <a:t>- provides standard read, write, execute of individual storage segments associated with object – implemented in microcode</a:t>
            </a:r>
          </a:p>
          <a:p>
            <a:pPr lvl="1"/>
            <a:r>
              <a:rPr lang="en-US" altLang="en-US" sz="3200" b="1" dirty="0"/>
              <a:t>Software capability </a:t>
            </a:r>
            <a:r>
              <a:rPr lang="en-US" altLang="en-US" sz="3200" dirty="0"/>
              <a:t>-interpretation left to the subsystem, through its protected procedures</a:t>
            </a:r>
          </a:p>
          <a:p>
            <a:pPr lvl="2"/>
            <a:r>
              <a:rPr lang="en-US" altLang="en-US" sz="3200" dirty="0"/>
              <a:t>Only has access to its own subsystem</a:t>
            </a:r>
          </a:p>
          <a:p>
            <a:pPr lvl="2"/>
            <a:r>
              <a:rPr lang="en-US" altLang="en-US" sz="3200" dirty="0"/>
              <a:t>Programmers must learn principles and techniques of protection</a:t>
            </a:r>
          </a:p>
        </p:txBody>
      </p:sp>
    </p:spTree>
    <p:extLst>
      <p:ext uri="{BB962C8B-B14F-4D97-AF65-F5344CB8AC3E}">
        <p14:creationId xmlns:p14="http://schemas.microsoft.com/office/powerpoint/2010/main" val="1704281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5AE4C-7ACD-49D6-926C-88D0F2B29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367"/>
            <a:ext cx="3494362" cy="172217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Language-Based Protection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3DB4-9537-4238-B5EB-5AB07C293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Specification of protection in a programming language allows the high-level description of policies for the allocation and use of resources</a:t>
            </a:r>
          </a:p>
          <a:p>
            <a:r>
              <a:rPr lang="en-US" altLang="en-US" sz="2400" dirty="0"/>
              <a:t>Language implementation can provide software for protection enforcement when automatic hardware-supported checking is unavailable</a:t>
            </a:r>
          </a:p>
          <a:p>
            <a:r>
              <a:rPr lang="en-US" altLang="en-US" sz="2400" dirty="0"/>
              <a:t>Interpret protection specifications to generate calls on whatever protection system is provided by the hardware and the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70295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0B0F8-5A8D-4951-9F83-681F3172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Goals of Protection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A950E-3942-4E96-82EF-FCD9016F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33" cy="6217919"/>
          </a:xfrm>
        </p:spPr>
        <p:txBody>
          <a:bodyPr anchor="ctr">
            <a:normAutofit/>
          </a:bodyPr>
          <a:lstStyle/>
          <a:p>
            <a:r>
              <a:rPr lang="en-US" sz="3600" dirty="0"/>
              <a:t>In one protection model,  computer consists of a collection of objects, hardware or software</a:t>
            </a:r>
          </a:p>
          <a:p>
            <a:r>
              <a:rPr lang="en-US" sz="3600" dirty="0"/>
              <a:t>Each object has a unique name and can be accessed through a well-defined set of operations</a:t>
            </a:r>
          </a:p>
          <a:p>
            <a:r>
              <a:rPr lang="en-US" sz="3600" dirty="0"/>
              <a:t>Protection problem - ensure that each object is accessed correctly and only by those processes that are allowed to do so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249496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8425-9D6D-4F98-96EA-8C94C7509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Protection in Java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ABFB4-C6B7-4A49-BE03-F50202B00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Autofit/>
          </a:bodyPr>
          <a:lstStyle/>
          <a:p>
            <a:r>
              <a:rPr lang="en-US" altLang="en-US" sz="2400" dirty="0"/>
              <a:t>Protection is handled by the Java Virtual Machine (JVM)</a:t>
            </a:r>
          </a:p>
          <a:p>
            <a:r>
              <a:rPr lang="en-US" altLang="en-US" sz="2400" dirty="0"/>
              <a:t>A class is assigned a protection domain when it is loaded by the JVM</a:t>
            </a:r>
          </a:p>
          <a:p>
            <a:r>
              <a:rPr lang="en-US" altLang="en-US" sz="2400" dirty="0"/>
              <a:t>The protection domain indicates what operations the class can (and cannot) perform</a:t>
            </a:r>
          </a:p>
          <a:p>
            <a:r>
              <a:rPr lang="en-US" altLang="en-US" sz="2400" dirty="0"/>
              <a:t>If a library method is invoked that performs a privileged operation, the stack is inspected to ensure the operation can be performed by the library</a:t>
            </a:r>
          </a:p>
          <a:p>
            <a:r>
              <a:rPr lang="en-US" altLang="en-US" sz="2400" dirty="0"/>
              <a:t>Generally, Java’s load-time and run-time checks enforce type safety</a:t>
            </a:r>
          </a:p>
          <a:p>
            <a:r>
              <a:rPr lang="en-US" altLang="en-US" sz="2400" dirty="0"/>
              <a:t>Classes effectively encapsulate and protect data and methods from other classes</a:t>
            </a:r>
          </a:p>
        </p:txBody>
      </p:sp>
    </p:spTree>
    <p:extLst>
      <p:ext uri="{BB962C8B-B14F-4D97-AF65-F5344CB8AC3E}">
        <p14:creationId xmlns:p14="http://schemas.microsoft.com/office/powerpoint/2010/main" val="230309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0068D-B347-41B8-B7E9-F5C6ADCE1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Principles of Protection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9649B-1329-4147-A729-6918711EE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240324"/>
            <a:ext cx="6377769" cy="493024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en-US" sz="2000" dirty="0"/>
              <a:t>Guiding principle – </a:t>
            </a:r>
            <a:r>
              <a:rPr lang="en-US" altLang="en-US" sz="2000" b="1" dirty="0"/>
              <a:t>principle of least privilege</a:t>
            </a:r>
          </a:p>
          <a:p>
            <a:pPr lvl="1"/>
            <a:r>
              <a:rPr lang="en-US" altLang="en-US" sz="2000" dirty="0"/>
              <a:t>Programs, users and systems should be given just enough </a:t>
            </a:r>
            <a:r>
              <a:rPr lang="en-US" altLang="en-US" sz="2000" b="1" dirty="0"/>
              <a:t>privileges </a:t>
            </a:r>
            <a:r>
              <a:rPr lang="en-US" altLang="en-US" sz="2000" dirty="0"/>
              <a:t>to perform their tasks</a:t>
            </a:r>
          </a:p>
          <a:p>
            <a:pPr lvl="1"/>
            <a:r>
              <a:rPr lang="en-US" altLang="en-US" sz="2000" dirty="0"/>
              <a:t>Limits damage if entity has a bug, gets abused</a:t>
            </a:r>
          </a:p>
          <a:p>
            <a:pPr lvl="1"/>
            <a:r>
              <a:rPr lang="en-US" altLang="en-US" sz="2000" dirty="0"/>
              <a:t>Can be static (during life of system, during life of process) </a:t>
            </a:r>
          </a:p>
          <a:p>
            <a:pPr lvl="1"/>
            <a:r>
              <a:rPr lang="en-US" altLang="en-US" sz="2000" dirty="0"/>
              <a:t>Or dynamic (changed by process as needed) – </a:t>
            </a:r>
            <a:r>
              <a:rPr lang="en-US" altLang="en-US" sz="2000" b="1" dirty="0"/>
              <a:t>domain switching</a:t>
            </a:r>
            <a:r>
              <a:rPr lang="en-US" altLang="en-US" sz="2000" dirty="0"/>
              <a:t>, </a:t>
            </a:r>
            <a:r>
              <a:rPr lang="en-US" altLang="en-US" sz="2000" b="1" dirty="0"/>
              <a:t>privilege escalation</a:t>
            </a:r>
          </a:p>
          <a:p>
            <a:pPr lvl="1"/>
            <a:r>
              <a:rPr lang="ja-JP" altLang="en-US" sz="2000" dirty="0"/>
              <a:t>“</a:t>
            </a:r>
            <a:r>
              <a:rPr lang="en-US" altLang="ja-JP" sz="2000" dirty="0"/>
              <a:t>Need to know</a:t>
            </a:r>
            <a:r>
              <a:rPr lang="ja-JP" altLang="en-US" sz="2000" dirty="0"/>
              <a:t>”</a:t>
            </a:r>
            <a:r>
              <a:rPr lang="en-US" altLang="ja-JP" sz="2000" dirty="0"/>
              <a:t> a similar concept regarding access to data</a:t>
            </a:r>
          </a:p>
          <a:p>
            <a:r>
              <a:rPr lang="en-US" altLang="en-US" sz="2000" dirty="0"/>
              <a:t>Must consider </a:t>
            </a:r>
            <a:r>
              <a:rPr lang="ja-JP" altLang="en-US" sz="2000" dirty="0"/>
              <a:t>“</a:t>
            </a:r>
            <a:r>
              <a:rPr lang="en-US" altLang="ja-JP" sz="2000" dirty="0"/>
              <a:t>grain</a:t>
            </a:r>
            <a:r>
              <a:rPr lang="ja-JP" altLang="en-US" sz="2000" dirty="0"/>
              <a:t>”</a:t>
            </a:r>
            <a:r>
              <a:rPr lang="en-US" altLang="ja-JP" sz="2000" dirty="0"/>
              <a:t> aspect</a:t>
            </a:r>
          </a:p>
          <a:p>
            <a:pPr lvl="1"/>
            <a:r>
              <a:rPr lang="en-US" altLang="en-US" sz="2000" dirty="0"/>
              <a:t>Rough-grained privilege management easier, simpler, but least privilege now done in large chunks</a:t>
            </a:r>
          </a:p>
          <a:p>
            <a:pPr lvl="2"/>
            <a:r>
              <a:rPr lang="en-US" altLang="en-US" dirty="0"/>
              <a:t>For example, traditional Unix processes either have abilities of the associated user, or of root</a:t>
            </a:r>
          </a:p>
          <a:p>
            <a:pPr lvl="1"/>
            <a:r>
              <a:rPr lang="en-US" altLang="en-US" sz="2000" dirty="0"/>
              <a:t>Fine-grained management more complex, more overhead, but more protective</a:t>
            </a:r>
          </a:p>
          <a:p>
            <a:pPr lvl="2"/>
            <a:r>
              <a:rPr lang="en-US" altLang="en-US" dirty="0"/>
              <a:t>File access-control list (ACL) lists, role-based access control (RBAC)</a:t>
            </a:r>
          </a:p>
          <a:p>
            <a:r>
              <a:rPr lang="en-US" altLang="en-US" sz="2000" dirty="0"/>
              <a:t>Domain can be user, process, procedure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608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42215-AD01-44CB-9B89-78EA544C6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Domain Structure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300F2-0734-4E48-95FD-20451A493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400051"/>
            <a:ext cx="7021221" cy="3366406"/>
          </a:xfrm>
        </p:spPr>
        <p:txBody>
          <a:bodyPr anchor="ctr">
            <a:noAutofit/>
          </a:bodyPr>
          <a:lstStyle/>
          <a:p>
            <a:r>
              <a:rPr lang="en-US" altLang="en-US" sz="4000" dirty="0"/>
              <a:t>Access-right = &lt;object-name, rights-set&gt;</a:t>
            </a:r>
            <a:br>
              <a:rPr lang="en-US" altLang="en-US" sz="4000" dirty="0"/>
            </a:br>
            <a:r>
              <a:rPr lang="en-US" altLang="en-US" sz="4000" dirty="0"/>
              <a:t>where rights-set is a subset of all valid operations that can be performed on the object </a:t>
            </a:r>
          </a:p>
          <a:p>
            <a:r>
              <a:rPr lang="en-US" altLang="en-US" sz="4000" dirty="0"/>
              <a:t>Domain = set of access-rights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52F5B-576B-4603-A988-F5CDA3C20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706" y="4319678"/>
            <a:ext cx="6940202" cy="157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53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23982-5BF3-497B-A201-819ECB9A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26" y="963877"/>
            <a:ext cx="4093007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Domain Implementation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 (UNIX)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8B392-2D75-4918-A705-CCAD18D30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411480"/>
            <a:ext cx="7021230" cy="6126479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Domain = user-id</a:t>
            </a:r>
            <a:endParaRPr lang="en-US" altLang="en-US" sz="800" dirty="0"/>
          </a:p>
          <a:p>
            <a:r>
              <a:rPr lang="en-US" altLang="en-US" dirty="0"/>
              <a:t>Domain switch accomplished via file system</a:t>
            </a:r>
          </a:p>
          <a:p>
            <a:pPr lvl="2"/>
            <a:r>
              <a:rPr lang="en-US" altLang="en-US" dirty="0"/>
              <a:t>Each file has associated with it a domain bit (</a:t>
            </a:r>
            <a:r>
              <a:rPr lang="en-US" altLang="en-US" dirty="0" err="1"/>
              <a:t>setuid</a:t>
            </a:r>
            <a:r>
              <a:rPr lang="en-US" altLang="en-US" dirty="0"/>
              <a:t> bit)</a:t>
            </a:r>
          </a:p>
          <a:p>
            <a:pPr lvl="2"/>
            <a:r>
              <a:rPr lang="en-US" altLang="en-US" dirty="0"/>
              <a:t>When file is executed and </a:t>
            </a:r>
            <a:r>
              <a:rPr lang="en-US" altLang="en-US" dirty="0" err="1"/>
              <a:t>setuid</a:t>
            </a:r>
            <a:r>
              <a:rPr lang="en-US" altLang="en-US" dirty="0"/>
              <a:t> = on, then user-id is set to owner of the file being executed</a:t>
            </a:r>
          </a:p>
          <a:p>
            <a:pPr lvl="2"/>
            <a:r>
              <a:rPr lang="en-US" altLang="en-US" dirty="0"/>
              <a:t> When execution completes user-id is reset </a:t>
            </a:r>
            <a:endParaRPr lang="en-US" altLang="en-US" sz="800" dirty="0"/>
          </a:p>
          <a:p>
            <a:r>
              <a:rPr lang="en-US" altLang="en-US" dirty="0"/>
              <a:t>Domain switch accomplished via passwords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altLang="en-US" dirty="0"/>
              <a:t> command temporarily switches to another user</a:t>
            </a:r>
            <a:r>
              <a:rPr lang="ja-JP" altLang="en-US" dirty="0"/>
              <a:t>’</a:t>
            </a:r>
            <a:r>
              <a:rPr lang="en-US" altLang="ja-JP" dirty="0"/>
              <a:t>s domain when other domain</a:t>
            </a:r>
            <a:r>
              <a:rPr lang="ja-JP" altLang="en-US" dirty="0"/>
              <a:t>’</a:t>
            </a:r>
            <a:r>
              <a:rPr lang="en-US" altLang="ja-JP" dirty="0"/>
              <a:t>s password provided</a:t>
            </a:r>
            <a:endParaRPr lang="en-US" altLang="en-US" sz="800" dirty="0"/>
          </a:p>
          <a:p>
            <a:r>
              <a:rPr lang="en-US" altLang="en-US" dirty="0"/>
              <a:t>Domain switching via commands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dirty="0"/>
              <a:t> command prefix executes specified command in another domain (if original domain has privilege or password given)</a:t>
            </a:r>
          </a:p>
        </p:txBody>
      </p:sp>
    </p:spTree>
    <p:extLst>
      <p:ext uri="{BB962C8B-B14F-4D97-AF65-F5344CB8AC3E}">
        <p14:creationId xmlns:p14="http://schemas.microsoft.com/office/powerpoint/2010/main" val="299021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D47CE-FB70-444E-89E4-3E332498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Access Matrix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CF5-2D29-48BA-AE83-CDAB5089E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418012"/>
            <a:ext cx="7021229" cy="3278776"/>
          </a:xfrm>
        </p:spPr>
        <p:txBody>
          <a:bodyPr anchor="ctr">
            <a:normAutofit/>
          </a:bodyPr>
          <a:lstStyle/>
          <a:p>
            <a:r>
              <a:rPr lang="en-US" dirty="0"/>
              <a:t>View protection as a matrix (access matrix)</a:t>
            </a:r>
          </a:p>
          <a:p>
            <a:r>
              <a:rPr lang="en-US" dirty="0"/>
              <a:t>Rows represent domains</a:t>
            </a:r>
          </a:p>
          <a:p>
            <a:r>
              <a:rPr lang="en-US" dirty="0"/>
              <a:t>Columns represent objects</a:t>
            </a:r>
          </a:p>
          <a:p>
            <a:r>
              <a:rPr lang="en-US" dirty="0"/>
              <a:t>Access(</a:t>
            </a:r>
            <a:r>
              <a:rPr lang="en-US" dirty="0" err="1"/>
              <a:t>i</a:t>
            </a:r>
            <a:r>
              <a:rPr lang="en-US" dirty="0"/>
              <a:t>, j) is the set of operations that a process executing in Domain(</a:t>
            </a:r>
            <a:r>
              <a:rPr lang="en-US" dirty="0" err="1"/>
              <a:t>i</a:t>
            </a:r>
            <a:r>
              <a:rPr lang="en-US" dirty="0"/>
              <a:t>) can invoke on Object(j)</a:t>
            </a:r>
          </a:p>
          <a:p>
            <a:endParaRPr lang="en-US" sz="1800" dirty="0"/>
          </a:p>
          <a:p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2C1117-0A18-4094-B687-110D86FE1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293" y="3287486"/>
            <a:ext cx="4478069" cy="260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4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BA026-00F1-46DE-95B3-BD90B994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Use of Access Matrix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D879-5A5C-4E5A-B24F-A6AF54CAE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320040"/>
            <a:ext cx="7021232" cy="6217919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If a process in Domain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tries to do </a:t>
            </a:r>
            <a:r>
              <a:rPr lang="ja-JP" altLang="en-US" dirty="0"/>
              <a:t>“</a:t>
            </a:r>
            <a:r>
              <a:rPr lang="en-US" altLang="ja-JP" dirty="0"/>
              <a:t>op</a:t>
            </a:r>
            <a:r>
              <a:rPr lang="ja-JP" altLang="en-US" dirty="0"/>
              <a:t>”</a:t>
            </a:r>
            <a:r>
              <a:rPr lang="en-US" altLang="ja-JP" dirty="0"/>
              <a:t> on object</a:t>
            </a:r>
            <a:r>
              <a:rPr lang="en-US" altLang="ja-JP" i="1" dirty="0"/>
              <a:t> </a:t>
            </a:r>
            <a:r>
              <a:rPr lang="en-US" altLang="ja-JP" i="1" dirty="0" err="1"/>
              <a:t>O</a:t>
            </a:r>
            <a:r>
              <a:rPr lang="en-US" altLang="ja-JP" i="1" baseline="-25000" dirty="0" err="1"/>
              <a:t>j</a:t>
            </a:r>
            <a:r>
              <a:rPr lang="en-US" altLang="ja-JP" dirty="0"/>
              <a:t>, then </a:t>
            </a:r>
            <a:r>
              <a:rPr lang="ja-JP" altLang="en-US" dirty="0"/>
              <a:t>“</a:t>
            </a:r>
            <a:r>
              <a:rPr lang="en-US" altLang="ja-JP" dirty="0"/>
              <a:t>op</a:t>
            </a:r>
            <a:r>
              <a:rPr lang="ja-JP" altLang="en-US" dirty="0"/>
              <a:t>”</a:t>
            </a:r>
            <a:r>
              <a:rPr lang="en-US" altLang="ja-JP" dirty="0"/>
              <a:t> must be in the access matrix</a:t>
            </a:r>
            <a:endParaRPr lang="en-US" altLang="en-US" sz="800" dirty="0"/>
          </a:p>
          <a:p>
            <a:r>
              <a:rPr lang="en-US" altLang="en-US" dirty="0"/>
              <a:t>User who creates object can define access column for that object</a:t>
            </a:r>
          </a:p>
          <a:p>
            <a:r>
              <a:rPr lang="en-US" altLang="en-US" dirty="0"/>
              <a:t>Can be expanded to dynamic protection</a:t>
            </a:r>
          </a:p>
          <a:p>
            <a:pPr lvl="1"/>
            <a:r>
              <a:rPr lang="en-US" altLang="en-US" dirty="0"/>
              <a:t>Operations to add, delete access rights</a:t>
            </a:r>
          </a:p>
          <a:p>
            <a:pPr lvl="1"/>
            <a:r>
              <a:rPr lang="en-US" altLang="en-US" dirty="0"/>
              <a:t>Special access rights:</a:t>
            </a:r>
          </a:p>
          <a:p>
            <a:pPr lvl="2"/>
            <a:r>
              <a:rPr lang="en-US" altLang="en-US" i="1" dirty="0"/>
              <a:t>owner of O</a:t>
            </a:r>
            <a:r>
              <a:rPr lang="en-US" altLang="en-US" i="1" baseline="-25000" dirty="0"/>
              <a:t>i</a:t>
            </a:r>
            <a:endParaRPr lang="en-US" altLang="en-US" i="1" dirty="0"/>
          </a:p>
          <a:p>
            <a:pPr lvl="2"/>
            <a:r>
              <a:rPr lang="en-US" altLang="en-US" i="1" dirty="0"/>
              <a:t>copy op from O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to </a:t>
            </a:r>
            <a:r>
              <a:rPr lang="en-US" altLang="en-US" i="1" dirty="0" err="1"/>
              <a:t>O</a:t>
            </a:r>
            <a:r>
              <a:rPr lang="en-US" altLang="en-US" i="1" baseline="-25000" dirty="0" err="1"/>
              <a:t>j</a:t>
            </a:r>
            <a:r>
              <a:rPr lang="en-US" altLang="en-US" i="1" baseline="-25000" dirty="0"/>
              <a:t> </a:t>
            </a:r>
            <a:r>
              <a:rPr lang="en-US" altLang="en-US" i="1" dirty="0"/>
              <a:t>(denoted by </a:t>
            </a:r>
            <a:r>
              <a:rPr lang="ja-JP" altLang="en-US" i="1" dirty="0"/>
              <a:t>“</a:t>
            </a:r>
            <a:r>
              <a:rPr lang="en-US" altLang="ja-JP" i="1" dirty="0"/>
              <a:t>*</a:t>
            </a:r>
            <a:r>
              <a:rPr lang="ja-JP" altLang="en-US" i="1" dirty="0"/>
              <a:t>”</a:t>
            </a:r>
            <a:r>
              <a:rPr lang="en-US" altLang="ja-JP" i="1" dirty="0"/>
              <a:t>)</a:t>
            </a:r>
          </a:p>
          <a:p>
            <a:pPr lvl="2"/>
            <a:r>
              <a:rPr lang="en-US" altLang="en-US" i="1" dirty="0"/>
              <a:t>control – 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can modify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access rights</a:t>
            </a:r>
          </a:p>
          <a:p>
            <a:pPr lvl="2"/>
            <a:r>
              <a:rPr lang="en-US" altLang="en-US" i="1" dirty="0"/>
              <a:t>transfer – switch from domain 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to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pPr lvl="1"/>
            <a:r>
              <a:rPr lang="en-US" altLang="en-US" i="1" dirty="0"/>
              <a:t>Copy </a:t>
            </a:r>
            <a:r>
              <a:rPr lang="en-US" altLang="en-US" dirty="0"/>
              <a:t>and </a:t>
            </a:r>
            <a:r>
              <a:rPr lang="en-US" altLang="en-US" i="1" dirty="0"/>
              <a:t>Owner </a:t>
            </a:r>
            <a:r>
              <a:rPr lang="en-US" altLang="en-US" dirty="0"/>
              <a:t>applicable to an object</a:t>
            </a:r>
          </a:p>
          <a:p>
            <a:pPr lvl="1"/>
            <a:r>
              <a:rPr lang="en-US" altLang="en-US" i="1" dirty="0"/>
              <a:t>Control </a:t>
            </a:r>
            <a:r>
              <a:rPr lang="en-US" altLang="en-US" dirty="0"/>
              <a:t>applicable to domain object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8141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8EE75-FD7C-4728-9AAB-ACC173DA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chemeClr val="accent1"/>
                </a:solidFill>
              </a:rPr>
              <a:t>Access Matrix</a:t>
            </a:r>
            <a:br>
              <a:rPr lang="it-IT" dirty="0">
                <a:solidFill>
                  <a:schemeClr val="accent1"/>
                </a:solidFill>
              </a:rPr>
            </a:br>
            <a:r>
              <a:rPr lang="it-IT" dirty="0">
                <a:solidFill>
                  <a:schemeClr val="accent1"/>
                </a:solidFill>
              </a:rPr>
              <a:t>Consideration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154796-61E3-4C22-BE98-DB8DBD116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25" cy="6217920"/>
          </a:xfrm>
        </p:spPr>
        <p:txBody>
          <a:bodyPr anchor="ctr">
            <a:normAutofit/>
          </a:bodyPr>
          <a:lstStyle/>
          <a:p>
            <a:r>
              <a:rPr lang="en-US" altLang="en-US" sz="2200" b="1" dirty="0"/>
              <a:t>Access matrix</a:t>
            </a:r>
            <a:r>
              <a:rPr lang="en-US" altLang="en-US" sz="2200" dirty="0"/>
              <a:t> design separates mechanism from policy</a:t>
            </a:r>
          </a:p>
          <a:p>
            <a:pPr lvl="1"/>
            <a:r>
              <a:rPr lang="en-US" altLang="en-US" sz="2200" dirty="0"/>
              <a:t>Mechanism </a:t>
            </a:r>
          </a:p>
          <a:p>
            <a:pPr lvl="2"/>
            <a:r>
              <a:rPr lang="en-US" altLang="en-US" sz="2200" dirty="0"/>
              <a:t>Operating system provides access-matrix + rules</a:t>
            </a:r>
          </a:p>
          <a:p>
            <a:pPr lvl="2"/>
            <a:r>
              <a:rPr lang="en-US" altLang="en-US" sz="2200" dirty="0"/>
              <a:t>If ensures that the matrix is only manipulated by authorized agents and that rules are strictly enforced</a:t>
            </a:r>
          </a:p>
          <a:p>
            <a:pPr lvl="1"/>
            <a:r>
              <a:rPr lang="en-US" altLang="en-US" sz="2200" dirty="0"/>
              <a:t>Policy</a:t>
            </a:r>
          </a:p>
          <a:p>
            <a:pPr lvl="2"/>
            <a:r>
              <a:rPr lang="en-US" altLang="en-US" sz="2200" dirty="0"/>
              <a:t>User dictates policy</a:t>
            </a:r>
          </a:p>
          <a:p>
            <a:pPr lvl="2"/>
            <a:r>
              <a:rPr lang="en-US" altLang="en-US" sz="2200" dirty="0"/>
              <a:t>Who can access what object and in what mode</a:t>
            </a:r>
          </a:p>
          <a:p>
            <a:r>
              <a:rPr lang="en-US" altLang="en-US" sz="2200" dirty="0"/>
              <a:t>But does no</a:t>
            </a:r>
            <a:r>
              <a:rPr lang="en-US" altLang="ja-JP" sz="2200" dirty="0"/>
              <a:t>t solve the general confinement problem</a:t>
            </a:r>
          </a:p>
        </p:txBody>
      </p:sp>
    </p:spTree>
    <p:extLst>
      <p:ext uri="{BB962C8B-B14F-4D97-AF65-F5344CB8AC3E}">
        <p14:creationId xmlns:p14="http://schemas.microsoft.com/office/powerpoint/2010/main" val="43164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06B40-A1C4-4CB3-BF29-4AC83ACD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Access Matrix with Domains as Objects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72F6C1-3319-4477-A436-B88A29115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9250" y="2020702"/>
            <a:ext cx="6761050" cy="28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7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1535</Words>
  <Application>Microsoft Office PowerPoint</Application>
  <PresentationFormat>Widescreen</PresentationFormat>
  <Paragraphs>157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COSC3503 Operating Systems   Chapter 14 Protection</vt:lpstr>
      <vt:lpstr>Goals of Protection</vt:lpstr>
      <vt:lpstr>Principles of Protection</vt:lpstr>
      <vt:lpstr>Domain Structure</vt:lpstr>
      <vt:lpstr>Domain Implementation  (UNIX)</vt:lpstr>
      <vt:lpstr>Access Matrix</vt:lpstr>
      <vt:lpstr>Use of Access Matrix</vt:lpstr>
      <vt:lpstr>Access Matrix Consideration</vt:lpstr>
      <vt:lpstr>Access Matrix with Domains as Objects</vt:lpstr>
      <vt:lpstr>Implementation of Access Matrix</vt:lpstr>
      <vt:lpstr>Implementation of Access Matrix  Option 3 Capability List for Domains </vt:lpstr>
      <vt:lpstr>Implementation of Access Matrix  Option 4 Lock-key</vt:lpstr>
      <vt:lpstr>Comparison of Implementations</vt:lpstr>
      <vt:lpstr>Access Control</vt:lpstr>
      <vt:lpstr>Revocation of Access Rights</vt:lpstr>
      <vt:lpstr>Revocation of Access Rights  Capability List</vt:lpstr>
      <vt:lpstr>Capability-Based Systems  Hydra</vt:lpstr>
      <vt:lpstr>Capability-Based Systems  Cambridge CAP System</vt:lpstr>
      <vt:lpstr>Language-Based Protection</vt:lpstr>
      <vt:lpstr>Protection in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COSC3503 Section 1 Operating Systems Lecture 37 – Week 14  Chapter 14 Protection</dc:title>
  <dc:creator>Lim, Doug</dc:creator>
  <cp:lastModifiedBy>Douglas Lim</cp:lastModifiedBy>
  <cp:revision>1</cp:revision>
  <dcterms:created xsi:type="dcterms:W3CDTF">2019-04-19T19:46:30Z</dcterms:created>
  <dcterms:modified xsi:type="dcterms:W3CDTF">2020-04-05T19:44:04Z</dcterms:modified>
</cp:coreProperties>
</file>