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38" r:id="rId3"/>
    <p:sldId id="539" r:id="rId4"/>
    <p:sldId id="541" r:id="rId5"/>
    <p:sldId id="551" r:id="rId6"/>
    <p:sldId id="552" r:id="rId7"/>
    <p:sldId id="553" r:id="rId8"/>
    <p:sldId id="554" r:id="rId9"/>
    <p:sldId id="555" r:id="rId10"/>
    <p:sldId id="556" r:id="rId11"/>
    <p:sldId id="550" r:id="rId12"/>
    <p:sldId id="557" r:id="rId13"/>
    <p:sldId id="558" r:id="rId14"/>
    <p:sldId id="560" r:id="rId15"/>
    <p:sldId id="561" r:id="rId16"/>
    <p:sldId id="562" r:id="rId17"/>
    <p:sldId id="563" r:id="rId18"/>
    <p:sldId id="565" r:id="rId19"/>
    <p:sldId id="566" r:id="rId20"/>
    <p:sldId id="559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538"/>
            <p14:sldId id="539"/>
            <p14:sldId id="541"/>
            <p14:sldId id="551"/>
            <p14:sldId id="552"/>
            <p14:sldId id="553"/>
            <p14:sldId id="554"/>
            <p14:sldId id="555"/>
            <p14:sldId id="556"/>
            <p14:sldId id="550"/>
            <p14:sldId id="557"/>
            <p14:sldId id="558"/>
            <p14:sldId id="560"/>
            <p14:sldId id="561"/>
            <p14:sldId id="562"/>
            <p14:sldId id="563"/>
            <p14:sldId id="565"/>
            <p14:sldId id="566"/>
            <p14:sldId id="559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A45BC-6E61-4D3A-878F-B8CD577D8825}" v="10" dt="2020-04-01T14:44:4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F9EA45BC-6E61-4D3A-878F-B8CD577D8825}"/>
    <pc:docChg chg="undo custSel addSld delSld modSld modSection">
      <pc:chgData name="Douglas Lim" userId="411c515a-09cc-407f-ae25-324c0f3b93af" providerId="ADAL" clId="{F9EA45BC-6E61-4D3A-878F-B8CD577D8825}" dt="2020-04-01T14:42:17.990" v="12" actId="47"/>
      <pc:docMkLst>
        <pc:docMk/>
      </pc:docMkLst>
      <pc:sldChg chg="modSp mod">
        <pc:chgData name="Douglas Lim" userId="411c515a-09cc-407f-ae25-324c0f3b93af" providerId="ADAL" clId="{F9EA45BC-6E61-4D3A-878F-B8CD577D8825}" dt="2020-04-01T14:28:53.464" v="1" actId="6549"/>
        <pc:sldMkLst>
          <pc:docMk/>
          <pc:sldMk cId="2653363723" sldId="256"/>
        </pc:sldMkLst>
        <pc:spChg chg="mod">
          <ac:chgData name="Douglas Lim" userId="411c515a-09cc-407f-ae25-324c0f3b93af" providerId="ADAL" clId="{F9EA45BC-6E61-4D3A-878F-B8CD577D8825}" dt="2020-04-01T14:28:41.893" v="0" actId="6549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F9EA45BC-6E61-4D3A-878F-B8CD577D8825}" dt="2020-04-01T14:28:53.464" v="1" actId="6549"/>
          <ac:spMkLst>
            <pc:docMk/>
            <pc:sldMk cId="2653363723" sldId="256"/>
            <ac:spMk id="3" creationId="{8455284E-B25F-497B-8CD8-A303430798BC}"/>
          </ac:spMkLst>
        </pc:spChg>
      </pc:sldChg>
      <pc:sldChg chg="add del">
        <pc:chgData name="Douglas Lim" userId="411c515a-09cc-407f-ae25-324c0f3b93af" providerId="ADAL" clId="{F9EA45BC-6E61-4D3A-878F-B8CD577D8825}" dt="2020-04-01T14:31:48.815" v="4" actId="47"/>
        <pc:sldMkLst>
          <pc:docMk/>
          <pc:sldMk cId="4085114571" sldId="540"/>
        </pc:sldMkLst>
      </pc:sldChg>
      <pc:sldChg chg="del">
        <pc:chgData name="Douglas Lim" userId="411c515a-09cc-407f-ae25-324c0f3b93af" providerId="ADAL" clId="{F9EA45BC-6E61-4D3A-878F-B8CD577D8825}" dt="2020-04-01T14:33:37.595" v="6" actId="47"/>
        <pc:sldMkLst>
          <pc:docMk/>
          <pc:sldMk cId="694254873" sldId="543"/>
        </pc:sldMkLst>
      </pc:sldChg>
      <pc:sldChg chg="del">
        <pc:chgData name="Douglas Lim" userId="411c515a-09cc-407f-ae25-324c0f3b93af" providerId="ADAL" clId="{F9EA45BC-6E61-4D3A-878F-B8CD577D8825}" dt="2020-04-01T14:34:01.153" v="7" actId="47"/>
        <pc:sldMkLst>
          <pc:docMk/>
          <pc:sldMk cId="13997493" sldId="545"/>
        </pc:sldMkLst>
      </pc:sldChg>
      <pc:sldChg chg="del">
        <pc:chgData name="Douglas Lim" userId="411c515a-09cc-407f-ae25-324c0f3b93af" providerId="ADAL" clId="{F9EA45BC-6E61-4D3A-878F-B8CD577D8825}" dt="2020-04-01T14:34:23" v="8" actId="47"/>
        <pc:sldMkLst>
          <pc:docMk/>
          <pc:sldMk cId="4230537925" sldId="547"/>
        </pc:sldMkLst>
      </pc:sldChg>
      <pc:sldChg chg="del">
        <pc:chgData name="Douglas Lim" userId="411c515a-09cc-407f-ae25-324c0f3b93af" providerId="ADAL" clId="{F9EA45BC-6E61-4D3A-878F-B8CD577D8825}" dt="2020-04-01T14:34:53.895" v="9" actId="47"/>
        <pc:sldMkLst>
          <pc:docMk/>
          <pc:sldMk cId="4177313676" sldId="548"/>
        </pc:sldMkLst>
      </pc:sldChg>
      <pc:sldChg chg="del">
        <pc:chgData name="Douglas Lim" userId="411c515a-09cc-407f-ae25-324c0f3b93af" providerId="ADAL" clId="{F9EA45BC-6E61-4D3A-878F-B8CD577D8825}" dt="2020-04-01T14:35:53.967" v="10" actId="47"/>
        <pc:sldMkLst>
          <pc:docMk/>
          <pc:sldMk cId="3000055554" sldId="549"/>
        </pc:sldMkLst>
      </pc:sldChg>
      <pc:sldChg chg="del">
        <pc:chgData name="Douglas Lim" userId="411c515a-09cc-407f-ae25-324c0f3b93af" providerId="ADAL" clId="{F9EA45BC-6E61-4D3A-878F-B8CD577D8825}" dt="2020-04-01T14:33:15.481" v="5" actId="47"/>
        <pc:sldMkLst>
          <pc:docMk/>
          <pc:sldMk cId="1540695472" sldId="550"/>
        </pc:sldMkLst>
      </pc:sldChg>
      <pc:sldChg chg="del">
        <pc:chgData name="Douglas Lim" userId="411c515a-09cc-407f-ae25-324c0f3b93af" providerId="ADAL" clId="{F9EA45BC-6E61-4D3A-878F-B8CD577D8825}" dt="2020-04-01T14:38:09.953" v="11" actId="47"/>
        <pc:sldMkLst>
          <pc:docMk/>
          <pc:sldMk cId="225979695" sldId="559"/>
        </pc:sldMkLst>
      </pc:sldChg>
      <pc:sldChg chg="del">
        <pc:chgData name="Douglas Lim" userId="411c515a-09cc-407f-ae25-324c0f3b93af" providerId="ADAL" clId="{F9EA45BC-6E61-4D3A-878F-B8CD577D8825}" dt="2020-04-01T14:42:17.990" v="12" actId="47"/>
        <pc:sldMkLst>
          <pc:docMk/>
          <pc:sldMk cId="2216359202" sldId="5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6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 Section 1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9 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FB691-978A-4325-9BD2-9359C01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Table When Some Pages Are Not in Main Memory</a:t>
            </a: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9">
            <a:extLst>
              <a:ext uri="{FF2B5EF4-FFF2-40B4-BE49-F238E27FC236}">
                <a16:creationId xmlns:a16="http://schemas.microsoft.com/office/drawing/2014/main" id="{19092722-C363-40D1-B52E-1BCE3F2E2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56" y="492573"/>
            <a:ext cx="606267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3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35C96-F648-44B7-B78F-52E56A72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77932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Page Fault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D6C2-A77A-426D-A29B-2DA8B91B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9" y="320040"/>
            <a:ext cx="7104092" cy="6217919"/>
          </a:xfrm>
        </p:spPr>
        <p:txBody>
          <a:bodyPr anchor="ctr">
            <a:noAutofit/>
          </a:bodyPr>
          <a:lstStyle/>
          <a:p>
            <a:r>
              <a:rPr lang="en-US" altLang="en-US" dirty="0"/>
              <a:t>If there is a reference to a page, first reference to that page will trap to operating system: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ym typeface="Symbol" panose="05050102010706020507" pitchFamily="18" charset="2"/>
              </a:rPr>
              <a:t>page fault</a:t>
            </a:r>
          </a:p>
          <a:p>
            <a:pPr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Operating system looks at another table to decide:</a:t>
            </a:r>
          </a:p>
          <a:p>
            <a:pPr marL="798513" lvl="1" indent="-341313"/>
            <a:r>
              <a:rPr lang="en-US" altLang="en-US" sz="2800" dirty="0"/>
              <a:t>Invalid reference </a:t>
            </a:r>
            <a:r>
              <a:rPr lang="en-US" altLang="en-US" sz="2800" dirty="0">
                <a:sym typeface="Symbol" panose="05050102010706020507" pitchFamily="18" charset="2"/>
              </a:rPr>
              <a:t> abort</a:t>
            </a:r>
          </a:p>
          <a:p>
            <a:pPr marL="798513" lvl="1" indent="-341313"/>
            <a:r>
              <a:rPr lang="en-US" altLang="en-US" sz="2800" dirty="0">
                <a:sym typeface="Symbol" panose="05050102010706020507" pitchFamily="18" charset="2"/>
              </a:rPr>
              <a:t>Just not in memory</a:t>
            </a:r>
          </a:p>
          <a:p>
            <a:pPr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Find free frame</a:t>
            </a:r>
          </a:p>
          <a:p>
            <a:pPr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Reset tables to indicate page now in memory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Set validation bit = </a:t>
            </a:r>
            <a:r>
              <a:rPr lang="en-US" altLang="en-US" b="1" dirty="0"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Restart the instruction that caused the page fault</a:t>
            </a:r>
          </a:p>
        </p:txBody>
      </p:sp>
      <p:pic>
        <p:nvPicPr>
          <p:cNvPr id="6" name="Picture 5" descr="9">
            <a:extLst>
              <a:ext uri="{FF2B5EF4-FFF2-40B4-BE49-F238E27FC236}">
                <a16:creationId xmlns:a16="http://schemas.microsoft.com/office/drawing/2014/main" id="{B0136F5B-A6F4-4DB5-A9AE-BA8B9F07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4" y="2491740"/>
            <a:ext cx="4053265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50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3F949-A840-4849-BA8C-F3EC5A4C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Happens if There is no Free Frame?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F0CB-7B2A-489F-ADA7-92F78FA2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0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sz="2800" dirty="0"/>
              <a:t>Algorithm – terminate? swap out? replace the page?</a:t>
            </a:r>
          </a:p>
          <a:p>
            <a:pPr lvl="1"/>
            <a:r>
              <a:rPr lang="en-US" altLang="en-US" sz="2800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304517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F4D9-78FA-4EF9-874B-B53ECA48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Page Replacement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7DEF-2B01-4E1D-9658-EACD7E62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altLang="en-US" sz="3200" dirty="0"/>
              <a:t>Prevent </a:t>
            </a:r>
            <a:r>
              <a:rPr lang="en-US" altLang="en-US" sz="3200" b="1" dirty="0"/>
              <a:t>over-allocation</a:t>
            </a:r>
            <a:r>
              <a:rPr lang="en-US" altLang="en-US" sz="3200" dirty="0"/>
              <a:t> of memory by modifying page-fault service routine to include page replacement</a:t>
            </a:r>
          </a:p>
          <a:p>
            <a:r>
              <a:rPr lang="en-US" altLang="en-US" sz="3200" dirty="0"/>
              <a:t>Use </a:t>
            </a:r>
            <a:r>
              <a:rPr lang="en-US" altLang="en-US" sz="3200" b="1" dirty="0"/>
              <a:t>modify </a:t>
            </a:r>
            <a:r>
              <a:rPr lang="en-US" altLang="en-US" sz="3200" dirty="0"/>
              <a:t>(</a:t>
            </a:r>
            <a:r>
              <a:rPr lang="en-US" altLang="en-US" sz="3200" b="1" dirty="0"/>
              <a:t>dirty</a:t>
            </a:r>
            <a:r>
              <a:rPr lang="en-US" altLang="en-US" sz="3200" dirty="0"/>
              <a:t>)</a:t>
            </a:r>
            <a:r>
              <a:rPr lang="en-US" altLang="en-US" sz="3200" b="1" dirty="0"/>
              <a:t> bit </a:t>
            </a:r>
            <a:r>
              <a:rPr lang="en-US" altLang="en-US" sz="3200" dirty="0"/>
              <a:t>to reduce overhead of page transfers – only modified pages are written to disk</a:t>
            </a:r>
          </a:p>
          <a:p>
            <a:r>
              <a:rPr lang="en-US" altLang="en-US" sz="3200" dirty="0"/>
              <a:t>Page replacement completes separation between logical memory and physical memory – large virtual memory can be provided on a smaller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5241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682C5-CEA7-4724-B30D-7FD38D22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23068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Basic Page Replacement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A58-9966-4EFA-BADC-E293DD59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3" y="320040"/>
            <a:ext cx="7104100" cy="621792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Find the location of the desired page on disk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Find a free frame:</a:t>
            </a:r>
            <a:br>
              <a:rPr lang="en-US" sz="1900" dirty="0"/>
            </a:br>
            <a:r>
              <a:rPr lang="en-US" sz="1900" dirty="0"/>
              <a:t>   -  If there is a free frame, use it</a:t>
            </a:r>
            <a:br>
              <a:rPr lang="en-US" sz="1900" dirty="0"/>
            </a:br>
            <a:r>
              <a:rPr lang="en-US" sz="1900" dirty="0"/>
              <a:t>   -  If there is no free frame, use a page replacement algorithm to select a victim frame</a:t>
            </a:r>
            <a:br>
              <a:rPr lang="en-US" sz="1900" dirty="0"/>
            </a:br>
            <a:r>
              <a:rPr lang="en-US" sz="1900" dirty="0"/>
              <a:t>	- Write victim frame to disk if dirty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Bring  the desired page into the (newly) free frame; update the page and frame tables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Continue the process by restarting the instruction that caused the trap</a:t>
            </a:r>
          </a:p>
          <a:p>
            <a:endParaRPr lang="en-US" sz="1900" dirty="0"/>
          </a:p>
          <a:p>
            <a:r>
              <a:rPr lang="en-US" sz="1900" dirty="0"/>
              <a:t>Note now potentially 2 page transfers for page fault – increasing the effective access time (EAT).</a:t>
            </a:r>
          </a:p>
          <a:p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9A97-44F9-4C7C-9AD3-44A3A888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6" y="2537460"/>
            <a:ext cx="4109033" cy="3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F153-EF28-43A4-BF48-560E7B66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First-In-First-Out (FIFO)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3D66-75AB-4E14-AF2E-1AA51C0D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Reference string: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  <a:endParaRPr lang="en-US" altLang="en-US"/>
          </a:p>
          <a:p>
            <a:r>
              <a:rPr lang="en-US" altLang="en-US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Can vary by reference string: consider 1,2,3,4,1,2,5,1,2,3,4,5</a:t>
            </a:r>
          </a:p>
          <a:p>
            <a:pPr lvl="1"/>
            <a:r>
              <a:rPr lang="en-US" altLang="en-US"/>
              <a:t>Adding more frames can cause more page faults!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Belady</a:t>
            </a:r>
            <a:r>
              <a:rPr lang="ja-JP" altLang="en-US" b="1">
                <a:solidFill>
                  <a:srgbClr val="3366FF"/>
                </a:solidFill>
              </a:rPr>
              <a:t>’</a:t>
            </a:r>
            <a:r>
              <a:rPr lang="en-US" altLang="ja-JP" b="1">
                <a:solidFill>
                  <a:srgbClr val="3366FF"/>
                </a:solidFill>
              </a:rPr>
              <a:t>s Anomaly</a:t>
            </a:r>
            <a:endParaRPr lang="en-US" altLang="en-US" sz="800"/>
          </a:p>
          <a:p>
            <a:r>
              <a:rPr lang="en-US" altLang="en-US"/>
              <a:t>How to track ages of pages? </a:t>
            </a:r>
          </a:p>
          <a:p>
            <a:pPr lvl="1"/>
            <a:r>
              <a:rPr lang="en-US" altLang="en-US"/>
              <a:t>Just use a FIFO queue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3425-33F6-4CE0-87EA-528F9149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5" y="2617470"/>
            <a:ext cx="5498592" cy="175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83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F28F-2393-416C-97D2-FB15213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Optimal 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BC-0CB7-4AA7-AF3D-5C8F07A3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30" y="205741"/>
            <a:ext cx="7104091" cy="4274820"/>
          </a:xfrm>
        </p:spPr>
        <p:txBody>
          <a:bodyPr anchor="ctr">
            <a:normAutofit/>
          </a:bodyPr>
          <a:lstStyle/>
          <a:p>
            <a:pPr>
              <a:tabLst>
                <a:tab pos="1889125" algn="l"/>
              </a:tabLst>
            </a:pPr>
            <a:r>
              <a:rPr lang="en-US" altLang="en-US" sz="2400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sz="2400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dirty="0"/>
              <a:t>Can</a:t>
            </a:r>
            <a:r>
              <a:rPr lang="ja-JP" altLang="en-US" dirty="0"/>
              <a:t>’</a:t>
            </a:r>
            <a:r>
              <a:rPr lang="en-US" altLang="ja-JP" dirty="0"/>
              <a:t>t read the future</a:t>
            </a:r>
            <a:endParaRPr lang="en-US" altLang="en-US" dirty="0"/>
          </a:p>
          <a:p>
            <a:pPr>
              <a:tabLst>
                <a:tab pos="1889125" algn="l"/>
              </a:tabLst>
            </a:pPr>
            <a:r>
              <a:rPr lang="en-US" altLang="en-US" sz="2400" dirty="0"/>
              <a:t>Used for measuring how well your algorithm performs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86277-5D07-4D7A-8861-C845115E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98" y="3621432"/>
            <a:ext cx="6758086" cy="2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43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E6BA2-A859-40AC-98C6-80C81306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Least Recently Used (LRU) 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56AA-59F7-480F-9626-46FD6993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Use past knowledge rather than future</a:t>
            </a:r>
          </a:p>
          <a:p>
            <a:r>
              <a:rPr lang="en-US" sz="1900" dirty="0"/>
              <a:t>Replace page that has not been used in the most amount of time</a:t>
            </a:r>
          </a:p>
          <a:p>
            <a:r>
              <a:rPr lang="en-US" sz="1900" dirty="0"/>
              <a:t>Associate time of last use with each page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12 faults – better than FIFO but worse than OPT</a:t>
            </a:r>
          </a:p>
          <a:p>
            <a:r>
              <a:rPr lang="en-US" sz="1900" dirty="0"/>
              <a:t>Generally good algorithm and frequently used</a:t>
            </a:r>
          </a:p>
          <a:p>
            <a:r>
              <a:rPr lang="en-US" sz="1900" dirty="0"/>
              <a:t>But how to implement?</a:t>
            </a:r>
          </a:p>
          <a:p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583C0-9145-4A55-B82D-7AAB5D83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98" y="2361356"/>
            <a:ext cx="6907367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E6209-9163-410A-B13E-20264EF1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293673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Least Recently Used Implementations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C6EF-6CC6-4E06-9F67-1F579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altLang="en-US" sz="2000" dirty="0"/>
              <a:t>Counter implementation</a:t>
            </a:r>
          </a:p>
          <a:p>
            <a:pPr lvl="1"/>
            <a:r>
              <a:rPr lang="en-US" altLang="en-US" sz="2000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sz="2000" dirty="0"/>
              <a:t>When a page needs to be changed, look at the counters to find smallest value</a:t>
            </a:r>
          </a:p>
          <a:p>
            <a:pPr lvl="2"/>
            <a:r>
              <a:rPr lang="en-US" altLang="en-US" dirty="0"/>
              <a:t>Search through table needed</a:t>
            </a:r>
          </a:p>
          <a:p>
            <a:r>
              <a:rPr lang="en-US" altLang="en-US" sz="2000" dirty="0"/>
              <a:t>Stack implementation</a:t>
            </a:r>
          </a:p>
          <a:p>
            <a:pPr lvl="1"/>
            <a:r>
              <a:rPr lang="en-US" altLang="en-US" sz="2000" dirty="0"/>
              <a:t>Keep a stack of page numbers in a double link form:</a:t>
            </a:r>
          </a:p>
          <a:p>
            <a:pPr lvl="1"/>
            <a:r>
              <a:rPr lang="en-US" altLang="en-US" sz="2000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sz="2000" dirty="0"/>
              <a:t>But each update more expensive</a:t>
            </a:r>
          </a:p>
          <a:p>
            <a:pPr lvl="1"/>
            <a:r>
              <a:rPr lang="en-US" altLang="en-US" sz="2000" dirty="0"/>
              <a:t>No search for replacement</a:t>
            </a:r>
          </a:p>
          <a:p>
            <a:r>
              <a:rPr lang="en-US" altLang="en-US" sz="2000" dirty="0"/>
              <a:t>LRU and OPT are cases of </a:t>
            </a:r>
            <a:r>
              <a:rPr lang="en-US" altLang="en-US" sz="2000" b="1" dirty="0"/>
              <a:t>stack algorithms </a:t>
            </a:r>
            <a:r>
              <a:rPr lang="en-US" altLang="en-US" sz="2000" dirty="0"/>
              <a:t>that don</a:t>
            </a:r>
            <a:r>
              <a:rPr lang="ja-JP" altLang="en-US" sz="2000" dirty="0"/>
              <a:t>’</a:t>
            </a:r>
            <a:r>
              <a:rPr lang="en-US" altLang="ja-JP" sz="2000" dirty="0"/>
              <a:t>t have </a:t>
            </a:r>
            <a:r>
              <a:rPr lang="en-US" altLang="ja-JP" sz="2000" dirty="0" err="1"/>
              <a:t>Belady</a:t>
            </a:r>
            <a:r>
              <a:rPr lang="ja-JP" altLang="en-US" sz="2000" dirty="0"/>
              <a:t>’</a:t>
            </a:r>
            <a:r>
              <a:rPr lang="en-US" altLang="ja-JP" sz="2000" dirty="0"/>
              <a:t>s Anomaly</a:t>
            </a: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54C42-CE12-4C1E-B57C-A107B4B6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9" y="3429000"/>
            <a:ext cx="3782430" cy="29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14D7B-DE19-41AA-904F-77FE0252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33355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LRU Approximation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149B-79D0-476A-B6CD-DAF19F18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34340"/>
            <a:ext cx="6894399" cy="6103620"/>
          </a:xfrm>
        </p:spPr>
        <p:txBody>
          <a:bodyPr anchor="ctr">
            <a:normAutofit lnSpcReduction="10000"/>
          </a:bodyPr>
          <a:lstStyle/>
          <a:p>
            <a:r>
              <a:rPr lang="en-US" altLang="en-US" sz="2400" dirty="0"/>
              <a:t>LRU needs special hardware and still slow</a:t>
            </a:r>
          </a:p>
          <a:p>
            <a:r>
              <a:rPr lang="en-US" altLang="en-US" sz="2400" b="1" dirty="0"/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pPr lvl="1"/>
            <a:r>
              <a:rPr lang="en-US" altLang="en-US" dirty="0"/>
              <a:t>Replace any with reference bit = 0 (if one exists)</a:t>
            </a:r>
          </a:p>
          <a:p>
            <a:pPr lvl="2"/>
            <a:r>
              <a:rPr lang="en-US" altLang="en-US" sz="2400" dirty="0"/>
              <a:t>We do not know the order, however</a:t>
            </a:r>
          </a:p>
          <a:p>
            <a:r>
              <a:rPr lang="en-US" altLang="en-US" sz="2400" b="1" dirty="0"/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/>
              <a:t>Clock</a:t>
            </a:r>
            <a:r>
              <a:rPr lang="en-US" altLang="en-US" dirty="0"/>
              <a:t> 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sz="2400" dirty="0"/>
              <a:t>Reference bit = 0 -&gt; replace it</a:t>
            </a:r>
          </a:p>
          <a:p>
            <a:pPr lvl="2"/>
            <a:r>
              <a:rPr lang="en-US" altLang="en-US" sz="2400" dirty="0"/>
              <a:t>reference bit = 1 then:</a:t>
            </a:r>
          </a:p>
          <a:p>
            <a:pPr lvl="3"/>
            <a:r>
              <a:rPr lang="en-US" altLang="en-US" sz="2400" dirty="0"/>
              <a:t>set reference bit 0, leave page in memory</a:t>
            </a:r>
          </a:p>
          <a:p>
            <a:pPr lvl="3"/>
            <a:r>
              <a:rPr lang="en-US" altLang="en-US" sz="2400" dirty="0"/>
              <a:t>replace next page, subject to same rules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2D759-B43A-49E8-9BD2-0EC15C27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8" y="2526030"/>
            <a:ext cx="380360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9C6E-6DE9-4F0B-84C9-05D50740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Virtual 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C1BB-884D-47F0-A6BF-319E305A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115049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To describe the benefits of a virtual memory system</a:t>
            </a:r>
          </a:p>
          <a:p>
            <a:r>
              <a:rPr lang="en-US" altLang="en-US" sz="3200" dirty="0"/>
              <a:t>To explain the concepts of demand paging, page-replacement algorithms, and allocation of page frames</a:t>
            </a:r>
          </a:p>
          <a:p>
            <a:r>
              <a:rPr lang="en-US" altLang="en-US" sz="3200" dirty="0"/>
              <a:t>To discuss the principle of the working-set model</a:t>
            </a:r>
          </a:p>
          <a:p>
            <a:r>
              <a:rPr lang="en-US" altLang="en-US" sz="3200" dirty="0"/>
              <a:t>To examine the relationship between shared memory and memory-mapped files</a:t>
            </a:r>
          </a:p>
          <a:p>
            <a:r>
              <a:rPr lang="en-US" altLang="en-US" sz="3200" dirty="0"/>
              <a:t>To explore how kernel memory is managed</a:t>
            </a:r>
          </a:p>
        </p:txBody>
      </p:sp>
    </p:spTree>
    <p:extLst>
      <p:ext uri="{BB962C8B-B14F-4D97-AF65-F5344CB8AC3E}">
        <p14:creationId xmlns:p14="http://schemas.microsoft.com/office/powerpoint/2010/main" val="252420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AAB0-1D42-4329-B9A6-7533637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Enhanced Second-Chance Algorithm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2F06-2ACA-4541-B8DF-66927FD5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894401" cy="6217920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Improve algorithm by using reference bit and modify bit (if available) in concert</a:t>
            </a:r>
          </a:p>
          <a:p>
            <a:r>
              <a:rPr lang="en-US" altLang="en-US" sz="2000" dirty="0"/>
              <a:t>Take ordered pair (reference, modify)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(0, 0) neither recently used not modified – best page to replace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(0, 1) not recently used but modified – not quite as good, must write out before replacement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(1, 0) recently used but clean – probably will be used again soon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(1, 1) recently used and modified – probably will be used again soon and need to write out before replacement</a:t>
            </a:r>
          </a:p>
          <a:p>
            <a:r>
              <a:rPr lang="en-US" altLang="en-US" sz="2000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sz="2000" dirty="0"/>
              <a:t>Might need to search circular queue several times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7980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99B25-34EA-49ED-95EC-3E9534AD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Counting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7AE1-199E-4C75-8F22-142997B4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11504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Keep a counter of the number of references that have been made to each page</a:t>
            </a:r>
          </a:p>
          <a:p>
            <a:pPr lvl="1"/>
            <a:r>
              <a:rPr lang="en-US" altLang="en-US" sz="2800" dirty="0"/>
              <a:t>Not common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b="1" dirty="0"/>
              <a:t>Lease Frequently Used </a:t>
            </a:r>
            <a:r>
              <a:rPr lang="en-US" altLang="en-US" dirty="0"/>
              <a:t>(</a:t>
            </a:r>
            <a:r>
              <a:rPr lang="en-US" altLang="en-US" b="1" dirty="0"/>
              <a:t>LFU</a:t>
            </a:r>
            <a:r>
              <a:rPr lang="en-US" altLang="en-US" dirty="0"/>
              <a:t>)</a:t>
            </a:r>
            <a:r>
              <a:rPr lang="en-US" altLang="en-US" b="1" dirty="0"/>
              <a:t> Algorithm</a:t>
            </a:r>
            <a:r>
              <a:rPr lang="en-US" altLang="en-US" dirty="0"/>
              <a:t>:  replaces page with smallest count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Most Frequently Used </a:t>
            </a:r>
            <a:r>
              <a:rPr lang="en-US" altLang="en-US" dirty="0"/>
              <a:t>(</a:t>
            </a:r>
            <a:r>
              <a:rPr lang="en-US" altLang="en-US" b="1" dirty="0"/>
              <a:t>MFU</a:t>
            </a:r>
            <a:r>
              <a:rPr lang="en-US" altLang="en-US" dirty="0"/>
              <a:t>)</a:t>
            </a:r>
            <a:r>
              <a:rPr lang="en-US" altLang="en-US" b="1" dirty="0"/>
              <a:t> Algorithm</a:t>
            </a:r>
            <a:r>
              <a:rPr lang="en-US" altLang="en-US" dirty="0"/>
              <a:t>: based on the argument that the page with the smallest count was probably just brought in and has yet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90DEE-0AE0-4FC1-92EC-4BA3FD2F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Page-Buffering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0FE5-D621-48FB-8B35-3F971075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19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Keep a pool of free frames, always</a:t>
            </a:r>
          </a:p>
          <a:p>
            <a:pPr lvl="1"/>
            <a:r>
              <a:rPr lang="en-US" altLang="en-US" dirty="0"/>
              <a:t>Then frame available when needed, not found at fault time</a:t>
            </a:r>
          </a:p>
          <a:p>
            <a:pPr lvl="1"/>
            <a:r>
              <a:rPr lang="en-US" altLang="en-US" dirty="0"/>
              <a:t>Read page into free frame and select victim to evict and add to free pool</a:t>
            </a:r>
          </a:p>
          <a:p>
            <a:pPr lvl="1"/>
            <a:r>
              <a:rPr lang="en-US" altLang="en-US" dirty="0"/>
              <a:t>When convenient, evict victim</a:t>
            </a:r>
          </a:p>
          <a:p>
            <a:r>
              <a:rPr lang="en-US" altLang="en-US" sz="2400" dirty="0"/>
              <a:t>Possibly, keep list of modified pages</a:t>
            </a:r>
          </a:p>
          <a:p>
            <a:pPr lvl="1"/>
            <a:r>
              <a:rPr lang="en-US" altLang="en-US" dirty="0"/>
              <a:t>When backing store otherwise idle, write pages there and set to non-dirty</a:t>
            </a:r>
          </a:p>
          <a:p>
            <a:r>
              <a:rPr lang="en-US" altLang="en-US" sz="2400" dirty="0"/>
              <a:t>Possibly, keep free frame contents intact and note what is in them</a:t>
            </a:r>
          </a:p>
          <a:p>
            <a:pPr lvl="1"/>
            <a:r>
              <a:rPr lang="en-US" altLang="en-US" dirty="0"/>
              <a:t>If referenced again before reused, no need to load contents again from disk</a:t>
            </a:r>
          </a:p>
          <a:p>
            <a:pPr lvl="1"/>
            <a:r>
              <a:rPr lang="en-US" altLang="en-US" dirty="0"/>
              <a:t>Generally useful to reduce penalty if wrong victim frame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2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8DE3D-EE7C-4951-975D-0AB28C3E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Applications and Page Replacement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EBCA-0075-485A-AEA7-F7A1ADC0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12647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All  these algorithms have OS guessing about future page access</a:t>
            </a:r>
          </a:p>
          <a:p>
            <a:r>
              <a:rPr lang="en-US" altLang="en-US" sz="2400" dirty="0"/>
              <a:t>Some applications have better knowledge – i.e. databases</a:t>
            </a:r>
          </a:p>
          <a:p>
            <a:r>
              <a:rPr lang="en-US" altLang="en-US" sz="2400" dirty="0"/>
              <a:t>Memory intensive applications can cause double buffering</a:t>
            </a:r>
          </a:p>
          <a:p>
            <a:pPr lvl="1"/>
            <a:r>
              <a:rPr lang="en-US" altLang="en-US" dirty="0"/>
              <a:t>OS keeps copy of page in memory as I/O buffer</a:t>
            </a:r>
          </a:p>
          <a:p>
            <a:pPr lvl="1"/>
            <a:r>
              <a:rPr lang="en-US" altLang="en-US" dirty="0"/>
              <a:t>Application keeps page in memory for its own work</a:t>
            </a:r>
          </a:p>
          <a:p>
            <a:r>
              <a:rPr lang="en-US" altLang="en-US" sz="2400" dirty="0"/>
              <a:t>Operating system can be given direct access to the disk, getting out of the way of the applications</a:t>
            </a:r>
          </a:p>
          <a:p>
            <a:pPr lvl="1"/>
            <a:r>
              <a:rPr lang="en-US" altLang="en-US" b="1" dirty="0"/>
              <a:t>Raw disk </a:t>
            </a:r>
            <a:r>
              <a:rPr lang="en-US" altLang="en-US" dirty="0"/>
              <a:t>mode</a:t>
            </a:r>
          </a:p>
          <a:p>
            <a:r>
              <a:rPr lang="en-US" altLang="en-US" sz="2400" dirty="0"/>
              <a:t>Bypasses buffering, locking, etc.</a:t>
            </a:r>
          </a:p>
        </p:txBody>
      </p:sp>
    </p:spTree>
    <p:extLst>
      <p:ext uri="{BB962C8B-B14F-4D97-AF65-F5344CB8AC3E}">
        <p14:creationId xmlns:p14="http://schemas.microsoft.com/office/powerpoint/2010/main" val="155336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EE2E-39A0-4B0F-8F01-EA473F56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Allocation of Frames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C576-02E7-49D4-A231-879D58CD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09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Each process needs </a:t>
            </a:r>
            <a:r>
              <a:rPr lang="en-US" altLang="en-US" b="1" i="1" dirty="0"/>
              <a:t>minimum</a:t>
            </a:r>
            <a:r>
              <a:rPr lang="en-US" altLang="en-US" dirty="0"/>
              <a:t> number of frames</a:t>
            </a:r>
          </a:p>
          <a:p>
            <a:r>
              <a:rPr lang="en-US" altLang="en-US" dirty="0"/>
              <a:t>Example:  IBM 370 – 6 pages to handle SS MOVE instruction:</a:t>
            </a:r>
          </a:p>
          <a:p>
            <a:pPr lvl="1"/>
            <a:r>
              <a:rPr lang="en-US" altLang="en-US" sz="2800" dirty="0"/>
              <a:t>instruction is 6 bytes, might span 2 pages</a:t>
            </a:r>
          </a:p>
          <a:p>
            <a:pPr lvl="1"/>
            <a:r>
              <a:rPr lang="en-US" altLang="en-US" sz="2800" dirty="0"/>
              <a:t>2 pages to handle </a:t>
            </a:r>
            <a:r>
              <a:rPr lang="en-US" altLang="en-US" sz="2800" i="1" dirty="0"/>
              <a:t>from</a:t>
            </a:r>
          </a:p>
          <a:p>
            <a:pPr lvl="1"/>
            <a:r>
              <a:rPr lang="en-US" altLang="en-US" sz="2800" dirty="0"/>
              <a:t>2 pages to handle </a:t>
            </a:r>
            <a:r>
              <a:rPr lang="en-US" altLang="en-US" sz="2800" i="1" dirty="0"/>
              <a:t>to</a:t>
            </a:r>
          </a:p>
          <a:p>
            <a:r>
              <a:rPr lang="en-US" altLang="en-US" b="1" i="1" dirty="0"/>
              <a:t>Maximum</a:t>
            </a:r>
            <a:r>
              <a:rPr lang="en-US" altLang="en-US" i="1" dirty="0"/>
              <a:t> </a:t>
            </a:r>
            <a:r>
              <a:rPr lang="en-US" altLang="en-US" dirty="0"/>
              <a:t>of course is total frames in the system</a:t>
            </a:r>
          </a:p>
          <a:p>
            <a:r>
              <a:rPr lang="en-US" altLang="en-US" dirty="0"/>
              <a:t>Two major allocation schemes</a:t>
            </a:r>
          </a:p>
          <a:p>
            <a:pPr lvl="1"/>
            <a:r>
              <a:rPr lang="en-US" altLang="en-US" sz="2800" dirty="0"/>
              <a:t>fixed allocation</a:t>
            </a:r>
          </a:p>
          <a:p>
            <a:pPr lvl="1"/>
            <a:r>
              <a:rPr lang="en-US" altLang="en-US" sz="2800" dirty="0"/>
              <a:t>priority allocation</a:t>
            </a:r>
          </a:p>
          <a:p>
            <a:r>
              <a:rPr lang="en-US" altLang="en-US" dirty="0"/>
              <a:t>Many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4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BEFAB-2F9A-4728-BFCB-27B854BA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Fixed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585F-F293-4313-8AF3-18DD72F6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en-US" sz="1600">
                <a:solidFill>
                  <a:schemeClr val="bg1"/>
                </a:solidFill>
              </a:rPr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Keep some as free frame buffer pool</a:t>
            </a:r>
          </a:p>
          <a:p>
            <a:endParaRPr lang="en-US" altLang="en-US" sz="1600">
              <a:solidFill>
                <a:schemeClr val="bg1"/>
              </a:solidFill>
            </a:endParaRPr>
          </a:p>
          <a:p>
            <a:r>
              <a:rPr lang="en-US" altLang="en-US" sz="1600">
                <a:solidFill>
                  <a:schemeClr val="bg1"/>
                </a:solidFill>
              </a:rPr>
              <a:t>Proportional allocation – Allocate according to the size of process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Dynamic as degree of multiprogramming, process sizes change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EE31B-BF0D-49E8-9831-8B45F085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67" y="1745844"/>
            <a:ext cx="7316701" cy="25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53F1F-43AF-45DD-829F-789E3B22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Priority Allocation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6302-7206-4FC9-A23A-A6E9D0FD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1" y="320040"/>
            <a:ext cx="7104114" cy="6217919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Use a proportional allocation scheme using priorities rather than size</a:t>
            </a:r>
            <a:br>
              <a:rPr lang="en-US" altLang="en-US" sz="3600" dirty="0"/>
            </a:br>
            <a:endParaRPr lang="en-US" altLang="en-US" sz="3600" dirty="0"/>
          </a:p>
          <a:p>
            <a:r>
              <a:rPr lang="en-US" altLang="en-US" sz="3600" dirty="0"/>
              <a:t>If process </a:t>
            </a:r>
            <a:r>
              <a:rPr lang="en-US" altLang="en-US" sz="3600" b="1" i="1" dirty="0"/>
              <a:t>P</a:t>
            </a:r>
            <a:r>
              <a:rPr lang="en-US" altLang="en-US" sz="3600" b="1" i="1" baseline="-25000" dirty="0"/>
              <a:t>i</a:t>
            </a:r>
            <a:r>
              <a:rPr lang="en-US" altLang="en-US" sz="3600" dirty="0"/>
              <a:t> generates a page fault,</a:t>
            </a:r>
          </a:p>
          <a:p>
            <a:pPr lvl="1"/>
            <a:r>
              <a:rPr lang="en-US" altLang="en-US" sz="3600" dirty="0"/>
              <a:t>select for replacement one of its frames</a:t>
            </a:r>
          </a:p>
          <a:p>
            <a:pPr lvl="1"/>
            <a:r>
              <a:rPr lang="en-US" altLang="en-US" sz="3600" dirty="0"/>
              <a:t>select for replacement a frame from a process with lower priority number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728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9ED4-DE1B-4838-BD90-B6EE4649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Global vs. Local Allocation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CDBB-1B9F-4866-B3A1-CA542992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9" y="320040"/>
            <a:ext cx="7104114" cy="621792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Global replacement</a:t>
            </a:r>
            <a:r>
              <a:rPr lang="en-US" altLang="en-US" dirty="0"/>
              <a:t> – process selects a replacement frame from the set of all frames; one process can take a frame from another</a:t>
            </a:r>
          </a:p>
          <a:p>
            <a:pPr lvl="1"/>
            <a:r>
              <a:rPr lang="en-US" altLang="en-US" sz="2800" dirty="0"/>
              <a:t>But then process execution time can vary greatly</a:t>
            </a:r>
          </a:p>
          <a:p>
            <a:pPr lvl="1"/>
            <a:r>
              <a:rPr lang="en-US" altLang="en-US" sz="2800" dirty="0"/>
              <a:t>But 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Local replacement</a:t>
            </a:r>
            <a:r>
              <a:rPr lang="en-US" altLang="en-US" dirty="0"/>
              <a:t> – each process selects from only its own set of allocated frames</a:t>
            </a:r>
          </a:p>
          <a:p>
            <a:pPr lvl="1"/>
            <a:r>
              <a:rPr lang="en-US" altLang="en-US" sz="2800" dirty="0"/>
              <a:t>More consistent per-process performance</a:t>
            </a:r>
          </a:p>
          <a:p>
            <a:pPr lvl="1"/>
            <a:r>
              <a:rPr lang="en-US" altLang="en-US" sz="2800" dirty="0"/>
              <a:t>But possibly underutilized memory</a:t>
            </a:r>
          </a:p>
        </p:txBody>
      </p:sp>
    </p:spTree>
    <p:extLst>
      <p:ext uri="{BB962C8B-B14F-4D97-AF65-F5344CB8AC3E}">
        <p14:creationId xmlns:p14="http://schemas.microsoft.com/office/powerpoint/2010/main" val="1804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18ED2-B505-4196-A73C-6EE39F3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75" y="1775407"/>
            <a:ext cx="3494362" cy="1310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Thrashing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5974-13E9-4CB8-872D-26424A3E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00050"/>
            <a:ext cx="7021229" cy="613790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If a process does not have </a:t>
            </a:r>
            <a:r>
              <a:rPr lang="ja-JP" altLang="en-US" dirty="0"/>
              <a:t>“</a:t>
            </a:r>
            <a:r>
              <a:rPr lang="en-US" altLang="ja-JP" dirty="0"/>
              <a:t>enough</a:t>
            </a:r>
            <a:r>
              <a:rPr lang="ja-JP" altLang="en-US" dirty="0"/>
              <a:t>”</a:t>
            </a:r>
            <a:r>
              <a:rPr lang="en-US" altLang="ja-JP" dirty="0"/>
              <a:t> pages, the page-fault rate is very high</a:t>
            </a:r>
          </a:p>
          <a:p>
            <a:pPr lvl="1"/>
            <a:r>
              <a:rPr lang="en-US" altLang="en-US" sz="2800" dirty="0"/>
              <a:t>Page fault to get page</a:t>
            </a:r>
          </a:p>
          <a:p>
            <a:pPr lvl="1"/>
            <a:r>
              <a:rPr lang="en-US" altLang="en-US" sz="2800" dirty="0"/>
              <a:t>Replace existing frame</a:t>
            </a:r>
          </a:p>
          <a:p>
            <a:pPr lvl="1"/>
            <a:r>
              <a:rPr lang="en-US" altLang="en-US" sz="2800" dirty="0"/>
              <a:t>But quickly need replaced frame back</a:t>
            </a:r>
          </a:p>
          <a:p>
            <a:pPr lvl="1"/>
            <a:r>
              <a:rPr lang="en-US" altLang="en-US" sz="2800" dirty="0"/>
              <a:t>This leads to:</a:t>
            </a:r>
          </a:p>
          <a:p>
            <a:pPr lvl="2"/>
            <a:r>
              <a:rPr lang="en-US" altLang="en-US" sz="2800" dirty="0"/>
              <a:t>Low CPU utilization</a:t>
            </a:r>
          </a:p>
          <a:p>
            <a:pPr lvl="2"/>
            <a:r>
              <a:rPr lang="en-US" altLang="en-US" sz="2800" dirty="0"/>
              <a:t>Operating system thinking that it needs to increase the degree of multiprogramming</a:t>
            </a:r>
          </a:p>
          <a:p>
            <a:pPr lvl="2"/>
            <a:r>
              <a:rPr lang="en-US" altLang="en-US" sz="2800" dirty="0"/>
              <a:t>Another process added to the system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b="1" dirty="0"/>
              <a:t>Thrashing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 a process is busy swapping pages in and out</a:t>
            </a:r>
            <a:endParaRPr lang="en-US" altLang="en-US" dirty="0"/>
          </a:p>
        </p:txBody>
      </p:sp>
      <p:pic>
        <p:nvPicPr>
          <p:cNvPr id="6" name="Picture 5" descr="9">
            <a:extLst>
              <a:ext uri="{FF2B5EF4-FFF2-40B4-BE49-F238E27FC236}">
                <a16:creationId xmlns:a16="http://schemas.microsoft.com/office/drawing/2014/main" id="{6CA23996-9600-4227-B1AE-A4CEFBCD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3232467"/>
            <a:ext cx="398190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04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E7A35-1FD5-4F26-ADCD-23EAA86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Demand Paging and Thrashing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300E-19BB-4191-97A7-49F296E2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0" y="320040"/>
            <a:ext cx="7104123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Why does demand paging work?</a:t>
            </a:r>
            <a:br>
              <a:rPr lang="en-US" altLang="en-US" sz="3200" dirty="0"/>
            </a:br>
            <a:r>
              <a:rPr lang="en-US" altLang="en-US" sz="3200" b="1" dirty="0"/>
              <a:t>Locality model</a:t>
            </a:r>
          </a:p>
          <a:p>
            <a:pPr lvl="1"/>
            <a:r>
              <a:rPr lang="en-US" altLang="en-US" sz="3200" dirty="0"/>
              <a:t>Process migrates from one locality to another</a:t>
            </a:r>
          </a:p>
          <a:p>
            <a:pPr lvl="1"/>
            <a:r>
              <a:rPr lang="en-US" altLang="en-US" sz="3200" dirty="0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en-US" sz="3200" dirty="0"/>
          </a:p>
          <a:p>
            <a:r>
              <a:rPr lang="en-US" altLang="en-US" sz="3200" dirty="0"/>
              <a:t>Why does thrashing occur?</a:t>
            </a:r>
            <a:br>
              <a:rPr lang="en-US" altLang="en-US" sz="3200" dirty="0"/>
            </a:br>
            <a:r>
              <a:rPr lang="en-US" altLang="en-US" sz="3200" dirty="0">
                <a:sym typeface="Symbol" panose="05050102010706020507" pitchFamily="18" charset="2"/>
              </a:rPr>
              <a:t> size of locality &gt; total memory size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Limit effects by using local or priority page replacement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BD24-543F-43A9-8D07-867CE9D3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Justification for Virtual 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FA5A-A45F-482E-A888-42EA7A6B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1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sz="2400" dirty="0"/>
              <a:t>Entire program code not needed at same time</a:t>
            </a:r>
          </a:p>
          <a:p>
            <a:r>
              <a:rPr lang="en-US" altLang="en-US" sz="2400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sz="2400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</p:txBody>
      </p:sp>
    </p:spTree>
    <p:extLst>
      <p:ext uri="{BB962C8B-B14F-4D97-AF65-F5344CB8AC3E}">
        <p14:creationId xmlns:p14="http://schemas.microsoft.com/office/powerpoint/2010/main" val="2888738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3C3CC-672A-4D0D-A192-0F4533AC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Memory-Mapped Files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7B39-F02B-4450-91F3-919E933C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1" cy="6217920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Memory-mapped file I/O allows file I/O to be treated as routine memory access by </a:t>
            </a:r>
            <a:r>
              <a:rPr lang="en-US" altLang="en-US" sz="2000" b="1" dirty="0"/>
              <a:t>mapping</a:t>
            </a:r>
            <a:r>
              <a:rPr lang="en-US" altLang="en-US" sz="2000" dirty="0"/>
              <a:t> a disk block to a page in memory</a:t>
            </a:r>
          </a:p>
          <a:p>
            <a:r>
              <a:rPr lang="en-US" altLang="en-US" sz="2000" dirty="0"/>
              <a:t>A file is initially read using demand paging</a:t>
            </a:r>
          </a:p>
          <a:p>
            <a:pPr lvl="1"/>
            <a:r>
              <a:rPr lang="en-US" altLang="en-US" sz="2000" dirty="0"/>
              <a:t>A page-sized portion of the file is read from the file system into a physical page</a:t>
            </a:r>
          </a:p>
          <a:p>
            <a:pPr lvl="1"/>
            <a:r>
              <a:rPr lang="en-US" altLang="en-US" sz="2000" dirty="0"/>
              <a:t>Subsequent reads/writes to/from the file are treated as ordinary memory accesses</a:t>
            </a:r>
          </a:p>
          <a:p>
            <a:r>
              <a:rPr lang="en-US" altLang="en-US" sz="2000" dirty="0"/>
              <a:t>Simplifies and speeds file access by driving file I/O through memory rather than </a:t>
            </a:r>
            <a:r>
              <a:rPr lang="en-US" altLang="en-US" sz="2000" dirty="0">
                <a:latin typeface="Courier New" panose="02070309020205020404" pitchFamily="49" charset="0"/>
              </a:rPr>
              <a:t>read()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and</a:t>
            </a:r>
            <a:r>
              <a:rPr lang="en-US" altLang="en-US" sz="2000" dirty="0">
                <a:latin typeface="Courier New" panose="02070309020205020404" pitchFamily="49" charset="0"/>
              </a:rPr>
              <a:t> write()</a:t>
            </a:r>
            <a:r>
              <a:rPr lang="en-US" altLang="en-US" sz="2000" dirty="0"/>
              <a:t> system calls</a:t>
            </a:r>
          </a:p>
          <a:p>
            <a:r>
              <a:rPr lang="en-US" altLang="en-US" sz="2000" dirty="0"/>
              <a:t>Also allows several processes to map the same file allowing the pages in memory to be shared</a:t>
            </a:r>
          </a:p>
          <a:p>
            <a:r>
              <a:rPr lang="en-US" altLang="en-US" sz="2000" dirty="0"/>
              <a:t>But when does written data make it to disk?</a:t>
            </a:r>
          </a:p>
          <a:p>
            <a:pPr lvl="1"/>
            <a:r>
              <a:rPr lang="en-US" altLang="en-US" sz="2000" dirty="0"/>
              <a:t>Periodically and / or at file </a:t>
            </a:r>
            <a:r>
              <a:rPr lang="en-US" altLang="en-US" sz="2000" dirty="0">
                <a:latin typeface="Courier New" panose="02070309020205020404" pitchFamily="49" charset="0"/>
              </a:rPr>
              <a:t>close()</a:t>
            </a:r>
            <a:r>
              <a:rPr lang="en-US" altLang="en-US" sz="2000" dirty="0"/>
              <a:t> time</a:t>
            </a:r>
          </a:p>
          <a:p>
            <a:pPr lvl="1"/>
            <a:r>
              <a:rPr lang="en-US" altLang="en-US" sz="2000" dirty="0"/>
              <a:t>For example, when the pager scans for dirty pages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264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475C7-25DE-4C33-B9AF-9130092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Shared Memory via Memory-Mapped I/O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42F36-D54B-4E5A-9FA1-732CBBC0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330" y="2228850"/>
            <a:ext cx="6730967" cy="30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2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E79D-A2D7-4F07-922B-3865443B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Allocating Kernel 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01EB-12CF-4E41-BB3A-8C852DF6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0" cy="6126479"/>
          </a:xfrm>
        </p:spPr>
        <p:txBody>
          <a:bodyPr anchor="ctr">
            <a:normAutofit/>
          </a:bodyPr>
          <a:lstStyle/>
          <a:p>
            <a:r>
              <a:rPr lang="en-US" altLang="en-US" sz="4000" dirty="0"/>
              <a:t>Treated differently from user memory</a:t>
            </a:r>
          </a:p>
          <a:p>
            <a:r>
              <a:rPr lang="en-US" altLang="en-US" sz="4000" dirty="0"/>
              <a:t>Often allocated from a free-memory pool</a:t>
            </a:r>
          </a:p>
          <a:p>
            <a:pPr lvl="1"/>
            <a:r>
              <a:rPr lang="en-US" altLang="en-US" sz="4000" dirty="0"/>
              <a:t>Kernel requests memory for structures of varying sizes</a:t>
            </a:r>
          </a:p>
          <a:p>
            <a:pPr lvl="1"/>
            <a:r>
              <a:rPr lang="en-US" altLang="en-US" sz="4000" dirty="0"/>
              <a:t>Some kernel memory needs to be contiguous</a:t>
            </a:r>
          </a:p>
          <a:p>
            <a:pPr lvl="2"/>
            <a:r>
              <a:rPr lang="en-US" altLang="en-US" sz="4000" dirty="0"/>
              <a:t>I.e. for device I/O</a:t>
            </a:r>
          </a:p>
        </p:txBody>
      </p:sp>
    </p:spTree>
    <p:extLst>
      <p:ext uri="{BB962C8B-B14F-4D97-AF65-F5344CB8AC3E}">
        <p14:creationId xmlns:p14="http://schemas.microsoft.com/office/powerpoint/2010/main" val="383207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89BEE-B1F4-4897-AB3A-D914497F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66502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Buddy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2782-486A-40E4-BBC6-19F6390D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6" cy="621791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Allocates memory from fixed-size segment consisting of physically-contiguous pages</a:t>
            </a:r>
          </a:p>
          <a:p>
            <a:r>
              <a:rPr lang="en-US" altLang="en-US" sz="2000" dirty="0"/>
              <a:t>Memory allocated using </a:t>
            </a:r>
            <a:r>
              <a:rPr lang="en-US" altLang="en-US" sz="2000" b="1" dirty="0"/>
              <a:t>power-of-2 allocator</a:t>
            </a:r>
          </a:p>
          <a:p>
            <a:pPr lvl="1"/>
            <a:r>
              <a:rPr lang="en-US" altLang="en-US" sz="2000" dirty="0"/>
              <a:t>Satisfies requests in units sized as power of 2</a:t>
            </a:r>
          </a:p>
          <a:p>
            <a:pPr lvl="1"/>
            <a:r>
              <a:rPr lang="en-US" altLang="en-US" sz="2000" dirty="0"/>
              <a:t>Request rounded up to next highest power of 2</a:t>
            </a:r>
          </a:p>
          <a:p>
            <a:pPr lvl="1"/>
            <a:r>
              <a:rPr lang="en-US" altLang="en-US" sz="2000" dirty="0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en-US" dirty="0"/>
              <a:t>Continue until appropriately sized chunk available</a:t>
            </a:r>
          </a:p>
          <a:p>
            <a:r>
              <a:rPr lang="en-US" altLang="en-US" sz="2000" dirty="0"/>
              <a:t>For example, assume 256KB chunk available, kernel requests 21KB</a:t>
            </a:r>
          </a:p>
          <a:p>
            <a:pPr lvl="1"/>
            <a:r>
              <a:rPr lang="en-US" altLang="en-US" sz="2000" dirty="0"/>
              <a:t>Split into A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and</a:t>
            </a:r>
            <a:r>
              <a:rPr lang="en-US" altLang="en-US" sz="2000" dirty="0"/>
              <a:t> A</a:t>
            </a:r>
            <a:r>
              <a:rPr lang="en-US" altLang="en-US" sz="2000" baseline="-25000" dirty="0"/>
              <a:t>R</a:t>
            </a:r>
            <a:r>
              <a:rPr lang="en-US" altLang="en-US" sz="2000" dirty="0"/>
              <a:t> of 128KB each</a:t>
            </a:r>
          </a:p>
          <a:p>
            <a:pPr lvl="2"/>
            <a:r>
              <a:rPr lang="en-US" altLang="en-US" dirty="0"/>
              <a:t>One further divided into B</a:t>
            </a:r>
            <a:r>
              <a:rPr lang="en-US" altLang="en-US" baseline="-25000" dirty="0"/>
              <a:t>L</a:t>
            </a:r>
            <a:r>
              <a:rPr lang="en-US" altLang="en-US" dirty="0"/>
              <a:t> and B</a:t>
            </a:r>
            <a:r>
              <a:rPr lang="en-US" altLang="en-US" baseline="-25000" dirty="0"/>
              <a:t>R</a:t>
            </a:r>
            <a:r>
              <a:rPr lang="en-US" altLang="en-US" dirty="0"/>
              <a:t> of 64KB</a:t>
            </a:r>
          </a:p>
          <a:p>
            <a:pPr lvl="3"/>
            <a:r>
              <a:rPr lang="en-US" altLang="en-US" sz="2000" dirty="0"/>
              <a:t>One further into C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 and C</a:t>
            </a:r>
            <a:r>
              <a:rPr lang="en-US" altLang="en-US" sz="2000" baseline="-25000" dirty="0"/>
              <a:t>R</a:t>
            </a:r>
            <a:r>
              <a:rPr lang="en-US" altLang="en-US" sz="2000" dirty="0"/>
              <a:t> of 32KB each – one used to satisfy request</a:t>
            </a:r>
          </a:p>
          <a:p>
            <a:r>
              <a:rPr lang="en-US" altLang="en-US" sz="2000" dirty="0"/>
              <a:t>Advantage – quickly </a:t>
            </a:r>
            <a:r>
              <a:rPr lang="en-US" altLang="en-US" sz="2000" b="1" dirty="0"/>
              <a:t>coalesce</a:t>
            </a:r>
            <a:r>
              <a:rPr lang="en-US" altLang="en-US" sz="2000" dirty="0"/>
              <a:t> unused chunks into larger chunk</a:t>
            </a:r>
          </a:p>
          <a:p>
            <a:r>
              <a:rPr lang="en-US" altLang="en-US" sz="2000" dirty="0"/>
              <a:t>Disadvantage - fragmentation</a:t>
            </a:r>
            <a:endParaRPr lang="en-US" sz="2000" dirty="0"/>
          </a:p>
        </p:txBody>
      </p:sp>
      <p:pic>
        <p:nvPicPr>
          <p:cNvPr id="6" name="Picture 5" descr="9_26.pdf">
            <a:extLst>
              <a:ext uri="{FF2B5EF4-FFF2-40B4-BE49-F238E27FC236}">
                <a16:creationId xmlns:a16="http://schemas.microsoft.com/office/drawing/2014/main" id="{4B983447-1ED5-4453-AF05-7C8935897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6" y="2217420"/>
            <a:ext cx="410573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5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97D5-48CC-4837-A316-AF15DA1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109352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Slab Allocator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7433-170B-4618-92E5-A08EB6C6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24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Alternate strategy</a:t>
            </a:r>
          </a:p>
          <a:p>
            <a:r>
              <a:rPr lang="en-US" altLang="en-US" sz="2400" b="1" dirty="0"/>
              <a:t>Slab</a:t>
            </a:r>
            <a:r>
              <a:rPr lang="en-US" altLang="en-US" sz="2400" dirty="0"/>
              <a:t> is one or more physically contiguous pages</a:t>
            </a:r>
          </a:p>
          <a:p>
            <a:r>
              <a:rPr lang="en-US" altLang="en-US" sz="2400" b="1" dirty="0"/>
              <a:t>Cache</a:t>
            </a:r>
            <a:r>
              <a:rPr lang="en-US" altLang="en-US" sz="2400" dirty="0"/>
              <a:t> consists of one or more slabs</a:t>
            </a:r>
          </a:p>
          <a:p>
            <a:r>
              <a:rPr lang="en-US" altLang="en-US" sz="2400" dirty="0"/>
              <a:t>Single cache for each unique kernel data structure</a:t>
            </a:r>
          </a:p>
          <a:p>
            <a:pPr lvl="1"/>
            <a:r>
              <a:rPr lang="en-US" altLang="en-US" dirty="0"/>
              <a:t>Each cache filled with </a:t>
            </a:r>
            <a:r>
              <a:rPr lang="en-US" altLang="en-US" b="1" dirty="0"/>
              <a:t>objects</a:t>
            </a:r>
            <a:r>
              <a:rPr lang="en-US" altLang="en-US" dirty="0"/>
              <a:t> – instantiations of the data structure</a:t>
            </a:r>
          </a:p>
          <a:p>
            <a:r>
              <a:rPr lang="en-US" altLang="en-US" sz="2400" dirty="0"/>
              <a:t>When cache created, filled with objects marked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endParaRPr lang="en-US" altLang="en-US" sz="2400" b="1" dirty="0"/>
          </a:p>
          <a:p>
            <a:r>
              <a:rPr lang="en-US" altLang="en-US" sz="2400" dirty="0"/>
              <a:t>When structures stored, objects marked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altLang="en-US" sz="2400" b="1" dirty="0"/>
          </a:p>
          <a:p>
            <a:r>
              <a:rPr lang="en-US" altLang="en-US" sz="2400" dirty="0"/>
              <a:t>If slab is full of used objects, next object allocated from empty slab</a:t>
            </a:r>
          </a:p>
          <a:p>
            <a:pPr lvl="1"/>
            <a:r>
              <a:rPr lang="en-US" altLang="en-US" dirty="0"/>
              <a:t>If no empty slabs, new slab allocated</a:t>
            </a:r>
          </a:p>
          <a:p>
            <a:r>
              <a:rPr lang="en-US" altLang="en-US" sz="2400" dirty="0"/>
              <a:t>Benefits include no fragmentation, fast memory request satisfaction</a:t>
            </a:r>
          </a:p>
          <a:p>
            <a:endParaRPr lang="en-US" sz="2000" dirty="0"/>
          </a:p>
        </p:txBody>
      </p:sp>
      <p:pic>
        <p:nvPicPr>
          <p:cNvPr id="6" name="Picture 5" descr="9_27.pdf">
            <a:extLst>
              <a:ext uri="{FF2B5EF4-FFF2-40B4-BE49-F238E27FC236}">
                <a16:creationId xmlns:a16="http://schemas.microsoft.com/office/drawing/2014/main" id="{6E5A628D-E011-434C-B379-9E799A07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" y="2274569"/>
            <a:ext cx="4236476" cy="335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79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68053-2F91-4E12-923C-25F7F4E1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Slab Allocator in Linux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8D65-1915-4A1A-AFE5-89DA0529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370" y="320040"/>
            <a:ext cx="6944041" cy="606933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For example process descriptor is of type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sz="2400" dirty="0"/>
          </a:p>
          <a:p>
            <a:r>
              <a:rPr lang="en-US" altLang="en-US" sz="2400" dirty="0" err="1"/>
              <a:t>Approx</a:t>
            </a:r>
            <a:r>
              <a:rPr lang="en-US" altLang="en-US" sz="2400" dirty="0"/>
              <a:t> 1.7KB of memory</a:t>
            </a:r>
          </a:p>
          <a:p>
            <a:r>
              <a:rPr lang="en-US" altLang="en-US" sz="2400" dirty="0"/>
              <a:t>New task -&gt; allocate new struct from cache</a:t>
            </a:r>
          </a:p>
          <a:p>
            <a:pPr lvl="1"/>
            <a:r>
              <a:rPr lang="en-US" altLang="en-US" dirty="0"/>
              <a:t>Will use existing free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dirty="0"/>
          </a:p>
          <a:p>
            <a:r>
              <a:rPr lang="en-US" altLang="en-US" sz="2400" dirty="0"/>
              <a:t>Slab can be in three possible states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Full – all used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Empty – all free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Partial – mix of free and used</a:t>
            </a:r>
          </a:p>
          <a:p>
            <a:r>
              <a:rPr lang="en-US" altLang="en-US" sz="2400" dirty="0"/>
              <a:t>Upon request, slab allocator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Uses free struct in partial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If none, takes one from empty slab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If no empty slab, create new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08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89CD5-D962-4280-8A02-1373782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Slab Variants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48A3-0BC1-4906-ABB7-3BA2C04E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4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Slab started in Solaris, now wide-spread for both kernel mode and user memory in various OSes</a:t>
            </a:r>
          </a:p>
          <a:p>
            <a:r>
              <a:rPr lang="en-US" altLang="en-US" sz="3200" dirty="0"/>
              <a:t>Linux  2.2 had SLAB, now has both SLOB and SLUB allocators</a:t>
            </a:r>
          </a:p>
          <a:p>
            <a:pPr lvl="1"/>
            <a:r>
              <a:rPr lang="en-US" altLang="en-US" sz="3200" dirty="0"/>
              <a:t>SLOB for systems with limited memory</a:t>
            </a:r>
          </a:p>
          <a:p>
            <a:pPr lvl="2"/>
            <a:r>
              <a:rPr lang="en-US" altLang="en-US" sz="3200" dirty="0"/>
              <a:t>Simple List of Blocks – maintains 3 list objects for small, medium, large objects</a:t>
            </a:r>
          </a:p>
          <a:p>
            <a:pPr lvl="1"/>
            <a:r>
              <a:rPr lang="en-US" altLang="en-US" sz="3200" dirty="0"/>
              <a:t>SLUB is performance-optimized SLAB removes per-CPU queues, metadata stored in page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3D330-A598-4638-B012-2E7314F9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Virtual Memory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6FBE-50C6-4C88-8644-A4FB6EC9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9" cy="621792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Virtual memory</a:t>
            </a:r>
            <a:r>
              <a:rPr lang="en-US" altLang="en-US" dirty="0"/>
              <a:t> – separation of user logical memory from physical memory</a:t>
            </a:r>
          </a:p>
          <a:p>
            <a:pPr lvl="1"/>
            <a:r>
              <a:rPr lang="en-US" altLang="en-US" sz="2800" dirty="0"/>
              <a:t>Only part of the program needs to be in memory for execution</a:t>
            </a:r>
          </a:p>
          <a:p>
            <a:pPr lvl="1"/>
            <a:r>
              <a:rPr lang="en-US" altLang="en-US" sz="2800" dirty="0"/>
              <a:t>Logical address space can therefore be much larger than physical address space</a:t>
            </a:r>
          </a:p>
          <a:p>
            <a:pPr lvl="1"/>
            <a:r>
              <a:rPr lang="en-US" altLang="en-US" sz="2800" dirty="0"/>
              <a:t>Allows address spaces to be shared by several processes</a:t>
            </a:r>
          </a:p>
          <a:p>
            <a:pPr lvl="1"/>
            <a:r>
              <a:rPr lang="en-US" altLang="en-US" sz="2800" dirty="0"/>
              <a:t>Allows for more efficient process creation</a:t>
            </a:r>
          </a:p>
          <a:p>
            <a:pPr lvl="1"/>
            <a:r>
              <a:rPr lang="en-US" altLang="en-US" sz="2800" dirty="0"/>
              <a:t>More programs running concurrently</a:t>
            </a:r>
          </a:p>
          <a:p>
            <a:pPr lvl="1"/>
            <a:r>
              <a:rPr lang="en-US" altLang="en-US" sz="2800" dirty="0"/>
              <a:t>Less I/O needed to load or swap processes</a:t>
            </a:r>
          </a:p>
        </p:txBody>
      </p:sp>
    </p:spTree>
    <p:extLst>
      <p:ext uri="{BB962C8B-B14F-4D97-AF65-F5344CB8AC3E}">
        <p14:creationId xmlns:p14="http://schemas.microsoft.com/office/powerpoint/2010/main" val="58645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D04B-B3C3-4E49-9BC1-EB1704FD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Virtual Address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B642-4A0B-407B-8699-A8394DC2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Virtual address space</a:t>
            </a:r>
            <a:r>
              <a:rPr lang="en-US" altLang="en-US" sz="2400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sz="2400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B4EEE-B8FB-4A9E-8C66-C052A5B4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60253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Virtual Memory That is Larger Than Physical Memory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955B-9518-4AD0-B5A8-CAFD9BEDA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098" y="640080"/>
            <a:ext cx="692687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0EE63-7A4B-4A7D-9F51-09F54E50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4" y="963877"/>
            <a:ext cx="3715338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Virtual-address Space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FA11-ADD5-4E6C-8EF3-C2D72B28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8" y="320040"/>
            <a:ext cx="4777726" cy="6217920"/>
          </a:xfrm>
        </p:spPr>
        <p:txBody>
          <a:bodyPr anchor="ctr">
            <a:norm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dirty="0">
                <a:latin typeface="Helvetica" panose="020B0604020202020204" pitchFamily="3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anose="020B0604020202020204" pitchFamily="3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anose="020B0604020202020204" pitchFamily="3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latin typeface="Helvetica" panose="020B0604020202020204" pitchFamily="3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dirty="0">
                <a:latin typeface="Helvetica" panose="020B0604020202020204" pitchFamily="34" charset="0"/>
              </a:rPr>
              <a:t>Enables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</a:rPr>
              <a:t>sparse </a:t>
            </a:r>
            <a:r>
              <a:rPr kumimoji="1" lang="en-US" altLang="en-US" sz="2000" dirty="0">
                <a:latin typeface="Helvetica" panose="020B0604020202020204" pitchFamily="34" charset="0"/>
              </a:rPr>
              <a:t>address spaces with holes left for growth, dynamically linked libraries, </a:t>
            </a:r>
            <a:r>
              <a:rPr kumimoji="1" lang="en-US" altLang="en-US" sz="2000" dirty="0" err="1">
                <a:latin typeface="Helvetica" panose="020B0604020202020204" pitchFamily="34" charset="0"/>
              </a:rPr>
              <a:t>etc</a:t>
            </a: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dirty="0">
                <a:latin typeface="Helvetica" panose="020B0604020202020204" pitchFamily="34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dirty="0">
                <a:latin typeface="Helvetica" panose="020B0604020202020204" pitchFamily="34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dirty="0">
                <a:latin typeface="Helvetica" panose="020B0604020202020204" pitchFamily="34" charset="0"/>
              </a:rPr>
              <a:t>Pages can be shared during </a:t>
            </a:r>
            <a:r>
              <a:rPr kumimoji="1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1" lang="en-US" altLang="en-US" sz="2000" dirty="0">
                <a:latin typeface="Helvetica" panose="020B0604020202020204" pitchFamily="34" charset="0"/>
                <a:cs typeface="Courier New" panose="02070309020205020404" pitchFamily="49" charset="0"/>
              </a:rPr>
              <a:t>, speeding process creation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FDDB1-FF64-4EEF-8178-F3EE81EB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18" y="778828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19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ED03-E3F8-4CC3-85A3-03905D08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13365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Demand Paging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42C5-6DBA-4DCF-B852-1F9A75B9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1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Could bring entire process into memory at load time</a:t>
            </a:r>
          </a:p>
          <a:p>
            <a:r>
              <a:rPr lang="en-US" altLang="en-US" sz="2400" dirty="0"/>
              <a:t>Or bring a page into memory only when it is needed</a:t>
            </a:r>
          </a:p>
          <a:p>
            <a:pPr lvl="1"/>
            <a:r>
              <a:rPr lang="en-US" altLang="en-US" dirty="0"/>
              <a:t>Less I/O needed, no unnecessary I/O</a:t>
            </a:r>
          </a:p>
          <a:p>
            <a:pPr lvl="1"/>
            <a:r>
              <a:rPr lang="en-US" altLang="en-US" dirty="0"/>
              <a:t>Less memory needed </a:t>
            </a:r>
          </a:p>
          <a:p>
            <a:pPr lvl="1"/>
            <a:r>
              <a:rPr lang="en-US" altLang="en-US" dirty="0"/>
              <a:t>Faster response</a:t>
            </a:r>
          </a:p>
          <a:p>
            <a:pPr lvl="1"/>
            <a:r>
              <a:rPr lang="en-US" altLang="en-US" dirty="0"/>
              <a:t>More users</a:t>
            </a:r>
          </a:p>
          <a:p>
            <a:r>
              <a:rPr lang="en-US" altLang="en-US" sz="2400" dirty="0"/>
              <a:t>Similar to paging system with swapping (diagram on right)</a:t>
            </a:r>
          </a:p>
          <a:p>
            <a:r>
              <a:rPr lang="en-US" altLang="en-US" sz="2400" dirty="0"/>
              <a:t>Page is needed </a:t>
            </a:r>
            <a:r>
              <a:rPr lang="en-US" altLang="en-US" sz="2400" dirty="0">
                <a:sym typeface="Symbol" panose="05050102010706020507" pitchFamily="18" charset="2"/>
              </a:rPr>
              <a:t> reference to it</a:t>
            </a:r>
          </a:p>
          <a:p>
            <a:pPr lvl="1"/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not-in-memory  bring to memory</a:t>
            </a:r>
          </a:p>
          <a:p>
            <a:r>
              <a:rPr lang="en-US" altLang="en-US" sz="2400" b="1" dirty="0">
                <a:sym typeface="Symbol" panose="05050102010706020507" pitchFamily="18" charset="2"/>
              </a:rPr>
              <a:t>Lazy swapper</a:t>
            </a:r>
            <a:r>
              <a:rPr lang="en-US" altLang="en-US" sz="2400" dirty="0">
                <a:sym typeface="Symbol" panose="05050102010706020507" pitchFamily="18" charset="2"/>
              </a:rPr>
              <a:t> – never swaps a page into memory unless page will be needed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b="1" dirty="0">
                <a:sym typeface="Symbol" panose="05050102010706020507" pitchFamily="18" charset="2"/>
              </a:rPr>
              <a:t>pager</a:t>
            </a:r>
          </a:p>
        </p:txBody>
      </p:sp>
      <p:pic>
        <p:nvPicPr>
          <p:cNvPr id="9" name="Picture 8" descr="9">
            <a:extLst>
              <a:ext uri="{FF2B5EF4-FFF2-40B4-BE49-F238E27FC236}">
                <a16:creationId xmlns:a16="http://schemas.microsoft.com/office/drawing/2014/main" id="{AEFBA429-30EC-4BF5-9C66-35A0E189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9" y="2830671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0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C5C4-7C1C-49FC-ABC8-EA1B1F0C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19" y="1558237"/>
            <a:ext cx="3494362" cy="147071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Valid-Invalid Bit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F51D-5215-423F-9BB1-0B9B164A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7" y="320040"/>
            <a:ext cx="7104108" cy="6092189"/>
          </a:xfrm>
        </p:spPr>
        <p:txBody>
          <a:bodyPr anchor="ctr">
            <a:noAutofit/>
          </a:bodyPr>
          <a:lstStyle/>
          <a:p>
            <a:r>
              <a:rPr lang="en-US" altLang="en-US" sz="4000" dirty="0"/>
              <a:t>With each page table entry a valid–invalid bit is associated</a:t>
            </a:r>
            <a:br>
              <a:rPr lang="en-US" altLang="en-US" sz="4000" dirty="0"/>
            </a:br>
            <a:r>
              <a:rPr lang="en-US" altLang="en-US" sz="4000" dirty="0"/>
              <a:t>(v =&gt; in-memory – memory resident,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=&gt; not-in-memory)</a:t>
            </a:r>
          </a:p>
          <a:p>
            <a:r>
              <a:rPr lang="en-US" altLang="en-US" sz="4000" dirty="0"/>
              <a:t>Initially valid–invalid bit is set to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on all entries</a:t>
            </a:r>
          </a:p>
          <a:p>
            <a:r>
              <a:rPr lang="en-US" altLang="en-US" sz="4000" dirty="0"/>
              <a:t>During MMU address translation, if valid–invalid bit in page table entry is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=&gt; page fault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A1FC9-6E84-4680-8806-5C4A2A49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7" y="302895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26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2467</Words>
  <Application>Microsoft Office PowerPoint</Application>
  <PresentationFormat>Widescreen</PresentationFormat>
  <Paragraphs>295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Monotype Sorts</vt:lpstr>
      <vt:lpstr>Webdings</vt:lpstr>
      <vt:lpstr>Office Theme</vt:lpstr>
      <vt:lpstr>COSC3503 Section 1 Operating Systems  Chapter 9 Virtual Memory</vt:lpstr>
      <vt:lpstr>Virtual Memory</vt:lpstr>
      <vt:lpstr>Justification for Virtual Memory</vt:lpstr>
      <vt:lpstr>Virtual Memory</vt:lpstr>
      <vt:lpstr>Virtual Address Space</vt:lpstr>
      <vt:lpstr>Virtual Memory That is Larger Than Physical Memory</vt:lpstr>
      <vt:lpstr>Virtual-address Space</vt:lpstr>
      <vt:lpstr>Demand Paging</vt:lpstr>
      <vt:lpstr>Valid-Invalid Bit</vt:lpstr>
      <vt:lpstr>Page Table When Some Pages Are Not in Main Memory</vt:lpstr>
      <vt:lpstr>Page Fault</vt:lpstr>
      <vt:lpstr>What Happens if There is no Free Frame?</vt:lpstr>
      <vt:lpstr>Page Replacement</vt:lpstr>
      <vt:lpstr>Basic Page Replacement</vt:lpstr>
      <vt:lpstr>First-In-First-Out (FIFO) Algorithm</vt:lpstr>
      <vt:lpstr>Optimal Algorithm</vt:lpstr>
      <vt:lpstr>Least Recently Used (LRU) Algorithm</vt:lpstr>
      <vt:lpstr>Least Recently Used Implementations</vt:lpstr>
      <vt:lpstr>LRU Approximation Algorithms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Thrashing</vt:lpstr>
      <vt:lpstr>Demand Paging and Thrashing</vt:lpstr>
      <vt:lpstr>Memory-Mapped Files</vt:lpstr>
      <vt:lpstr>Shared Memory via Memory-Mapped I/O</vt:lpstr>
      <vt:lpstr>Allocating Kernel Memory</vt:lpstr>
      <vt:lpstr>Buddy System</vt:lpstr>
      <vt:lpstr>Slab Allocator</vt:lpstr>
      <vt:lpstr>Slab Allocator in Linux</vt:lpstr>
      <vt:lpstr>Slab 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24  Chapter 9 Virtual Memory</dc:title>
  <dc:creator>Lim, Doug</dc:creator>
  <cp:lastModifiedBy>Douglas Lim</cp:lastModifiedBy>
  <cp:revision>1</cp:revision>
  <dcterms:created xsi:type="dcterms:W3CDTF">2019-03-20T04:23:07Z</dcterms:created>
  <dcterms:modified xsi:type="dcterms:W3CDTF">2020-04-01T14:44:51Z</dcterms:modified>
</cp:coreProperties>
</file>