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841FC-A81D-447A-88CF-765A4CE5DBB8}" v="1" dt="2020-02-28T04:39:46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6CC841FC-A81D-447A-88CF-765A4CE5DBB8}"/>
    <pc:docChg chg="modSld">
      <pc:chgData name="Douglas Lim" userId="411c515a-09cc-407f-ae25-324c0f3b93af" providerId="ADAL" clId="{6CC841FC-A81D-447A-88CF-765A4CE5DBB8}" dt="2020-02-28T04:32:40.712" v="14" actId="6549"/>
      <pc:docMkLst>
        <pc:docMk/>
      </pc:docMkLst>
      <pc:sldChg chg="modSp mod">
        <pc:chgData name="Douglas Lim" userId="411c515a-09cc-407f-ae25-324c0f3b93af" providerId="ADAL" clId="{6CC841FC-A81D-447A-88CF-765A4CE5DBB8}" dt="2020-02-28T04:32:40.712" v="14" actId="6549"/>
        <pc:sldMkLst>
          <pc:docMk/>
          <pc:sldMk cId="2653363723" sldId="256"/>
        </pc:sldMkLst>
        <pc:spChg chg="mod">
          <ac:chgData name="Douglas Lim" userId="411c515a-09cc-407f-ae25-324c0f3b93af" providerId="ADAL" clId="{6CC841FC-A81D-447A-88CF-765A4CE5DBB8}" dt="2020-02-28T04:32:40.712" v="14" actId="6549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6CC841FC-A81D-447A-88CF-765A4CE5DBB8}" dt="2020-02-28T04:32:17.038" v="0" actId="6549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CPU State Transitions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Because of an I/O request or the invocation of a wait().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Interrupt occurs moves us from running to ready.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I/O complete / a signal.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Process is complete.</a:t>
            </a:r>
          </a:p>
          <a:p>
            <a:pPr marL="0" indent="0">
              <a:buFont typeface="+mj-lt"/>
              <a:buNone/>
            </a:pPr>
            <a:r>
              <a:rPr lang="en-US" dirty="0"/>
              <a:t>Preemptive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Synchronization was talked about in chapter 5.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Non-preemptive in kernel mode is one solution.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Disable interrupts when operating on data structures used by the interrupts.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User-level threads are managed by a thread library and the kernel is unaware of them.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User-level threads must ultimately be mapped to a kernel-level thread to run on a CPU.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Many-to-many and many-to-one the thread library  schedules user-level threads to run on an available Light Weight Process(LWP).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8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Only applies if each CPU has its own Ready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Sometime Push and Pull can be done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4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Solaris with preemption disable has a dispatch latency of  &gt; 100 </a:t>
            </a:r>
            <a:r>
              <a:rPr lang="en-US" dirty="0" err="1"/>
              <a:t>ms</a:t>
            </a:r>
            <a:r>
              <a:rPr lang="en-US" dirty="0"/>
              <a:t>, but with preemption enabled it is reduced to &lt; 1 millisecond.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71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Rate –monotonic scheduling is considered optimal in that if a set of processes cannot be scheduled by this algorithm, it cannot be scheduled by an other algorithm that assigns static priorities.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Limitation is CPU utilization is bounded.  Utilization goes down as the number of  processes go up. 2 = 83%, 69% as the number of processes reach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3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Theoretically optimal for meeting deadlines.  However still limited in CPU usage due to context switching and interrupt handling.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Text also discusses Proportional Share Scheduling and POSIX Real-Time Scheduling.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Also discuss methods of evaluating scheduling algorithms.  Simulations tend to be the most accurate.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Implementation is the most accurate, </a:t>
            </a:r>
            <a:r>
              <a:rPr lang="en-US"/>
              <a:t>but costly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70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COSC3503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6 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EF0EE-7D6C-4948-8F55-DD9C7215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Priority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655D-C6B5-4DBA-ADFD-AEBB7DCA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4" cy="6217920"/>
          </a:xfrm>
        </p:spPr>
        <p:txBody>
          <a:bodyPr anchor="ctr">
            <a:normAutofit/>
          </a:bodyPr>
          <a:lstStyle/>
          <a:p>
            <a:r>
              <a:rPr lang="en-US" dirty="0"/>
              <a:t>A priority number (integer) is associated with each process</a:t>
            </a:r>
          </a:p>
          <a:p>
            <a:r>
              <a:rPr lang="en-US" dirty="0"/>
              <a:t>The CPU is allocated to the process with the highest priority (smallest integer =  highest priority)</a:t>
            </a:r>
          </a:p>
          <a:p>
            <a:pPr lvl="1"/>
            <a:r>
              <a:rPr lang="en-US" sz="2800" dirty="0"/>
              <a:t>Preemptive</a:t>
            </a:r>
          </a:p>
          <a:p>
            <a:pPr lvl="1"/>
            <a:r>
              <a:rPr lang="en-US" sz="2800" dirty="0"/>
              <a:t>Non-preemptive</a:t>
            </a:r>
          </a:p>
          <a:p>
            <a:r>
              <a:rPr lang="en-US" dirty="0"/>
              <a:t>SJF is priority scheduling where priority is the inverse of predicted next CPU burst time</a:t>
            </a:r>
          </a:p>
          <a:p>
            <a:r>
              <a:rPr lang="en-US" dirty="0"/>
              <a:t>Problem: Starvation – low priority processes may never execute</a:t>
            </a:r>
          </a:p>
          <a:p>
            <a:r>
              <a:rPr lang="en-US" dirty="0"/>
              <a:t>Solution: Aging – as time progresses increase the priority of the process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856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03EF-BB3D-445C-9789-321DD335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Round Robin (RR)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A47E-E49F-410B-A955-976DAD48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22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Each process gets a small unit of CPU time (</a:t>
            </a:r>
            <a:r>
              <a:rPr lang="en-US" altLang="en-US" sz="2400" b="1" dirty="0"/>
              <a:t>time quantum </a:t>
            </a:r>
            <a:r>
              <a:rPr lang="en-US" altLang="en-US" sz="2400" i="1" dirty="0"/>
              <a:t>q</a:t>
            </a:r>
            <a:r>
              <a:rPr lang="en-US" altLang="en-US" sz="2400" dirty="0"/>
              <a:t>), usually 10-100 milliseconds.  After this time has elapsed, the process is preempted and added to the end of the ready queue.</a:t>
            </a:r>
          </a:p>
          <a:p>
            <a:r>
              <a:rPr lang="en-US" altLang="en-US" sz="2400" dirty="0"/>
              <a:t>If there are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processes in the ready queue and the time quantum is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then each process gets 1/</a:t>
            </a:r>
            <a:r>
              <a:rPr lang="en-US" altLang="en-US" sz="2400" i="1" dirty="0"/>
              <a:t>n</a:t>
            </a:r>
            <a:r>
              <a:rPr lang="en-US" altLang="en-US" sz="2400" dirty="0"/>
              <a:t> of the CPU time in chunks of at most </a:t>
            </a:r>
            <a:r>
              <a:rPr lang="en-US" altLang="en-US" sz="2400" i="1" dirty="0"/>
              <a:t>q</a:t>
            </a:r>
            <a:r>
              <a:rPr lang="en-US" altLang="en-US" sz="2400" dirty="0"/>
              <a:t> time units at once.  No process waits more than (</a:t>
            </a:r>
            <a:r>
              <a:rPr lang="en-US" altLang="en-US" sz="2400" i="1" dirty="0"/>
              <a:t>n</a:t>
            </a:r>
            <a:r>
              <a:rPr lang="en-US" altLang="en-US" sz="2400" dirty="0"/>
              <a:t>-1)</a:t>
            </a:r>
            <a:r>
              <a:rPr lang="en-US" altLang="en-US" sz="2400" i="1" dirty="0"/>
              <a:t>q </a:t>
            </a:r>
            <a:r>
              <a:rPr lang="en-US" altLang="en-US" sz="2400" dirty="0"/>
              <a:t>time units.</a:t>
            </a:r>
          </a:p>
          <a:p>
            <a:r>
              <a:rPr lang="en-US" altLang="en-US" sz="2400" dirty="0"/>
              <a:t>Timer interrupts every quantum to schedule next process</a:t>
            </a:r>
          </a:p>
          <a:p>
            <a:r>
              <a:rPr lang="en-US" altLang="en-US" sz="2400" dirty="0"/>
              <a:t>Performance</a:t>
            </a:r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50406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6251-36AF-45CE-BA0A-CC4FE6D8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Example of RR with Time Quantum = 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964D-01AC-46CE-8697-FF3DE504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91490"/>
            <a:ext cx="7021233" cy="5943599"/>
          </a:xfrm>
        </p:spPr>
        <p:txBody>
          <a:bodyPr anchor="ctr">
            <a:normAutofit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		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	</a:t>
            </a:r>
            <a:r>
              <a:rPr lang="en-US" altLang="en-US" sz="2400" u="sng" dirty="0"/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sz="2400" i="1" dirty="0"/>
              <a:t>		P</a:t>
            </a:r>
            <a:r>
              <a:rPr lang="en-US" altLang="en-US" sz="2400" i="1" baseline="-25000" dirty="0"/>
              <a:t>1	</a:t>
            </a:r>
            <a:r>
              <a:rPr lang="en-US" altLang="en-US" sz="2400" dirty="0"/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	 </a:t>
            </a:r>
            <a:r>
              <a:rPr lang="en-US" altLang="en-US" sz="2400" dirty="0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3	</a:t>
            </a:r>
            <a:r>
              <a:rPr lang="en-US" altLang="en-US" sz="2400" dirty="0"/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The Gantt chart is: 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Typically, higher average turnaround than SJF, but better </a:t>
            </a:r>
            <a:r>
              <a:rPr lang="en-US" altLang="en-US" sz="2400" b="1" i="1" dirty="0"/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sz="2400" dirty="0"/>
              <a:t>q usually 10ms to 100ms, context switch &lt; 10 </a:t>
            </a:r>
            <a:r>
              <a:rPr lang="en-US" altLang="en-US" sz="2400" dirty="0" err="1"/>
              <a:t>usec</a:t>
            </a: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C1190-0F60-4C1A-9187-F7BE4FAB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49" y="3034506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6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C182A-5010-471F-AC9E-71FE5DFE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Time Quantum and Context Switch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DF6D9-9CBD-4641-BE5C-02A05E113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998" y="1725930"/>
            <a:ext cx="7009330" cy="39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099C8-53C5-41A4-B322-2B58F701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Multilevel Queue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7BA4-22DB-4F27-A23A-DF3CED41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93" y="320040"/>
            <a:ext cx="7104038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Ready queue is partitioned into separate queues,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b="1" dirty="0"/>
              <a:t>foreground</a:t>
            </a:r>
            <a:r>
              <a:rPr lang="en-US" altLang="en-US" dirty="0"/>
              <a:t> (interactive)</a:t>
            </a:r>
          </a:p>
          <a:p>
            <a:pPr lvl="1"/>
            <a:r>
              <a:rPr lang="en-US" altLang="en-US" b="1" dirty="0"/>
              <a:t>background</a:t>
            </a:r>
            <a:r>
              <a:rPr lang="en-US" altLang="en-US" dirty="0"/>
              <a:t> (batch)</a:t>
            </a:r>
          </a:p>
          <a:p>
            <a:r>
              <a:rPr lang="en-US" altLang="en-US" sz="2400" dirty="0"/>
              <a:t>Process permanently in a given queue</a:t>
            </a:r>
          </a:p>
          <a:p>
            <a:r>
              <a:rPr lang="en-US" altLang="en-US" sz="2400" dirty="0"/>
              <a:t>Each queue has its own scheduling algorithm:</a:t>
            </a:r>
          </a:p>
          <a:p>
            <a:pPr lvl="1"/>
            <a:r>
              <a:rPr lang="en-US" altLang="en-US" dirty="0"/>
              <a:t>foreground – RR</a:t>
            </a:r>
          </a:p>
          <a:p>
            <a:pPr lvl="1"/>
            <a:r>
              <a:rPr lang="en-US" altLang="en-US" dirty="0"/>
              <a:t>background – FCFS</a:t>
            </a:r>
          </a:p>
          <a:p>
            <a:r>
              <a:rPr lang="en-US" altLang="en-US" sz="2400" dirty="0"/>
              <a:t>Scheduling must be done between the queues:</a:t>
            </a:r>
          </a:p>
          <a:p>
            <a:pPr lvl="1"/>
            <a:r>
              <a:rPr lang="en-US" altLang="en-US" dirty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 dirty="0"/>
              <a:t>20% to background in FCFS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8EA7-A4DB-4E03-816C-6236AC6F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Multilevel Feedback Queue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2749-0EA3-475A-98C5-8CC62F84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21792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A process can move between the various queues; aging can be implemented this way</a:t>
            </a:r>
          </a:p>
          <a:p>
            <a:r>
              <a:rPr lang="en-US" altLang="en-US" dirty="0"/>
              <a:t>Multilevel-feedback-queue scheduler defined by the following parameters:</a:t>
            </a:r>
          </a:p>
          <a:p>
            <a:pPr lvl="1"/>
            <a:r>
              <a:rPr lang="en-US" altLang="en-US" sz="2800" dirty="0"/>
              <a:t>number of queues</a:t>
            </a:r>
          </a:p>
          <a:p>
            <a:pPr lvl="1"/>
            <a:r>
              <a:rPr lang="en-US" altLang="en-US" sz="2800" dirty="0"/>
              <a:t>scheduling algorithms for each queue</a:t>
            </a:r>
          </a:p>
          <a:p>
            <a:pPr lvl="1"/>
            <a:r>
              <a:rPr lang="en-US" altLang="en-US" sz="2800" dirty="0"/>
              <a:t>method used to determine when to upgrade a process</a:t>
            </a:r>
          </a:p>
          <a:p>
            <a:pPr lvl="1"/>
            <a:r>
              <a:rPr lang="en-US" altLang="en-US" sz="2800" dirty="0"/>
              <a:t>method used to determine when to demote a process</a:t>
            </a:r>
          </a:p>
          <a:p>
            <a:pPr lvl="1"/>
            <a:r>
              <a:rPr lang="en-US" altLang="en-US" sz="2800" dirty="0"/>
              <a:t>method used to determine which queue a process will enter when that process needs service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2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70630-347B-4605-8B3C-C33DEE3D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Thread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D8C8-F74E-4067-BA53-E255AD8B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28" cy="62179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Distinction between user-level and kernel-level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When threads supported, threads scheduled, not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Many-to-one and many-to-many models, thread library schedules user-level threads to run on Light Weight Process (LWP)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process-contention scope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PCS</a:t>
            </a:r>
            <a:r>
              <a:rPr lang="en-US" altLang="en-US" b="1" dirty="0"/>
              <a:t>) </a:t>
            </a:r>
            <a:r>
              <a:rPr lang="en-US" altLang="en-US" dirty="0"/>
              <a:t>since scheduling competition is within the process</a:t>
            </a:r>
          </a:p>
          <a:p>
            <a:pPr lvl="1"/>
            <a:r>
              <a:rPr lang="en-US" altLang="en-US" dirty="0"/>
              <a:t>Typically done via priority set by programmer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Kernel thread scheduled onto available CPU is </a:t>
            </a:r>
            <a:r>
              <a:rPr lang="en-US" altLang="en-US" b="1" dirty="0">
                <a:solidFill>
                  <a:srgbClr val="3366FF"/>
                </a:solidFill>
              </a:rPr>
              <a:t>system-contention scope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SCS</a:t>
            </a:r>
            <a:r>
              <a:rPr lang="en-US" altLang="en-US" b="1" dirty="0"/>
              <a:t>) </a:t>
            </a:r>
            <a:r>
              <a:rPr lang="en-US" altLang="en-US" dirty="0"/>
              <a:t>– competition among all threads in system</a:t>
            </a:r>
          </a:p>
        </p:txBody>
      </p:sp>
    </p:spTree>
    <p:extLst>
      <p:ext uri="{BB962C8B-B14F-4D97-AF65-F5344CB8AC3E}">
        <p14:creationId xmlns:p14="http://schemas.microsoft.com/office/powerpoint/2010/main" val="87381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BE54-1C60-406A-8E32-04807564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Pthread</a:t>
            </a:r>
            <a:r>
              <a:rPr lang="en-US" dirty="0">
                <a:solidFill>
                  <a:schemeClr val="accent1"/>
                </a:solidFill>
              </a:rPr>
              <a:t>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E73-63F4-425E-9356-6485D81F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20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API allows specifying either PCS or SCS during thread creation</a:t>
            </a:r>
          </a:p>
          <a:p>
            <a:pPr lvl="1"/>
            <a:r>
              <a:rPr lang="en-US" altLang="en-US" sz="3600" dirty="0"/>
              <a:t>PTHREAD_SCOPE_PROCESS schedules threads using PCS scheduling</a:t>
            </a:r>
          </a:p>
          <a:p>
            <a:pPr lvl="1"/>
            <a:r>
              <a:rPr lang="en-US" altLang="en-US" sz="3600" dirty="0"/>
              <a:t>PTHREAD_SCOPE_SYSTEM schedules threads using SCS scheduling</a:t>
            </a:r>
          </a:p>
          <a:p>
            <a:r>
              <a:rPr lang="en-US" altLang="en-US" sz="3600" dirty="0"/>
              <a:t>Can be limited by OS – Linux and Mac OS X only allow PTHREAD_SCOPE_SYSTEM</a:t>
            </a:r>
          </a:p>
        </p:txBody>
      </p:sp>
    </p:spTree>
    <p:extLst>
      <p:ext uri="{BB962C8B-B14F-4D97-AF65-F5344CB8AC3E}">
        <p14:creationId xmlns:p14="http://schemas.microsoft.com/office/powerpoint/2010/main" val="357006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E216-57D3-4AF3-895D-C7DCD53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Multiple-Processor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6670-BC8D-416A-94A2-C170CF9E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217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en-US" dirty="0"/>
              <a:t>CPU scheduling more complex when multiple CPUs are available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Homogeneous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processors</a:t>
            </a:r>
            <a:r>
              <a:rPr lang="en-US" altLang="en-US" b="1" dirty="0"/>
              <a:t> </a:t>
            </a:r>
            <a:r>
              <a:rPr lang="en-US" altLang="en-US" dirty="0"/>
              <a:t>within a multiprocessor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Asymmetric multiprocessing </a:t>
            </a:r>
            <a:r>
              <a:rPr lang="en-US" altLang="en-US" dirty="0"/>
              <a:t>– only one processor accesses the system data structures, alleviating the need for data sharing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Symmetric multiprocessing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SMP</a:t>
            </a:r>
            <a:r>
              <a:rPr lang="en-US" altLang="en-US" b="1" dirty="0"/>
              <a:t>) </a:t>
            </a:r>
            <a:r>
              <a:rPr lang="en-US" altLang="en-US" dirty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 dirty="0"/>
              <a:t>Currently, most common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Processor affinity </a:t>
            </a:r>
            <a:r>
              <a:rPr lang="en-US" altLang="en-US" dirty="0"/>
              <a:t>– process has affinity for processor on which it is currently running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 dirty="0"/>
              <a:t>Variations including </a:t>
            </a:r>
            <a:r>
              <a:rPr lang="en-US" altLang="en-US" b="1" dirty="0">
                <a:solidFill>
                  <a:srgbClr val="3366FF"/>
                </a:solidFill>
              </a:rPr>
              <a:t>processor sets</a:t>
            </a:r>
          </a:p>
        </p:txBody>
      </p:sp>
    </p:spTree>
    <p:extLst>
      <p:ext uri="{BB962C8B-B14F-4D97-AF65-F5344CB8AC3E}">
        <p14:creationId xmlns:p14="http://schemas.microsoft.com/office/powerpoint/2010/main" val="7719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DE02-2189-4CEF-B18A-189AEC6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Non-Uniform Memory Access (NUMA) and CPU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6_09.pdf">
            <a:extLst>
              <a:ext uri="{FF2B5EF4-FFF2-40B4-BE49-F238E27FC236}">
                <a16:creationId xmlns:a16="http://schemas.microsoft.com/office/drawing/2014/main" id="{BBF9035D-A072-4D6A-B745-81967C3B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42" y="1874520"/>
            <a:ext cx="6658509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2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0FFC4-B5CF-45FB-9CF5-D1D4E650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Chapter 6 CPU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3E79-193F-4DEC-A7F0-FB451A05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24" cy="6217919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To introduce CPU scheduling, which is the basis for multi-programmed operating systems</a:t>
            </a:r>
          </a:p>
          <a:p>
            <a:r>
              <a:rPr lang="en-US" altLang="en-US" sz="3200" dirty="0"/>
              <a:t>To describe various CPU-scheduling algorithms</a:t>
            </a:r>
          </a:p>
          <a:p>
            <a:r>
              <a:rPr lang="en-US" altLang="en-US" sz="3200" dirty="0"/>
              <a:t>To discuss evaluation criteria for selecting a CPU-scheduling algorithm for systems</a:t>
            </a:r>
          </a:p>
          <a:p>
            <a:r>
              <a:rPr lang="en-US" altLang="en-US" sz="3200" dirty="0"/>
              <a:t>To examine the scheduling algorithms of several operating systems</a:t>
            </a:r>
          </a:p>
          <a:p>
            <a:pPr lvl="1"/>
            <a:endParaRPr lang="en-US" alt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54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E6C0-CFC7-4529-8940-87EC2F89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Multiple-Processor Scheduling – Load Balancing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0A56-8895-45CF-88AF-56C63ACA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7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If SMP, need to keep all CPUs loaded for efficiency</a:t>
            </a:r>
          </a:p>
          <a:p>
            <a:r>
              <a:rPr lang="en-US" altLang="en-US" sz="2400" b="1" dirty="0"/>
              <a:t>Load balancing </a:t>
            </a:r>
            <a:r>
              <a:rPr lang="en-US" altLang="en-US" sz="2400" dirty="0"/>
              <a:t>attempts to keep workload evenly distributed</a:t>
            </a:r>
          </a:p>
          <a:p>
            <a:r>
              <a:rPr lang="en-US" altLang="en-US" sz="2400" b="1" dirty="0"/>
              <a:t>Push migration </a:t>
            </a:r>
            <a:r>
              <a:rPr lang="en-US" altLang="en-US" sz="2400" dirty="0"/>
              <a:t>– periodic task checks load on each processor, and if found pushes task from overloaded CPU to other CPUs</a:t>
            </a:r>
            <a:endParaRPr lang="en-US" altLang="en-US" sz="2400" b="1" dirty="0"/>
          </a:p>
          <a:p>
            <a:r>
              <a:rPr lang="en-US" altLang="en-US" sz="2400" b="1" dirty="0"/>
              <a:t>Pull migration </a:t>
            </a:r>
            <a:r>
              <a:rPr lang="en-US" altLang="en-US" sz="2400" dirty="0"/>
              <a:t>– idle processors pulls waiting task from busy processor</a:t>
            </a:r>
          </a:p>
        </p:txBody>
      </p:sp>
    </p:spTree>
    <p:extLst>
      <p:ext uri="{BB962C8B-B14F-4D97-AF65-F5344CB8AC3E}">
        <p14:creationId xmlns:p14="http://schemas.microsoft.com/office/powerpoint/2010/main" val="115522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1F8C-FF8A-4485-9D48-60024F0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Multicore Processors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BD67-9192-4502-B35B-5F003088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Recent trend to place multiple processor cores on same physical chip</a:t>
            </a:r>
          </a:p>
          <a:p>
            <a:r>
              <a:rPr lang="en-US" altLang="en-US" sz="3600" dirty="0"/>
              <a:t>Faster and consumes less power</a:t>
            </a:r>
          </a:p>
          <a:p>
            <a:r>
              <a:rPr lang="en-US" altLang="en-US" sz="3600" dirty="0"/>
              <a:t>Multiple threads per core also growing</a:t>
            </a:r>
          </a:p>
          <a:p>
            <a:pPr lvl="1"/>
            <a:r>
              <a:rPr lang="en-US" altLang="en-US" sz="3600" dirty="0"/>
              <a:t>Takes advantage of memory stall to make progress on another thread while memory retrieve happens</a:t>
            </a:r>
          </a:p>
        </p:txBody>
      </p:sp>
    </p:spTree>
    <p:extLst>
      <p:ext uri="{BB962C8B-B14F-4D97-AF65-F5344CB8AC3E}">
        <p14:creationId xmlns:p14="http://schemas.microsoft.com/office/powerpoint/2010/main" val="133416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4AC2-4DAD-41D5-8AFB-0DDA220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Multithreaded Multicore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5">
            <a:extLst>
              <a:ext uri="{FF2B5EF4-FFF2-40B4-BE49-F238E27FC236}">
                <a16:creationId xmlns:a16="http://schemas.microsoft.com/office/drawing/2014/main" id="{0D762DC3-C85A-4EA2-9363-8DF53157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97" y="1272942"/>
            <a:ext cx="6872275" cy="157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81A63-F6BE-4D5F-B1B9-3E131F90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3676650" cy="31889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F6DEC7-F92E-48A8-AE95-64D1CEFC1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97" y="3651886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1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E2997-36CB-4ED6-A745-619F11E8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61930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Real-Time CPU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02E1-2450-4E9C-9EE8-030A6AED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Can present obvious challenges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Soft real-time systems </a:t>
            </a:r>
            <a:r>
              <a:rPr lang="en-US" altLang="en-US" dirty="0"/>
              <a:t>– no guarantee as to when critical real-time process will be scheduled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Hard real-time systems</a:t>
            </a:r>
            <a:r>
              <a:rPr lang="en-US" altLang="en-US" dirty="0"/>
              <a:t> – task must be serviced by its deadline</a:t>
            </a:r>
          </a:p>
          <a:p>
            <a:r>
              <a:rPr lang="en-US" altLang="en-US" dirty="0"/>
              <a:t>Two types of latencies affect performance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Interrupt latency – time from arrival of interrupt to start of routine that services interrupt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Dispatch latency – time for schedule to take current process off CPU and switch to another</a:t>
            </a:r>
          </a:p>
          <a:p>
            <a:endParaRPr lang="en-US" sz="2400" dirty="0"/>
          </a:p>
        </p:txBody>
      </p:sp>
      <p:pic>
        <p:nvPicPr>
          <p:cNvPr id="6" name="Picture 5" descr="Screen Shot 2012-12-17 at 8.37.21 PM.png">
            <a:extLst>
              <a:ext uri="{FF2B5EF4-FFF2-40B4-BE49-F238E27FC236}">
                <a16:creationId xmlns:a16="http://schemas.microsoft.com/office/drawing/2014/main" id="{6D3A817D-5590-4865-AB08-509A660A4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5" y="2772155"/>
            <a:ext cx="4016630" cy="33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8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1617-8CEB-4511-B7EE-DFBC485F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Dispatch Latency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6CDF-64EC-4DCB-BAD6-51D7EE95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361" y="335227"/>
            <a:ext cx="6377769" cy="293375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Release by low-priority process of resources needed by high-priority processes</a:t>
            </a:r>
          </a:p>
          <a:p>
            <a:endParaRPr lang="en-US" sz="2400" dirty="0"/>
          </a:p>
        </p:txBody>
      </p:sp>
      <p:pic>
        <p:nvPicPr>
          <p:cNvPr id="6" name="Picture 5" descr="6_14.pdf">
            <a:extLst>
              <a:ext uri="{FF2B5EF4-FFF2-40B4-BE49-F238E27FC236}">
                <a16:creationId xmlns:a16="http://schemas.microsoft.com/office/drawing/2014/main" id="{904FCDB0-D9BD-4EDC-A113-86FD9AD9A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31" y="2612760"/>
            <a:ext cx="4572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2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E5DA0-87D4-4166-BDF7-4E6A35A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8685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Priority-based Scheduling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C67B-EEE3-40E2-A5BB-DAD7CEE3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For real-time scheduling, scheduler must support preemptive, priority-based scheduling</a:t>
            </a:r>
          </a:p>
          <a:p>
            <a:pPr lvl="1"/>
            <a:r>
              <a:rPr lang="en-US" altLang="en-US" dirty="0"/>
              <a:t>But only guarantees soft real-time</a:t>
            </a:r>
          </a:p>
          <a:p>
            <a:r>
              <a:rPr lang="en-US" altLang="en-US" sz="2400" dirty="0"/>
              <a:t>For hard real-time must also provide ability to meet deadlines</a:t>
            </a:r>
          </a:p>
          <a:p>
            <a:r>
              <a:rPr lang="en-US" altLang="en-US" sz="2400" dirty="0"/>
              <a:t>Processes have new characteristics: </a:t>
            </a:r>
            <a:r>
              <a:rPr lang="en-US" altLang="en-US" sz="2400" b="1" dirty="0"/>
              <a:t>periodic</a:t>
            </a:r>
            <a:r>
              <a:rPr lang="en-US" altLang="en-US" sz="2400" dirty="0"/>
              <a:t> ones require CPU at constant intervals</a:t>
            </a:r>
          </a:p>
          <a:p>
            <a:pPr lvl="1"/>
            <a:r>
              <a:rPr lang="en-US" altLang="en-US" dirty="0"/>
              <a:t>Has processing time </a:t>
            </a:r>
            <a:r>
              <a:rPr lang="en-US" altLang="en-US" i="1" dirty="0"/>
              <a:t>t</a:t>
            </a:r>
            <a:r>
              <a:rPr lang="en-US" altLang="en-US" dirty="0"/>
              <a:t>, deadline </a:t>
            </a:r>
            <a:r>
              <a:rPr lang="en-US" altLang="en-US" i="1" dirty="0"/>
              <a:t>d, </a:t>
            </a:r>
            <a:r>
              <a:rPr lang="en-US" altLang="en-US" dirty="0"/>
              <a:t>period </a:t>
            </a:r>
            <a:r>
              <a:rPr lang="en-US" altLang="en-US" i="1" dirty="0"/>
              <a:t>p</a:t>
            </a:r>
          </a:p>
          <a:p>
            <a:pPr lvl="1"/>
            <a:r>
              <a:rPr lang="en-US" altLang="en-US" dirty="0"/>
              <a:t>0 ≤ </a:t>
            </a:r>
            <a:r>
              <a:rPr lang="en-US" altLang="en-US" i="1" dirty="0"/>
              <a:t>t</a:t>
            </a:r>
            <a:r>
              <a:rPr lang="en-US" altLang="en-US" dirty="0"/>
              <a:t> ≤ </a:t>
            </a:r>
            <a:r>
              <a:rPr lang="en-US" altLang="en-US" i="1" dirty="0"/>
              <a:t>d</a:t>
            </a:r>
            <a:r>
              <a:rPr lang="en-US" altLang="en-US" dirty="0"/>
              <a:t> ≤ </a:t>
            </a:r>
            <a:r>
              <a:rPr lang="en-US" altLang="en-US" i="1" dirty="0"/>
              <a:t>p</a:t>
            </a:r>
          </a:p>
          <a:p>
            <a:pPr lvl="1"/>
            <a:r>
              <a:rPr lang="en-US" altLang="en-US" b="1" dirty="0"/>
              <a:t>Rate</a:t>
            </a:r>
            <a:r>
              <a:rPr lang="en-US" altLang="en-US" dirty="0"/>
              <a:t> of periodic task is 1/</a:t>
            </a:r>
            <a:r>
              <a:rPr lang="en-US" altLang="en-US" i="1" dirty="0"/>
              <a:t>p</a:t>
            </a:r>
            <a:endParaRPr lang="en-US" altLang="en-US" dirty="0"/>
          </a:p>
          <a:p>
            <a:endParaRPr lang="en-US" sz="2400" dirty="0"/>
          </a:p>
        </p:txBody>
      </p:sp>
      <p:pic>
        <p:nvPicPr>
          <p:cNvPr id="9" name="Picture 8" descr="Screen Shot 2012-12-17 at 8.41.54 PM.png">
            <a:extLst>
              <a:ext uri="{FF2B5EF4-FFF2-40B4-BE49-F238E27FC236}">
                <a16:creationId xmlns:a16="http://schemas.microsoft.com/office/drawing/2014/main" id="{95D6EDD2-8189-401C-B7E3-D84E71B4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5" y="4025530"/>
            <a:ext cx="416644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5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B9EE-6A60-4902-A3D7-30A24E8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Rate Montonic Scheduling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FD84-BA05-46A8-ABA3-87CDC43C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32766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 priority is assigned based on the inverse of its period</a:t>
            </a:r>
          </a:p>
          <a:p>
            <a:r>
              <a:rPr lang="en-US" sz="3200" dirty="0"/>
              <a:t>Shorter periods = higher priority;</a:t>
            </a:r>
          </a:p>
          <a:p>
            <a:r>
              <a:rPr lang="en-US" sz="3200" dirty="0"/>
              <a:t>Longer periods = lower priority</a:t>
            </a:r>
          </a:p>
          <a:p>
            <a:r>
              <a:rPr lang="en-US" sz="3200" dirty="0"/>
              <a:t>P1 is assigned a higher priority than P2.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FEC86-3011-4403-B872-9FD5F260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4" y="4884367"/>
            <a:ext cx="7840970" cy="13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77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4F0C-2208-4298-83D3-A7A80C31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Earliest Deadline First Scheduling (EDF)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BE82-39E6-4B8E-A9B6-ED9B6C12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1"/>
            <a:ext cx="6894401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Priorities are assigned according to deadlines:</a:t>
            </a:r>
            <a:br>
              <a:rPr lang="en-US" sz="4000" dirty="0"/>
            </a:br>
            <a:r>
              <a:rPr lang="en-US" sz="4000" dirty="0"/>
              <a:t>the earlier the deadline, the higher the priority; the later the deadline, the lower the priority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43560-1E30-46EA-9FE2-4F019F0D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4976031" y="4994911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5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80D32-724D-498D-9C70-8E276F2E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CPU and I/O Burst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8A51-A604-47C0-A655-077CC21D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8890"/>
            <a:ext cx="4010829" cy="42062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Maximum CPU utilization obtained with multiprogramming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CPU–I/O Burst Cycle – Process execution consists of a cycle of CPU execution and I/O wait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CPU burst followed by I/O burst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CPU burst distribution is of main concern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6" name="Picture 5" descr="6_01.pdf">
            <a:extLst>
              <a:ext uri="{FF2B5EF4-FFF2-40B4-BE49-F238E27FC236}">
                <a16:creationId xmlns:a16="http://schemas.microsoft.com/office/drawing/2014/main" id="{F6EAF4FB-C49D-4BE1-8706-9C31EB35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08" y="379055"/>
            <a:ext cx="3206053" cy="59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4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92BE6-EBE1-4FE1-8083-83EBBB39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CPU Scheduler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F7B7-F40B-4F10-87E1-26AEA1F0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1900" b="1" dirty="0"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sz="1900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99985" lvl="1" indent="-342900">
              <a:defRPr/>
            </a:pPr>
            <a:r>
              <a:rPr lang="en-US" sz="1900" dirty="0">
                <a:ea typeface="ＭＳ Ｐゴシック" charset="-128"/>
              </a:rPr>
              <a:t>Queue may be ordered in various ways</a:t>
            </a:r>
          </a:p>
          <a:p>
            <a:pPr>
              <a:defRPr/>
            </a:pPr>
            <a:r>
              <a:rPr lang="en-US" sz="1900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1900" dirty="0">
                <a:ea typeface="ＭＳ Ｐゴシック" charset="-128"/>
              </a:rPr>
              <a:t>1.	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1900" dirty="0">
                <a:ea typeface="ＭＳ Ｐゴシック" charset="-128"/>
              </a:rPr>
              <a:t>2.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1900" dirty="0">
                <a:ea typeface="ＭＳ Ｐゴシック" charset="-128"/>
              </a:rPr>
              <a:t>3.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sz="1900" dirty="0">
                <a:ea typeface="ＭＳ Ｐゴシック" charset="-128"/>
              </a:rPr>
              <a:t>Terminates</a:t>
            </a:r>
          </a:p>
          <a:p>
            <a:pPr>
              <a:defRPr/>
            </a:pPr>
            <a:r>
              <a:rPr lang="en-US" sz="1900" dirty="0">
                <a:ea typeface="ＭＳ Ｐゴシック" charset="-128"/>
              </a:rPr>
              <a:t>Scheduling under 1 and 4 is </a:t>
            </a:r>
            <a:r>
              <a:rPr lang="en-US" sz="1900" b="1" dirty="0" err="1">
                <a:ea typeface="ＭＳ Ｐゴシック" charset="0"/>
                <a:cs typeface="ＭＳ Ｐゴシック" charset="0"/>
              </a:rPr>
              <a:t>nonpreemptive</a:t>
            </a:r>
            <a:endParaRPr lang="en-US" sz="1900" b="1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900" dirty="0">
                <a:ea typeface="ＭＳ Ｐゴシック" charset="-128"/>
              </a:rPr>
              <a:t>All other scheduling is </a:t>
            </a:r>
            <a:r>
              <a:rPr lang="en-US" sz="1900" b="1" dirty="0">
                <a:ea typeface="ＭＳ Ｐゴシック" charset="0"/>
                <a:cs typeface="ＭＳ Ｐゴシック" charset="0"/>
              </a:rPr>
              <a:t>preemptive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sz="1900" dirty="0">
                <a:ea typeface="ＭＳ Ｐゴシック" charset="-128"/>
              </a:rPr>
              <a:t>Consider access to shared data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sz="1900" dirty="0">
                <a:ea typeface="ＭＳ Ｐゴシック" charset="-128"/>
              </a:rPr>
              <a:t>Consider preemption while in kernel mode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sz="1900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  <p:extLst>
      <p:ext uri="{BB962C8B-B14F-4D97-AF65-F5344CB8AC3E}">
        <p14:creationId xmlns:p14="http://schemas.microsoft.com/office/powerpoint/2010/main" val="3522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C79B8-ADA4-4AAC-ADB3-DD722128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Dispatcher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768E-43CC-42A5-AAC3-47A9718D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092189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 sz="3200" dirty="0"/>
              <a:t>switching context</a:t>
            </a:r>
          </a:p>
          <a:p>
            <a:pPr lvl="1"/>
            <a:r>
              <a:rPr lang="en-US" altLang="en-US" sz="3200" dirty="0"/>
              <a:t>switching to user mode</a:t>
            </a:r>
          </a:p>
          <a:p>
            <a:pPr lvl="1"/>
            <a:r>
              <a:rPr lang="en-US" altLang="en-US" sz="3200" dirty="0"/>
              <a:t>jumping to the proper location in the user program to restart that program</a:t>
            </a:r>
          </a:p>
          <a:p>
            <a:r>
              <a:rPr lang="en-US" altLang="en-US" sz="3200" b="1" dirty="0"/>
              <a:t>Dispatch latency </a:t>
            </a:r>
            <a:r>
              <a:rPr lang="en-US" altLang="en-US" sz="3200" dirty="0"/>
              <a:t>– time it takes for the dispatcher to stop one process and start another running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6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82F8-CCF7-47D6-9A6A-08E51014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Scheduling Criteria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AB38-BA0B-48DD-893A-E75DC5BE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1" y="320040"/>
            <a:ext cx="7104096" cy="6217920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CPU utilization – keep the CPU as busy as possible</a:t>
            </a:r>
          </a:p>
          <a:p>
            <a:r>
              <a:rPr lang="en-US" sz="3200" dirty="0"/>
              <a:t>Throughput – # of processes that complete their execution per time unit</a:t>
            </a:r>
          </a:p>
          <a:p>
            <a:r>
              <a:rPr lang="en-US" sz="3200" dirty="0"/>
              <a:t>Turnaround time – amount of time to execute a particular process</a:t>
            </a:r>
          </a:p>
          <a:p>
            <a:r>
              <a:rPr lang="en-US" sz="3200" dirty="0"/>
              <a:t>Waiting time – amount of time a process has been waiting in the ready queue</a:t>
            </a:r>
          </a:p>
          <a:p>
            <a:r>
              <a:rPr lang="en-US" sz="3200" dirty="0"/>
              <a:t>Response time – amount of time it takes from when a request was submitted until the first response is produced, not full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290853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8DC-A39A-494E-8245-ABDD77C9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First- Come, First-Served (FCFS)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D798-CF7C-4825-80E0-76CB5EA1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>
              <a:buNone/>
              <a:tabLst>
                <a:tab pos="3028950" algn="ctr"/>
                <a:tab pos="4633913" algn="ctr"/>
              </a:tabLst>
            </a:pPr>
            <a:endParaRPr lang="en-US" altLang="en-US" sz="2400" dirty="0"/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time:  (0 + 24 + 27)/3 = 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7FACB-4581-4DC7-8360-87BEE894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60" y="4205446"/>
            <a:ext cx="9005729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0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AE9C-E902-46F1-BEDB-71045577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Shortest-Job-First (SJF) Scheduling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DB6541-7FB7-4E1A-9B62-2B4E867A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3" cy="6035039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Associate with each process the length of its next CPU burst</a:t>
            </a:r>
          </a:p>
          <a:p>
            <a:pPr lvl="1"/>
            <a:r>
              <a:rPr lang="en-US" altLang="en-US" sz="3600" dirty="0"/>
              <a:t> Use these lengths to schedule the process with the shortest time</a:t>
            </a:r>
          </a:p>
          <a:p>
            <a:r>
              <a:rPr lang="en-US" altLang="en-US" sz="3600" dirty="0"/>
              <a:t>SJF is optimal – gives minimum average waiting time for a given set of processes</a:t>
            </a:r>
          </a:p>
          <a:p>
            <a:pPr lvl="1"/>
            <a:r>
              <a:rPr lang="en-US" altLang="en-US" sz="3600" dirty="0"/>
              <a:t>The difficulty is knowing the length of the next CPU request</a:t>
            </a:r>
          </a:p>
          <a:p>
            <a:pPr lvl="1"/>
            <a:r>
              <a:rPr lang="en-US" altLang="en-US" sz="3600" dirty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241135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06DDA-D1C7-4DE7-85F0-82BC6E65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Determining Length of Next CPU 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E050-2BA3-4D3B-B847-6279A8B0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950" y="0"/>
            <a:ext cx="8020050" cy="6858000"/>
          </a:xfrm>
        </p:spPr>
        <p:txBody>
          <a:bodyPr anchor="ctr">
            <a:normAutofit fontScale="92500" lnSpcReduction="10000"/>
          </a:bodyPr>
          <a:lstStyle/>
          <a:p>
            <a:pPr>
              <a:defRPr/>
            </a:pPr>
            <a:r>
              <a:rPr lang="en-US" altLang="en-US" sz="3500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sz="3500" dirty="0"/>
              <a:t>Then pick process with shortest predicted next CPU burst</a:t>
            </a:r>
          </a:p>
          <a:p>
            <a:pPr>
              <a:defRPr/>
            </a:pPr>
            <a:endParaRPr lang="en-US" altLang="en-US" sz="3500" dirty="0"/>
          </a:p>
          <a:p>
            <a:pPr>
              <a:defRPr/>
            </a:pPr>
            <a:r>
              <a:rPr lang="en-US" altLang="en-US" sz="3500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sz="3500" dirty="0"/>
          </a:p>
          <a:p>
            <a:pPr>
              <a:defRPr/>
            </a:pPr>
            <a:endParaRPr lang="en-US" altLang="en-US" sz="3500" dirty="0"/>
          </a:p>
          <a:p>
            <a:pPr>
              <a:defRPr/>
            </a:pPr>
            <a:endParaRPr lang="en-US" altLang="en-US" sz="3500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3500" dirty="0"/>
          </a:p>
          <a:p>
            <a:pPr>
              <a:defRPr/>
            </a:pPr>
            <a:r>
              <a:rPr lang="en-US" altLang="en-US" sz="3500" dirty="0"/>
              <a:t>Commonly, </a:t>
            </a:r>
            <a:r>
              <a:rPr lang="en-US" altLang="en-US" sz="3500" dirty="0">
                <a:latin typeface="Lucida Grande" pitchFamily="-84" charset="0"/>
              </a:rPr>
              <a:t>α </a:t>
            </a:r>
            <a:r>
              <a:rPr lang="en-US" altLang="en-US" sz="3500" dirty="0"/>
              <a:t>set to ½</a:t>
            </a:r>
          </a:p>
          <a:p>
            <a:pPr>
              <a:defRPr/>
            </a:pPr>
            <a:r>
              <a:rPr lang="en-US" altLang="en-US" sz="3500" dirty="0"/>
              <a:t>Preemptive version called </a:t>
            </a:r>
            <a:r>
              <a:rPr lang="en-US" altLang="en-US" sz="3500" b="1" dirty="0"/>
              <a:t>shortest-remaining-time-first</a:t>
            </a:r>
          </a:p>
          <a:p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0E87A-2D4E-4851-B734-392AF294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29" y="3182916"/>
            <a:ext cx="6549745" cy="18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1833</Words>
  <Application>Microsoft Office PowerPoint</Application>
  <PresentationFormat>Widescreen</PresentationFormat>
  <Paragraphs>198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Lucida Grande</vt:lpstr>
      <vt:lpstr>Monotype Sorts</vt:lpstr>
      <vt:lpstr>Office Theme</vt:lpstr>
      <vt:lpstr>COSC3503 Operating Systems  Chapter 6 CPU Scheduling</vt:lpstr>
      <vt:lpstr>Chapter 6 CPU Scheduling</vt:lpstr>
      <vt:lpstr>CPU and I/O Burst Cycles</vt:lpstr>
      <vt:lpstr>CPU Scheduler</vt:lpstr>
      <vt:lpstr>Dispatcher </vt:lpstr>
      <vt:lpstr>Scheduling Criteria</vt:lpstr>
      <vt:lpstr>First- Come, First-Served (FCFS) Scheduling</vt:lpstr>
      <vt:lpstr>Shortest-Job-First (SJF) Scheduling</vt:lpstr>
      <vt:lpstr>Determining Length of Next CPU Burst</vt:lpstr>
      <vt:lpstr>Priority Scheduling</vt:lpstr>
      <vt:lpstr>Round Robin (RR)</vt:lpstr>
      <vt:lpstr>Example of RR with Time Quantum = 4</vt:lpstr>
      <vt:lpstr>Time Quantum and Context Switch Time</vt:lpstr>
      <vt:lpstr>Multilevel Queue</vt:lpstr>
      <vt:lpstr>Multilevel Feedback Queue</vt:lpstr>
      <vt:lpstr>Thread Scheduling</vt:lpstr>
      <vt:lpstr>Pthread Scheduling</vt:lpstr>
      <vt:lpstr>Multiple-Processor Scheduling</vt:lpstr>
      <vt:lpstr>Non-Uniform Memory Access (NUMA)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Dispatch Latency </vt:lpstr>
      <vt:lpstr>Priority-based Scheduling</vt:lpstr>
      <vt:lpstr>Rate Montonic Scheduling</vt:lpstr>
      <vt:lpstr>Earliest Deadline First Scheduling (EDF)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18  Chapter 6 CPU Scheduling</dc:title>
  <dc:creator>Lim, Doug</dc:creator>
  <cp:lastModifiedBy>Douglas Lim</cp:lastModifiedBy>
  <cp:revision>4</cp:revision>
  <dcterms:created xsi:type="dcterms:W3CDTF">2019-02-27T03:35:28Z</dcterms:created>
  <dcterms:modified xsi:type="dcterms:W3CDTF">2020-02-28T04:39:55Z</dcterms:modified>
</cp:coreProperties>
</file>