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500" r:id="rId3"/>
    <p:sldId id="501" r:id="rId4"/>
    <p:sldId id="502" r:id="rId5"/>
    <p:sldId id="503" r:id="rId6"/>
    <p:sldId id="504" r:id="rId7"/>
    <p:sldId id="505" r:id="rId8"/>
    <p:sldId id="506" r:id="rId9"/>
    <p:sldId id="507" r:id="rId10"/>
    <p:sldId id="508" r:id="rId11"/>
    <p:sldId id="509" r:id="rId12"/>
    <p:sldId id="510" r:id="rId13"/>
    <p:sldId id="511" r:id="rId14"/>
    <p:sldId id="512" r:id="rId15"/>
    <p:sldId id="513" r:id="rId16"/>
    <p:sldId id="514" r:id="rId17"/>
    <p:sldId id="51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71341D9-D795-43FB-949D-76580C5DEFF9}">
          <p14:sldIdLst>
            <p14:sldId id="256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919" autoAdjust="0"/>
  </p:normalViewPr>
  <p:slideViewPr>
    <p:cSldViewPr snapToGrid="0">
      <p:cViewPr varScale="1">
        <p:scale>
          <a:sx n="81" d="100"/>
          <a:sy n="81" d="100"/>
        </p:scale>
        <p:origin x="1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m, Doug" userId="411c515a-09cc-407f-ae25-324c0f3b93af" providerId="ADAL" clId="{4AD00F51-27E6-4E74-B71E-600B5ABFFCC5}"/>
    <pc:docChg chg="modSld">
      <pc:chgData name="Lim, Doug" userId="411c515a-09cc-407f-ae25-324c0f3b93af" providerId="ADAL" clId="{4AD00F51-27E6-4E74-B71E-600B5ABFFCC5}" dt="2020-03-02T17:35:56.956" v="2" actId="6549"/>
      <pc:docMkLst>
        <pc:docMk/>
      </pc:docMkLst>
      <pc:sldChg chg="modSp mod">
        <pc:chgData name="Lim, Doug" userId="411c515a-09cc-407f-ae25-324c0f3b93af" providerId="ADAL" clId="{4AD00F51-27E6-4E74-B71E-600B5ABFFCC5}" dt="2020-03-02T17:35:56.956" v="2" actId="6549"/>
        <pc:sldMkLst>
          <pc:docMk/>
          <pc:sldMk cId="2653363723" sldId="256"/>
        </pc:sldMkLst>
        <pc:spChg chg="mod">
          <ac:chgData name="Lim, Doug" userId="411c515a-09cc-407f-ae25-324c0f3b93af" providerId="ADAL" clId="{4AD00F51-27E6-4E74-B71E-600B5ABFFCC5}" dt="2020-03-02T17:35:50.342" v="1" actId="20577"/>
          <ac:spMkLst>
            <pc:docMk/>
            <pc:sldMk cId="2653363723" sldId="256"/>
            <ac:spMk id="2" creationId="{22C0B7AE-F4AB-4F29-AF18-C7E6BEDE1CC7}"/>
          </ac:spMkLst>
        </pc:spChg>
        <pc:spChg chg="mod">
          <ac:chgData name="Lim, Doug" userId="411c515a-09cc-407f-ae25-324c0f3b93af" providerId="ADAL" clId="{4AD00F51-27E6-4E74-B71E-600B5ABFFCC5}" dt="2020-03-02T17:35:56.956" v="2" actId="6549"/>
          <ac:spMkLst>
            <pc:docMk/>
            <pc:sldMk cId="2653363723" sldId="256"/>
            <ac:spMk id="3" creationId="{8455284E-B25F-497B-8CD8-A303430798B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9D024-E500-42F1-96EF-37154D2C9083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990D4-2CD2-4A82-BB4D-1A179CE01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02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990D4-2CD2-4A82-BB4D-1A179CE011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268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990D4-2CD2-4A82-BB4D-1A179CE011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01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990D4-2CD2-4A82-BB4D-1A179CE011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80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990D4-2CD2-4A82-BB4D-1A179CE011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2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990D4-2CD2-4A82-BB4D-1A179CE011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47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Prevention, avoidance and detection is expensive and may occur infrequently (say, once per year).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990D4-2CD2-4A82-BB4D-1A179CE011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55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Circular wait ordering depends on the application developers to write programs that follow the ordering.  Which may be hard depending on the nature of the resources.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990D4-2CD2-4A82-BB4D-1A179CE011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85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990D4-2CD2-4A82-BB4D-1A179CE011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17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altLang="en-US" dirty="0"/>
              <a:t>Single instance of a resource type - Use a resource-allocation graph</a:t>
            </a:r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  <a:p>
            <a:pPr marL="228600" indent="-228600">
              <a:buFont typeface="+mj-lt"/>
              <a:buAutoNum type="arabicPeriod"/>
            </a:pPr>
            <a:r>
              <a:rPr lang="en-US" altLang="en-US" dirty="0"/>
              <a:t>Multiple instances of a resource type - Use the banker</a:t>
            </a:r>
            <a:r>
              <a:rPr lang="ja-JP" altLang="en-US" dirty="0"/>
              <a:t>’</a:t>
            </a:r>
            <a:r>
              <a:rPr lang="en-US" altLang="ja-JP" dirty="0"/>
              <a:t>s algorithm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990D4-2CD2-4A82-BB4D-1A179CE011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73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990D4-2CD2-4A82-BB4D-1A179CE011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38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47D7C-26F6-4ADD-A52D-0A2E88BF6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74995F-A488-49EC-814E-372BB6BFF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124CB-3CC6-4478-BCC2-3E1397D84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0DFAC-F5E5-4E91-8BAF-45CEF3680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97096" y="6356350"/>
            <a:ext cx="380390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6EAA5-A1B3-4929-800A-26DD0AD6F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BC00D7-D4B4-4CBE-B8A9-BF84537253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775" y="6099937"/>
            <a:ext cx="21050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858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47CFF-8DE9-44FB-97DE-51F08CD26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F82A35-2742-406C-9171-B6574E9A2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E1043-DA98-49DA-8454-F0E3FB3F1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2BE9-92A3-454B-92A5-6438FA1B4D6D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0175-FCB7-4D1B-863F-0B5884CFD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7080D-1B1B-4990-A852-7030FB335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970-B718-423D-84DB-63AB639E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92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E5920F-31EF-462C-B2FF-B47E380AF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E5723-308F-421E-97E0-E0102697C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C7C7B-D125-461D-8073-F10616619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2BE9-92A3-454B-92A5-6438FA1B4D6D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16C8C-A214-4566-8B51-1D58C880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866A5-0280-4796-A292-74E6B9E95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970-B718-423D-84DB-63AB639E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8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B02E0-3128-4E37-B1D0-BC48FD41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3A88C-6177-4665-9C79-942B06D5D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F6E88-7A94-4EED-B956-1DB786CE1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August 20, 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379E0-1DAE-4592-A5EE-E534E5960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8BF7D-6F10-409F-BD48-EE664F36D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970-B718-423D-84DB-63AB639E73F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BE6743-CFE3-4A3D-9727-E1B8DB1BEF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03" y="6252091"/>
            <a:ext cx="1457897" cy="48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5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EF49-1E63-4699-95A7-AEBF6464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FD992F-4454-46F6-8869-4F4A3A4AF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ED741-8E9A-4AD8-A29F-6BC76A386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2BE9-92A3-454B-92A5-6438FA1B4D6D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C4F45-B7F6-4432-836C-2353F21AF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48F18-CF32-4190-AEC2-BD88F8518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970-B718-423D-84DB-63AB639E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31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1A892-02A5-4D6C-99D1-43E91680E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A5DB8-36B0-46EB-8410-CE0D895252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81CEA-8D79-410D-B222-3728A716A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7DC76-0F68-4553-91A3-CF7D49DAB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2BE9-92A3-454B-92A5-6438FA1B4D6D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5458A-7BBB-4D5B-AF19-BE075DBD3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6DF3D-24E9-41E3-94EE-B48997A8A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970-B718-423D-84DB-63AB639E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77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0EF03-0438-43D8-BFA3-C698F6C8C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167CE-0637-4F89-A42B-E62193F8B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882C3-4EFB-40CF-86E8-4674DF3B1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21957-63CA-4210-8E66-9712CBD66D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2AD83-57DA-46B9-B56D-DB84E6A3F3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C4E6E3-DD4C-4FF0-86DD-ABF1604BC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2BE9-92A3-454B-92A5-6438FA1B4D6D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CF6393-BC85-4C69-A32C-0487F084D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469D62-AC68-437A-BB85-F032B9334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970-B718-423D-84DB-63AB639E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64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467CE-6715-4894-A8FF-F3DB4FECA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1FB6DE-AC62-422E-B37E-BB1776C1D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2BE9-92A3-454B-92A5-6438FA1B4D6D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CDA5E6-A6C4-40AA-9766-780E14388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2357B-9B21-43C6-A087-3CB09E146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970-B718-423D-84DB-63AB639E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35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7D6F61-12BB-433A-A01A-AE5D7EECE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2BE9-92A3-454B-92A5-6438FA1B4D6D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1C9049-54DE-4E65-A794-FD9E8A545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83343-A435-489B-A6B9-C71BA13BB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970-B718-423D-84DB-63AB639E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0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E8F69-ECB4-40DA-8E13-6B093EAE4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B95A4-C170-44F0-BACE-2037DDCDF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93DD7-C798-4F5D-BB01-F80BFD8EB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C2F73-A1B4-42DE-B89E-F3A3F7193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2BE9-92A3-454B-92A5-6438FA1B4D6D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76F28-2EF9-4C00-ACD4-0F4C52F4A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BF376-E076-411D-96B2-5954656E4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970-B718-423D-84DB-63AB639E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71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C862B-1DE9-4201-8450-1CBDC52BD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67C9A4-9161-4E0F-8931-ECB625A2EF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0DAFB-4EF4-4F6D-9608-4F199AEFE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22EF2-539B-4DF6-A6FD-07166CC31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2BE9-92A3-454B-92A5-6438FA1B4D6D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75B71-26EB-4496-93EF-748D8B2F7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B9C40-3545-4FC4-BE4F-03B954B15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970-B718-423D-84DB-63AB639E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6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8A725F-6A17-4092-A8CC-7F676AD29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8E309-5794-4AD7-AE41-7C86A9CCF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F5DC1-37DC-4A4D-8BE9-60D2CC70B4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B2BE9-92A3-454B-92A5-6438FA1B4D6D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4D35E-B762-465F-8332-F380B37E2D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12A7C-A11D-4739-873C-C66BA755B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02970-B718-423D-84DB-63AB639E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64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0B7AE-F4AB-4F29-AF18-C7E6BEDE1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7677" y="965199"/>
            <a:ext cx="7652756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COSC3503 Section 1</a:t>
            </a:r>
            <a:b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Operating Systems</a:t>
            </a:r>
            <a:b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Chapter 7 Deadlocks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55284E-B25F-497B-8CD8-A30343079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endParaRPr lang="en-US" sz="2000" dirty="0">
              <a:solidFill>
                <a:schemeClr val="accent1"/>
              </a:solidFill>
            </a:endParaRPr>
          </a:p>
          <a:p>
            <a:pPr algn="r"/>
            <a:r>
              <a:rPr lang="en-US" sz="2000">
                <a:solidFill>
                  <a:schemeClr val="accent1"/>
                </a:solidFill>
              </a:rPr>
              <a:t>Doug Lim</a:t>
            </a:r>
            <a:endParaRPr lang="en-US" sz="2000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363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4E4AC2-4DAD-41D5-8AFB-0DDA22023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Deadlock Prevention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F81A63-F6BE-4D5F-B1B9-3E131F905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211" y="436269"/>
            <a:ext cx="7021225" cy="610169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en-US" dirty="0">
                <a:latin typeface="Helvetica" panose="020B0604020202020204" pitchFamily="34" charset="0"/>
              </a:rPr>
              <a:t>Restrain the ways request can be made</a:t>
            </a:r>
          </a:p>
          <a:p>
            <a:r>
              <a:rPr lang="en-US" altLang="en-US" b="1" dirty="0"/>
              <a:t>Mutual Exclusion</a:t>
            </a:r>
            <a:r>
              <a:rPr lang="en-US" altLang="en-US" dirty="0"/>
              <a:t> – not required for sharable resources (e.g., read-only files); must hold for non-sharable resources</a:t>
            </a:r>
          </a:p>
          <a:p>
            <a:r>
              <a:rPr lang="en-US" altLang="en-US" b="1" dirty="0"/>
              <a:t>Hold and Wait</a:t>
            </a:r>
            <a:r>
              <a:rPr lang="en-US" altLang="en-US" dirty="0"/>
              <a:t> – must guarantee that whenever a process requests a resource, it does not hold any other resources</a:t>
            </a:r>
          </a:p>
          <a:p>
            <a:pPr lvl="1"/>
            <a:r>
              <a:rPr lang="en-US" altLang="en-US" dirty="0"/>
              <a:t>Require process to request and be allocated all its resources before it begins execution or allow process to request resources only when the process has none allocated to it.</a:t>
            </a:r>
          </a:p>
          <a:p>
            <a:pPr lvl="1"/>
            <a:r>
              <a:rPr lang="en-US" altLang="en-US" dirty="0"/>
              <a:t>Low resource utilization; starvation possible</a:t>
            </a:r>
          </a:p>
          <a:p>
            <a:r>
              <a:rPr lang="en-US" altLang="en-US" b="1" dirty="0"/>
              <a:t>No Preemption</a:t>
            </a:r>
            <a:r>
              <a:rPr lang="en-US" altLang="en-US" dirty="0"/>
              <a:t> –</a:t>
            </a:r>
          </a:p>
          <a:p>
            <a:pPr lvl="1"/>
            <a:r>
              <a:rPr lang="en-US" altLang="en-US" dirty="0"/>
              <a:t>If a process that is holding some resources requests another resource that cannot be immediately allocated to it, then all resources currently being held are released</a:t>
            </a:r>
          </a:p>
          <a:p>
            <a:pPr lvl="1"/>
            <a:r>
              <a:rPr lang="en-US" altLang="en-US" dirty="0"/>
              <a:t>Preempted resources are added to the list of resources for which the process is waiting</a:t>
            </a:r>
          </a:p>
          <a:p>
            <a:pPr lvl="1"/>
            <a:r>
              <a:rPr lang="en-US" altLang="en-US" dirty="0"/>
              <a:t>Process will be restarted only when it can regain its old resources, as well as the new ones that it is requesting</a:t>
            </a:r>
          </a:p>
          <a:p>
            <a:r>
              <a:rPr lang="en-US" altLang="en-US" b="1" dirty="0"/>
              <a:t>Circular Wait</a:t>
            </a:r>
            <a:r>
              <a:rPr lang="en-US" altLang="en-US" dirty="0"/>
              <a:t> – impose a total ordering of all resource types and require that each process requests resources in an increasing order of enumeration (BSD Unix </a:t>
            </a:r>
            <a:r>
              <a:rPr lang="en-US" altLang="en-US" b="1" i="1" dirty="0">
                <a:solidFill>
                  <a:schemeClr val="accent1"/>
                </a:solidFill>
              </a:rPr>
              <a:t>witness</a:t>
            </a:r>
            <a:r>
              <a:rPr lang="en-US" altLang="en-US" dirty="0"/>
              <a:t> can be used to verify the ordering {mutex on critical sections}).  Also note that ordering does not guarantee deadlock prevention if locks can be acquired dynamically.</a:t>
            </a:r>
          </a:p>
          <a:p>
            <a:endParaRPr lang="en-US" altLang="en-US" dirty="0">
              <a:latin typeface="Helvetica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411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FE2997-36CB-4ED6-A745-619F11E83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710787"/>
            <a:ext cx="3494362" cy="1619303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Deadlock Avoidance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C02E1-2450-4E9C-9EE8-030A6AED4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9" y="320040"/>
            <a:ext cx="7021232" cy="62179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en-US" sz="2400" dirty="0">
                <a:latin typeface="Helvetica" panose="020B0604020202020204" pitchFamily="34" charset="0"/>
              </a:rPr>
              <a:t>Requires that the system has some additional </a:t>
            </a:r>
            <a:r>
              <a:rPr lang="en-US" altLang="en-US" sz="2400" b="1" i="1" dirty="0">
                <a:latin typeface="Helvetica" panose="020B0604020202020204" pitchFamily="34" charset="0"/>
              </a:rPr>
              <a:t>a priori </a:t>
            </a:r>
            <a:r>
              <a:rPr lang="en-US" altLang="en-US" sz="2400" dirty="0">
                <a:latin typeface="Helvetica" panose="020B0604020202020204" pitchFamily="34" charset="0"/>
              </a:rPr>
              <a:t>information </a:t>
            </a:r>
            <a:br>
              <a:rPr lang="en-US" altLang="en-US" sz="2400" dirty="0">
                <a:latin typeface="Helvetica" panose="020B0604020202020204" pitchFamily="34" charset="0"/>
              </a:rPr>
            </a:br>
            <a:r>
              <a:rPr lang="en-US" altLang="en-US" sz="2400" dirty="0">
                <a:latin typeface="Helvetica" panose="020B0604020202020204" pitchFamily="34" charset="0"/>
              </a:rPr>
              <a:t>available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400" dirty="0">
                <a:latin typeface="Helvetica" panose="020B0604020202020204" pitchFamily="34" charset="0"/>
              </a:rPr>
              <a:t>Simplest and most useful model requires that each process declare the maximum number of resources of each type that it may need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400" dirty="0">
                <a:latin typeface="Helvetica" panose="020B0604020202020204" pitchFamily="34" charset="0"/>
              </a:rPr>
              <a:t>The deadlock-avoidance algorithm dynamically examines the resource-allocation state to ensure that there can never be a circular-wait condition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400" dirty="0">
                <a:latin typeface="Helvetica" panose="020B0604020202020204" pitchFamily="34" charset="0"/>
              </a:rPr>
              <a:t>Resource-allocation state is defined by the number of available and allocated resources, and the maximum demands of the processes</a:t>
            </a:r>
          </a:p>
          <a:p>
            <a:pPr marL="0" indent="0">
              <a:buNone/>
            </a:pPr>
            <a:endParaRPr lang="en-US" altLang="en-US" sz="2400" dirty="0">
              <a:latin typeface="Helvetica" panose="020B0604020202020204" pitchFamily="34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0687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ED1617-8CEB-4511-B7EE-DFBC485F6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Safe State</a:t>
            </a:r>
            <a:br>
              <a:rPr lang="en-US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A6CDF-64EC-4DCB-BAD6-51D7EE956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8" y="320040"/>
            <a:ext cx="7021237" cy="6343649"/>
          </a:xfrm>
        </p:spPr>
        <p:txBody>
          <a:bodyPr anchor="ctr">
            <a:normAutofit lnSpcReduction="10000"/>
          </a:bodyPr>
          <a:lstStyle/>
          <a:p>
            <a:r>
              <a:rPr lang="en-US" altLang="en-US" dirty="0"/>
              <a:t>When a process requests an available resource, system must decide if immediate allocation leaves the system in a safe state</a:t>
            </a:r>
          </a:p>
          <a:p>
            <a:r>
              <a:rPr lang="en-US" altLang="en-US" dirty="0"/>
              <a:t>System is in </a:t>
            </a:r>
            <a:r>
              <a:rPr lang="en-US" altLang="en-US" b="1" dirty="0">
                <a:solidFill>
                  <a:srgbClr val="3366FF"/>
                </a:solidFill>
              </a:rPr>
              <a:t>safe state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if there exists a sequence &lt;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, P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, …,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n</a:t>
            </a:r>
            <a:r>
              <a:rPr lang="en-US" altLang="en-US" dirty="0"/>
              <a:t>&gt; of ALL the  processes  in the systems such that  for each P</a:t>
            </a:r>
            <a:r>
              <a:rPr lang="en-US" altLang="en-US" baseline="-25000" dirty="0"/>
              <a:t>i</a:t>
            </a:r>
            <a:r>
              <a:rPr lang="en-US" altLang="en-US" dirty="0"/>
              <a:t>, the resources that P</a:t>
            </a:r>
            <a:r>
              <a:rPr lang="en-US" altLang="en-US" baseline="-25000" dirty="0"/>
              <a:t>i </a:t>
            </a:r>
            <a:r>
              <a:rPr lang="en-US" altLang="en-US" dirty="0"/>
              <a:t>can still request can be satisfied by currently available resources + resources held by all the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, with</a:t>
            </a:r>
            <a:r>
              <a:rPr lang="en-US" altLang="en-US" i="1" dirty="0"/>
              <a:t> j </a:t>
            </a:r>
            <a:r>
              <a:rPr lang="en-US" altLang="en-US" dirty="0"/>
              <a:t>&lt; </a:t>
            </a:r>
            <a:r>
              <a:rPr lang="en-US" altLang="en-US" i="1" dirty="0"/>
              <a:t>I</a:t>
            </a:r>
            <a:endParaRPr lang="en-US" altLang="en-US" dirty="0"/>
          </a:p>
          <a:p>
            <a:r>
              <a:rPr lang="en-US" altLang="en-US" dirty="0"/>
              <a:t>That is:</a:t>
            </a:r>
          </a:p>
          <a:p>
            <a:pPr lvl="1"/>
            <a:r>
              <a:rPr lang="en-US" altLang="en-US" dirty="0"/>
              <a:t>If P</a:t>
            </a:r>
            <a:r>
              <a:rPr lang="en-US" altLang="en-US" baseline="-25000" dirty="0"/>
              <a:t>i</a:t>
            </a:r>
            <a:r>
              <a:rPr lang="en-US" altLang="en-US" dirty="0"/>
              <a:t> resource needs are not immediately available, then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can wait until all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</a:t>
            </a:r>
            <a:r>
              <a:rPr lang="en-US" altLang="en-US" dirty="0"/>
              <a:t>have finished</a:t>
            </a:r>
          </a:p>
          <a:p>
            <a:pPr lvl="1"/>
            <a:r>
              <a:rPr lang="en-US" altLang="en-US" dirty="0"/>
              <a:t>When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is finished,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can obtain needed resources, execute, return allocated resources, and terminate</a:t>
            </a:r>
          </a:p>
          <a:p>
            <a:pPr lvl="1"/>
            <a:r>
              <a:rPr lang="en-US" altLang="en-US" dirty="0"/>
              <a:t>When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terminates,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 </a:t>
            </a:r>
            <a:r>
              <a:rPr lang="en-US" altLang="en-US" baseline="-25000" dirty="0"/>
              <a:t>+1</a:t>
            </a:r>
            <a:r>
              <a:rPr lang="en-US" altLang="en-US" dirty="0"/>
              <a:t> can obtain its needed resources, and so on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7226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5E5DA0-87D4-4166-BDF7-4E6A35A16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739" y="1560407"/>
            <a:ext cx="3494362" cy="1868593"/>
          </a:xfrm>
        </p:spPr>
        <p:txBody>
          <a:bodyPr>
            <a:normAutofit fontScale="90000"/>
          </a:bodyPr>
          <a:lstStyle/>
          <a:p>
            <a:pPr algn="r"/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Deadlock Avoidance Facts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FC67B-EEE3-40E2-A5BB-DAD7CEE39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640080"/>
            <a:ext cx="6894397" cy="589788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If a system is in safe state =&gt; no deadlocks</a:t>
            </a:r>
          </a:p>
          <a:p>
            <a:r>
              <a:rPr lang="en-US" sz="4000" dirty="0"/>
              <a:t>If a system is in unsafe state =&gt; possibility of deadlock</a:t>
            </a:r>
            <a:br>
              <a:rPr lang="en-US" sz="4000" dirty="0"/>
            </a:br>
            <a:endParaRPr lang="en-US" sz="4000" dirty="0"/>
          </a:p>
          <a:p>
            <a:r>
              <a:rPr lang="en-US" sz="4000" dirty="0"/>
              <a:t>Avoidance =&gt; ensure that a system will never enter an unsafe state.</a:t>
            </a:r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9B1CC3-A8AD-4B9B-97FB-6252FDEA1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7" t="1572" r="13683" b="2194"/>
          <a:stretch>
            <a:fillRect/>
          </a:stretch>
        </p:blipFill>
        <p:spPr bwMode="auto">
          <a:xfrm>
            <a:off x="974450" y="3457363"/>
            <a:ext cx="2866939" cy="2838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9754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18B9EE-6A60-4902-A3D7-30A24E87F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Deadlock Detection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BFD84-BA05-46A8-ABA3-87CDC43CB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9" y="320041"/>
            <a:ext cx="7021224" cy="6217920"/>
          </a:xfrm>
        </p:spPr>
        <p:txBody>
          <a:bodyPr anchor="ctr">
            <a:normAutofit/>
          </a:bodyPr>
          <a:lstStyle/>
          <a:p>
            <a:r>
              <a:rPr lang="en-US" sz="5400" dirty="0"/>
              <a:t>Allow system to enter deadlock state </a:t>
            </a:r>
            <a:br>
              <a:rPr lang="en-US" sz="5400" dirty="0"/>
            </a:br>
            <a:endParaRPr lang="en-US" sz="5400" dirty="0"/>
          </a:p>
          <a:p>
            <a:r>
              <a:rPr lang="en-US" sz="5400" dirty="0"/>
              <a:t>Detection algorithm</a:t>
            </a:r>
            <a:br>
              <a:rPr lang="en-US" sz="5400" dirty="0"/>
            </a:br>
            <a:endParaRPr lang="en-US" sz="5400" dirty="0"/>
          </a:p>
          <a:p>
            <a:r>
              <a:rPr lang="en-US" sz="5400" dirty="0"/>
              <a:t>Recovery scheme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56770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2E4F0C-2208-4298-83D3-A7A80C312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Detection-Algorithm Usage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1BE82-39E6-4B8E-A9B6-ED9B6C12A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8" y="320040"/>
            <a:ext cx="7021232" cy="6115207"/>
          </a:xfrm>
        </p:spPr>
        <p:txBody>
          <a:bodyPr anchor="ctr">
            <a:normAutofit/>
          </a:bodyPr>
          <a:lstStyle/>
          <a:p>
            <a:r>
              <a:rPr lang="en-US" altLang="en-US" dirty="0"/>
              <a:t>When, and how often, to invoke depends on:</a:t>
            </a:r>
          </a:p>
          <a:p>
            <a:pPr lvl="1"/>
            <a:r>
              <a:rPr lang="en-US" altLang="en-US" sz="2800" dirty="0"/>
              <a:t>How often a deadlock is likely to occur?</a:t>
            </a:r>
          </a:p>
          <a:p>
            <a:pPr lvl="1"/>
            <a:r>
              <a:rPr lang="en-US" altLang="en-US" sz="2800" dirty="0"/>
              <a:t>How many processes will need to be rolled back?</a:t>
            </a:r>
          </a:p>
          <a:p>
            <a:pPr lvl="2"/>
            <a:r>
              <a:rPr lang="en-US" altLang="en-US" sz="2800" dirty="0"/>
              <a:t>one for each disjoint cycle</a:t>
            </a:r>
            <a:br>
              <a:rPr lang="en-US" altLang="en-US" sz="2800" dirty="0"/>
            </a:br>
            <a:endParaRPr lang="en-US" altLang="en-US" sz="2800" dirty="0"/>
          </a:p>
          <a:p>
            <a:r>
              <a:rPr lang="en-US" altLang="en-US" dirty="0"/>
              <a:t>If detection algorithm is invoked arbitrarily, there may be many cycles in the resource graph and so we would not be able to tell which of the many deadlocked processes </a:t>
            </a:r>
            <a:r>
              <a:rPr lang="ja-JP" altLang="en-US" dirty="0"/>
              <a:t>“</a:t>
            </a:r>
            <a:r>
              <a:rPr lang="en-US" altLang="ja-JP" dirty="0"/>
              <a:t>caused</a:t>
            </a:r>
            <a:r>
              <a:rPr lang="ja-JP" altLang="en-US" dirty="0"/>
              <a:t>”</a:t>
            </a:r>
            <a:r>
              <a:rPr lang="en-US" altLang="ja-JP" dirty="0"/>
              <a:t> the deadlock.</a:t>
            </a:r>
            <a:endParaRPr lang="en-US" alt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12555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7EAC9A-A788-4013-B5CF-BC702F636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Recovery from Deadlock:  Process Termination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E091A-E2F5-44AE-9CF9-0E8E90488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8" y="320040"/>
            <a:ext cx="7021233" cy="6217919"/>
          </a:xfrm>
        </p:spPr>
        <p:txBody>
          <a:bodyPr anchor="ctr">
            <a:normAutofit/>
          </a:bodyPr>
          <a:lstStyle/>
          <a:p>
            <a:r>
              <a:rPr lang="en-US" altLang="en-US" sz="2400" dirty="0"/>
              <a:t>Abort all deadlocked processes</a:t>
            </a:r>
            <a:br>
              <a:rPr lang="en-US" altLang="en-US" sz="2400" dirty="0"/>
            </a:br>
            <a:endParaRPr lang="en-US" altLang="en-US" sz="2400" dirty="0"/>
          </a:p>
          <a:p>
            <a:r>
              <a:rPr lang="en-US" altLang="en-US" sz="2400" dirty="0"/>
              <a:t>Abort one process at a time until the deadlock cycle is eliminated</a:t>
            </a:r>
            <a:br>
              <a:rPr lang="en-US" altLang="en-US" sz="2400" dirty="0"/>
            </a:br>
            <a:endParaRPr lang="en-US" altLang="en-US" sz="2400" dirty="0"/>
          </a:p>
          <a:p>
            <a:r>
              <a:rPr lang="en-US" altLang="en-US" sz="2400" dirty="0"/>
              <a:t>In which order should we choose to abort?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/>
              <a:t>Priority of the process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/>
              <a:t>How long process has computed, and how much longer to completion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/>
              <a:t>Resources the process has used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/>
              <a:t>Resources process needs to complete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/>
              <a:t>How many processes will need to be terminated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/>
              <a:t>Is process interactive or batch?</a:t>
            </a:r>
          </a:p>
        </p:txBody>
      </p:sp>
    </p:spTree>
    <p:extLst>
      <p:ext uri="{BB962C8B-B14F-4D97-AF65-F5344CB8AC3E}">
        <p14:creationId xmlns:p14="http://schemas.microsoft.com/office/powerpoint/2010/main" val="4270558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164EC3-CE7C-4AAD-BB9D-FD9B5FC8F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Recovery from Deadlock:  Resource Preemption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C8A0C-0463-4CA4-B44A-E86EF5E33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8" y="320040"/>
            <a:ext cx="7021235" cy="6217919"/>
          </a:xfrm>
        </p:spPr>
        <p:txBody>
          <a:bodyPr anchor="ctr">
            <a:normAutofit/>
          </a:bodyPr>
          <a:lstStyle/>
          <a:p>
            <a:r>
              <a:rPr lang="en-US" sz="3600" dirty="0"/>
              <a:t>Selecting a victim – minimize cost</a:t>
            </a:r>
            <a:br>
              <a:rPr lang="en-US" sz="3600" dirty="0"/>
            </a:br>
            <a:endParaRPr lang="en-US" sz="3600" dirty="0"/>
          </a:p>
          <a:p>
            <a:r>
              <a:rPr lang="en-US" sz="3600" dirty="0"/>
              <a:t>Rollback – return to some safe state, restart process for that state</a:t>
            </a:r>
            <a:br>
              <a:rPr lang="en-US" sz="3600" dirty="0"/>
            </a:br>
            <a:endParaRPr lang="en-US" sz="3600" dirty="0"/>
          </a:p>
          <a:p>
            <a:r>
              <a:rPr lang="en-US" sz="3600" dirty="0"/>
              <a:t>Starvation –  same process may always be picked as victim, include number of rollback in cost factor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0916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3099C8-53C5-41A4-B322-2B58F7013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Objectives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7BA4-22DB-4F27-A23A-DF3CED417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6393" y="320040"/>
            <a:ext cx="7104038" cy="6217919"/>
          </a:xfrm>
        </p:spPr>
        <p:txBody>
          <a:bodyPr anchor="ctr">
            <a:normAutofit/>
          </a:bodyPr>
          <a:lstStyle/>
          <a:p>
            <a:r>
              <a:rPr lang="en-US" altLang="en-US" sz="4400" dirty="0"/>
              <a:t>To develop a description of deadlocks, which prevent sets of concurrent processes from completing their tasks</a:t>
            </a:r>
          </a:p>
          <a:p>
            <a:r>
              <a:rPr lang="en-US" altLang="en-US" sz="4400" dirty="0"/>
              <a:t>To present a number of different methods for preventing or avoiding deadlocks in a computer system</a:t>
            </a:r>
          </a:p>
        </p:txBody>
      </p:sp>
    </p:spTree>
    <p:extLst>
      <p:ext uri="{BB962C8B-B14F-4D97-AF65-F5344CB8AC3E}">
        <p14:creationId xmlns:p14="http://schemas.microsoft.com/office/powerpoint/2010/main" val="919150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698EA7-A4DB-4E03-816C-6236AC6F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System Model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42749-0EA3-475A-98C5-8CC62F846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8" y="320040"/>
            <a:ext cx="7021231" cy="6217920"/>
          </a:xfrm>
        </p:spPr>
        <p:txBody>
          <a:bodyPr anchor="ctr">
            <a:normAutofit/>
          </a:bodyPr>
          <a:lstStyle/>
          <a:p>
            <a:r>
              <a:rPr lang="en-US" altLang="en-US" sz="3200" dirty="0"/>
              <a:t>System consists of resources</a:t>
            </a:r>
          </a:p>
          <a:p>
            <a:r>
              <a:rPr lang="en-US" altLang="en-US" sz="3200" dirty="0"/>
              <a:t>Resource types </a:t>
            </a:r>
            <a:r>
              <a:rPr lang="en-US" altLang="en-US" sz="3200" i="1" dirty="0"/>
              <a:t>R</a:t>
            </a:r>
            <a:r>
              <a:rPr lang="en-US" altLang="en-US" sz="3200" baseline="-25000" dirty="0"/>
              <a:t>1</a:t>
            </a:r>
            <a:r>
              <a:rPr lang="en-US" altLang="en-US" sz="3200" dirty="0"/>
              <a:t>, </a:t>
            </a:r>
            <a:r>
              <a:rPr lang="en-US" altLang="en-US" sz="3200" i="1" dirty="0"/>
              <a:t>R</a:t>
            </a:r>
            <a:r>
              <a:rPr lang="en-US" altLang="en-US" sz="3200" baseline="-25000" dirty="0"/>
              <a:t>2</a:t>
            </a:r>
            <a:r>
              <a:rPr lang="en-US" altLang="en-US" sz="3200" dirty="0"/>
              <a:t>, . . ., </a:t>
            </a:r>
            <a:r>
              <a:rPr lang="en-US" altLang="en-US" sz="3200" i="1" dirty="0"/>
              <a:t>R</a:t>
            </a:r>
            <a:r>
              <a:rPr lang="en-US" altLang="en-US" sz="3200" baseline="-25000" dirty="0"/>
              <a:t>m</a:t>
            </a: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sz="3200" i="1" dirty="0"/>
              <a:t>CPU cycles, memory space, I/O devices</a:t>
            </a:r>
          </a:p>
          <a:p>
            <a:r>
              <a:rPr lang="en-US" altLang="en-US" sz="3200" dirty="0"/>
              <a:t>Each resource type </a:t>
            </a:r>
            <a:r>
              <a:rPr lang="en-US" altLang="en-US" sz="3200" i="1" dirty="0"/>
              <a:t>R</a:t>
            </a:r>
            <a:r>
              <a:rPr lang="en-US" altLang="en-US" sz="3200" baseline="-25000" dirty="0"/>
              <a:t>i</a:t>
            </a:r>
            <a:r>
              <a:rPr lang="en-US" altLang="en-US" sz="3200" dirty="0"/>
              <a:t> has </a:t>
            </a:r>
            <a:r>
              <a:rPr lang="en-US" altLang="en-US" sz="3200" i="1" dirty="0"/>
              <a:t>W</a:t>
            </a:r>
            <a:r>
              <a:rPr lang="en-US" altLang="en-US" sz="3200" baseline="-25000" dirty="0"/>
              <a:t>i</a:t>
            </a:r>
            <a:r>
              <a:rPr lang="en-US" altLang="en-US" sz="3200" dirty="0"/>
              <a:t> instances.</a:t>
            </a:r>
          </a:p>
          <a:p>
            <a:r>
              <a:rPr lang="en-US" altLang="en-US" sz="3200" dirty="0"/>
              <a:t>Each process utilizes a resource as follows:</a:t>
            </a:r>
          </a:p>
          <a:p>
            <a:pPr lvl="1"/>
            <a:r>
              <a:rPr lang="en-US" altLang="en-US" sz="3200" b="1" dirty="0"/>
              <a:t>request </a:t>
            </a:r>
          </a:p>
          <a:p>
            <a:pPr lvl="1"/>
            <a:r>
              <a:rPr lang="en-US" altLang="en-US" sz="3200" b="1" dirty="0"/>
              <a:t>use </a:t>
            </a:r>
          </a:p>
          <a:p>
            <a:pPr lvl="1"/>
            <a:r>
              <a:rPr lang="en-US" altLang="en-US" sz="3200" b="1" dirty="0"/>
              <a:t>release</a:t>
            </a:r>
          </a:p>
        </p:txBody>
      </p:sp>
    </p:spTree>
    <p:extLst>
      <p:ext uri="{BB962C8B-B14F-4D97-AF65-F5344CB8AC3E}">
        <p14:creationId xmlns:p14="http://schemas.microsoft.com/office/powerpoint/2010/main" val="453296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270630-347B-4605-8B3C-C33DEE3DE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715" y="963877"/>
            <a:ext cx="3869847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Deadlock Characterization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4D8C8-F74E-4067-BA53-E255AD8B9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208" y="496310"/>
            <a:ext cx="7021228" cy="6217920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dirty="0">
                <a:latin typeface="Helvetica" panose="020B0604020202020204" pitchFamily="34" charset="0"/>
              </a:rPr>
              <a:t>Deadlock can arise if four conditions hold simultaneously.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Mutual exclusion:  only one process at a time can use a resource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Hold and wait:  a process holding at least one resource is waiting to acquire additional resources held by other processes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No preemption:  a resource can be released only voluntarily by the process holding it, after that process has completed its task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Circular wait:  there exists a set {P0, P1, …, </a:t>
            </a:r>
            <a:r>
              <a:rPr lang="en-US" altLang="en-US" dirty="0" err="1"/>
              <a:t>Pn</a:t>
            </a:r>
            <a:r>
              <a:rPr lang="en-US" altLang="en-US" dirty="0"/>
              <a:t>} of waiting processes such that P0 is waiting for a resource that is held by P1, P1 is waiting for a resource that is held by P2, …, </a:t>
            </a:r>
            <a:r>
              <a:rPr lang="en-US" altLang="en-US" dirty="0" err="1"/>
              <a:t>Pn</a:t>
            </a:r>
            <a:r>
              <a:rPr lang="en-US" altLang="en-US" dirty="0"/>
              <a:t>–1 is waiting for a resource that is held by </a:t>
            </a:r>
            <a:r>
              <a:rPr lang="en-US" altLang="en-US" dirty="0" err="1"/>
              <a:t>Pn</a:t>
            </a:r>
            <a:r>
              <a:rPr lang="en-US" altLang="en-US" dirty="0"/>
              <a:t>, and </a:t>
            </a:r>
            <a:r>
              <a:rPr lang="en-US" altLang="en-US" dirty="0" err="1"/>
              <a:t>Pn</a:t>
            </a:r>
            <a:r>
              <a:rPr lang="en-US" altLang="en-US" dirty="0"/>
              <a:t> is waiting for a resource that is held by P0.</a:t>
            </a:r>
          </a:p>
          <a:p>
            <a:pPr marL="514350" indent="-514350">
              <a:buFont typeface="+mj-lt"/>
              <a:buAutoNum type="arabicPeriod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73819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4FBE54-1C60-406A-8E32-048075641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Resource-Allocation Graph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98E73-63F4-425E-9356-6485D81F3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9" y="320040"/>
            <a:ext cx="7021232" cy="6217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en-US" sz="3600" dirty="0">
                <a:latin typeface="Helvetica" panose="020B0604020202020204" pitchFamily="34" charset="0"/>
              </a:rPr>
              <a:t>A set of vertices </a:t>
            </a:r>
            <a:r>
              <a:rPr lang="en-US" altLang="en-US" sz="3600" i="1" dirty="0">
                <a:latin typeface="Helvetica" panose="020B0604020202020204" pitchFamily="34" charset="0"/>
              </a:rPr>
              <a:t>V</a:t>
            </a:r>
            <a:r>
              <a:rPr lang="en-US" altLang="en-US" sz="3600" dirty="0">
                <a:latin typeface="Helvetica" panose="020B0604020202020204" pitchFamily="34" charset="0"/>
              </a:rPr>
              <a:t> and a set of edges </a:t>
            </a:r>
            <a:r>
              <a:rPr lang="en-US" altLang="en-US" sz="3600" i="1" dirty="0">
                <a:latin typeface="Helvetica" panose="020B0604020202020204" pitchFamily="34" charset="0"/>
              </a:rPr>
              <a:t>E</a:t>
            </a:r>
            <a:r>
              <a:rPr lang="en-US" altLang="en-US" sz="3600" dirty="0">
                <a:latin typeface="Helvetica" panose="020B0604020202020204" pitchFamily="34" charset="0"/>
              </a:rPr>
              <a:t>.</a:t>
            </a:r>
          </a:p>
          <a:p>
            <a:r>
              <a:rPr lang="en-US" altLang="en-US" dirty="0"/>
              <a:t>V is partitioned into two types:</a:t>
            </a:r>
          </a:p>
          <a:p>
            <a:pPr lvl="1"/>
            <a:r>
              <a:rPr lang="en-US" altLang="en-US" i="1" dirty="0"/>
              <a:t>P</a:t>
            </a:r>
            <a:r>
              <a:rPr lang="en-US" altLang="en-US" dirty="0"/>
              <a:t> = {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n</a:t>
            </a:r>
            <a:r>
              <a:rPr lang="en-US" altLang="en-US" dirty="0"/>
              <a:t>}, the set consisting of all the processes in the system</a:t>
            </a:r>
            <a:br>
              <a:rPr lang="en-US" altLang="en-US" dirty="0"/>
            </a:br>
            <a:endParaRPr lang="en-US" altLang="en-US" dirty="0"/>
          </a:p>
          <a:p>
            <a:pPr lvl="1"/>
            <a:r>
              <a:rPr lang="en-US" altLang="en-US" i="1" dirty="0"/>
              <a:t>R</a:t>
            </a:r>
            <a:r>
              <a:rPr lang="en-US" altLang="en-US" dirty="0"/>
              <a:t> = {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m</a:t>
            </a:r>
            <a:r>
              <a:rPr lang="en-US" altLang="en-US" dirty="0"/>
              <a:t>}, the set consisting of all resource types in the system</a:t>
            </a:r>
          </a:p>
          <a:p>
            <a:pPr lvl="1"/>
            <a:endParaRPr lang="en-US" altLang="en-US" sz="900" dirty="0"/>
          </a:p>
          <a:p>
            <a:r>
              <a:rPr lang="en-US" altLang="en-US" b="1" dirty="0">
                <a:solidFill>
                  <a:srgbClr val="3366FF"/>
                </a:solidFill>
              </a:rPr>
              <a:t>request edge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directed edge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endParaRPr lang="en-US" altLang="en-US" i="1" baseline="-25000" dirty="0">
              <a:sym typeface="Symbol" panose="05050102010706020507" pitchFamily="18" charset="2"/>
            </a:endParaRPr>
          </a:p>
          <a:p>
            <a:endParaRPr lang="en-US" altLang="en-US" sz="800" i="1" baseline="-25000" dirty="0">
              <a:sym typeface="Symbol" panose="05050102010706020507" pitchFamily="18" charset="2"/>
            </a:endParaRPr>
          </a:p>
          <a:p>
            <a:r>
              <a:rPr lang="en-US" altLang="en-US" b="1" dirty="0">
                <a:solidFill>
                  <a:srgbClr val="3366FF"/>
                </a:solidFill>
                <a:sym typeface="Symbol" panose="05050102010706020507" pitchFamily="18" charset="2"/>
              </a:rPr>
              <a:t>assignment edge</a:t>
            </a:r>
            <a:r>
              <a:rPr lang="en-US" altLang="en-US" dirty="0">
                <a:solidFill>
                  <a:srgbClr val="3366FF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/>
              <a:t>– directed edge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endParaRPr lang="en-US" alt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70060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F6E216-57D3-4AF3-895D-C7DCD533E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Resource-Allocation Graph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F0F67AA-9BB4-4F15-8861-A4AF81AB2F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7" t="926" r="25287" b="1532"/>
          <a:stretch>
            <a:fillRect/>
          </a:stretch>
        </p:blipFill>
        <p:spPr bwMode="auto">
          <a:xfrm>
            <a:off x="5191094" y="609598"/>
            <a:ext cx="3809688" cy="5638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1950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F6DE02-2189-4CEF-B18A-189AEC65F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Resource Allocation Graph With A Deadlock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C79169-69E0-4506-B47F-9D5A0630E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876" y="1825625"/>
            <a:ext cx="6208923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981452-A9E7-496B-8C0C-7D16C4CC1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876" y="681037"/>
            <a:ext cx="3794578" cy="559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7022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48E6C0-CFC7-4529-8940-87EC2F89D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Facts About Resource Allocation Graph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C0A56-8895-45CF-88AF-56C63ACA8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8" y="320040"/>
            <a:ext cx="7021227" cy="6217919"/>
          </a:xfrm>
        </p:spPr>
        <p:txBody>
          <a:bodyPr anchor="ctr">
            <a:normAutofit/>
          </a:bodyPr>
          <a:lstStyle/>
          <a:p>
            <a:r>
              <a:rPr lang="en-US" altLang="en-US" dirty="0"/>
              <a:t>If graph contains no cycles </a:t>
            </a:r>
            <a:r>
              <a:rPr lang="en-US" altLang="en-US" dirty="0">
                <a:sym typeface="Symbol" panose="05050102010706020507" pitchFamily="18" charset="2"/>
              </a:rPr>
              <a:t> no deadlock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If graph contains a cycle 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if only one instance per resource type, then deadlock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if several instances per resource type, possibility of deadlock</a:t>
            </a:r>
          </a:p>
        </p:txBody>
      </p:sp>
    </p:spTree>
    <p:extLst>
      <p:ext uri="{BB962C8B-B14F-4D97-AF65-F5344CB8AC3E}">
        <p14:creationId xmlns:p14="http://schemas.microsoft.com/office/powerpoint/2010/main" val="1155228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A41F8C-FF8A-4485-9D48-60024F0B5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en-US" dirty="0">
                <a:solidFill>
                  <a:schemeClr val="accent1"/>
                </a:solidFill>
              </a:rPr>
              <a:t>Methods for Handling Deadlocks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ABD67-9192-4502-B35B-5F0030880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339" y="320040"/>
            <a:ext cx="7100082" cy="6217920"/>
          </a:xfrm>
        </p:spPr>
        <p:txBody>
          <a:bodyPr anchor="ctr">
            <a:normAutofit/>
          </a:bodyPr>
          <a:lstStyle/>
          <a:p>
            <a:r>
              <a:rPr lang="en-US" altLang="en-US" sz="3600" dirty="0"/>
              <a:t>Ensure that the system will </a:t>
            </a:r>
            <a:r>
              <a:rPr lang="en-US" altLang="en-US" sz="3600" b="1" i="1" dirty="0"/>
              <a:t>never</a:t>
            </a:r>
            <a:r>
              <a:rPr lang="en-US" altLang="en-US" sz="3600" dirty="0"/>
              <a:t> enter a deadlock state:</a:t>
            </a:r>
          </a:p>
          <a:p>
            <a:pPr lvl="1"/>
            <a:r>
              <a:rPr lang="en-US" altLang="en-US" sz="3600" dirty="0"/>
              <a:t>Deadlock prevention</a:t>
            </a:r>
          </a:p>
          <a:p>
            <a:pPr lvl="1"/>
            <a:r>
              <a:rPr lang="en-US" altLang="en-US" sz="3600" dirty="0"/>
              <a:t>Deadlock avoidance</a:t>
            </a:r>
          </a:p>
          <a:p>
            <a:r>
              <a:rPr lang="en-US" altLang="en-US" sz="3600" dirty="0"/>
              <a:t>Allow the system to enter a deadlock state, detect it and then recover</a:t>
            </a:r>
          </a:p>
          <a:p>
            <a:r>
              <a:rPr lang="en-US" altLang="en-US" sz="3600" dirty="0"/>
              <a:t>Ignore the problem and pretend that deadlocks never occur in the system; used by most operating systems, including UNIX</a:t>
            </a:r>
          </a:p>
        </p:txBody>
      </p:sp>
    </p:spTree>
    <p:extLst>
      <p:ext uri="{BB962C8B-B14F-4D97-AF65-F5344CB8AC3E}">
        <p14:creationId xmlns:p14="http://schemas.microsoft.com/office/powerpoint/2010/main" val="1334162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1160</Words>
  <Application>Microsoft Office PowerPoint</Application>
  <PresentationFormat>Widescreen</PresentationFormat>
  <Paragraphs>109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Helvetica</vt:lpstr>
      <vt:lpstr>Monotype Sorts</vt:lpstr>
      <vt:lpstr>Webdings</vt:lpstr>
      <vt:lpstr>Office Theme</vt:lpstr>
      <vt:lpstr>COSC3503 Section 1 Operating Systems  Chapter 7 Deadlocks</vt:lpstr>
      <vt:lpstr>Objectives</vt:lpstr>
      <vt:lpstr>System Model</vt:lpstr>
      <vt:lpstr>Deadlock Characterization</vt:lpstr>
      <vt:lpstr>Resource-Allocation Graph</vt:lpstr>
      <vt:lpstr>Resource-Allocation Graph</vt:lpstr>
      <vt:lpstr>Resource Allocation Graph With A Deadlock</vt:lpstr>
      <vt:lpstr>Facts About Resource Allocation Graph</vt:lpstr>
      <vt:lpstr>Methods for Handling Deadlocks</vt:lpstr>
      <vt:lpstr>Deadlock Prevention</vt:lpstr>
      <vt:lpstr>Deadlock Avoidance </vt:lpstr>
      <vt:lpstr>Safe State </vt:lpstr>
      <vt:lpstr> Deadlock Avoidance Facts</vt:lpstr>
      <vt:lpstr>Deadlock Detection</vt:lpstr>
      <vt:lpstr>Detection-Algorithm Usage</vt:lpstr>
      <vt:lpstr>Recovery from Deadlock:  Process Termination</vt:lpstr>
      <vt:lpstr>Recovery from Deadlock:  Resource Preemption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COSC3503 Section 1 Operating Systems Lecture 19  Chapter 7 Deadlocks</dc:title>
  <dc:creator>Lim, Doug</dc:creator>
  <cp:lastModifiedBy>Lim, Doug</cp:lastModifiedBy>
  <cp:revision>1</cp:revision>
  <dcterms:created xsi:type="dcterms:W3CDTF">2019-02-28T18:01:21Z</dcterms:created>
  <dcterms:modified xsi:type="dcterms:W3CDTF">2020-03-02T17:35:57Z</dcterms:modified>
</cp:coreProperties>
</file>