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03" r:id="rId3"/>
    <p:sldId id="504" r:id="rId4"/>
    <p:sldId id="505" r:id="rId5"/>
    <p:sldId id="506" r:id="rId6"/>
    <p:sldId id="510" r:id="rId7"/>
    <p:sldId id="508" r:id="rId8"/>
    <p:sldId id="509" r:id="rId9"/>
    <p:sldId id="511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503"/>
            <p14:sldId id="504"/>
            <p14:sldId id="505"/>
            <p14:sldId id="506"/>
            <p14:sldId id="510"/>
            <p14:sldId id="508"/>
            <p14:sldId id="509"/>
            <p14:sldId id="511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C35E9-49DD-4B33-BDBA-219EECF93191}" v="5" dt="2020-03-30T18:51:5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2FFC35E9-49DD-4B33-BDBA-219EECF93191}"/>
    <pc:docChg chg="delSld modSld modSection">
      <pc:chgData name="Douglas Lim" userId="411c515a-09cc-407f-ae25-324c0f3b93af" providerId="ADAL" clId="{2FFC35E9-49DD-4B33-BDBA-219EECF93191}" dt="2020-03-30T16:18:43.807" v="2" actId="47"/>
      <pc:docMkLst>
        <pc:docMk/>
      </pc:docMkLst>
      <pc:sldChg chg="modSp mod">
        <pc:chgData name="Douglas Lim" userId="411c515a-09cc-407f-ae25-324c0f3b93af" providerId="ADAL" clId="{2FFC35E9-49DD-4B33-BDBA-219EECF93191}" dt="2020-03-30T16:11:31.811" v="1" actId="6549"/>
        <pc:sldMkLst>
          <pc:docMk/>
          <pc:sldMk cId="2653363723" sldId="256"/>
        </pc:sldMkLst>
        <pc:spChg chg="mod">
          <ac:chgData name="Douglas Lim" userId="411c515a-09cc-407f-ae25-324c0f3b93af" providerId="ADAL" clId="{2FFC35E9-49DD-4B33-BDBA-219EECF93191}" dt="2020-03-30T16:11:26.137" v="0" actId="6549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2FFC35E9-49DD-4B33-BDBA-219EECF93191}" dt="2020-03-30T16:11:31.811" v="1" actId="6549"/>
          <ac:spMkLst>
            <pc:docMk/>
            <pc:sldMk cId="2653363723" sldId="256"/>
            <ac:spMk id="3" creationId="{8455284E-B25F-497B-8CD8-A303430798BC}"/>
          </ac:spMkLst>
        </pc:spChg>
      </pc:sldChg>
      <pc:sldChg chg="del">
        <pc:chgData name="Douglas Lim" userId="411c515a-09cc-407f-ae25-324c0f3b93af" providerId="ADAL" clId="{2FFC35E9-49DD-4B33-BDBA-219EECF93191}" dt="2020-03-30T16:18:43.807" v="2" actId="47"/>
        <pc:sldMkLst>
          <pc:docMk/>
          <pc:sldMk cId="1334162225" sldId="50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5A523-C53A-44D9-A6AB-A79A946F58F1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5C2AD6-0231-4218-A460-C574E7AC76B2}">
      <dgm:prSet/>
      <dgm:spPr/>
      <dgm:t>
        <a:bodyPr/>
        <a:lstStyle/>
        <a:p>
          <a:r>
            <a:rPr lang="en-US" b="1"/>
            <a:t>Shared code</a:t>
          </a:r>
          <a:endParaRPr lang="en-US"/>
        </a:p>
      </dgm:t>
    </dgm:pt>
    <dgm:pt modelId="{0E794672-07E8-4A85-8279-654091DDFB3A}" type="parTrans" cxnId="{20DD65DB-E849-4C8E-89CF-F8E75C213308}">
      <dgm:prSet/>
      <dgm:spPr/>
      <dgm:t>
        <a:bodyPr/>
        <a:lstStyle/>
        <a:p>
          <a:endParaRPr lang="en-US"/>
        </a:p>
      </dgm:t>
    </dgm:pt>
    <dgm:pt modelId="{A136ADF2-B953-4EE6-B5AD-F5B6092BC6DE}" type="sibTrans" cxnId="{20DD65DB-E849-4C8E-89CF-F8E75C213308}">
      <dgm:prSet/>
      <dgm:spPr/>
      <dgm:t>
        <a:bodyPr/>
        <a:lstStyle/>
        <a:p>
          <a:endParaRPr lang="en-US"/>
        </a:p>
      </dgm:t>
    </dgm:pt>
    <dgm:pt modelId="{05834856-6B0E-4C8D-B7CF-CB614F056D30}">
      <dgm:prSet/>
      <dgm:spPr/>
      <dgm:t>
        <a:bodyPr/>
        <a:lstStyle/>
        <a:p>
          <a:r>
            <a:rPr lang="en-US"/>
            <a:t>One copy of read-only (</a:t>
          </a:r>
          <a:r>
            <a:rPr lang="en-US" b="1"/>
            <a:t>reentrant</a:t>
          </a:r>
          <a:r>
            <a:rPr lang="en-US"/>
            <a:t>) code shared among processes (i.e., text editors, compilers, window systems)</a:t>
          </a:r>
        </a:p>
      </dgm:t>
    </dgm:pt>
    <dgm:pt modelId="{EE870378-3299-4DBE-8323-2D4288809F56}" type="parTrans" cxnId="{54D1F424-CE04-4E3D-A759-CB7B59973CC9}">
      <dgm:prSet/>
      <dgm:spPr/>
      <dgm:t>
        <a:bodyPr/>
        <a:lstStyle/>
        <a:p>
          <a:endParaRPr lang="en-US"/>
        </a:p>
      </dgm:t>
    </dgm:pt>
    <dgm:pt modelId="{09FDE3BC-E32C-4D24-9AED-C5C2D7BB930E}" type="sibTrans" cxnId="{54D1F424-CE04-4E3D-A759-CB7B59973CC9}">
      <dgm:prSet/>
      <dgm:spPr/>
      <dgm:t>
        <a:bodyPr/>
        <a:lstStyle/>
        <a:p>
          <a:endParaRPr lang="en-US"/>
        </a:p>
      </dgm:t>
    </dgm:pt>
    <dgm:pt modelId="{CAA993D1-EC5B-46EC-9E36-5FCC6EC659FE}">
      <dgm:prSet/>
      <dgm:spPr/>
      <dgm:t>
        <a:bodyPr/>
        <a:lstStyle/>
        <a:p>
          <a:r>
            <a:rPr lang="en-US"/>
            <a:t>Similar to multiple threads sharing the same process space</a:t>
          </a:r>
        </a:p>
      </dgm:t>
    </dgm:pt>
    <dgm:pt modelId="{AF4D5684-BE30-45D2-9DD1-D33A85BC51A5}" type="parTrans" cxnId="{3F51DB2E-D346-4CBF-BC4E-CB30421DF7AF}">
      <dgm:prSet/>
      <dgm:spPr/>
      <dgm:t>
        <a:bodyPr/>
        <a:lstStyle/>
        <a:p>
          <a:endParaRPr lang="en-US"/>
        </a:p>
      </dgm:t>
    </dgm:pt>
    <dgm:pt modelId="{71DE9BFC-991D-4D8A-A6B9-F61016FC01C3}" type="sibTrans" cxnId="{3F51DB2E-D346-4CBF-BC4E-CB30421DF7AF}">
      <dgm:prSet/>
      <dgm:spPr/>
      <dgm:t>
        <a:bodyPr/>
        <a:lstStyle/>
        <a:p>
          <a:endParaRPr lang="en-US"/>
        </a:p>
      </dgm:t>
    </dgm:pt>
    <dgm:pt modelId="{8C99AD01-B3EB-454C-B653-65FED2CF9D75}">
      <dgm:prSet/>
      <dgm:spPr/>
      <dgm:t>
        <a:bodyPr/>
        <a:lstStyle/>
        <a:p>
          <a:r>
            <a:rPr lang="en-US"/>
            <a:t>Also useful for interprocess communication if sharing of read-write pages is allowed</a:t>
          </a:r>
        </a:p>
      </dgm:t>
    </dgm:pt>
    <dgm:pt modelId="{A40267FA-C7F4-4D98-9EC7-9D680BE5261C}" type="parTrans" cxnId="{DD8DFB8A-AFF7-4401-8A6A-8E5E831F1ED3}">
      <dgm:prSet/>
      <dgm:spPr/>
      <dgm:t>
        <a:bodyPr/>
        <a:lstStyle/>
        <a:p>
          <a:endParaRPr lang="en-US"/>
        </a:p>
      </dgm:t>
    </dgm:pt>
    <dgm:pt modelId="{27B33ADD-4263-4E21-A34C-9703D54FBA58}" type="sibTrans" cxnId="{DD8DFB8A-AFF7-4401-8A6A-8E5E831F1ED3}">
      <dgm:prSet/>
      <dgm:spPr/>
      <dgm:t>
        <a:bodyPr/>
        <a:lstStyle/>
        <a:p>
          <a:endParaRPr lang="en-US"/>
        </a:p>
      </dgm:t>
    </dgm:pt>
    <dgm:pt modelId="{FC955681-3DF8-4B33-A1EE-E5A7B5628ECA}">
      <dgm:prSet/>
      <dgm:spPr/>
      <dgm:t>
        <a:bodyPr/>
        <a:lstStyle/>
        <a:p>
          <a:r>
            <a:rPr lang="en-US" b="1"/>
            <a:t>Private code and data</a:t>
          </a:r>
          <a:r>
            <a:rPr lang="en-US"/>
            <a:t> </a:t>
          </a:r>
        </a:p>
      </dgm:t>
    </dgm:pt>
    <dgm:pt modelId="{2FC0061F-BDA3-4E1C-89FA-C783A3778D53}" type="parTrans" cxnId="{5DDDFB5F-F75C-40C1-A640-24D7C6238C9D}">
      <dgm:prSet/>
      <dgm:spPr/>
      <dgm:t>
        <a:bodyPr/>
        <a:lstStyle/>
        <a:p>
          <a:endParaRPr lang="en-US"/>
        </a:p>
      </dgm:t>
    </dgm:pt>
    <dgm:pt modelId="{261001DD-137B-476B-874D-42493CA9C14B}" type="sibTrans" cxnId="{5DDDFB5F-F75C-40C1-A640-24D7C6238C9D}">
      <dgm:prSet/>
      <dgm:spPr/>
      <dgm:t>
        <a:bodyPr/>
        <a:lstStyle/>
        <a:p>
          <a:endParaRPr lang="en-US"/>
        </a:p>
      </dgm:t>
    </dgm:pt>
    <dgm:pt modelId="{33BDA3CE-D9C0-4D44-96BE-87C85D000A57}">
      <dgm:prSet/>
      <dgm:spPr/>
      <dgm:t>
        <a:bodyPr/>
        <a:lstStyle/>
        <a:p>
          <a:r>
            <a:rPr lang="en-US"/>
            <a:t>Each process keeps a separate copy of the code and data</a:t>
          </a:r>
        </a:p>
      </dgm:t>
    </dgm:pt>
    <dgm:pt modelId="{EBED3455-52D3-4B97-8D25-9A6B7DFA1D44}" type="parTrans" cxnId="{8971A6E0-84F2-4B61-9E17-AD5E38A6215E}">
      <dgm:prSet/>
      <dgm:spPr/>
      <dgm:t>
        <a:bodyPr/>
        <a:lstStyle/>
        <a:p>
          <a:endParaRPr lang="en-US"/>
        </a:p>
      </dgm:t>
    </dgm:pt>
    <dgm:pt modelId="{8BC4B6FB-E55C-42AD-AD5C-74A2BCD4FA91}" type="sibTrans" cxnId="{8971A6E0-84F2-4B61-9E17-AD5E38A6215E}">
      <dgm:prSet/>
      <dgm:spPr/>
      <dgm:t>
        <a:bodyPr/>
        <a:lstStyle/>
        <a:p>
          <a:endParaRPr lang="en-US"/>
        </a:p>
      </dgm:t>
    </dgm:pt>
    <dgm:pt modelId="{666078B9-4B4D-4E5F-8E9D-E9AAF6C9188E}">
      <dgm:prSet/>
      <dgm:spPr/>
      <dgm:t>
        <a:bodyPr/>
        <a:lstStyle/>
        <a:p>
          <a:r>
            <a:rPr lang="en-US"/>
            <a:t>The pages for the private code and data can appear anywhere in the logical address space</a:t>
          </a:r>
        </a:p>
      </dgm:t>
    </dgm:pt>
    <dgm:pt modelId="{25A18705-9F5B-4493-AEA9-39E6CE0D020E}" type="parTrans" cxnId="{59D812D3-10DD-48A9-BBFE-4925DCD4003C}">
      <dgm:prSet/>
      <dgm:spPr/>
      <dgm:t>
        <a:bodyPr/>
        <a:lstStyle/>
        <a:p>
          <a:endParaRPr lang="en-US"/>
        </a:p>
      </dgm:t>
    </dgm:pt>
    <dgm:pt modelId="{8662FD0E-EF20-4D53-8E33-C66B6D38D638}" type="sibTrans" cxnId="{59D812D3-10DD-48A9-BBFE-4925DCD4003C}">
      <dgm:prSet/>
      <dgm:spPr/>
      <dgm:t>
        <a:bodyPr/>
        <a:lstStyle/>
        <a:p>
          <a:endParaRPr lang="en-US"/>
        </a:p>
      </dgm:t>
    </dgm:pt>
    <dgm:pt modelId="{D30272E1-12AF-4289-974F-A95CB361CD7F}" type="pres">
      <dgm:prSet presAssocID="{CD85A523-C53A-44D9-A6AB-A79A946F58F1}" presName="linear" presStyleCnt="0">
        <dgm:presLayoutVars>
          <dgm:dir/>
          <dgm:animLvl val="lvl"/>
          <dgm:resizeHandles val="exact"/>
        </dgm:presLayoutVars>
      </dgm:prSet>
      <dgm:spPr/>
    </dgm:pt>
    <dgm:pt modelId="{F9F5C20A-37FF-4F96-893B-D206D455128A}" type="pres">
      <dgm:prSet presAssocID="{A65C2AD6-0231-4218-A460-C574E7AC76B2}" presName="parentLin" presStyleCnt="0"/>
      <dgm:spPr/>
    </dgm:pt>
    <dgm:pt modelId="{B599A99F-8DAE-4AAF-A144-B9FAD19EB043}" type="pres">
      <dgm:prSet presAssocID="{A65C2AD6-0231-4218-A460-C574E7AC76B2}" presName="parentLeftMargin" presStyleLbl="node1" presStyleIdx="0" presStyleCnt="2"/>
      <dgm:spPr/>
    </dgm:pt>
    <dgm:pt modelId="{4AADC1DC-7070-45AF-A86E-33F5679D7290}" type="pres">
      <dgm:prSet presAssocID="{A65C2AD6-0231-4218-A460-C574E7AC76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5716B5-8259-4D96-8263-A75F18BDE8B9}" type="pres">
      <dgm:prSet presAssocID="{A65C2AD6-0231-4218-A460-C574E7AC76B2}" presName="negativeSpace" presStyleCnt="0"/>
      <dgm:spPr/>
    </dgm:pt>
    <dgm:pt modelId="{A8DCE434-29C2-4FE5-B42B-4161DF613149}" type="pres">
      <dgm:prSet presAssocID="{A65C2AD6-0231-4218-A460-C574E7AC76B2}" presName="childText" presStyleLbl="conFgAcc1" presStyleIdx="0" presStyleCnt="2">
        <dgm:presLayoutVars>
          <dgm:bulletEnabled val="1"/>
        </dgm:presLayoutVars>
      </dgm:prSet>
      <dgm:spPr/>
    </dgm:pt>
    <dgm:pt modelId="{079A1E6B-6B40-4297-8300-8317FF83130D}" type="pres">
      <dgm:prSet presAssocID="{A136ADF2-B953-4EE6-B5AD-F5B6092BC6DE}" presName="spaceBetweenRectangles" presStyleCnt="0"/>
      <dgm:spPr/>
    </dgm:pt>
    <dgm:pt modelId="{9C31450B-0441-4603-841D-F979CF387DCE}" type="pres">
      <dgm:prSet presAssocID="{FC955681-3DF8-4B33-A1EE-E5A7B5628ECA}" presName="parentLin" presStyleCnt="0"/>
      <dgm:spPr/>
    </dgm:pt>
    <dgm:pt modelId="{72DA9342-D8C0-423D-9458-DB5204CDF06C}" type="pres">
      <dgm:prSet presAssocID="{FC955681-3DF8-4B33-A1EE-E5A7B5628ECA}" presName="parentLeftMargin" presStyleLbl="node1" presStyleIdx="0" presStyleCnt="2"/>
      <dgm:spPr/>
    </dgm:pt>
    <dgm:pt modelId="{F8FB9310-39FE-4E22-8229-751CAFDC1FA0}" type="pres">
      <dgm:prSet presAssocID="{FC955681-3DF8-4B33-A1EE-E5A7B5628EC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686029-C13E-4CE9-9116-B85E68BA0628}" type="pres">
      <dgm:prSet presAssocID="{FC955681-3DF8-4B33-A1EE-E5A7B5628ECA}" presName="negativeSpace" presStyleCnt="0"/>
      <dgm:spPr/>
    </dgm:pt>
    <dgm:pt modelId="{88AE412A-B562-4BE2-8E67-0F2F3BB2CD1D}" type="pres">
      <dgm:prSet presAssocID="{FC955681-3DF8-4B33-A1EE-E5A7B5628EC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2A2621D-30CB-4C44-A965-676FF4085351}" type="presOf" srcId="{CAA993D1-EC5B-46EC-9E36-5FCC6EC659FE}" destId="{A8DCE434-29C2-4FE5-B42B-4161DF613149}" srcOrd="0" destOrd="1" presId="urn:microsoft.com/office/officeart/2005/8/layout/list1"/>
    <dgm:cxn modelId="{DC9ECC21-D7B6-43C2-887A-BEE9761DB6DD}" type="presOf" srcId="{FC955681-3DF8-4B33-A1EE-E5A7B5628ECA}" destId="{72DA9342-D8C0-423D-9458-DB5204CDF06C}" srcOrd="0" destOrd="0" presId="urn:microsoft.com/office/officeart/2005/8/layout/list1"/>
    <dgm:cxn modelId="{54D1F424-CE04-4E3D-A759-CB7B59973CC9}" srcId="{A65C2AD6-0231-4218-A460-C574E7AC76B2}" destId="{05834856-6B0E-4C8D-B7CF-CB614F056D30}" srcOrd="0" destOrd="0" parTransId="{EE870378-3299-4DBE-8323-2D4288809F56}" sibTransId="{09FDE3BC-E32C-4D24-9AED-C5C2D7BB930E}"/>
    <dgm:cxn modelId="{3F51DB2E-D346-4CBF-BC4E-CB30421DF7AF}" srcId="{A65C2AD6-0231-4218-A460-C574E7AC76B2}" destId="{CAA993D1-EC5B-46EC-9E36-5FCC6EC659FE}" srcOrd="1" destOrd="0" parTransId="{AF4D5684-BE30-45D2-9DD1-D33A85BC51A5}" sibTransId="{71DE9BFC-991D-4D8A-A6B9-F61016FC01C3}"/>
    <dgm:cxn modelId="{5DDDFB5F-F75C-40C1-A640-24D7C6238C9D}" srcId="{CD85A523-C53A-44D9-A6AB-A79A946F58F1}" destId="{FC955681-3DF8-4B33-A1EE-E5A7B5628ECA}" srcOrd="1" destOrd="0" parTransId="{2FC0061F-BDA3-4E1C-89FA-C783A3778D53}" sibTransId="{261001DD-137B-476B-874D-42493CA9C14B}"/>
    <dgm:cxn modelId="{CA0D2B66-D2C4-49E1-BF71-9699BEEA88F8}" type="presOf" srcId="{666078B9-4B4D-4E5F-8E9D-E9AAF6C9188E}" destId="{88AE412A-B562-4BE2-8E67-0F2F3BB2CD1D}" srcOrd="0" destOrd="1" presId="urn:microsoft.com/office/officeart/2005/8/layout/list1"/>
    <dgm:cxn modelId="{CE8B6181-73F8-4498-9DF4-21408D1D8059}" type="presOf" srcId="{CD85A523-C53A-44D9-A6AB-A79A946F58F1}" destId="{D30272E1-12AF-4289-974F-A95CB361CD7F}" srcOrd="0" destOrd="0" presId="urn:microsoft.com/office/officeart/2005/8/layout/list1"/>
    <dgm:cxn modelId="{DD8DFB8A-AFF7-4401-8A6A-8E5E831F1ED3}" srcId="{A65C2AD6-0231-4218-A460-C574E7AC76B2}" destId="{8C99AD01-B3EB-454C-B653-65FED2CF9D75}" srcOrd="2" destOrd="0" parTransId="{A40267FA-C7F4-4D98-9EC7-9D680BE5261C}" sibTransId="{27B33ADD-4263-4E21-A34C-9703D54FBA58}"/>
    <dgm:cxn modelId="{49D7608B-1608-4353-BEC3-9C5CA683AA8F}" type="presOf" srcId="{8C99AD01-B3EB-454C-B653-65FED2CF9D75}" destId="{A8DCE434-29C2-4FE5-B42B-4161DF613149}" srcOrd="0" destOrd="2" presId="urn:microsoft.com/office/officeart/2005/8/layout/list1"/>
    <dgm:cxn modelId="{16A27B8B-7B49-4F19-8418-99AB4C4935FC}" type="presOf" srcId="{A65C2AD6-0231-4218-A460-C574E7AC76B2}" destId="{B599A99F-8DAE-4AAF-A144-B9FAD19EB043}" srcOrd="0" destOrd="0" presId="urn:microsoft.com/office/officeart/2005/8/layout/list1"/>
    <dgm:cxn modelId="{F368B5A6-B0AB-45DE-8282-C23555D792CD}" type="presOf" srcId="{33BDA3CE-D9C0-4D44-96BE-87C85D000A57}" destId="{88AE412A-B562-4BE2-8E67-0F2F3BB2CD1D}" srcOrd="0" destOrd="0" presId="urn:microsoft.com/office/officeart/2005/8/layout/list1"/>
    <dgm:cxn modelId="{69568BB4-5C96-48CF-9344-8EF580262983}" type="presOf" srcId="{05834856-6B0E-4C8D-B7CF-CB614F056D30}" destId="{A8DCE434-29C2-4FE5-B42B-4161DF613149}" srcOrd="0" destOrd="0" presId="urn:microsoft.com/office/officeart/2005/8/layout/list1"/>
    <dgm:cxn modelId="{05603BBF-10D5-41AA-8843-CC2D7EB7E8E6}" type="presOf" srcId="{A65C2AD6-0231-4218-A460-C574E7AC76B2}" destId="{4AADC1DC-7070-45AF-A86E-33F5679D7290}" srcOrd="1" destOrd="0" presId="urn:microsoft.com/office/officeart/2005/8/layout/list1"/>
    <dgm:cxn modelId="{59D812D3-10DD-48A9-BBFE-4925DCD4003C}" srcId="{FC955681-3DF8-4B33-A1EE-E5A7B5628ECA}" destId="{666078B9-4B4D-4E5F-8E9D-E9AAF6C9188E}" srcOrd="1" destOrd="0" parTransId="{25A18705-9F5B-4493-AEA9-39E6CE0D020E}" sibTransId="{8662FD0E-EF20-4D53-8E33-C66B6D38D638}"/>
    <dgm:cxn modelId="{20DD65DB-E849-4C8E-89CF-F8E75C213308}" srcId="{CD85A523-C53A-44D9-A6AB-A79A946F58F1}" destId="{A65C2AD6-0231-4218-A460-C574E7AC76B2}" srcOrd="0" destOrd="0" parTransId="{0E794672-07E8-4A85-8279-654091DDFB3A}" sibTransId="{A136ADF2-B953-4EE6-B5AD-F5B6092BC6DE}"/>
    <dgm:cxn modelId="{8971A6E0-84F2-4B61-9E17-AD5E38A6215E}" srcId="{FC955681-3DF8-4B33-A1EE-E5A7B5628ECA}" destId="{33BDA3CE-D9C0-4D44-96BE-87C85D000A57}" srcOrd="0" destOrd="0" parTransId="{EBED3455-52D3-4B97-8D25-9A6B7DFA1D44}" sibTransId="{8BC4B6FB-E55C-42AD-AD5C-74A2BCD4FA91}"/>
    <dgm:cxn modelId="{F8A4B0E0-F1A4-4560-9979-2EE72D9FC1A5}" type="presOf" srcId="{FC955681-3DF8-4B33-A1EE-E5A7B5628ECA}" destId="{F8FB9310-39FE-4E22-8229-751CAFDC1FA0}" srcOrd="1" destOrd="0" presId="urn:microsoft.com/office/officeart/2005/8/layout/list1"/>
    <dgm:cxn modelId="{1EF6C1E0-7B6F-4649-B555-E9DA3D0C3F2B}" type="presParOf" srcId="{D30272E1-12AF-4289-974F-A95CB361CD7F}" destId="{F9F5C20A-37FF-4F96-893B-D206D455128A}" srcOrd="0" destOrd="0" presId="urn:microsoft.com/office/officeart/2005/8/layout/list1"/>
    <dgm:cxn modelId="{2D82354A-1BE3-443A-821E-FE928D271DE8}" type="presParOf" srcId="{F9F5C20A-37FF-4F96-893B-D206D455128A}" destId="{B599A99F-8DAE-4AAF-A144-B9FAD19EB043}" srcOrd="0" destOrd="0" presId="urn:microsoft.com/office/officeart/2005/8/layout/list1"/>
    <dgm:cxn modelId="{7C8FBA20-4AFF-4C6C-A0CF-D3AA609DADCB}" type="presParOf" srcId="{F9F5C20A-37FF-4F96-893B-D206D455128A}" destId="{4AADC1DC-7070-45AF-A86E-33F5679D7290}" srcOrd="1" destOrd="0" presId="urn:microsoft.com/office/officeart/2005/8/layout/list1"/>
    <dgm:cxn modelId="{3AE56D33-32EB-4A64-AC90-3BD4945E5E61}" type="presParOf" srcId="{D30272E1-12AF-4289-974F-A95CB361CD7F}" destId="{6C5716B5-8259-4D96-8263-A75F18BDE8B9}" srcOrd="1" destOrd="0" presId="urn:microsoft.com/office/officeart/2005/8/layout/list1"/>
    <dgm:cxn modelId="{E1BA1D69-CFCA-4424-BDE3-80EB6AF1D053}" type="presParOf" srcId="{D30272E1-12AF-4289-974F-A95CB361CD7F}" destId="{A8DCE434-29C2-4FE5-B42B-4161DF613149}" srcOrd="2" destOrd="0" presId="urn:microsoft.com/office/officeart/2005/8/layout/list1"/>
    <dgm:cxn modelId="{715E5B9B-28AC-4807-A09B-B418963CB8CF}" type="presParOf" srcId="{D30272E1-12AF-4289-974F-A95CB361CD7F}" destId="{079A1E6B-6B40-4297-8300-8317FF83130D}" srcOrd="3" destOrd="0" presId="urn:microsoft.com/office/officeart/2005/8/layout/list1"/>
    <dgm:cxn modelId="{73651577-9D8F-48E0-B9B8-EFDFEE4ABB0C}" type="presParOf" srcId="{D30272E1-12AF-4289-974F-A95CB361CD7F}" destId="{9C31450B-0441-4603-841D-F979CF387DCE}" srcOrd="4" destOrd="0" presId="urn:microsoft.com/office/officeart/2005/8/layout/list1"/>
    <dgm:cxn modelId="{1F2617ED-D178-47DA-B9C1-8AC7471AD068}" type="presParOf" srcId="{9C31450B-0441-4603-841D-F979CF387DCE}" destId="{72DA9342-D8C0-423D-9458-DB5204CDF06C}" srcOrd="0" destOrd="0" presId="urn:microsoft.com/office/officeart/2005/8/layout/list1"/>
    <dgm:cxn modelId="{D07A58AD-D424-4D67-9831-5E68E9B35191}" type="presParOf" srcId="{9C31450B-0441-4603-841D-F979CF387DCE}" destId="{F8FB9310-39FE-4E22-8229-751CAFDC1FA0}" srcOrd="1" destOrd="0" presId="urn:microsoft.com/office/officeart/2005/8/layout/list1"/>
    <dgm:cxn modelId="{BAE76597-486A-49FD-A242-3234CD684F6E}" type="presParOf" srcId="{D30272E1-12AF-4289-974F-A95CB361CD7F}" destId="{D9686029-C13E-4CE9-9116-B85E68BA0628}" srcOrd="5" destOrd="0" presId="urn:microsoft.com/office/officeart/2005/8/layout/list1"/>
    <dgm:cxn modelId="{815DD176-6839-4B21-9609-72589E2A81A5}" type="presParOf" srcId="{D30272E1-12AF-4289-974F-A95CB361CD7F}" destId="{88AE412A-B562-4BE2-8E67-0F2F3BB2CD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CE434-29C2-4FE5-B42B-4161DF613149}">
      <dsp:nvSpPr>
        <dsp:cNvPr id="0" name=""/>
        <dsp:cNvSpPr/>
      </dsp:nvSpPr>
      <dsp:spPr>
        <a:xfrm>
          <a:off x="0" y="475138"/>
          <a:ext cx="6513603" cy="291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One copy of read-only (</a:t>
          </a:r>
          <a:r>
            <a:rPr lang="en-US" sz="2200" b="1" kern="1200"/>
            <a:t>reentrant</a:t>
          </a:r>
          <a:r>
            <a:rPr lang="en-US" sz="2200" kern="1200"/>
            <a:t>) code shared among processes (i.e., text editors, compilers, window systems)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Similar to multiple threads sharing the same process space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Also useful for interprocess communication if sharing of read-write pages is allowed</a:t>
          </a:r>
        </a:p>
      </dsp:txBody>
      <dsp:txXfrm>
        <a:off x="0" y="475138"/>
        <a:ext cx="6513603" cy="2910600"/>
      </dsp:txXfrm>
    </dsp:sp>
    <dsp:sp modelId="{4AADC1DC-7070-45AF-A86E-33F5679D7290}">
      <dsp:nvSpPr>
        <dsp:cNvPr id="0" name=""/>
        <dsp:cNvSpPr/>
      </dsp:nvSpPr>
      <dsp:spPr>
        <a:xfrm>
          <a:off x="325680" y="150418"/>
          <a:ext cx="4559522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Shared code</a:t>
          </a:r>
          <a:endParaRPr lang="en-US" sz="2200" kern="1200"/>
        </a:p>
      </dsp:txBody>
      <dsp:txXfrm>
        <a:off x="357383" y="182121"/>
        <a:ext cx="4496116" cy="586034"/>
      </dsp:txXfrm>
    </dsp:sp>
    <dsp:sp modelId="{88AE412A-B562-4BE2-8E67-0F2F3BB2CD1D}">
      <dsp:nvSpPr>
        <dsp:cNvPr id="0" name=""/>
        <dsp:cNvSpPr/>
      </dsp:nvSpPr>
      <dsp:spPr>
        <a:xfrm>
          <a:off x="0" y="3829258"/>
          <a:ext cx="6513603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Each process keeps a separate copy of the code and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pages for the private code and data can appear anywhere in the logical address space</a:t>
          </a:r>
        </a:p>
      </dsp:txBody>
      <dsp:txXfrm>
        <a:off x="0" y="3829258"/>
        <a:ext cx="6513603" cy="1905750"/>
      </dsp:txXfrm>
    </dsp:sp>
    <dsp:sp modelId="{F8FB9310-39FE-4E22-8229-751CAFDC1FA0}">
      <dsp:nvSpPr>
        <dsp:cNvPr id="0" name=""/>
        <dsp:cNvSpPr/>
      </dsp:nvSpPr>
      <dsp:spPr>
        <a:xfrm>
          <a:off x="325680" y="3504538"/>
          <a:ext cx="4559522" cy="6494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Private code and data</a:t>
          </a:r>
          <a:r>
            <a:rPr lang="en-US" sz="2200" kern="1200"/>
            <a:t> </a:t>
          </a:r>
        </a:p>
      </dsp:txBody>
      <dsp:txXfrm>
        <a:off x="357383" y="3536241"/>
        <a:ext cx="449611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Attempt to access memory out of bounds results in a trap to the operating system monitor.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Typically handled by hardware.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MS DOS .com format worked this way.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Most general-purpose operating systems work this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25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8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64-bit UltraSPARC and PowerPC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 Section 1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8 Main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9E4AD-046A-41BB-A4E9-A8EBA179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Dynamic Linking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6D11-7E58-42A6-AF98-DD727264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310" y="320040"/>
            <a:ext cx="7100109" cy="6217920"/>
          </a:xfrm>
        </p:spPr>
        <p:txBody>
          <a:bodyPr anchor="ctr">
            <a:noAutofit/>
          </a:bodyPr>
          <a:lstStyle/>
          <a:p>
            <a:r>
              <a:rPr lang="en-US" altLang="en-US" sz="2000" b="1" dirty="0"/>
              <a:t>Static linking </a:t>
            </a:r>
            <a:r>
              <a:rPr lang="en-US" altLang="en-US" sz="2000" dirty="0"/>
              <a:t>– system libraries and program code combined by the loader into the binary program image</a:t>
            </a:r>
          </a:p>
          <a:p>
            <a:r>
              <a:rPr lang="en-US" altLang="en-US" sz="2000" dirty="0"/>
              <a:t>Dynamic linking –linking postponed until execution time</a:t>
            </a:r>
          </a:p>
          <a:p>
            <a:r>
              <a:rPr lang="en-US" altLang="en-US" sz="2000" dirty="0"/>
              <a:t>Small piece of code, </a:t>
            </a:r>
            <a:r>
              <a:rPr lang="en-US" altLang="en-US" sz="2000" b="1" dirty="0"/>
              <a:t>stub</a:t>
            </a:r>
            <a:r>
              <a:rPr lang="en-US" altLang="en-US" sz="2000" dirty="0"/>
              <a:t>, used to locate the appropriate memory-resident library routine</a:t>
            </a:r>
          </a:p>
          <a:p>
            <a:r>
              <a:rPr lang="en-US" altLang="en-US" sz="2000" dirty="0"/>
              <a:t>Stub replaces itself with the address of the routine, and executes the routine</a:t>
            </a:r>
          </a:p>
          <a:p>
            <a:r>
              <a:rPr lang="en-US" altLang="en-US" sz="2000" dirty="0"/>
              <a:t>Operating system checks if routine is in processes</a:t>
            </a:r>
            <a:r>
              <a:rPr lang="ja-JP" altLang="en-US" sz="2000" dirty="0"/>
              <a:t>’</a:t>
            </a:r>
            <a:r>
              <a:rPr lang="en-US" altLang="ja-JP" sz="2000" dirty="0"/>
              <a:t> memory address</a:t>
            </a:r>
          </a:p>
          <a:p>
            <a:pPr lvl="1"/>
            <a:r>
              <a:rPr lang="en-US" altLang="en-US" sz="2000" dirty="0"/>
              <a:t>If not in address space, add to address space</a:t>
            </a:r>
          </a:p>
          <a:p>
            <a:r>
              <a:rPr lang="en-US" altLang="en-US" sz="2000" dirty="0"/>
              <a:t>Dynamic linking is particularly useful for libraries</a:t>
            </a:r>
          </a:p>
          <a:p>
            <a:r>
              <a:rPr lang="en-US" altLang="en-US" sz="2000" dirty="0"/>
              <a:t>System also known as </a:t>
            </a:r>
            <a:r>
              <a:rPr lang="en-US" altLang="en-US" sz="2000" b="1" dirty="0"/>
              <a:t>shared libraries</a:t>
            </a:r>
          </a:p>
          <a:p>
            <a:r>
              <a:rPr lang="en-US" altLang="en-US" sz="2000" dirty="0"/>
              <a:t>Consider applicability to patching system libraries</a:t>
            </a:r>
          </a:p>
          <a:p>
            <a:pPr lvl="1"/>
            <a:r>
              <a:rPr lang="en-US" altLang="en-US" sz="2000" dirty="0"/>
              <a:t>Versioning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21163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2B635-4239-4E27-916A-A3323EA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258"/>
            <a:ext cx="3494362" cy="14708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Swapping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9356-F6AF-4963-8C6D-DC22CD93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20"/>
          </a:xfrm>
        </p:spPr>
        <p:txBody>
          <a:bodyPr anchor="ctr">
            <a:noAutofit/>
          </a:bodyPr>
          <a:lstStyle/>
          <a:p>
            <a:r>
              <a:rPr lang="en-US" altLang="en-US" sz="2000" dirty="0"/>
              <a:t>A process can be </a:t>
            </a:r>
            <a:r>
              <a:rPr lang="en-US" altLang="en-US" sz="2000" b="1" dirty="0"/>
              <a:t>swapped</a:t>
            </a:r>
            <a:r>
              <a:rPr lang="en-US" altLang="en-US" sz="2000" dirty="0"/>
              <a:t> temporarily out of memory to a backing store, and then brought back into memory for continued execution</a:t>
            </a:r>
          </a:p>
          <a:p>
            <a:pPr lvl="1"/>
            <a:r>
              <a:rPr lang="en-US" altLang="en-US" sz="2000" dirty="0"/>
              <a:t>Total physical memory space of processes can exceed physical memory</a:t>
            </a:r>
          </a:p>
          <a:p>
            <a:r>
              <a:rPr lang="en-US" altLang="en-US" sz="2000" b="1" dirty="0"/>
              <a:t>Backing store</a:t>
            </a:r>
            <a:r>
              <a:rPr lang="en-US" altLang="en-US" sz="2000" dirty="0"/>
              <a:t> – fast disk large enough to accommodate copies of all memory images for all users; must provide direct access to these memory images</a:t>
            </a:r>
          </a:p>
          <a:p>
            <a:r>
              <a:rPr lang="en-US" altLang="en-US" sz="2000" b="1" dirty="0"/>
              <a:t>Roll out, roll in</a:t>
            </a:r>
            <a:r>
              <a:rPr lang="en-US" altLang="en-US" sz="2000" dirty="0"/>
              <a:t> – swapping variant used for priority-based scheduling algorithms; lower-priority process is swapped out so higher-priority process can be loaded and executed</a:t>
            </a:r>
          </a:p>
          <a:p>
            <a:r>
              <a:rPr lang="en-US" altLang="en-US" sz="2000" dirty="0"/>
              <a:t>Major part of swap time is transfer time; total transfer time is directly proportional to the amount of memory swapped</a:t>
            </a:r>
          </a:p>
          <a:p>
            <a:r>
              <a:rPr lang="en-US" altLang="en-US" sz="2000" dirty="0"/>
              <a:t>System maintains a </a:t>
            </a:r>
            <a:r>
              <a:rPr lang="en-US" altLang="en-US" sz="2000" b="1" dirty="0"/>
              <a:t>ready queue</a:t>
            </a:r>
            <a:r>
              <a:rPr lang="en-US" altLang="en-US" sz="2000" dirty="0"/>
              <a:t> of ready-to-run processes which have memory images on disk</a:t>
            </a:r>
            <a:endParaRPr lang="en-US" sz="2000" dirty="0"/>
          </a:p>
        </p:txBody>
      </p:sp>
      <p:pic>
        <p:nvPicPr>
          <p:cNvPr id="6" name="Picture 5" descr="8">
            <a:extLst>
              <a:ext uri="{FF2B5EF4-FFF2-40B4-BE49-F238E27FC236}">
                <a16:creationId xmlns:a16="http://schemas.microsoft.com/office/drawing/2014/main" id="{5DD7CD67-E8CD-4887-9091-465096B9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3" y="2721167"/>
            <a:ext cx="4089846" cy="33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27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71326-7506-4498-BB2A-003BABED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9" y="1773716"/>
            <a:ext cx="3353761" cy="3026884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Swapping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182C-36A3-4F44-8262-381F458E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336" y="320040"/>
            <a:ext cx="7100083" cy="621792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Does the swapped-out process need to swap back in to same physical addresses?</a:t>
            </a:r>
          </a:p>
          <a:p>
            <a:r>
              <a:rPr lang="en-US" altLang="en-US" dirty="0"/>
              <a:t>Depends on address binding method</a:t>
            </a:r>
          </a:p>
          <a:p>
            <a:pPr lvl="1"/>
            <a:r>
              <a:rPr lang="en-US" altLang="en-US" sz="2800" dirty="0"/>
              <a:t>Plus consider pending I/O to / from process memory space</a:t>
            </a:r>
          </a:p>
          <a:p>
            <a:r>
              <a:rPr lang="en-US" altLang="en-US" dirty="0"/>
              <a:t>Modified versions of swapping are found on many systems (i.e., UNIX, Linux, and Windows)</a:t>
            </a:r>
          </a:p>
          <a:p>
            <a:pPr lvl="1"/>
            <a:r>
              <a:rPr lang="en-US" altLang="en-US" sz="2800" dirty="0"/>
              <a:t>Swapping normally disabled</a:t>
            </a:r>
          </a:p>
          <a:p>
            <a:pPr lvl="1"/>
            <a:r>
              <a:rPr lang="en-US" altLang="en-US" sz="2800" dirty="0"/>
              <a:t>Started if more than threshold amount of memory allocated</a:t>
            </a:r>
          </a:p>
          <a:p>
            <a:pPr lvl="1"/>
            <a:r>
              <a:rPr lang="en-US" altLang="en-US" sz="2800" dirty="0"/>
              <a:t>Disabled again once memory demand reduced below threshold</a:t>
            </a:r>
          </a:p>
        </p:txBody>
      </p:sp>
    </p:spTree>
    <p:extLst>
      <p:ext uri="{BB962C8B-B14F-4D97-AF65-F5344CB8AC3E}">
        <p14:creationId xmlns:p14="http://schemas.microsoft.com/office/powerpoint/2010/main" val="183507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176E-559F-4970-8261-53EA5129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Context Switch Time including Swapping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0533-D9C8-42C1-9CDF-ABE66F0F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320" y="418640"/>
            <a:ext cx="7017717" cy="61193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If next processes to be put on CPU is not in memory, need to swap out a process and swap in target process</a:t>
            </a:r>
          </a:p>
          <a:p>
            <a:r>
              <a:rPr lang="en-US" altLang="en-US" sz="2400" dirty="0"/>
              <a:t>Context switch time can then be very high</a:t>
            </a:r>
          </a:p>
          <a:p>
            <a:r>
              <a:rPr lang="en-US" altLang="en-US" sz="2400" dirty="0"/>
              <a:t>100MB process swapping to hard disk with transfer rate of 50MB/sec</a:t>
            </a:r>
          </a:p>
          <a:p>
            <a:pPr lvl="1"/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/>
            <a:r>
              <a:rPr lang="en-US" altLang="en-US" dirty="0"/>
              <a:t>Plus swap in of same sized process</a:t>
            </a:r>
          </a:p>
          <a:p>
            <a:pPr lvl="1"/>
            <a:r>
              <a:rPr lang="en-US" altLang="en-US" dirty="0"/>
              <a:t>Total context switch swapping component time of 4000ms (4 seconds)</a:t>
            </a:r>
          </a:p>
          <a:p>
            <a:r>
              <a:rPr lang="en-US" altLang="en-US" sz="2400" dirty="0"/>
              <a:t>Can reduce if reduce size of memory swapped – by knowing how much memory really being used</a:t>
            </a:r>
          </a:p>
          <a:p>
            <a:pPr lvl="1"/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AC34F-482E-40BB-ADA2-DD70C96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Context Switch Time and Swapping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D04B-4C95-45F1-A742-1D926F89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309" y="320040"/>
            <a:ext cx="7100120" cy="6217920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Other constraints as well on swapping</a:t>
            </a:r>
          </a:p>
          <a:p>
            <a:pPr lvl="1"/>
            <a:r>
              <a:rPr lang="en-US" altLang="en-US" sz="3200" dirty="0"/>
              <a:t>Pending I/O – can’t swap out as I/O would occur to wrong process</a:t>
            </a:r>
          </a:p>
          <a:p>
            <a:pPr lvl="1"/>
            <a:r>
              <a:rPr lang="en-US" altLang="en-US" sz="3200" dirty="0"/>
              <a:t>Or always transfer I/O to kernel space, then to I/O device</a:t>
            </a:r>
          </a:p>
          <a:p>
            <a:pPr lvl="2"/>
            <a:r>
              <a:rPr lang="en-US" altLang="en-US" sz="3200" dirty="0"/>
              <a:t>Known as </a:t>
            </a:r>
            <a:r>
              <a:rPr lang="en-US" altLang="en-US" sz="3200" b="1" dirty="0"/>
              <a:t>double buffering</a:t>
            </a:r>
            <a:r>
              <a:rPr lang="en-US" altLang="en-US" sz="3200" dirty="0"/>
              <a:t>, adds overhead</a:t>
            </a:r>
          </a:p>
          <a:p>
            <a:r>
              <a:rPr lang="en-US" altLang="en-US" sz="3200" dirty="0"/>
              <a:t>Standard swapping not used in modern operating systems</a:t>
            </a:r>
          </a:p>
          <a:p>
            <a:pPr lvl="1"/>
            <a:r>
              <a:rPr lang="en-US" altLang="en-US" sz="3200" dirty="0"/>
              <a:t>But modified version common</a:t>
            </a:r>
          </a:p>
          <a:p>
            <a:pPr lvl="2"/>
            <a:r>
              <a:rPr lang="en-US" altLang="en-US" sz="3200" dirty="0"/>
              <a:t>Swap only when free memory extremely low</a:t>
            </a:r>
          </a:p>
        </p:txBody>
      </p:sp>
    </p:spTree>
    <p:extLst>
      <p:ext uri="{BB962C8B-B14F-4D97-AF65-F5344CB8AC3E}">
        <p14:creationId xmlns:p14="http://schemas.microsoft.com/office/powerpoint/2010/main" val="396667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A98B-3FD2-4C17-88D2-CF2FD328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Swapping on Mobile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2F43-5755-4F26-BDB8-FC2C2188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309" y="320040"/>
            <a:ext cx="7100122" cy="621791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Not typically supported</a:t>
            </a:r>
          </a:p>
          <a:p>
            <a:pPr lvl="1"/>
            <a:r>
              <a:rPr lang="en-US" altLang="en-US" sz="2000" dirty="0"/>
              <a:t>Flash memory based</a:t>
            </a:r>
          </a:p>
          <a:p>
            <a:pPr lvl="2"/>
            <a:r>
              <a:rPr lang="en-US" altLang="en-US" dirty="0"/>
              <a:t>Small amount of space</a:t>
            </a:r>
          </a:p>
          <a:p>
            <a:pPr lvl="2"/>
            <a:r>
              <a:rPr lang="en-US" altLang="en-US" dirty="0"/>
              <a:t>Limited number of write cycles</a:t>
            </a:r>
          </a:p>
          <a:p>
            <a:pPr lvl="2"/>
            <a:r>
              <a:rPr lang="en-US" altLang="en-US" dirty="0"/>
              <a:t>Poor throughput between flash memory and CPU on mobile platform</a:t>
            </a:r>
          </a:p>
          <a:p>
            <a:r>
              <a:rPr lang="en-US" altLang="en-US" sz="2000" dirty="0"/>
              <a:t>Instead use other methods to free memory if low</a:t>
            </a:r>
          </a:p>
          <a:p>
            <a:pPr lvl="1"/>
            <a:r>
              <a:rPr lang="en-US" altLang="en-US" sz="2000" dirty="0"/>
              <a:t>iOS </a:t>
            </a:r>
            <a:r>
              <a:rPr lang="en-US" altLang="en-US" sz="2000" b="1" i="1" dirty="0"/>
              <a:t>asks</a:t>
            </a:r>
            <a:r>
              <a:rPr lang="en-US" altLang="en-US" sz="2000" dirty="0"/>
              <a:t> apps to voluntarily relinquish allocated memory</a:t>
            </a:r>
          </a:p>
          <a:p>
            <a:pPr lvl="2"/>
            <a:r>
              <a:rPr lang="en-US" altLang="en-US" dirty="0"/>
              <a:t>Read-only data thrown out and reloaded from flash if needed</a:t>
            </a:r>
          </a:p>
          <a:p>
            <a:pPr lvl="2"/>
            <a:r>
              <a:rPr lang="en-US" altLang="en-US" dirty="0"/>
              <a:t>Failure to free can result in termination</a:t>
            </a:r>
          </a:p>
          <a:p>
            <a:pPr lvl="1"/>
            <a:r>
              <a:rPr lang="en-US" altLang="en-US" sz="2000" dirty="0"/>
              <a:t>Android terminates apps if low free memory, but first writes </a:t>
            </a:r>
            <a:r>
              <a:rPr lang="en-US" altLang="en-US" sz="2000" b="1" dirty="0"/>
              <a:t>application state</a:t>
            </a:r>
            <a:r>
              <a:rPr lang="en-US" altLang="en-US" sz="2000" dirty="0"/>
              <a:t> to flash for fast restart</a:t>
            </a:r>
          </a:p>
          <a:p>
            <a:pPr lvl="1"/>
            <a:r>
              <a:rPr lang="en-US" altLang="en-US" sz="2000" dirty="0"/>
              <a:t>Both OSes support paging as discussed later.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59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B98B-585D-47B1-B62B-C45AEF36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77969"/>
            <a:ext cx="3494362" cy="1856441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Contiguous Allocation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6D66-9A05-4870-BEC8-F359B905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753" y="562411"/>
            <a:ext cx="7021227" cy="6217920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Main memory must support both OS and user processes</a:t>
            </a:r>
          </a:p>
          <a:p>
            <a:r>
              <a:rPr lang="en-US" altLang="en-US" sz="2000" dirty="0"/>
              <a:t>Limited resource, must allocate efficiently</a:t>
            </a:r>
          </a:p>
          <a:p>
            <a:r>
              <a:rPr lang="en-US" altLang="en-US" sz="2000" dirty="0"/>
              <a:t>Contiguous allocation is one early method</a:t>
            </a:r>
          </a:p>
          <a:p>
            <a:r>
              <a:rPr lang="en-US" altLang="en-US" sz="2000" dirty="0"/>
              <a:t>Main memory usually into two </a:t>
            </a:r>
            <a:r>
              <a:rPr lang="en-US" altLang="en-US" sz="2000" b="1" dirty="0"/>
              <a:t>partitions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Resident operating system, usually held in low memory with interrupt vector</a:t>
            </a:r>
          </a:p>
          <a:p>
            <a:pPr lvl="1"/>
            <a:r>
              <a:rPr lang="en-US" altLang="en-US" sz="2000" dirty="0"/>
              <a:t>User processes then held in high memory</a:t>
            </a:r>
          </a:p>
          <a:p>
            <a:pPr lvl="1"/>
            <a:r>
              <a:rPr lang="en-US" altLang="en-US" sz="2000" dirty="0"/>
              <a:t>Each process contained in single contiguous section of memory</a:t>
            </a:r>
          </a:p>
          <a:p>
            <a:r>
              <a:rPr lang="en-US" altLang="en-US" sz="2000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sz="2000" dirty="0"/>
              <a:t>Base register contains value of smallest physical address</a:t>
            </a:r>
          </a:p>
          <a:p>
            <a:pPr lvl="1"/>
            <a:r>
              <a:rPr lang="en-US" altLang="en-US" sz="2000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z="2000" dirty="0"/>
              <a:t>MMU maps logical address </a:t>
            </a:r>
            <a:r>
              <a:rPr lang="en-US" altLang="en-US" sz="2000" i="1" dirty="0"/>
              <a:t>dynamically</a:t>
            </a:r>
          </a:p>
          <a:p>
            <a:pPr lvl="1"/>
            <a:r>
              <a:rPr lang="en-US" altLang="en-US" sz="2000" dirty="0"/>
              <a:t>Can then allow actions such as kernel code being </a:t>
            </a:r>
            <a:r>
              <a:rPr lang="en-US" altLang="en-US" sz="2000" b="1" dirty="0"/>
              <a:t>transient </a:t>
            </a:r>
            <a:r>
              <a:rPr lang="en-US" altLang="en-US" sz="2000" dirty="0"/>
              <a:t>and kernel changing size</a:t>
            </a:r>
          </a:p>
          <a:p>
            <a:endParaRPr lang="en-US" altLang="en-US" sz="15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9" name="Picture 8" descr="8">
            <a:extLst>
              <a:ext uri="{FF2B5EF4-FFF2-40B4-BE49-F238E27FC236}">
                <a16:creationId xmlns:a16="http://schemas.microsoft.com/office/drawing/2014/main" id="{5737E389-2A4B-49A8-932E-882A6DB0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1" y="3613533"/>
            <a:ext cx="4216381" cy="261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65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F39A1-13AB-44FA-A116-6C1BE045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04" y="807372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Multiple-partition allocation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B0C7-96F4-41BB-B257-7AA5DB4A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357" y="325450"/>
            <a:ext cx="6377769" cy="5034807"/>
          </a:xfrm>
        </p:spPr>
        <p:txBody>
          <a:bodyPr anchor="ctr">
            <a:normAutofit/>
          </a:bodyPr>
          <a:lstStyle/>
          <a:p>
            <a:r>
              <a:rPr lang="en-US" altLang="en-US" sz="2200" dirty="0"/>
              <a:t>Multiple-partition allocation</a:t>
            </a:r>
          </a:p>
          <a:p>
            <a:pPr lvl="1"/>
            <a:r>
              <a:rPr lang="en-US" altLang="en-US" sz="2200" dirty="0"/>
              <a:t>Degree of multiprogramming limited by number of partitions</a:t>
            </a:r>
          </a:p>
          <a:p>
            <a:pPr lvl="1"/>
            <a:r>
              <a:rPr lang="en-US" altLang="en-US" sz="2200" b="1" dirty="0"/>
              <a:t>Variable-partition </a:t>
            </a:r>
            <a:r>
              <a:rPr lang="en-US" altLang="en-US" sz="2200" dirty="0"/>
              <a:t>sizes for efficiency (sized to a given process’ needs)</a:t>
            </a:r>
          </a:p>
          <a:p>
            <a:pPr lvl="1"/>
            <a:r>
              <a:rPr lang="en-US" altLang="en-US" sz="2200" b="1" dirty="0"/>
              <a:t>Hole</a:t>
            </a:r>
            <a:r>
              <a:rPr lang="en-US" altLang="en-US" sz="22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22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2200" dirty="0"/>
              <a:t>Process exiting frees its partition, adjacent free partitions combined</a:t>
            </a:r>
          </a:p>
          <a:p>
            <a:pPr lvl="1"/>
            <a:r>
              <a:rPr lang="en-US" altLang="en-US" sz="2200" dirty="0"/>
              <a:t>Operating system maintains information about:</a:t>
            </a:r>
            <a:br>
              <a:rPr lang="en-US" altLang="en-US" sz="2200" dirty="0"/>
            </a:br>
            <a:r>
              <a:rPr lang="en-US" altLang="en-US" sz="2200" dirty="0"/>
              <a:t>a) allocated partitions    b) free partitions (hole)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C0EB7-3B34-4795-917C-8D5F06D24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4" y="4862570"/>
            <a:ext cx="7145882" cy="161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60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BDDDA-A2E3-47AF-AD82-D8AA9C49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Dynamic Storage-Allocation Problem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7E27-37F5-44B1-8D91-7FCC8385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208" y="651648"/>
            <a:ext cx="7021228" cy="62179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satisfy a request of size n from a list of free holes?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First-fit:  Allocate the first hole that is big enough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Best-fit:  Allocate the smallest hole that is big enough; must search entire list, unless ordered by size  </a:t>
            </a:r>
          </a:p>
          <a:p>
            <a:pPr lvl="1"/>
            <a:r>
              <a:rPr lang="en-US" sz="2800" dirty="0"/>
              <a:t>Produces the smallest leftover hole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Worst-fit:  Allocate the largest hole; must also search entire list  </a:t>
            </a:r>
          </a:p>
          <a:p>
            <a:pPr lvl="1"/>
            <a:r>
              <a:rPr lang="en-US" sz="2800" dirty="0"/>
              <a:t>Produces the largest leftover hole</a:t>
            </a:r>
          </a:p>
          <a:p>
            <a:pPr marL="0" indent="0">
              <a:buNone/>
            </a:pPr>
            <a:r>
              <a:rPr lang="en-US" dirty="0"/>
              <a:t>First-fit and best-fit better than worst-fit in terms of speed and storage utilization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05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F405-9C16-41A6-93B8-974099F1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Fragmentation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1A30-C990-4612-9D85-7310320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594360"/>
            <a:ext cx="7021225" cy="6023610"/>
          </a:xfrm>
        </p:spPr>
        <p:txBody>
          <a:bodyPr anchor="ctr">
            <a:noAutofit/>
          </a:bodyPr>
          <a:lstStyle/>
          <a:p>
            <a:r>
              <a:rPr lang="en-US" altLang="en-US" sz="2000" b="1" dirty="0"/>
              <a:t>External Fragmentation</a:t>
            </a:r>
            <a:r>
              <a:rPr lang="en-US" altLang="en-US" sz="2000" dirty="0"/>
              <a:t> – total memory space exists to satisfy a request, but it is not contiguous</a:t>
            </a:r>
            <a:endParaRPr lang="en-US" altLang="en-US" sz="2000" b="1" dirty="0"/>
          </a:p>
          <a:p>
            <a:r>
              <a:rPr lang="en-US" altLang="en-US" sz="2000" b="1" dirty="0"/>
              <a:t>Internal Fragmentation</a:t>
            </a:r>
            <a:r>
              <a:rPr lang="en-US" altLang="en-US" sz="2000" dirty="0"/>
              <a:t> – allocated memory may be slightly larger than requested memory; this size difference is memory internal to a partition, but not being used</a:t>
            </a:r>
          </a:p>
          <a:p>
            <a:r>
              <a:rPr lang="en-US" altLang="en-US" sz="2000" dirty="0"/>
              <a:t>First fit analysis reveals that given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blocks allocated, 0.5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blocks lost to fragmentation</a:t>
            </a:r>
          </a:p>
          <a:p>
            <a:pPr lvl="1"/>
            <a:r>
              <a:rPr lang="en-US" altLang="en-US" sz="2000" dirty="0"/>
              <a:t>1/3 may be unusable -&gt; </a:t>
            </a:r>
            <a:r>
              <a:rPr lang="en-US" altLang="en-US" sz="2000" b="1" dirty="0"/>
              <a:t>50-percent rule</a:t>
            </a:r>
          </a:p>
          <a:p>
            <a:r>
              <a:rPr lang="en-US" altLang="en-US" sz="2000" dirty="0"/>
              <a:t>Reduce external fragmentation by </a:t>
            </a:r>
            <a:r>
              <a:rPr lang="en-US" altLang="en-US" sz="2000" b="1" dirty="0"/>
              <a:t>compaction</a:t>
            </a:r>
          </a:p>
          <a:p>
            <a:pPr lvl="1"/>
            <a:r>
              <a:rPr lang="en-US" altLang="en-US" sz="2000" dirty="0"/>
              <a:t>Shuffle memory contents to place all free memory together in one large block</a:t>
            </a:r>
          </a:p>
          <a:p>
            <a:pPr lvl="1"/>
            <a:r>
              <a:rPr lang="en-US" altLang="en-US" sz="2000" dirty="0"/>
              <a:t>Compaction is possible </a:t>
            </a:r>
            <a:r>
              <a:rPr lang="en-US" altLang="en-US" sz="2000" i="1" dirty="0"/>
              <a:t>only</a:t>
            </a:r>
            <a:r>
              <a:rPr lang="en-US" altLang="en-US" sz="2000" dirty="0"/>
              <a:t> if relocation is dynamic, and is done at execution time</a:t>
            </a:r>
          </a:p>
          <a:p>
            <a:pPr lvl="1"/>
            <a:r>
              <a:rPr lang="en-US" altLang="en-US" sz="2000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sz="2000" dirty="0"/>
              <a:t>Now consider that backing store has same fragmentation problems</a:t>
            </a:r>
          </a:p>
          <a:p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753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BE54-1C60-406A-8E32-04807564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8E73-63F4-425E-9356-6485D81F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20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latin typeface="Helvetica" panose="020B0604020202020204" pitchFamily="34" charset="0"/>
              </a:rPr>
              <a:t>To provide a detailed description of various ways of organizing memory hardware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>
                <a:latin typeface="Helvetica" panose="020B0604020202020204" pitchFamily="34" charset="0"/>
              </a:rPr>
              <a:t>To discuss various memory-management techniques, including paging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57006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523A5-9E3C-49D1-9C48-7C905FC6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61" y="504799"/>
            <a:ext cx="3494362" cy="13678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Segmentation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578-36A8-48EE-806D-3225DE4B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18" cy="6217919"/>
          </a:xfrm>
        </p:spPr>
        <p:txBody>
          <a:bodyPr anchor="ctr">
            <a:normAutofit/>
          </a:bodyPr>
          <a:lstStyle/>
          <a:p>
            <a:pPr>
              <a:tabLst>
                <a:tab pos="1831975" algn="l"/>
              </a:tabLst>
            </a:pPr>
            <a:r>
              <a:rPr lang="en-US" altLang="en-US" sz="2400" dirty="0"/>
              <a:t>Memory-management scheme that supports user view of memory </a:t>
            </a:r>
          </a:p>
          <a:p>
            <a:pPr>
              <a:tabLst>
                <a:tab pos="1831975" algn="l"/>
              </a:tabLst>
            </a:pPr>
            <a:r>
              <a:rPr lang="en-US" altLang="en-US" sz="2400" dirty="0"/>
              <a:t>A program is a collection of segments</a:t>
            </a:r>
          </a:p>
          <a:p>
            <a:pPr lvl="1">
              <a:tabLst>
                <a:tab pos="1831975" algn="l"/>
              </a:tabLst>
            </a:pPr>
            <a:r>
              <a:rPr lang="en-US" altLang="en-US" dirty="0"/>
              <a:t>A segment is a logical unit such as: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main program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procedure 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function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method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object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local variables, global variables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common block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stack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symbol table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arrays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6EC92-19B0-4022-B96F-0602F9DC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23" y="2057400"/>
            <a:ext cx="3212639" cy="420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69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EE75-F2CC-4F7B-9512-87B84713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08" y="450602"/>
            <a:ext cx="3494362" cy="1699313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Segmentation Architecture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DCBA-E333-4B12-B37F-6E999B71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44" y="496321"/>
            <a:ext cx="7021231" cy="6217919"/>
          </a:xfrm>
        </p:spPr>
        <p:txBody>
          <a:bodyPr anchor="ctr">
            <a:normAutofit fontScale="92500" lnSpcReduction="10000"/>
          </a:bodyPr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000" dirty="0"/>
              <a:t>Logical address consists of a two tuple: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2000" dirty="0"/>
              <a:t>		&lt;segment-number, offset&gt;,</a:t>
            </a: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000" b="1" dirty="0"/>
              <a:t>Segment table</a:t>
            </a:r>
            <a:r>
              <a:rPr lang="en-US" altLang="en-US" sz="2000" dirty="0"/>
              <a:t> 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000" b="1" dirty="0"/>
              <a:t>base</a:t>
            </a:r>
            <a:r>
              <a:rPr lang="en-US" altLang="en-US" sz="2000" dirty="0"/>
              <a:t> 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000" b="1" dirty="0"/>
              <a:t>limit</a:t>
            </a:r>
            <a:r>
              <a:rPr lang="en-US" altLang="en-US" sz="2000" dirty="0"/>
              <a:t> – specifies the length of the segment</a:t>
            </a: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000" b="1" dirty="0"/>
              <a:t>Segment-table base register (STBR)</a:t>
            </a:r>
            <a:r>
              <a:rPr lang="en-US" altLang="en-US" sz="2000" dirty="0"/>
              <a:t> points to the segment table</a:t>
            </a:r>
            <a:r>
              <a:rPr lang="ja-JP" altLang="en-US" sz="2000" dirty="0"/>
              <a:t>’</a:t>
            </a:r>
            <a:r>
              <a:rPr lang="en-US" altLang="ja-JP" sz="2000" dirty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000" b="1" dirty="0"/>
              <a:t>Segment-table length register (STLR)</a:t>
            </a:r>
            <a:r>
              <a:rPr lang="en-US" altLang="en-US" sz="2000" dirty="0"/>
              <a:t> indicates number of segments used by a program;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2000" dirty="0"/>
              <a:t>	                  segment number </a:t>
            </a:r>
            <a:r>
              <a:rPr lang="en-US" altLang="en-US" sz="2000" b="1" i="1" dirty="0"/>
              <a:t>s</a:t>
            </a:r>
            <a:r>
              <a:rPr lang="en-US" altLang="en-US" sz="2000" dirty="0"/>
              <a:t> is legal if </a:t>
            </a:r>
            <a:r>
              <a:rPr lang="en-US" altLang="en-US" sz="2000" b="1" i="1" dirty="0"/>
              <a:t>s</a:t>
            </a:r>
            <a:r>
              <a:rPr lang="en-US" altLang="en-US" sz="2000" dirty="0"/>
              <a:t> &lt; </a:t>
            </a:r>
            <a:r>
              <a:rPr lang="en-US" altLang="en-US" sz="2000" b="1" dirty="0"/>
              <a:t>STLR</a:t>
            </a:r>
          </a:p>
          <a:p>
            <a:r>
              <a:rPr lang="en-US" altLang="en-US" sz="2200" dirty="0"/>
              <a:t>Protection</a:t>
            </a:r>
          </a:p>
          <a:p>
            <a:pPr lvl="1"/>
            <a:r>
              <a:rPr lang="en-US" altLang="en-US" sz="2200" dirty="0"/>
              <a:t>With each entry in segment table associate:</a:t>
            </a:r>
          </a:p>
          <a:p>
            <a:pPr lvl="2"/>
            <a:r>
              <a:rPr lang="en-US" altLang="en-US" sz="2200" dirty="0"/>
              <a:t>validation bit = 0 </a:t>
            </a:r>
            <a:r>
              <a:rPr lang="en-US" altLang="en-US" sz="2200" dirty="0">
                <a:sym typeface="Symbol" panose="05050102010706020507" pitchFamily="18" charset="2"/>
              </a:rPr>
              <a:t> illegal segment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read/write/execute privileges</a:t>
            </a:r>
          </a:p>
          <a:p>
            <a:r>
              <a:rPr lang="en-US" altLang="en-US" sz="2200" dirty="0"/>
              <a:t>Protection bits associated with segments; code sharing occurs at segment level</a:t>
            </a:r>
          </a:p>
          <a:p>
            <a:r>
              <a:rPr lang="en-US" altLang="en-US" sz="2200" dirty="0"/>
              <a:t>Since segments vary in length, memory allocation is a dynamic storage-allocation problem</a:t>
            </a:r>
          </a:p>
          <a:p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A9F84B-6DF5-4E61-B29A-D984727196DB}"/>
              </a:ext>
            </a:extLst>
          </p:cNvPr>
          <p:cNvGrpSpPr/>
          <p:nvPr/>
        </p:nvGrpSpPr>
        <p:grpSpPr>
          <a:xfrm>
            <a:off x="740759" y="2149915"/>
            <a:ext cx="3591800" cy="4228025"/>
            <a:chOff x="3048000" y="1202531"/>
            <a:chExt cx="6096000" cy="44529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BD91F-C5A1-4C32-843A-6F1AA0B1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202531"/>
              <a:ext cx="2895600" cy="396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A9220-7A69-44B1-8A93-11E3869DF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888331"/>
              <a:ext cx="990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096351-6B84-4390-881A-2EF2F884B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031331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6413D-6FDD-4875-92DA-58556451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97931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923ED1-1AF3-41BF-87A1-9B12C333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488531"/>
              <a:ext cx="914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4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F65D91-E84B-49C0-AF9C-59F270E27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00" y="1202531"/>
              <a:ext cx="1143000" cy="3962400"/>
              <a:chOff x="3888" y="1056"/>
              <a:chExt cx="720" cy="249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67C454-4A28-4753-B5E9-7274ADD7F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056"/>
                <a:ext cx="720" cy="672"/>
                <a:chOff x="3888" y="1056"/>
                <a:chExt cx="720" cy="67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D76DE4-2992-4238-9806-9E77041FC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" name="Line 9">
                  <a:extLst>
                    <a:ext uri="{FF2B5EF4-FFF2-40B4-BE49-F238E27FC236}">
                      <a16:creationId xmlns:a16="http://schemas.microsoft.com/office/drawing/2014/main" id="{A90246E7-38E5-4971-8C6D-92A024311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0FB3E86-5669-4E8E-A904-573D8FD6A6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728"/>
                <a:ext cx="720" cy="672"/>
                <a:chOff x="3888" y="1056"/>
                <a:chExt cx="720" cy="67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0A600E-E85F-49AA-B352-817BB3C4C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" name="Line 14">
                  <a:extLst>
                    <a:ext uri="{FF2B5EF4-FFF2-40B4-BE49-F238E27FC236}">
                      <a16:creationId xmlns:a16="http://schemas.microsoft.com/office/drawing/2014/main" id="{944FF185-53E9-4548-8729-7EC3A6800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C99F2221-20AA-493A-AD6D-CEAF80E96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" y="113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FA86F2D8-FD2A-41FC-8247-BA0BEBA31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1439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rPr>
                  <a:t>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DD3508-85F2-40FF-967E-3010D45B7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720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EA513D-9515-4DBD-8E68-7B7A10531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720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5A548621-4C40-428B-A948-63568C893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9AE6CD8F-2E78-41D9-9576-C389BE632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242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rPr>
                  <a:t>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A43F8B22-C16D-4973-92CA-A8DEDBB08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288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MS PGothic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A6DDC574-1378-4F4A-8EA6-E6733A1E7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25" y="5285581"/>
              <a:ext cx="13779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user space </a:t>
              </a: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BC44AC39-2C11-467A-8905-DA6D2CFAB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850" y="5285581"/>
              <a:ext cx="2597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physical memory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97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CB9B-3C7E-4B95-9344-45DE367D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Segmentation Hardware</a:t>
            </a:r>
          </a:p>
        </p:txBody>
      </p:sp>
      <p:cxnSp>
        <p:nvCxnSpPr>
          <p:cNvPr id="50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8">
            <a:extLst>
              <a:ext uri="{FF2B5EF4-FFF2-40B4-BE49-F238E27FC236}">
                <a16:creationId xmlns:a16="http://schemas.microsoft.com/office/drawing/2014/main" id="{C89AAC18-A335-44DF-9B11-D8058663B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131038"/>
            <a:ext cx="6553545" cy="46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25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3B11-C9BA-44A5-8410-760BB8A0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Paging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6007-5891-4BD4-8DC6-F4B70003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23" y="320040"/>
            <a:ext cx="7104108" cy="606932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z="2000" dirty="0"/>
              <a:t>Avoids external fragmentation</a:t>
            </a:r>
          </a:p>
          <a:p>
            <a:pPr lvl="1"/>
            <a:r>
              <a:rPr lang="en-US" altLang="en-US" sz="2000" dirty="0"/>
              <a:t>Avoids problem of varying sized memory chunks</a:t>
            </a:r>
          </a:p>
          <a:p>
            <a:r>
              <a:rPr lang="en-US" altLang="en-US" sz="2000" dirty="0"/>
              <a:t>Divide physical memory into fixed-sized blocks called </a:t>
            </a:r>
            <a:r>
              <a:rPr lang="en-US" altLang="en-US" sz="2000" b="1" dirty="0"/>
              <a:t>frames</a:t>
            </a:r>
            <a:endParaRPr lang="en-US" altLang="en-US" sz="2000" dirty="0"/>
          </a:p>
          <a:p>
            <a:pPr lvl="1"/>
            <a:r>
              <a:rPr lang="en-US" altLang="en-US" sz="2000" dirty="0"/>
              <a:t>Size is power of 2, between 512 bytes and 16 Mbytes</a:t>
            </a:r>
          </a:p>
          <a:p>
            <a:r>
              <a:rPr lang="en-US" altLang="en-US" sz="2000" dirty="0"/>
              <a:t>Divide logical memory into blocks of same size called </a:t>
            </a:r>
            <a:r>
              <a:rPr lang="en-US" altLang="en-US" sz="2000" b="1" dirty="0"/>
              <a:t>pages</a:t>
            </a:r>
          </a:p>
          <a:p>
            <a:r>
              <a:rPr lang="en-US" altLang="en-US" sz="2000" dirty="0"/>
              <a:t>Keep track of all free frames</a:t>
            </a:r>
          </a:p>
          <a:p>
            <a:r>
              <a:rPr lang="en-US" altLang="en-US" sz="2000" dirty="0"/>
              <a:t>To run a program of size </a:t>
            </a:r>
            <a:r>
              <a:rPr lang="en-US" altLang="en-US" sz="2000" b="1" i="1" dirty="0"/>
              <a:t>N</a:t>
            </a:r>
            <a:r>
              <a:rPr lang="en-US" altLang="en-US" sz="2000" i="1" dirty="0"/>
              <a:t> </a:t>
            </a:r>
            <a:r>
              <a:rPr lang="en-US" altLang="en-US" sz="2000" dirty="0"/>
              <a:t>pages, need to find </a:t>
            </a:r>
            <a:r>
              <a:rPr lang="en-US" altLang="en-US" sz="2000" b="1" i="1" dirty="0"/>
              <a:t>N</a:t>
            </a:r>
            <a:r>
              <a:rPr lang="en-US" altLang="en-US" sz="2000" dirty="0"/>
              <a:t> free frames and load program</a:t>
            </a:r>
          </a:p>
          <a:p>
            <a:r>
              <a:rPr lang="en-US" altLang="en-US" sz="2000" dirty="0"/>
              <a:t>Set up a </a:t>
            </a:r>
            <a:r>
              <a:rPr lang="en-US" altLang="en-US" sz="2000" b="1" dirty="0"/>
              <a:t>page table</a:t>
            </a:r>
            <a:r>
              <a:rPr lang="en-US" altLang="en-US" sz="2000" dirty="0"/>
              <a:t> to translate logical to physical addresses</a:t>
            </a:r>
          </a:p>
          <a:p>
            <a:r>
              <a:rPr lang="en-US" altLang="en-US" sz="2000" dirty="0"/>
              <a:t>Backing store likewise split into pages</a:t>
            </a:r>
          </a:p>
          <a:p>
            <a:r>
              <a:rPr lang="en-US" altLang="en-US" sz="2000" dirty="0"/>
              <a:t>Still have Internal fragmentation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2978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9D3D4-1578-4FAE-B343-5D76518A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Address Translation Scheme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8F2F-5B51-4086-B0A4-81F49F28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en-US" sz="2400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/>
              <a:t>Page number </a:t>
            </a:r>
            <a:r>
              <a:rPr lang="en-US" altLang="en-US" dirty="0"/>
              <a:t>(</a:t>
            </a:r>
            <a:r>
              <a:rPr lang="en-US" altLang="en-US" b="1" i="1" dirty="0"/>
              <a:t>p</a:t>
            </a:r>
            <a:r>
              <a:rPr lang="en-US" altLang="en-US" dirty="0"/>
              <a:t>) – used as an index into a </a:t>
            </a:r>
            <a:r>
              <a:rPr lang="en-US" altLang="en-US" b="1" dirty="0"/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/>
              <a:t>Page offset </a:t>
            </a:r>
            <a:r>
              <a:rPr lang="en-US" altLang="en-US" dirty="0"/>
              <a:t>(</a:t>
            </a:r>
            <a:r>
              <a:rPr lang="en-US" altLang="en-US" b="1" i="1" dirty="0"/>
              <a:t>d</a:t>
            </a:r>
            <a:r>
              <a:rPr lang="en-US" altLang="en-US" dirty="0"/>
              <a:t>) 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07EAA-5F5E-4043-AA78-E23DD007D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242" y="3429000"/>
            <a:ext cx="37480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41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D3BAD-636A-4D2B-B839-3EBDB81D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Paging Hardware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B8013D-4EAD-4023-869D-A8C30A63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 descr="8">
            <a:extLst>
              <a:ext uri="{FF2B5EF4-FFF2-40B4-BE49-F238E27FC236}">
                <a16:creationId xmlns:a16="http://schemas.microsoft.com/office/drawing/2014/main" id="{814826DA-88F1-481C-B4E2-FED3C2D5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52" y="1085850"/>
            <a:ext cx="7103654" cy="42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41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6E97-DF72-44D4-A32B-829D7168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Paging Model of Logical and  Physical Memory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BFEF1-F349-4E17-A67F-9EE67F689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79" y="218253"/>
            <a:ext cx="6331684" cy="59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4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9C6E-6DE9-4F0B-84C9-05D50740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Paging Characterstics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C1BB-884D-47F0-A6BF-319E305A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1" cy="611504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Calculating internal fragmentation</a:t>
            </a:r>
          </a:p>
          <a:p>
            <a:pPr lvl="1"/>
            <a:r>
              <a:rPr lang="en-US" altLang="en-US" sz="2000" dirty="0"/>
              <a:t>Page size = 2,048 bytes</a:t>
            </a:r>
          </a:p>
          <a:p>
            <a:pPr lvl="1"/>
            <a:r>
              <a:rPr lang="en-US" altLang="en-US" sz="2000" dirty="0"/>
              <a:t>Process size = 72,766 bytes</a:t>
            </a:r>
          </a:p>
          <a:p>
            <a:pPr lvl="1"/>
            <a:r>
              <a:rPr lang="en-US" altLang="en-US" sz="2000" dirty="0"/>
              <a:t>35 pages + 1,086 bytes</a:t>
            </a:r>
          </a:p>
          <a:p>
            <a:pPr lvl="1"/>
            <a:r>
              <a:rPr lang="en-US" altLang="en-US" sz="2000" dirty="0"/>
              <a:t>Internal fragmentation of 2,048 - 1,086 = 962 bytes</a:t>
            </a:r>
          </a:p>
          <a:p>
            <a:pPr lvl="1"/>
            <a:r>
              <a:rPr lang="en-US" altLang="en-US" sz="2000" dirty="0"/>
              <a:t>Worst case fragmentation = 1 frame – 1 byte</a:t>
            </a:r>
          </a:p>
          <a:p>
            <a:pPr lvl="1"/>
            <a:r>
              <a:rPr lang="en-US" altLang="en-US" sz="2000" dirty="0"/>
              <a:t>On average fragmentation = 1 / 2 frame size</a:t>
            </a:r>
          </a:p>
          <a:p>
            <a:pPr lvl="1"/>
            <a:r>
              <a:rPr lang="en-US" altLang="en-US" sz="2000" dirty="0"/>
              <a:t>So small frame sizes desirable?</a:t>
            </a:r>
          </a:p>
          <a:p>
            <a:pPr lvl="1"/>
            <a:r>
              <a:rPr lang="en-US" altLang="en-US" sz="2000" dirty="0"/>
              <a:t>But each page table entry takes memory to track</a:t>
            </a:r>
          </a:p>
          <a:p>
            <a:pPr lvl="1"/>
            <a:r>
              <a:rPr lang="en-US" altLang="en-US" sz="2000" dirty="0"/>
              <a:t>Page sizes growing over time</a:t>
            </a:r>
          </a:p>
          <a:p>
            <a:pPr lvl="2"/>
            <a:r>
              <a:rPr lang="en-US" altLang="en-US" dirty="0"/>
              <a:t>Solaris supports two page sizes – 8 KB and 4 MB</a:t>
            </a:r>
          </a:p>
          <a:p>
            <a:r>
              <a:rPr lang="en-US" altLang="en-US" sz="2000" dirty="0"/>
              <a:t>Process view and physical memory now very different</a:t>
            </a:r>
          </a:p>
          <a:p>
            <a:r>
              <a:rPr lang="en-US" altLang="en-US" sz="2000" dirty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2524206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BD24-543F-43A9-8D07-867CE9D3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Page Table 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FA5A-A45F-482E-A888-42EA7A6B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1" cy="621792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Page table is kept in main memory</a:t>
            </a:r>
          </a:p>
          <a:p>
            <a:r>
              <a:rPr lang="en-US" altLang="en-US" b="1" dirty="0"/>
              <a:t>Page-table base register </a:t>
            </a:r>
            <a:r>
              <a:rPr lang="en-US" altLang="en-US" dirty="0"/>
              <a:t>(</a:t>
            </a:r>
            <a:r>
              <a:rPr lang="en-US" altLang="en-US" b="1" dirty="0"/>
              <a:t>PTBR</a:t>
            </a:r>
            <a:r>
              <a:rPr lang="en-US" altLang="en-US" dirty="0"/>
              <a:t>) points to the page table</a:t>
            </a:r>
          </a:p>
          <a:p>
            <a:r>
              <a:rPr lang="en-US" altLang="en-US" b="1" dirty="0"/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/>
              <a:t>PTLR</a:t>
            </a:r>
            <a:r>
              <a:rPr lang="en-US" altLang="en-US" dirty="0"/>
              <a:t>) 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sz="2800" dirty="0"/>
              <a:t>One for the page table and one for the data / instruction</a:t>
            </a:r>
          </a:p>
          <a:p>
            <a:r>
              <a:rPr lang="en-US" altLang="en-US" dirty="0"/>
              <a:t>The two-memory access problem can be solved by the use of a special fast-lookup hardware cache called </a:t>
            </a:r>
            <a:r>
              <a:rPr lang="en-US" altLang="en-US" b="1" dirty="0"/>
              <a:t>associative memory </a:t>
            </a:r>
            <a:r>
              <a:rPr lang="en-US" altLang="en-US" dirty="0"/>
              <a:t>or </a:t>
            </a:r>
            <a:r>
              <a:rPr lang="en-US" altLang="en-US" b="1" dirty="0"/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/>
              <a:t>TLBs</a:t>
            </a:r>
            <a:r>
              <a:rPr lang="en-US" altLang="en-US" dirty="0"/>
              <a:t>)</a:t>
            </a:r>
            <a:endParaRPr lang="en-US" altLang="en-US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8738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D04B-B3C3-4E49-9BC1-EB1704FD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Page Table 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B642-4A0B-407B-8699-A8394DC2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Some TLBs store</a:t>
            </a:r>
            <a:r>
              <a:rPr lang="en-US" altLang="en-US" sz="2400" b="1" dirty="0"/>
              <a:t> address-space identifiers </a:t>
            </a:r>
            <a:r>
              <a:rPr lang="en-US" altLang="en-US" sz="2400" dirty="0"/>
              <a:t>(</a:t>
            </a:r>
            <a:r>
              <a:rPr lang="en-US" altLang="en-US" sz="2400" b="1" dirty="0"/>
              <a:t>ASIDs</a:t>
            </a:r>
            <a:r>
              <a:rPr lang="en-US" altLang="en-US" sz="2400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/>
              <a:t>Otherwise need to flush at every context switch</a:t>
            </a:r>
          </a:p>
          <a:p>
            <a:r>
              <a:rPr lang="en-US" altLang="en-US" sz="2400" dirty="0"/>
              <a:t>TLBs typically small (64 to 1,024 entries)</a:t>
            </a:r>
          </a:p>
          <a:p>
            <a:r>
              <a:rPr lang="en-US" altLang="en-US" sz="2400" dirty="0"/>
              <a:t>On a TLB miss, value is loaded into the TLB for faster access next time</a:t>
            </a: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/>
              <a:t> wired down </a:t>
            </a:r>
            <a:r>
              <a:rPr lang="en-US" altLang="en-US" dirty="0"/>
              <a:t>for permanent fast access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1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E216-57D3-4AF3-895D-C7DCD53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Memory Basics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F1C0B-0476-4CF3-BDA8-A004BA28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80060"/>
            <a:ext cx="7021232" cy="63779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 must be brought (from disk)  into memory and placed within a process for it to be run</a:t>
            </a:r>
          </a:p>
          <a:p>
            <a:r>
              <a:rPr lang="en-US" dirty="0"/>
              <a:t>Main memory and registers are only storage CPU can access directly</a:t>
            </a:r>
          </a:p>
          <a:p>
            <a:r>
              <a:rPr lang="en-US" dirty="0"/>
              <a:t>Memory unit only sees a stream of addresses + read requests, or address + data and write requests</a:t>
            </a:r>
          </a:p>
          <a:p>
            <a:r>
              <a:rPr lang="en-US" dirty="0"/>
              <a:t>Register access in one CPU clock (or less)</a:t>
            </a:r>
          </a:p>
          <a:p>
            <a:r>
              <a:rPr lang="en-US" dirty="0"/>
              <a:t>Main memory can take many cycles, causing a stall</a:t>
            </a:r>
          </a:p>
          <a:p>
            <a:r>
              <a:rPr lang="en-US" dirty="0"/>
              <a:t>Cache sits between main memory and CPU registers</a:t>
            </a:r>
          </a:p>
          <a:p>
            <a:r>
              <a:rPr lang="en-US" dirty="0"/>
              <a:t>Protection of memory required to ensure correct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5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3D330-A598-4638-B012-2E7314F9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Associative Memory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6FBE-50C6-4C88-8644-A4FB6EC9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Associative memory – parallel search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7AC29-1A9D-435D-994A-0221BCD0D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97" y="1719262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455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BCF8F-E855-4FCB-ABB8-7171C61E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Paging Hardware With TLB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EBD55300-F661-4230-93BC-2490158DD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59008"/>
            <a:ext cx="6553545" cy="49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77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B4EEE-B8FB-4A9E-8C66-C052A5B4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6535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Memory Protection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7ECC-8BE6-4E13-B4D8-BABDD6C4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901" y="320040"/>
            <a:ext cx="7115524" cy="613790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r>
              <a:rPr lang="en-US" altLang="en-US" sz="2400" b="1" dirty="0"/>
              <a:t>Valid-invalid</a:t>
            </a:r>
            <a:r>
              <a:rPr lang="en-US" altLang="en-US" sz="2400" dirty="0"/>
              <a:t> bit attached to each entry in the page table: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</a:p>
          <a:p>
            <a:pPr lvl="1"/>
            <a:r>
              <a:rPr lang="en-US" altLang="en-US" dirty="0"/>
              <a:t>Or use </a:t>
            </a:r>
            <a:r>
              <a:rPr lang="en-US" altLang="en-US" b="1" dirty="0"/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/>
              <a:t>PTLR</a:t>
            </a:r>
            <a:r>
              <a:rPr lang="en-US" altLang="en-US" dirty="0"/>
              <a:t>)</a:t>
            </a:r>
          </a:p>
          <a:p>
            <a:r>
              <a:rPr lang="en-US" altLang="en-US" sz="2400" dirty="0"/>
              <a:t>Any violations result in a trap to the kernel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98193-F996-49C2-8B47-F26B002D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7" y="2488248"/>
            <a:ext cx="4037542" cy="350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25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85BDC-CEEA-4C64-A7DC-8E7FEF5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133098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Shared Pages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D4275D-A5A4-4E29-A2A4-E295B7C5B8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8">
            <a:extLst>
              <a:ext uri="{FF2B5EF4-FFF2-40B4-BE49-F238E27FC236}">
                <a16:creationId xmlns:a16="http://schemas.microsoft.com/office/drawing/2014/main" id="{FC8C90DA-D7C7-49A8-8B68-7E9D9EA6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6" y="2205990"/>
            <a:ext cx="3734855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6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0EE63-7A4B-4A7D-9F51-09F54E50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Structure of the Page Table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FA11-ADD5-4E6C-8EF3-C2D72B28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Memory structures for paging can get huge using straight-forward methods</a:t>
            </a:r>
          </a:p>
          <a:p>
            <a:pPr lvl="1"/>
            <a:r>
              <a:rPr lang="en-US" altLang="en-US" dirty="0"/>
              <a:t>Consider a 32-bit logical address space as on modern computers</a:t>
            </a:r>
          </a:p>
          <a:p>
            <a:pPr lvl="1"/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Page table would have 1 million entries (2</a:t>
            </a:r>
            <a:r>
              <a:rPr lang="en-US" altLang="en-US" baseline="30000" dirty="0"/>
              <a:t>32</a:t>
            </a:r>
            <a:r>
              <a:rPr lang="en-US" altLang="en-US" dirty="0"/>
              <a:t> / 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each entry is 4 bytes -&gt; 4 MB of physical address space / memory for page table alone</a:t>
            </a:r>
          </a:p>
          <a:p>
            <a:pPr lvl="2"/>
            <a:r>
              <a:rPr lang="en-US" altLang="en-US" sz="2400" dirty="0"/>
              <a:t>That amount of memory used to cost a lot</a:t>
            </a:r>
          </a:p>
          <a:p>
            <a:pPr lvl="2"/>
            <a:r>
              <a:rPr lang="en-US" altLang="en-US" sz="2400" dirty="0"/>
              <a:t>Don</a:t>
            </a:r>
            <a:r>
              <a:rPr lang="ja-JP" altLang="en-US" sz="2400" dirty="0"/>
              <a:t>’</a:t>
            </a:r>
            <a:r>
              <a:rPr lang="en-US" altLang="ja-JP" sz="2400" dirty="0"/>
              <a:t>t want to allocate that contiguously in main memory</a:t>
            </a:r>
            <a:endParaRPr lang="en-US" altLang="en-US" sz="2400" dirty="0"/>
          </a:p>
          <a:p>
            <a:r>
              <a:rPr lang="en-US" altLang="en-US" sz="2400" dirty="0"/>
              <a:t>Hierarchical Paging</a:t>
            </a:r>
          </a:p>
          <a:p>
            <a:r>
              <a:rPr lang="en-US" altLang="en-US" sz="2400" dirty="0"/>
              <a:t>Hashed Page Tables</a:t>
            </a:r>
          </a:p>
          <a:p>
            <a:r>
              <a:rPr lang="en-US" altLang="en-US" sz="2400" dirty="0"/>
              <a:t>Inverted Page Tables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7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2207-9E30-4085-AE15-DD65D963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en-US" sz="2800">
                <a:solidFill>
                  <a:schemeClr val="bg1"/>
                </a:solidFill>
              </a:rPr>
              <a:t>Hierarchical Page Tables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8014-63FD-4062-ACF5-F19BF5F2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Break up the logical address space into multiple page tables</a:t>
            </a:r>
          </a:p>
          <a:p>
            <a:r>
              <a:rPr lang="en-US" sz="2000">
                <a:solidFill>
                  <a:schemeClr val="bg1"/>
                </a:solidFill>
              </a:rPr>
              <a:t>A simple technique is a two-level page table</a:t>
            </a:r>
          </a:p>
          <a:p>
            <a:r>
              <a:rPr lang="en-US" sz="2000">
                <a:solidFill>
                  <a:schemeClr val="bg1"/>
                </a:solidFill>
              </a:rPr>
              <a:t>We then page the page table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8">
            <a:extLst>
              <a:ext uri="{FF2B5EF4-FFF2-40B4-BE49-F238E27FC236}">
                <a16:creationId xmlns:a16="http://schemas.microsoft.com/office/drawing/2014/main" id="{9392D6ED-EA61-4B9E-9974-2BD4929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28" y="643467"/>
            <a:ext cx="5112638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02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5ED03-E3F8-4CC3-85A3-03905D08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13365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Two-Level Paging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42C5-6DBA-4DCF-B852-1F9A75B9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A logical address (on 32-bit machine with 1K page size) is divided into:</a:t>
            </a:r>
          </a:p>
          <a:p>
            <a:pPr marL="627063" lvl="1"/>
            <a:r>
              <a:rPr lang="en-US" altLang="en-US" sz="2000" dirty="0"/>
              <a:t>a page number consisting of 22 bits</a:t>
            </a:r>
          </a:p>
          <a:p>
            <a:pPr marL="627063" lvl="1"/>
            <a:r>
              <a:rPr lang="en-US" altLang="en-US" sz="2000" dirty="0"/>
              <a:t>a page offset consisting of 10 bits</a:t>
            </a:r>
          </a:p>
          <a:p>
            <a:r>
              <a:rPr lang="en-US" altLang="en-US" sz="2000" dirty="0"/>
              <a:t>Since the page table is paged, the page number is further divided into:</a:t>
            </a:r>
          </a:p>
          <a:p>
            <a:pPr marL="627063" lvl="1"/>
            <a:r>
              <a:rPr lang="en-US" altLang="en-US" sz="2000" dirty="0"/>
              <a:t>a 12-bit page number </a:t>
            </a:r>
          </a:p>
          <a:p>
            <a:pPr marL="627063" lvl="1"/>
            <a:r>
              <a:rPr lang="en-US" altLang="en-US" sz="2000" dirty="0"/>
              <a:t>a 10-bit page offset</a:t>
            </a:r>
          </a:p>
          <a:p>
            <a:r>
              <a:rPr lang="en-US" altLang="en-US" sz="2000" dirty="0"/>
              <a:t>Thus, a logical address is as follows: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where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is an index into the outer page table, and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is the displacement within the page of the inner page table</a:t>
            </a:r>
          </a:p>
          <a:p>
            <a:r>
              <a:rPr lang="en-US" altLang="en-US" sz="2000" dirty="0"/>
              <a:t>Known as </a:t>
            </a:r>
            <a:r>
              <a:rPr lang="en-US" altLang="en-US" sz="2000" b="1" dirty="0"/>
              <a:t>forward-mapped page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15AC7-C6D6-4188-BAB8-CAE6234B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6" y="3744913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5E1F8-91B4-4513-AC0E-E0ACACE0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2" y="3659822"/>
            <a:ext cx="4002564" cy="168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537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C5C4-7C1C-49FC-ABC8-EA1B1F0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19" y="1558237"/>
            <a:ext cx="3494362" cy="1470713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Hashed Page Tables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F51D-5215-423F-9BB1-0B9B164A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7" y="320040"/>
            <a:ext cx="7104108" cy="609218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Common in address spaces &gt; 32 bits</a:t>
            </a:r>
          </a:p>
          <a:p>
            <a:r>
              <a:rPr lang="en-US" altLang="en-US" sz="2000" dirty="0"/>
              <a:t>The virtual page number is hashed into a page table</a:t>
            </a:r>
          </a:p>
          <a:p>
            <a:pPr lvl="1"/>
            <a:r>
              <a:rPr lang="en-US" altLang="en-US" sz="2000" dirty="0"/>
              <a:t>This page table contains a chain of elements hashing to the same location</a:t>
            </a:r>
          </a:p>
          <a:p>
            <a:r>
              <a:rPr lang="en-US" altLang="en-US" sz="2000" dirty="0"/>
              <a:t>Each element contains (1) the virtual page number (2) the value of the mapped page frame (3) a pointer to the next element</a:t>
            </a:r>
          </a:p>
          <a:p>
            <a:r>
              <a:rPr lang="en-US" altLang="en-US" sz="2000" dirty="0"/>
              <a:t>Virtual page numbers are compared in this chain searching for a match</a:t>
            </a:r>
          </a:p>
          <a:p>
            <a:pPr lvl="1"/>
            <a:r>
              <a:rPr lang="en-US" altLang="en-US" sz="2000" dirty="0"/>
              <a:t>If a match is found, the corresponding physical frame is extracted</a:t>
            </a:r>
          </a:p>
          <a:p>
            <a:r>
              <a:rPr lang="en-US" altLang="en-US" sz="2000" dirty="0"/>
              <a:t>Variation for 64-bit addresses is </a:t>
            </a:r>
            <a:r>
              <a:rPr lang="en-US" altLang="en-US" sz="2000" b="1" dirty="0"/>
              <a:t>clustered page tables</a:t>
            </a:r>
          </a:p>
          <a:p>
            <a:pPr lvl="1"/>
            <a:r>
              <a:rPr lang="en-US" altLang="en-US" sz="2000" dirty="0"/>
              <a:t>Similar to hashed but each entry refers to several pages (such as 16) rather than 1</a:t>
            </a:r>
          </a:p>
          <a:p>
            <a:pPr lvl="1"/>
            <a:r>
              <a:rPr lang="en-US" altLang="en-US" sz="2000" dirty="0"/>
              <a:t>Especially useful for </a:t>
            </a:r>
            <a:r>
              <a:rPr lang="en-US" altLang="en-US" sz="2000" b="1" dirty="0"/>
              <a:t>sparse</a:t>
            </a:r>
            <a:r>
              <a:rPr lang="en-US" altLang="en-US" sz="2000" dirty="0"/>
              <a:t> address spaces (where memory references are non-contiguous and scattered)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55561-12B5-4F7C-83D6-30856BAC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6" y="3429000"/>
            <a:ext cx="4094300" cy="236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313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F012-508A-4FFE-A3B9-644B55AD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Inverted Page Table Architecture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7D6A419E-D91B-4F64-AB66-1007385149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163806"/>
            <a:ext cx="6553545" cy="45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6DE02-2189-4CEF-B18A-189AEC65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Base and Limit Registers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79169-69E0-4506-B47F-9D5A0630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0" cy="6217920"/>
          </a:xfrm>
        </p:spPr>
        <p:txBody>
          <a:bodyPr/>
          <a:lstStyle/>
          <a:p>
            <a:r>
              <a:rPr lang="en-US" dirty="0"/>
              <a:t>A pair of base and limit registers define the logical address space</a:t>
            </a:r>
          </a:p>
          <a:p>
            <a:r>
              <a:rPr lang="en-US" dirty="0"/>
              <a:t>CPU must check every memory access generated in user mode to be sure it is between base and limit for that user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DD1F6-E1C7-4BC6-A6F4-9FE0279A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9" y="2514601"/>
            <a:ext cx="3513762" cy="387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8E6C0-CFC7-4529-8940-87EC2F89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Address Binding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0A56-8895-45CF-88AF-56C63ACA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1" cy="6217920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Programs on disk, ready to be brought into memory to execute form an </a:t>
            </a:r>
            <a:r>
              <a:rPr lang="en-US" altLang="en-US" sz="2000" b="1" dirty="0"/>
              <a:t>input queue</a:t>
            </a:r>
          </a:p>
          <a:p>
            <a:pPr lvl="1"/>
            <a:r>
              <a:rPr lang="en-US" altLang="en-US" sz="2000" dirty="0"/>
              <a:t>Without support, must be loaded into address 0000</a:t>
            </a:r>
          </a:p>
          <a:p>
            <a:r>
              <a:rPr lang="en-US" altLang="en-US" sz="2000" dirty="0"/>
              <a:t>Inconvenient to have first user process physical address always at 0000 </a:t>
            </a:r>
          </a:p>
          <a:p>
            <a:pPr lvl="1"/>
            <a:r>
              <a:rPr lang="en-US" altLang="en-US" sz="2000" dirty="0"/>
              <a:t>How can it not be?</a:t>
            </a:r>
          </a:p>
          <a:p>
            <a:r>
              <a:rPr lang="en-US" altLang="en-US" sz="2000" dirty="0"/>
              <a:t>Further, addresses represented in different ways at different stages of a program</a:t>
            </a:r>
            <a:r>
              <a:rPr lang="ja-JP" altLang="en-US" sz="2000" dirty="0"/>
              <a:t>’</a:t>
            </a:r>
            <a:r>
              <a:rPr lang="en-US" altLang="ja-JP" sz="2000" dirty="0"/>
              <a:t>s life</a:t>
            </a:r>
          </a:p>
          <a:p>
            <a:pPr lvl="1"/>
            <a:r>
              <a:rPr lang="en-US" altLang="en-US" sz="2000" dirty="0"/>
              <a:t>Source code addresses usually symbolic</a:t>
            </a:r>
          </a:p>
          <a:p>
            <a:pPr lvl="1"/>
            <a:r>
              <a:rPr lang="en-US" altLang="en-US" sz="2000" dirty="0"/>
              <a:t>Compiled code addresses </a:t>
            </a:r>
            <a:r>
              <a:rPr lang="en-US" altLang="en-US" sz="2000" b="1" dirty="0"/>
              <a:t>bind </a:t>
            </a:r>
            <a:r>
              <a:rPr lang="en-US" altLang="en-US" sz="2000" dirty="0"/>
              <a:t>to relocatable addresses</a:t>
            </a:r>
          </a:p>
          <a:p>
            <a:pPr lvl="2"/>
            <a:r>
              <a:rPr lang="en-US" altLang="en-US" dirty="0"/>
              <a:t>i.e. </a:t>
            </a:r>
            <a:r>
              <a:rPr lang="ja-JP" altLang="en-US" dirty="0"/>
              <a:t>“</a:t>
            </a:r>
            <a:r>
              <a:rPr lang="en-US" altLang="ja-JP" dirty="0"/>
              <a:t>14 bytes from beginning of this module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sz="2000" dirty="0"/>
              <a:t>Linker or loader will bind relocatable addresses to absolute addresses</a:t>
            </a:r>
          </a:p>
          <a:p>
            <a:pPr lvl="2"/>
            <a:r>
              <a:rPr lang="en-US" altLang="en-US" dirty="0"/>
              <a:t>i.e. 74014</a:t>
            </a:r>
          </a:p>
          <a:p>
            <a:pPr lvl="1"/>
            <a:r>
              <a:rPr lang="en-US" altLang="en-US" sz="2000" dirty="0"/>
              <a:t>Each binding maps one address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1552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1F8C-FF8A-4485-9D48-60024F0B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743200"/>
          </a:xfrm>
        </p:spPr>
        <p:txBody>
          <a:bodyPr>
            <a:normAutofit/>
          </a:bodyPr>
          <a:lstStyle/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BD67-9192-4502-B35B-5F003088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6" y="320040"/>
            <a:ext cx="7126959" cy="6217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accent1"/>
                </a:solidFill>
              </a:rPr>
              <a:t>Binding of Instructions and Data to Memory</a:t>
            </a:r>
          </a:p>
          <a:p>
            <a:pPr marL="0" indent="0">
              <a:buNone/>
            </a:pPr>
            <a:r>
              <a:rPr lang="en-US" altLang="en-US" sz="2400" dirty="0"/>
              <a:t>Address binding of instructions and data to memory addresses can happen at three different stages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/>
              <a:t>Compile time</a:t>
            </a:r>
            <a:r>
              <a:rPr lang="en-US" altLang="en-US" sz="2600" dirty="0"/>
              <a:t>:  If memory location known a priori, </a:t>
            </a:r>
            <a:r>
              <a:rPr lang="en-US" altLang="en-US" sz="2600" b="1" dirty="0"/>
              <a:t>absolute code</a:t>
            </a:r>
            <a:r>
              <a:rPr lang="en-US" altLang="en-US" sz="2600" dirty="0"/>
              <a:t> can be generated; must recompile code if starting location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/>
              <a:t>Load time</a:t>
            </a:r>
            <a:r>
              <a:rPr lang="en-US" altLang="en-US" sz="2600" dirty="0"/>
              <a:t>:  Must generate </a:t>
            </a:r>
            <a:r>
              <a:rPr lang="en-US" altLang="en-US" sz="2600" b="1" dirty="0"/>
              <a:t>relocatable code</a:t>
            </a:r>
            <a:r>
              <a:rPr lang="en-US" altLang="en-US" sz="2600" dirty="0"/>
              <a:t> if memory location is not known at compile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/>
              <a:t>Execution time</a:t>
            </a:r>
            <a:r>
              <a:rPr lang="en-US" altLang="en-US" sz="2600" dirty="0"/>
              <a:t>:  Binding delayed until run time if the process can be moved during its execution from one memory segment to another</a:t>
            </a:r>
          </a:p>
          <a:p>
            <a:pPr lvl="1"/>
            <a:r>
              <a:rPr lang="en-US" altLang="en-US" sz="2600" dirty="0"/>
              <a:t>Need hardware support for address maps (e.g., base and limit</a:t>
            </a:r>
            <a:r>
              <a:rPr lang="en-US" altLang="en-US" sz="2600" i="1" dirty="0"/>
              <a:t> </a:t>
            </a:r>
            <a:r>
              <a:rPr lang="en-US" altLang="en-US" sz="2600" dirty="0"/>
              <a:t>registers)</a:t>
            </a:r>
          </a:p>
        </p:txBody>
      </p:sp>
      <p:pic>
        <p:nvPicPr>
          <p:cNvPr id="6" name="Picture 5" descr="8">
            <a:extLst>
              <a:ext uri="{FF2B5EF4-FFF2-40B4-BE49-F238E27FC236}">
                <a16:creationId xmlns:a16="http://schemas.microsoft.com/office/drawing/2014/main" id="{6CB3EA50-C275-4571-A33B-42FE0171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2" y="429659"/>
            <a:ext cx="3712044" cy="597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11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4AC2-4DAD-41D5-8AFB-0DDA220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Logical vs. Physical Address Space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81A63-F6BE-4D5F-B1B9-3E131F90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17" cy="609219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The concept of a logical address space that is bound to a separate </a:t>
            </a:r>
            <a:r>
              <a:rPr lang="en-US" altLang="en-US" sz="2400" b="1" dirty="0"/>
              <a:t>physical address space</a:t>
            </a:r>
            <a:r>
              <a:rPr lang="en-US" altLang="en-US" sz="2400" dirty="0"/>
              <a:t> is central to proper memory management</a:t>
            </a:r>
          </a:p>
          <a:p>
            <a:pPr lvl="1"/>
            <a:r>
              <a:rPr lang="en-US" altLang="en-US" b="1" dirty="0"/>
              <a:t>Logical address</a:t>
            </a:r>
            <a:r>
              <a:rPr lang="en-US" altLang="en-US" dirty="0"/>
              <a:t> – generated by the CPU; also referred to as </a:t>
            </a:r>
            <a:r>
              <a:rPr lang="en-US" altLang="en-US" b="1" dirty="0"/>
              <a:t>virtual address</a:t>
            </a:r>
          </a:p>
          <a:p>
            <a:pPr lvl="1"/>
            <a:r>
              <a:rPr lang="en-US" altLang="en-US" b="1" dirty="0"/>
              <a:t>Physical address</a:t>
            </a:r>
            <a:r>
              <a:rPr lang="en-US" altLang="en-US" dirty="0"/>
              <a:t> – address seen by the memory unit</a:t>
            </a:r>
          </a:p>
          <a:p>
            <a:r>
              <a:rPr lang="en-US" altLang="en-US" sz="2400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sz="2400" b="1" dirty="0"/>
              <a:t>Logical address space </a:t>
            </a:r>
            <a:r>
              <a:rPr lang="en-US" altLang="en-US" sz="2400" dirty="0"/>
              <a:t>is the set of all logical addresses generated by a program</a:t>
            </a:r>
          </a:p>
          <a:p>
            <a:r>
              <a:rPr lang="en-US" altLang="en-US" sz="2400" b="1" dirty="0"/>
              <a:t>Physical address space </a:t>
            </a:r>
            <a:r>
              <a:rPr lang="en-US" altLang="en-US" sz="2400" dirty="0"/>
              <a:t>is the set of all physical addresses generated by a program</a:t>
            </a:r>
          </a:p>
        </p:txBody>
      </p:sp>
    </p:spTree>
    <p:extLst>
      <p:ext uri="{BB962C8B-B14F-4D97-AF65-F5344CB8AC3E}">
        <p14:creationId xmlns:p14="http://schemas.microsoft.com/office/powerpoint/2010/main" val="292241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E2997-36CB-4ED6-A745-619F11E8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Memory-Management Unit (MMU)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02E1-2450-4E9C-9EE8-030A6AED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11480"/>
            <a:ext cx="7021231" cy="62179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Hardware device that at run time maps virtual to physical address</a:t>
            </a:r>
          </a:p>
          <a:p>
            <a:r>
              <a:rPr lang="en-US" altLang="en-US" sz="2400" dirty="0"/>
              <a:t>Many methods possible, covered in the rest of this chapter</a:t>
            </a:r>
          </a:p>
          <a:p>
            <a:r>
              <a:rPr lang="en-US" altLang="en-US" sz="2400" dirty="0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 dirty="0"/>
              <a:t>Base register now called </a:t>
            </a:r>
            <a:r>
              <a:rPr lang="en-US" altLang="en-US" b="1" dirty="0"/>
              <a:t>relocation register</a:t>
            </a:r>
            <a:endParaRPr lang="en-US" altLang="en-US" dirty="0"/>
          </a:p>
          <a:p>
            <a:pPr lvl="1"/>
            <a:r>
              <a:rPr lang="en-US" altLang="en-US" dirty="0"/>
              <a:t>MS-DOS on Intel 80x86 used 4 relocation registers</a:t>
            </a:r>
          </a:p>
          <a:p>
            <a:r>
              <a:rPr lang="en-US" altLang="en-US" sz="2400" dirty="0"/>
              <a:t>The user program deals with </a:t>
            </a:r>
            <a:r>
              <a:rPr lang="en-US" altLang="en-US" sz="2400" i="1" dirty="0"/>
              <a:t>logical</a:t>
            </a:r>
            <a:r>
              <a:rPr lang="en-US" altLang="en-US" sz="2400" dirty="0"/>
              <a:t> addresses; it never sees the </a:t>
            </a:r>
            <a:r>
              <a:rPr lang="en-US" altLang="en-US" sz="2400" i="1" dirty="0"/>
              <a:t>real</a:t>
            </a:r>
            <a:r>
              <a:rPr lang="en-US" altLang="en-US" sz="2400" dirty="0"/>
              <a:t> physical addresses</a:t>
            </a:r>
          </a:p>
          <a:p>
            <a:pPr lvl="1"/>
            <a:r>
              <a:rPr lang="en-US" altLang="en-US" dirty="0"/>
              <a:t>Execution-time binding occurs when reference is made to location in memory</a:t>
            </a:r>
          </a:p>
          <a:p>
            <a:pPr lvl="1"/>
            <a:r>
              <a:rPr lang="en-US" altLang="en-US" dirty="0"/>
              <a:t>Logical address bound to physical addresses</a:t>
            </a:r>
            <a:endParaRPr lang="en-US" altLang="en-US" dirty="0">
              <a:latin typeface="Helvetica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068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E1C0E-FE7A-4ED6-9AFA-D7378E57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8" y="320041"/>
            <a:ext cx="3924934" cy="23460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Dynamic Relocation Using a Relocation Register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A97A-11A9-4482-8CB0-21A49229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60" y="1"/>
            <a:ext cx="7342802" cy="6537959"/>
          </a:xfrm>
        </p:spPr>
        <p:txBody>
          <a:bodyPr anchor="ctr">
            <a:norm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800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800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911AC-C8A4-4775-9C1C-B7D7D4CF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28" y="2747047"/>
            <a:ext cx="4102142" cy="331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0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2909</Words>
  <Application>Microsoft Office PowerPoint</Application>
  <PresentationFormat>Widescreen</PresentationFormat>
  <Paragraphs>321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Helvetica</vt:lpstr>
      <vt:lpstr>Monotype Sorts</vt:lpstr>
      <vt:lpstr>Verdana</vt:lpstr>
      <vt:lpstr>Office Theme</vt:lpstr>
      <vt:lpstr>COSC3503 Section 1 Operating Systems  Chapter 8 Main Memory</vt:lpstr>
      <vt:lpstr>Objectives</vt:lpstr>
      <vt:lpstr>Memory Basics</vt:lpstr>
      <vt:lpstr>Base and Limit Registers</vt:lpstr>
      <vt:lpstr>Address Binding</vt:lpstr>
      <vt:lpstr>PowerPoint Presentation</vt:lpstr>
      <vt:lpstr>Logical vs. Physical Address Space</vt:lpstr>
      <vt:lpstr>Memory-Management Unit (MMU) </vt:lpstr>
      <vt:lpstr>Dynamic Relocation Using a Relocation Register</vt:lpstr>
      <vt:lpstr>Dynamic Linking</vt:lpstr>
      <vt:lpstr>Swapping</vt:lpstr>
      <vt:lpstr>Swapping</vt:lpstr>
      <vt:lpstr>Context Switch Time including Swapping</vt:lpstr>
      <vt:lpstr>Context Switch Time and Swapping</vt:lpstr>
      <vt:lpstr>Swapping on Mobile Systems</vt:lpstr>
      <vt:lpstr>Contiguous Allocation</vt:lpstr>
      <vt:lpstr>Multiple-partition allocation</vt:lpstr>
      <vt:lpstr>Dynamic Storage-Allocation Problem</vt:lpstr>
      <vt:lpstr>Fragmentation</vt:lpstr>
      <vt:lpstr>Segmentation</vt:lpstr>
      <vt:lpstr>Segmentation Architecture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Characterstics</vt:lpstr>
      <vt:lpstr>Page Table Implementation</vt:lpstr>
      <vt:lpstr>Page Table Implementation</vt:lpstr>
      <vt:lpstr>Associative Memory</vt:lpstr>
      <vt:lpstr>Paging Hardware With TLB</vt:lpstr>
      <vt:lpstr>Memory Protection</vt:lpstr>
      <vt:lpstr>Shared Pages</vt:lpstr>
      <vt:lpstr>Structure of the Page Table</vt:lpstr>
      <vt:lpstr>Hierarchical Page Tables</vt:lpstr>
      <vt:lpstr>Two-Level Paging Example</vt:lpstr>
      <vt:lpstr>Hashed Page Tables</vt:lpstr>
      <vt:lpstr>Inverted Page Table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20  Chapter 8 Main Memory</dc:title>
  <dc:creator>Lim, Doug</dc:creator>
  <cp:lastModifiedBy>Douglas Lim</cp:lastModifiedBy>
  <cp:revision>2</cp:revision>
  <dcterms:created xsi:type="dcterms:W3CDTF">2019-03-04T15:36:19Z</dcterms:created>
  <dcterms:modified xsi:type="dcterms:W3CDTF">2020-03-30T18:51:54Z</dcterms:modified>
</cp:coreProperties>
</file>