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svg"/><Relationship Id="rId1"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0F9183-AF42-4565-AA7D-64754A3CB285}"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6AAD0E-0915-4613-9ED2-87C2C5634B34}">
      <dgm:prSet/>
      <dgm:spPr/>
      <dgm:t>
        <a:bodyPr/>
        <a:lstStyle/>
        <a:p>
          <a:pPr>
            <a:defRPr b="1"/>
          </a:pPr>
          <a:r>
            <a:rPr lang="en-US" baseline="0"/>
            <a:t>Developer</a:t>
          </a:r>
          <a:endParaRPr lang="en-US"/>
        </a:p>
      </dgm:t>
    </dgm:pt>
    <dgm:pt modelId="{1AC3E9B2-B0EA-4804-AC26-10A486F4C514}" type="parTrans" cxnId="{8207AC32-5A70-4EF8-96AF-71C993237B06}">
      <dgm:prSet/>
      <dgm:spPr/>
      <dgm:t>
        <a:bodyPr/>
        <a:lstStyle/>
        <a:p>
          <a:endParaRPr lang="en-US"/>
        </a:p>
      </dgm:t>
    </dgm:pt>
    <dgm:pt modelId="{8A840AC9-3FF5-48EF-B08E-1B7E3E498632}" type="sibTrans" cxnId="{8207AC32-5A70-4EF8-96AF-71C993237B06}">
      <dgm:prSet/>
      <dgm:spPr/>
      <dgm:t>
        <a:bodyPr/>
        <a:lstStyle/>
        <a:p>
          <a:endParaRPr lang="en-US"/>
        </a:p>
      </dgm:t>
    </dgm:pt>
    <dgm:pt modelId="{E97F5991-B8B5-4060-8ECA-FD3FE6A265F2}">
      <dgm:prSet/>
      <dgm:spPr/>
      <dgm:t>
        <a:bodyPr/>
        <a:lstStyle/>
        <a:p>
          <a:r>
            <a:rPr lang="en-US" baseline="0" dirty="0"/>
            <a:t>Windows Image Acquisition API</a:t>
          </a:r>
          <a:endParaRPr lang="en-US" dirty="0"/>
        </a:p>
      </dgm:t>
    </dgm:pt>
    <dgm:pt modelId="{3443BA4B-5D89-4384-B29C-10A568A50362}" type="parTrans" cxnId="{303A4EA4-496A-4117-AF11-28457A049836}">
      <dgm:prSet/>
      <dgm:spPr/>
      <dgm:t>
        <a:bodyPr/>
        <a:lstStyle/>
        <a:p>
          <a:endParaRPr lang="en-US"/>
        </a:p>
      </dgm:t>
    </dgm:pt>
    <dgm:pt modelId="{6F308349-0388-4499-B78B-B395E4B8A82F}" type="sibTrans" cxnId="{303A4EA4-496A-4117-AF11-28457A049836}">
      <dgm:prSet/>
      <dgm:spPr/>
      <dgm:t>
        <a:bodyPr/>
        <a:lstStyle/>
        <a:p>
          <a:endParaRPr lang="en-US"/>
        </a:p>
      </dgm:t>
    </dgm:pt>
    <dgm:pt modelId="{C4F763B7-1320-4B91-AA16-B621E2665383}">
      <dgm:prSet/>
      <dgm:spPr/>
      <dgm:t>
        <a:bodyPr/>
        <a:lstStyle/>
        <a:p>
          <a:r>
            <a:rPr lang="en-US" baseline="0" dirty="0"/>
            <a:t>Generic drivers for USB</a:t>
          </a:r>
        </a:p>
        <a:p>
          <a:r>
            <a:rPr lang="en-US" baseline="0" dirty="0"/>
            <a:t>Faster Boot Times</a:t>
          </a:r>
          <a:endParaRPr lang="en-US" dirty="0"/>
        </a:p>
      </dgm:t>
    </dgm:pt>
    <dgm:pt modelId="{6BA8D105-20B2-46D7-BCF8-A66D72AAACED}" type="parTrans" cxnId="{D89BD46A-7BC9-4F36-B0EC-597CA9777EAA}">
      <dgm:prSet/>
      <dgm:spPr/>
      <dgm:t>
        <a:bodyPr/>
        <a:lstStyle/>
        <a:p>
          <a:endParaRPr lang="en-US"/>
        </a:p>
      </dgm:t>
    </dgm:pt>
    <dgm:pt modelId="{A65A0FA7-D28B-4540-9D44-EFA34C01B71E}" type="sibTrans" cxnId="{D89BD46A-7BC9-4F36-B0EC-597CA9777EAA}">
      <dgm:prSet/>
      <dgm:spPr/>
      <dgm:t>
        <a:bodyPr/>
        <a:lstStyle/>
        <a:p>
          <a:endParaRPr lang="en-US"/>
        </a:p>
      </dgm:t>
    </dgm:pt>
    <dgm:pt modelId="{53BC6E40-26F3-4A5C-8AA3-C35B7DE8401A}">
      <dgm:prSet/>
      <dgm:spPr/>
      <dgm:t>
        <a:bodyPr/>
        <a:lstStyle/>
        <a:p>
          <a:pPr>
            <a:defRPr b="1"/>
          </a:pPr>
          <a:r>
            <a:rPr lang="en-US" baseline="0"/>
            <a:t>User</a:t>
          </a:r>
          <a:endParaRPr lang="en-US"/>
        </a:p>
      </dgm:t>
    </dgm:pt>
    <dgm:pt modelId="{9C432D38-13B4-4058-A15C-89850DD0CBAB}" type="parTrans" cxnId="{0BA5E93E-F6AB-4F46-9ABA-3EA775DA2901}">
      <dgm:prSet/>
      <dgm:spPr/>
      <dgm:t>
        <a:bodyPr/>
        <a:lstStyle/>
        <a:p>
          <a:endParaRPr lang="en-US"/>
        </a:p>
      </dgm:t>
    </dgm:pt>
    <dgm:pt modelId="{5240DCFE-FDED-4F71-AB86-88E375D2B4FF}" type="sibTrans" cxnId="{0BA5E93E-F6AB-4F46-9ABA-3EA775DA2901}">
      <dgm:prSet/>
      <dgm:spPr/>
      <dgm:t>
        <a:bodyPr/>
        <a:lstStyle/>
        <a:p>
          <a:endParaRPr lang="en-US"/>
        </a:p>
      </dgm:t>
    </dgm:pt>
    <dgm:pt modelId="{B962310D-3F47-4916-A969-2F5EFCE3EA28}">
      <dgm:prSet/>
      <dgm:spPr/>
      <dgm:t>
        <a:bodyPr/>
        <a:lstStyle/>
        <a:p>
          <a:r>
            <a:rPr lang="en-US" baseline="0" dirty="0"/>
            <a:t>System Restore</a:t>
          </a:r>
          <a:endParaRPr lang="en-US" dirty="0"/>
        </a:p>
      </dgm:t>
    </dgm:pt>
    <dgm:pt modelId="{6B4E070A-A416-4935-AE9B-EE4ADB3CA40E}" type="parTrans" cxnId="{35AF10E4-0C7A-49B9-B274-AF710AFB5F5D}">
      <dgm:prSet/>
      <dgm:spPr/>
      <dgm:t>
        <a:bodyPr/>
        <a:lstStyle/>
        <a:p>
          <a:endParaRPr lang="en-US"/>
        </a:p>
      </dgm:t>
    </dgm:pt>
    <dgm:pt modelId="{4B1C7A17-A3AB-4662-8E12-2FEAF7888E78}" type="sibTrans" cxnId="{35AF10E4-0C7A-49B9-B274-AF710AFB5F5D}">
      <dgm:prSet/>
      <dgm:spPr/>
      <dgm:t>
        <a:bodyPr/>
        <a:lstStyle/>
        <a:p>
          <a:endParaRPr lang="en-US"/>
        </a:p>
      </dgm:t>
    </dgm:pt>
    <dgm:pt modelId="{20A0F77E-01EB-4678-BD81-0C2892777030}">
      <dgm:prSet/>
      <dgm:spPr/>
      <dgm:t>
        <a:bodyPr/>
        <a:lstStyle/>
        <a:p>
          <a:r>
            <a:rPr lang="en-US" baseline="0" dirty="0"/>
            <a:t>Movie Maker</a:t>
          </a:r>
          <a:endParaRPr lang="en-US" dirty="0"/>
        </a:p>
      </dgm:t>
    </dgm:pt>
    <dgm:pt modelId="{E47AF589-2B60-4798-BE3D-6501B66316BF}" type="parTrans" cxnId="{C9A0508F-24AD-47C2-89C7-B1A550B9B59A}">
      <dgm:prSet/>
      <dgm:spPr/>
      <dgm:t>
        <a:bodyPr/>
        <a:lstStyle/>
        <a:p>
          <a:endParaRPr lang="en-US"/>
        </a:p>
      </dgm:t>
    </dgm:pt>
    <dgm:pt modelId="{D31346AA-AA96-4CD4-9CDE-4320A2A4886D}" type="sibTrans" cxnId="{C9A0508F-24AD-47C2-89C7-B1A550B9B59A}">
      <dgm:prSet/>
      <dgm:spPr/>
      <dgm:t>
        <a:bodyPr/>
        <a:lstStyle/>
        <a:p>
          <a:endParaRPr lang="en-US"/>
        </a:p>
      </dgm:t>
    </dgm:pt>
    <dgm:pt modelId="{D06D3786-3F64-4EF0-8286-0A5EBCFDF9DA}">
      <dgm:prSet/>
      <dgm:spPr/>
      <dgm:t>
        <a:bodyPr/>
        <a:lstStyle/>
        <a:p>
          <a:r>
            <a:rPr lang="en-US" baseline="0" dirty="0"/>
            <a:t>Auto Updates</a:t>
          </a:r>
          <a:endParaRPr lang="en-US" dirty="0"/>
        </a:p>
      </dgm:t>
    </dgm:pt>
    <dgm:pt modelId="{45EABF4C-52D3-4C75-AB03-85F3FCECEA99}" type="parTrans" cxnId="{0027F26D-F7E0-46E3-AF48-5F476CC1E096}">
      <dgm:prSet/>
      <dgm:spPr/>
      <dgm:t>
        <a:bodyPr/>
        <a:lstStyle/>
        <a:p>
          <a:endParaRPr lang="en-US"/>
        </a:p>
      </dgm:t>
    </dgm:pt>
    <dgm:pt modelId="{A95A3A90-4874-4B23-A27B-199D1B5EED86}" type="sibTrans" cxnId="{0027F26D-F7E0-46E3-AF48-5F476CC1E096}">
      <dgm:prSet/>
      <dgm:spPr/>
      <dgm:t>
        <a:bodyPr/>
        <a:lstStyle/>
        <a:p>
          <a:endParaRPr lang="en-US"/>
        </a:p>
      </dgm:t>
    </dgm:pt>
    <dgm:pt modelId="{E8BBB21D-5CAB-42AD-9A56-6FBBB0737BF6}">
      <dgm:prSet/>
      <dgm:spPr/>
      <dgm:t>
        <a:bodyPr/>
        <a:lstStyle/>
        <a:p>
          <a:r>
            <a:rPr lang="en-US" baseline="0" dirty="0"/>
            <a:t>Image Preview</a:t>
          </a:r>
          <a:endParaRPr lang="en-US" dirty="0"/>
        </a:p>
      </dgm:t>
    </dgm:pt>
    <dgm:pt modelId="{3CD9033B-9919-46B4-8F1F-7DB0FB127F7C}" type="parTrans" cxnId="{720F1CE0-B224-4A7B-BE97-33770554874E}">
      <dgm:prSet/>
      <dgm:spPr/>
      <dgm:t>
        <a:bodyPr/>
        <a:lstStyle/>
        <a:p>
          <a:endParaRPr lang="en-US"/>
        </a:p>
      </dgm:t>
    </dgm:pt>
    <dgm:pt modelId="{66494C46-9FA2-4097-B787-E01FA7C2D812}" type="sibTrans" cxnId="{720F1CE0-B224-4A7B-BE97-33770554874E}">
      <dgm:prSet/>
      <dgm:spPr/>
      <dgm:t>
        <a:bodyPr/>
        <a:lstStyle/>
        <a:p>
          <a:endParaRPr lang="en-US"/>
        </a:p>
      </dgm:t>
    </dgm:pt>
    <dgm:pt modelId="{5ADB9C64-C4BF-4E4A-82ED-70547E4C0ACC}">
      <dgm:prSet/>
      <dgm:spPr/>
      <dgm:t>
        <a:bodyPr/>
        <a:lstStyle/>
        <a:p>
          <a:r>
            <a:rPr lang="en-US" baseline="0" dirty="0"/>
            <a:t>Net Crawler</a:t>
          </a:r>
          <a:endParaRPr lang="en-US" dirty="0"/>
        </a:p>
      </dgm:t>
    </dgm:pt>
    <dgm:pt modelId="{C659C0D4-D43A-4564-985E-C8C60E126C27}" type="parTrans" cxnId="{F75E236E-154F-4E7D-892E-18FC495E9FDA}">
      <dgm:prSet/>
      <dgm:spPr/>
      <dgm:t>
        <a:bodyPr/>
        <a:lstStyle/>
        <a:p>
          <a:endParaRPr lang="en-US"/>
        </a:p>
      </dgm:t>
    </dgm:pt>
    <dgm:pt modelId="{66438591-96F4-499B-918F-2CC6C4113D11}" type="sibTrans" cxnId="{F75E236E-154F-4E7D-892E-18FC495E9FDA}">
      <dgm:prSet/>
      <dgm:spPr/>
      <dgm:t>
        <a:bodyPr/>
        <a:lstStyle/>
        <a:p>
          <a:endParaRPr lang="en-US"/>
        </a:p>
      </dgm:t>
    </dgm:pt>
    <dgm:pt modelId="{7FCBD4DC-DB1B-4BAD-8538-5D0A14C54BD4}" type="pres">
      <dgm:prSet presAssocID="{470F9183-AF42-4565-AA7D-64754A3CB285}" presName="root" presStyleCnt="0">
        <dgm:presLayoutVars>
          <dgm:dir/>
          <dgm:resizeHandles val="exact"/>
        </dgm:presLayoutVars>
      </dgm:prSet>
      <dgm:spPr/>
    </dgm:pt>
    <dgm:pt modelId="{D42E60E7-5699-4650-BD13-21E9B84F68F9}" type="pres">
      <dgm:prSet presAssocID="{446AAD0E-0915-4613-9ED2-87C2C5634B34}" presName="compNode" presStyleCnt="0"/>
      <dgm:spPr/>
    </dgm:pt>
    <dgm:pt modelId="{2604D727-45A5-4400-B9A8-1DD1E5A76A2C}" type="pres">
      <dgm:prSet presAssocID="{446AAD0E-0915-4613-9ED2-87C2C5634B3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596FB7EC-37CE-4344-B038-01A8CDE7E8A1}" type="pres">
      <dgm:prSet presAssocID="{446AAD0E-0915-4613-9ED2-87C2C5634B34}" presName="iconSpace" presStyleCnt="0"/>
      <dgm:spPr/>
    </dgm:pt>
    <dgm:pt modelId="{6B0E2883-EF5F-4F02-8C9D-07032A00DFCD}" type="pres">
      <dgm:prSet presAssocID="{446AAD0E-0915-4613-9ED2-87C2C5634B34}" presName="parTx" presStyleLbl="revTx" presStyleIdx="0" presStyleCnt="4">
        <dgm:presLayoutVars>
          <dgm:chMax val="0"/>
          <dgm:chPref val="0"/>
        </dgm:presLayoutVars>
      </dgm:prSet>
      <dgm:spPr/>
    </dgm:pt>
    <dgm:pt modelId="{430CE169-A32A-465D-80C7-615AAA8A6152}" type="pres">
      <dgm:prSet presAssocID="{446AAD0E-0915-4613-9ED2-87C2C5634B34}" presName="txSpace" presStyleCnt="0"/>
      <dgm:spPr/>
    </dgm:pt>
    <dgm:pt modelId="{1A4BFFC0-1B32-4C34-8FC8-33CA0BC455D2}" type="pres">
      <dgm:prSet presAssocID="{446AAD0E-0915-4613-9ED2-87C2C5634B34}" presName="desTx" presStyleLbl="revTx" presStyleIdx="1" presStyleCnt="4">
        <dgm:presLayoutVars/>
      </dgm:prSet>
      <dgm:spPr/>
    </dgm:pt>
    <dgm:pt modelId="{6D61067E-87A7-450D-B4A9-E1647A5111A0}" type="pres">
      <dgm:prSet presAssocID="{8A840AC9-3FF5-48EF-B08E-1B7E3E498632}" presName="sibTrans" presStyleCnt="0"/>
      <dgm:spPr/>
    </dgm:pt>
    <dgm:pt modelId="{A6EBA8F2-603A-4640-A77E-2DB9E838A732}" type="pres">
      <dgm:prSet presAssocID="{53BC6E40-26F3-4A5C-8AA3-C35B7DE8401A}" presName="compNode" presStyleCnt="0"/>
      <dgm:spPr/>
    </dgm:pt>
    <dgm:pt modelId="{48DE8F7C-E05F-4EEA-90B6-70C2201F56A9}" type="pres">
      <dgm:prSet presAssocID="{53BC6E40-26F3-4A5C-8AA3-C35B7DE8401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AFD00B40-F1F6-4781-B5BA-E816EC7D70BC}" type="pres">
      <dgm:prSet presAssocID="{53BC6E40-26F3-4A5C-8AA3-C35B7DE8401A}" presName="iconSpace" presStyleCnt="0"/>
      <dgm:spPr/>
    </dgm:pt>
    <dgm:pt modelId="{5CCDB3B7-4F79-45F7-99D3-A53A1DDEA20C}" type="pres">
      <dgm:prSet presAssocID="{53BC6E40-26F3-4A5C-8AA3-C35B7DE8401A}" presName="parTx" presStyleLbl="revTx" presStyleIdx="2" presStyleCnt="4">
        <dgm:presLayoutVars>
          <dgm:chMax val="0"/>
          <dgm:chPref val="0"/>
        </dgm:presLayoutVars>
      </dgm:prSet>
      <dgm:spPr/>
    </dgm:pt>
    <dgm:pt modelId="{A6346E5A-E8B5-4DB0-9E81-81BCCA4AC15A}" type="pres">
      <dgm:prSet presAssocID="{53BC6E40-26F3-4A5C-8AA3-C35B7DE8401A}" presName="txSpace" presStyleCnt="0"/>
      <dgm:spPr/>
    </dgm:pt>
    <dgm:pt modelId="{13A787D6-1354-43ED-87A7-2BA8754370FA}" type="pres">
      <dgm:prSet presAssocID="{53BC6E40-26F3-4A5C-8AA3-C35B7DE8401A}" presName="desTx" presStyleLbl="revTx" presStyleIdx="3" presStyleCnt="4">
        <dgm:presLayoutVars/>
      </dgm:prSet>
      <dgm:spPr/>
    </dgm:pt>
  </dgm:ptLst>
  <dgm:cxnLst>
    <dgm:cxn modelId="{93C27A12-B8B3-486E-8C74-4DACF8B11CFC}" type="presOf" srcId="{B962310D-3F47-4916-A969-2F5EFCE3EA28}" destId="{13A787D6-1354-43ED-87A7-2BA8754370FA}" srcOrd="0" destOrd="0" presId="urn:microsoft.com/office/officeart/2018/5/layout/CenteredIconLabelDescriptionList"/>
    <dgm:cxn modelId="{BDC70E1C-CAD4-43FD-A175-CB265F28990A}" type="presOf" srcId="{E8BBB21D-5CAB-42AD-9A56-6FBBB0737BF6}" destId="{13A787D6-1354-43ED-87A7-2BA8754370FA}" srcOrd="0" destOrd="3" presId="urn:microsoft.com/office/officeart/2018/5/layout/CenteredIconLabelDescriptionList"/>
    <dgm:cxn modelId="{31BD212D-392F-4584-9AEC-4EEA6ABF6741}" type="presOf" srcId="{53BC6E40-26F3-4A5C-8AA3-C35B7DE8401A}" destId="{5CCDB3B7-4F79-45F7-99D3-A53A1DDEA20C}" srcOrd="0" destOrd="0" presId="urn:microsoft.com/office/officeart/2018/5/layout/CenteredIconLabelDescriptionList"/>
    <dgm:cxn modelId="{8207AC32-5A70-4EF8-96AF-71C993237B06}" srcId="{470F9183-AF42-4565-AA7D-64754A3CB285}" destId="{446AAD0E-0915-4613-9ED2-87C2C5634B34}" srcOrd="0" destOrd="0" parTransId="{1AC3E9B2-B0EA-4804-AC26-10A486F4C514}" sibTransId="{8A840AC9-3FF5-48EF-B08E-1B7E3E498632}"/>
    <dgm:cxn modelId="{0BA5E93E-F6AB-4F46-9ABA-3EA775DA2901}" srcId="{470F9183-AF42-4565-AA7D-64754A3CB285}" destId="{53BC6E40-26F3-4A5C-8AA3-C35B7DE8401A}" srcOrd="1" destOrd="0" parTransId="{9C432D38-13B4-4058-A15C-89850DD0CBAB}" sibTransId="{5240DCFE-FDED-4F71-AB86-88E375D2B4FF}"/>
    <dgm:cxn modelId="{D89BD46A-7BC9-4F36-B0EC-597CA9777EAA}" srcId="{446AAD0E-0915-4613-9ED2-87C2C5634B34}" destId="{C4F763B7-1320-4B91-AA16-B621E2665383}" srcOrd="1" destOrd="0" parTransId="{6BA8D105-20B2-46D7-BCF8-A66D72AAACED}" sibTransId="{A65A0FA7-D28B-4540-9D44-EFA34C01B71E}"/>
    <dgm:cxn modelId="{E6D2AA6D-7C77-4A3A-86A1-5E4BDF1C7FE6}" type="presOf" srcId="{470F9183-AF42-4565-AA7D-64754A3CB285}" destId="{7FCBD4DC-DB1B-4BAD-8538-5D0A14C54BD4}" srcOrd="0" destOrd="0" presId="urn:microsoft.com/office/officeart/2018/5/layout/CenteredIconLabelDescriptionList"/>
    <dgm:cxn modelId="{0027F26D-F7E0-46E3-AF48-5F476CC1E096}" srcId="{53BC6E40-26F3-4A5C-8AA3-C35B7DE8401A}" destId="{D06D3786-3F64-4EF0-8286-0A5EBCFDF9DA}" srcOrd="2" destOrd="0" parTransId="{45EABF4C-52D3-4C75-AB03-85F3FCECEA99}" sibTransId="{A95A3A90-4874-4B23-A27B-199D1B5EED86}"/>
    <dgm:cxn modelId="{F75E236E-154F-4E7D-892E-18FC495E9FDA}" srcId="{53BC6E40-26F3-4A5C-8AA3-C35B7DE8401A}" destId="{5ADB9C64-C4BF-4E4A-82ED-70547E4C0ACC}" srcOrd="4" destOrd="0" parTransId="{C659C0D4-D43A-4564-985E-C8C60E126C27}" sibTransId="{66438591-96F4-499B-918F-2CC6C4113D11}"/>
    <dgm:cxn modelId="{F32B3176-ACE5-4F30-A8EB-B53F43A51297}" type="presOf" srcId="{C4F763B7-1320-4B91-AA16-B621E2665383}" destId="{1A4BFFC0-1B32-4C34-8FC8-33CA0BC455D2}" srcOrd="0" destOrd="1" presId="urn:microsoft.com/office/officeart/2018/5/layout/CenteredIconLabelDescriptionList"/>
    <dgm:cxn modelId="{3D31DB81-B80F-46FC-B04B-C00CEA93F3F2}" type="presOf" srcId="{20A0F77E-01EB-4678-BD81-0C2892777030}" destId="{13A787D6-1354-43ED-87A7-2BA8754370FA}" srcOrd="0" destOrd="1" presId="urn:microsoft.com/office/officeart/2018/5/layout/CenteredIconLabelDescriptionList"/>
    <dgm:cxn modelId="{20227588-8A64-42C8-8E2C-04405FF09844}" type="presOf" srcId="{446AAD0E-0915-4613-9ED2-87C2C5634B34}" destId="{6B0E2883-EF5F-4F02-8C9D-07032A00DFCD}" srcOrd="0" destOrd="0" presId="urn:microsoft.com/office/officeart/2018/5/layout/CenteredIconLabelDescriptionList"/>
    <dgm:cxn modelId="{C9A0508F-24AD-47C2-89C7-B1A550B9B59A}" srcId="{53BC6E40-26F3-4A5C-8AA3-C35B7DE8401A}" destId="{20A0F77E-01EB-4678-BD81-0C2892777030}" srcOrd="1" destOrd="0" parTransId="{E47AF589-2B60-4798-BE3D-6501B66316BF}" sibTransId="{D31346AA-AA96-4CD4-9CDE-4320A2A4886D}"/>
    <dgm:cxn modelId="{303A4EA4-496A-4117-AF11-28457A049836}" srcId="{446AAD0E-0915-4613-9ED2-87C2C5634B34}" destId="{E97F5991-B8B5-4060-8ECA-FD3FE6A265F2}" srcOrd="0" destOrd="0" parTransId="{3443BA4B-5D89-4384-B29C-10A568A50362}" sibTransId="{6F308349-0388-4499-B78B-B395E4B8A82F}"/>
    <dgm:cxn modelId="{8CADA8B9-A785-4A22-95EE-D03558083FF1}" type="presOf" srcId="{E97F5991-B8B5-4060-8ECA-FD3FE6A265F2}" destId="{1A4BFFC0-1B32-4C34-8FC8-33CA0BC455D2}" srcOrd="0" destOrd="0" presId="urn:microsoft.com/office/officeart/2018/5/layout/CenteredIconLabelDescriptionList"/>
    <dgm:cxn modelId="{720F1CE0-B224-4A7B-BE97-33770554874E}" srcId="{53BC6E40-26F3-4A5C-8AA3-C35B7DE8401A}" destId="{E8BBB21D-5CAB-42AD-9A56-6FBBB0737BF6}" srcOrd="3" destOrd="0" parTransId="{3CD9033B-9919-46B4-8F1F-7DB0FB127F7C}" sibTransId="{66494C46-9FA2-4097-B787-E01FA7C2D812}"/>
    <dgm:cxn modelId="{35AF10E4-0C7A-49B9-B274-AF710AFB5F5D}" srcId="{53BC6E40-26F3-4A5C-8AA3-C35B7DE8401A}" destId="{B962310D-3F47-4916-A969-2F5EFCE3EA28}" srcOrd="0" destOrd="0" parTransId="{6B4E070A-A416-4935-AE9B-EE4ADB3CA40E}" sibTransId="{4B1C7A17-A3AB-4662-8E12-2FEAF7888E78}"/>
    <dgm:cxn modelId="{52CB10FE-CEF1-4F86-8A4D-F4C8A314272E}" type="presOf" srcId="{D06D3786-3F64-4EF0-8286-0A5EBCFDF9DA}" destId="{13A787D6-1354-43ED-87A7-2BA8754370FA}" srcOrd="0" destOrd="2" presId="urn:microsoft.com/office/officeart/2018/5/layout/CenteredIconLabelDescriptionList"/>
    <dgm:cxn modelId="{66CB3CFE-BA48-454A-B088-A949173CEE14}" type="presOf" srcId="{5ADB9C64-C4BF-4E4A-82ED-70547E4C0ACC}" destId="{13A787D6-1354-43ED-87A7-2BA8754370FA}" srcOrd="0" destOrd="4" presId="urn:microsoft.com/office/officeart/2018/5/layout/CenteredIconLabelDescriptionList"/>
    <dgm:cxn modelId="{39E498EE-34BB-4910-85F9-B41E0C1F8891}" type="presParOf" srcId="{7FCBD4DC-DB1B-4BAD-8538-5D0A14C54BD4}" destId="{D42E60E7-5699-4650-BD13-21E9B84F68F9}" srcOrd="0" destOrd="0" presId="urn:microsoft.com/office/officeart/2018/5/layout/CenteredIconLabelDescriptionList"/>
    <dgm:cxn modelId="{3270FCFE-0127-402B-A4BF-D270272AFAE9}" type="presParOf" srcId="{D42E60E7-5699-4650-BD13-21E9B84F68F9}" destId="{2604D727-45A5-4400-B9A8-1DD1E5A76A2C}" srcOrd="0" destOrd="0" presId="urn:microsoft.com/office/officeart/2018/5/layout/CenteredIconLabelDescriptionList"/>
    <dgm:cxn modelId="{BDE3E187-424A-4E36-B6EC-B71C5530B0B4}" type="presParOf" srcId="{D42E60E7-5699-4650-BD13-21E9B84F68F9}" destId="{596FB7EC-37CE-4344-B038-01A8CDE7E8A1}" srcOrd="1" destOrd="0" presId="urn:microsoft.com/office/officeart/2018/5/layout/CenteredIconLabelDescriptionList"/>
    <dgm:cxn modelId="{A8AB6332-68A7-46A2-9EF2-10454370CE35}" type="presParOf" srcId="{D42E60E7-5699-4650-BD13-21E9B84F68F9}" destId="{6B0E2883-EF5F-4F02-8C9D-07032A00DFCD}" srcOrd="2" destOrd="0" presId="urn:microsoft.com/office/officeart/2018/5/layout/CenteredIconLabelDescriptionList"/>
    <dgm:cxn modelId="{229FC818-6C66-46CD-B98F-FCD0987EEAB1}" type="presParOf" srcId="{D42E60E7-5699-4650-BD13-21E9B84F68F9}" destId="{430CE169-A32A-465D-80C7-615AAA8A6152}" srcOrd="3" destOrd="0" presId="urn:microsoft.com/office/officeart/2018/5/layout/CenteredIconLabelDescriptionList"/>
    <dgm:cxn modelId="{F0200C65-9F4E-4898-8DD2-3635045CCB24}" type="presParOf" srcId="{D42E60E7-5699-4650-BD13-21E9B84F68F9}" destId="{1A4BFFC0-1B32-4C34-8FC8-33CA0BC455D2}" srcOrd="4" destOrd="0" presId="urn:microsoft.com/office/officeart/2018/5/layout/CenteredIconLabelDescriptionList"/>
    <dgm:cxn modelId="{260E58BF-521D-4D93-82D1-75082AF71565}" type="presParOf" srcId="{7FCBD4DC-DB1B-4BAD-8538-5D0A14C54BD4}" destId="{6D61067E-87A7-450D-B4A9-E1647A5111A0}" srcOrd="1" destOrd="0" presId="urn:microsoft.com/office/officeart/2018/5/layout/CenteredIconLabelDescriptionList"/>
    <dgm:cxn modelId="{D873D277-0EBB-4FC6-A375-54D522F5976B}" type="presParOf" srcId="{7FCBD4DC-DB1B-4BAD-8538-5D0A14C54BD4}" destId="{A6EBA8F2-603A-4640-A77E-2DB9E838A732}" srcOrd="2" destOrd="0" presId="urn:microsoft.com/office/officeart/2018/5/layout/CenteredIconLabelDescriptionList"/>
    <dgm:cxn modelId="{5E6A5A44-2421-46EB-9B69-DF48EF8B1FDB}" type="presParOf" srcId="{A6EBA8F2-603A-4640-A77E-2DB9E838A732}" destId="{48DE8F7C-E05F-4EEA-90B6-70C2201F56A9}" srcOrd="0" destOrd="0" presId="urn:microsoft.com/office/officeart/2018/5/layout/CenteredIconLabelDescriptionList"/>
    <dgm:cxn modelId="{40666124-9BD4-4B57-B9EC-66ED279891F5}" type="presParOf" srcId="{A6EBA8F2-603A-4640-A77E-2DB9E838A732}" destId="{AFD00B40-F1F6-4781-B5BA-E816EC7D70BC}" srcOrd="1" destOrd="0" presId="urn:microsoft.com/office/officeart/2018/5/layout/CenteredIconLabelDescriptionList"/>
    <dgm:cxn modelId="{7540264C-A55A-4453-A98A-E2CB982BCA53}" type="presParOf" srcId="{A6EBA8F2-603A-4640-A77E-2DB9E838A732}" destId="{5CCDB3B7-4F79-45F7-99D3-A53A1DDEA20C}" srcOrd="2" destOrd="0" presId="urn:microsoft.com/office/officeart/2018/5/layout/CenteredIconLabelDescriptionList"/>
    <dgm:cxn modelId="{6C4835F0-C66C-4200-B57E-A23992B87624}" type="presParOf" srcId="{A6EBA8F2-603A-4640-A77E-2DB9E838A732}" destId="{A6346E5A-E8B5-4DB0-9E81-81BCCA4AC15A}" srcOrd="3" destOrd="0" presId="urn:microsoft.com/office/officeart/2018/5/layout/CenteredIconLabelDescriptionList"/>
    <dgm:cxn modelId="{6552605A-F806-4B6F-BB6F-76DED912E2EE}" type="presParOf" srcId="{A6EBA8F2-603A-4640-A77E-2DB9E838A732}" destId="{13A787D6-1354-43ED-87A7-2BA8754370F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4D727-45A5-4400-B9A8-1DD1E5A76A2C}">
      <dsp:nvSpPr>
        <dsp:cNvPr id="0" name=""/>
        <dsp:cNvSpPr/>
      </dsp:nvSpPr>
      <dsp:spPr>
        <a:xfrm>
          <a:off x="1852415" y="0"/>
          <a:ext cx="1509048" cy="13893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B0E2883-EF5F-4F02-8C9D-07032A00DFCD}">
      <dsp:nvSpPr>
        <dsp:cNvPr id="0" name=""/>
        <dsp:cNvSpPr/>
      </dsp:nvSpPr>
      <dsp:spPr>
        <a:xfrm>
          <a:off x="451156" y="1507510"/>
          <a:ext cx="4311566" cy="595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baseline="0"/>
            <a:t>Developer</a:t>
          </a:r>
          <a:endParaRPr lang="en-US" sz="3600" kern="1200"/>
        </a:p>
      </dsp:txBody>
      <dsp:txXfrm>
        <a:off x="451156" y="1507510"/>
        <a:ext cx="4311566" cy="595438"/>
      </dsp:txXfrm>
    </dsp:sp>
    <dsp:sp modelId="{1A4BFFC0-1B32-4C34-8FC8-33CA0BC455D2}">
      <dsp:nvSpPr>
        <dsp:cNvPr id="0" name=""/>
        <dsp:cNvSpPr/>
      </dsp:nvSpPr>
      <dsp:spPr>
        <a:xfrm>
          <a:off x="451156" y="2157904"/>
          <a:ext cx="4311566" cy="829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baseline="0" dirty="0"/>
            <a:t>Windows Image Acquisition API</a:t>
          </a:r>
          <a:endParaRPr lang="en-US" sz="1700" kern="1200" dirty="0"/>
        </a:p>
        <a:p>
          <a:pPr marL="0" lvl="0" indent="0" algn="ctr" defTabSz="755650">
            <a:lnSpc>
              <a:spcPct val="90000"/>
            </a:lnSpc>
            <a:spcBef>
              <a:spcPct val="0"/>
            </a:spcBef>
            <a:spcAft>
              <a:spcPct val="35000"/>
            </a:spcAft>
            <a:buNone/>
          </a:pPr>
          <a:r>
            <a:rPr lang="en-US" sz="1700" kern="1200" baseline="0" dirty="0"/>
            <a:t>Generic drivers for USB</a:t>
          </a:r>
        </a:p>
        <a:p>
          <a:pPr marL="0" lvl="0" indent="0" algn="ctr" defTabSz="755650">
            <a:lnSpc>
              <a:spcPct val="90000"/>
            </a:lnSpc>
            <a:spcBef>
              <a:spcPct val="0"/>
            </a:spcBef>
            <a:spcAft>
              <a:spcPct val="35000"/>
            </a:spcAft>
            <a:buNone/>
          </a:pPr>
          <a:r>
            <a:rPr lang="en-US" sz="1700" kern="1200" baseline="0" dirty="0"/>
            <a:t>Faster Boot Times</a:t>
          </a:r>
          <a:endParaRPr lang="en-US" sz="1700" kern="1200" dirty="0"/>
        </a:p>
      </dsp:txBody>
      <dsp:txXfrm>
        <a:off x="451156" y="2157904"/>
        <a:ext cx="4311566" cy="829513"/>
      </dsp:txXfrm>
    </dsp:sp>
    <dsp:sp modelId="{48DE8F7C-E05F-4EEA-90B6-70C2201F56A9}">
      <dsp:nvSpPr>
        <dsp:cNvPr id="0" name=""/>
        <dsp:cNvSpPr/>
      </dsp:nvSpPr>
      <dsp:spPr>
        <a:xfrm>
          <a:off x="6918506" y="0"/>
          <a:ext cx="1509048" cy="13893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CCDB3B7-4F79-45F7-99D3-A53A1DDEA20C}">
      <dsp:nvSpPr>
        <dsp:cNvPr id="0" name=""/>
        <dsp:cNvSpPr/>
      </dsp:nvSpPr>
      <dsp:spPr>
        <a:xfrm>
          <a:off x="5517247" y="1507510"/>
          <a:ext cx="4311566" cy="595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baseline="0"/>
            <a:t>User</a:t>
          </a:r>
          <a:endParaRPr lang="en-US" sz="3600" kern="1200"/>
        </a:p>
      </dsp:txBody>
      <dsp:txXfrm>
        <a:off x="5517247" y="1507510"/>
        <a:ext cx="4311566" cy="595438"/>
      </dsp:txXfrm>
    </dsp:sp>
    <dsp:sp modelId="{13A787D6-1354-43ED-87A7-2BA8754370FA}">
      <dsp:nvSpPr>
        <dsp:cNvPr id="0" name=""/>
        <dsp:cNvSpPr/>
      </dsp:nvSpPr>
      <dsp:spPr>
        <a:xfrm>
          <a:off x="5517247" y="2157904"/>
          <a:ext cx="4311566" cy="829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baseline="0" dirty="0"/>
            <a:t>System Restore</a:t>
          </a:r>
          <a:endParaRPr lang="en-US" sz="1700" kern="1200" dirty="0"/>
        </a:p>
        <a:p>
          <a:pPr marL="0" lvl="0" indent="0" algn="ctr" defTabSz="755650">
            <a:lnSpc>
              <a:spcPct val="90000"/>
            </a:lnSpc>
            <a:spcBef>
              <a:spcPct val="0"/>
            </a:spcBef>
            <a:spcAft>
              <a:spcPct val="35000"/>
            </a:spcAft>
            <a:buNone/>
          </a:pPr>
          <a:r>
            <a:rPr lang="en-US" sz="1700" kern="1200" baseline="0" dirty="0"/>
            <a:t>Movie Maker</a:t>
          </a:r>
          <a:endParaRPr lang="en-US" sz="1700" kern="1200" dirty="0"/>
        </a:p>
        <a:p>
          <a:pPr marL="0" lvl="0" indent="0" algn="ctr" defTabSz="755650">
            <a:lnSpc>
              <a:spcPct val="90000"/>
            </a:lnSpc>
            <a:spcBef>
              <a:spcPct val="0"/>
            </a:spcBef>
            <a:spcAft>
              <a:spcPct val="35000"/>
            </a:spcAft>
            <a:buNone/>
          </a:pPr>
          <a:r>
            <a:rPr lang="en-US" sz="1700" kern="1200" baseline="0" dirty="0"/>
            <a:t>Auto Updates</a:t>
          </a:r>
          <a:endParaRPr lang="en-US" sz="1700" kern="1200" dirty="0"/>
        </a:p>
        <a:p>
          <a:pPr marL="0" lvl="0" indent="0" algn="ctr" defTabSz="755650">
            <a:lnSpc>
              <a:spcPct val="90000"/>
            </a:lnSpc>
            <a:spcBef>
              <a:spcPct val="0"/>
            </a:spcBef>
            <a:spcAft>
              <a:spcPct val="35000"/>
            </a:spcAft>
            <a:buNone/>
          </a:pPr>
          <a:r>
            <a:rPr lang="en-US" sz="1700" kern="1200" baseline="0" dirty="0"/>
            <a:t>Image Preview</a:t>
          </a:r>
          <a:endParaRPr lang="en-US" sz="1700" kern="1200" dirty="0"/>
        </a:p>
        <a:p>
          <a:pPr marL="0" lvl="0" indent="0" algn="ctr" defTabSz="755650">
            <a:lnSpc>
              <a:spcPct val="90000"/>
            </a:lnSpc>
            <a:spcBef>
              <a:spcPct val="0"/>
            </a:spcBef>
            <a:spcAft>
              <a:spcPct val="35000"/>
            </a:spcAft>
            <a:buNone/>
          </a:pPr>
          <a:r>
            <a:rPr lang="en-US" sz="1700" kern="1200" baseline="0" dirty="0"/>
            <a:t>Net Crawler</a:t>
          </a:r>
          <a:endParaRPr lang="en-US" sz="1700" kern="1200" dirty="0"/>
        </a:p>
      </dsp:txBody>
      <dsp:txXfrm>
        <a:off x="5517247" y="2157904"/>
        <a:ext cx="4311566" cy="82951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7D106C4B-D660-4DFA-84FB-ACF0A72AB3E4}" type="datetimeFigureOut">
              <a:rPr lang="en-US" smtClean="0"/>
              <a:t>2/10/2020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6BBB967A-C712-46AF-9560-673A43A566DD}"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00269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06C4B-D660-4DFA-84FB-ACF0A72AB3E4}"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B967A-C712-46AF-9560-673A43A566DD}" type="slidenum">
              <a:rPr lang="en-US" smtClean="0"/>
              <a:t>‹#›</a:t>
            </a:fld>
            <a:endParaRPr lang="en-US"/>
          </a:p>
        </p:txBody>
      </p:sp>
    </p:spTree>
    <p:extLst>
      <p:ext uri="{BB962C8B-B14F-4D97-AF65-F5344CB8AC3E}">
        <p14:creationId xmlns:p14="http://schemas.microsoft.com/office/powerpoint/2010/main" val="1943447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06C4B-D660-4DFA-84FB-ACF0A72AB3E4}"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B967A-C712-46AF-9560-673A43A566DD}" type="slidenum">
              <a:rPr lang="en-US" smtClean="0"/>
              <a:t>‹#›</a:t>
            </a:fld>
            <a:endParaRPr lang="en-US"/>
          </a:p>
        </p:txBody>
      </p:sp>
    </p:spTree>
    <p:extLst>
      <p:ext uri="{BB962C8B-B14F-4D97-AF65-F5344CB8AC3E}">
        <p14:creationId xmlns:p14="http://schemas.microsoft.com/office/powerpoint/2010/main" val="3133961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7D106C4B-D660-4DFA-84FB-ACF0A72AB3E4}" type="datetimeFigureOut">
              <a:rPr lang="en-US" smtClean="0"/>
              <a:t>2/10/2020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6BBB967A-C712-46AF-9560-673A43A566DD}"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099156"/>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06C4B-D660-4DFA-84FB-ACF0A72AB3E4}"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B967A-C712-46AF-9560-673A43A566DD}" type="slidenum">
              <a:rPr lang="en-US" smtClean="0"/>
              <a:t>‹#›</a:t>
            </a:fld>
            <a:endParaRPr lang="en-US"/>
          </a:p>
        </p:txBody>
      </p:sp>
    </p:spTree>
    <p:extLst>
      <p:ext uri="{BB962C8B-B14F-4D97-AF65-F5344CB8AC3E}">
        <p14:creationId xmlns:p14="http://schemas.microsoft.com/office/powerpoint/2010/main" val="99507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7D106C4B-D660-4DFA-84FB-ACF0A72AB3E4}" type="datetimeFigureOut">
              <a:rPr lang="en-US" smtClean="0"/>
              <a:t>2/10/2020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6BBB967A-C712-46AF-9560-673A43A566DD}"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271923"/>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106C4B-D660-4DFA-84FB-ACF0A72AB3E4}"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B967A-C712-46AF-9560-673A43A566DD}" type="slidenum">
              <a:rPr lang="en-US" smtClean="0"/>
              <a:t>‹#›</a:t>
            </a:fld>
            <a:endParaRPr lang="en-US"/>
          </a:p>
        </p:txBody>
      </p:sp>
    </p:spTree>
    <p:extLst>
      <p:ext uri="{BB962C8B-B14F-4D97-AF65-F5344CB8AC3E}">
        <p14:creationId xmlns:p14="http://schemas.microsoft.com/office/powerpoint/2010/main" val="172007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428062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106C4B-D660-4DFA-84FB-ACF0A72AB3E4}" type="datetimeFigureOut">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B967A-C712-46AF-9560-673A43A566DD}" type="slidenum">
              <a:rPr lang="en-US" smtClean="0"/>
              <a:t>‹#›</a:t>
            </a:fld>
            <a:endParaRPr lang="en-US"/>
          </a:p>
        </p:txBody>
      </p:sp>
    </p:spTree>
    <p:extLst>
      <p:ext uri="{BB962C8B-B14F-4D97-AF65-F5344CB8AC3E}">
        <p14:creationId xmlns:p14="http://schemas.microsoft.com/office/powerpoint/2010/main" val="96760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106C4B-D660-4DFA-84FB-ACF0A72AB3E4}" type="datetimeFigureOut">
              <a:rPr lang="en-US" smtClean="0"/>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B967A-C712-46AF-9560-673A43A566DD}" type="slidenum">
              <a:rPr lang="en-US" smtClean="0"/>
              <a:t>‹#›</a:t>
            </a:fld>
            <a:endParaRPr lang="en-US"/>
          </a:p>
        </p:txBody>
      </p:sp>
    </p:spTree>
    <p:extLst>
      <p:ext uri="{BB962C8B-B14F-4D97-AF65-F5344CB8AC3E}">
        <p14:creationId xmlns:p14="http://schemas.microsoft.com/office/powerpoint/2010/main" val="30091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06C4B-D660-4DFA-84FB-ACF0A72AB3E4}" type="datetimeFigureOut">
              <a:rPr lang="en-US" smtClean="0"/>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B967A-C712-46AF-9560-673A43A566DD}" type="slidenum">
              <a:rPr lang="en-US" smtClean="0"/>
              <a:t>‹#›</a:t>
            </a:fld>
            <a:endParaRPr lang="en-US"/>
          </a:p>
        </p:txBody>
      </p:sp>
    </p:spTree>
    <p:extLst>
      <p:ext uri="{BB962C8B-B14F-4D97-AF65-F5344CB8AC3E}">
        <p14:creationId xmlns:p14="http://schemas.microsoft.com/office/powerpoint/2010/main" val="141520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06C4B-D660-4DFA-84FB-ACF0A72AB3E4}"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B967A-C712-46AF-9560-673A43A566DD}" type="slidenum">
              <a:rPr lang="en-US" smtClean="0"/>
              <a:t>‹#›</a:t>
            </a:fld>
            <a:endParaRPr lang="en-US"/>
          </a:p>
        </p:txBody>
      </p:sp>
    </p:spTree>
    <p:extLst>
      <p:ext uri="{BB962C8B-B14F-4D97-AF65-F5344CB8AC3E}">
        <p14:creationId xmlns:p14="http://schemas.microsoft.com/office/powerpoint/2010/main" val="196843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7D106C4B-D660-4DFA-84FB-ACF0A72AB3E4}" type="datetimeFigureOut">
              <a:rPr lang="en-US" smtClean="0"/>
              <a:t>2/10/2020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6BBB967A-C712-46AF-9560-673A43A566DD}"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41136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13"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ews.microsoft.com/2000/06/19/microsoft-windows-millennium-edition-released-to-manufacturing/" TargetMode="External"/><Relationship Id="rId2" Type="http://schemas.openxmlformats.org/officeDocument/2006/relationships/hyperlink" Target="https://www.itprotoday.com/windows-server/road-gold-development-windows-m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Windows_Image_Acquisition" TargetMode="External"/><Relationship Id="rId2" Type="http://schemas.openxmlformats.org/officeDocument/2006/relationships/hyperlink" Target="https://en.wikipedia.org/wiki/Windows_M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itprotoday.com/windows-server/road-gold-development-windows-me" TargetMode="External"/><Relationship Id="rId2" Type="http://schemas.openxmlformats.org/officeDocument/2006/relationships/hyperlink" Target="https://www.itprotoday.com/windows-server/windows-millennium-edition-windows-me-review" TargetMode="External"/><Relationship Id="rId1" Type="http://schemas.openxmlformats.org/officeDocument/2006/relationships/slideLayout" Target="../slideLayouts/slideLayout2.xml"/><Relationship Id="rId5" Type="http://schemas.openxmlformats.org/officeDocument/2006/relationships/hyperlink" Target="https://microsoft.fandom.com/wiki/Windows_Me" TargetMode="External"/><Relationship Id="rId4" Type="http://schemas.openxmlformats.org/officeDocument/2006/relationships/hyperlink" Target="https://www.pcworld.com/article/125772/worst_products_ever.html?page=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782323-D64B-4D51-B37B-DD187861BD23}"/>
              </a:ext>
            </a:extLst>
          </p:cNvPr>
          <p:cNvSpPr>
            <a:spLocks noGrp="1"/>
          </p:cNvSpPr>
          <p:nvPr>
            <p:ph type="ctrTitle"/>
          </p:nvPr>
        </p:nvSpPr>
        <p:spPr/>
        <p:txBody>
          <a:bodyPr/>
          <a:lstStyle/>
          <a:p>
            <a:r>
              <a:rPr lang="en-US" dirty="0"/>
              <a:t>Windows ME</a:t>
            </a:r>
          </a:p>
        </p:txBody>
      </p:sp>
      <p:sp>
        <p:nvSpPr>
          <p:cNvPr id="5" name="Subtitle 4">
            <a:extLst>
              <a:ext uri="{FF2B5EF4-FFF2-40B4-BE49-F238E27FC236}">
                <a16:creationId xmlns:a16="http://schemas.microsoft.com/office/drawing/2014/main" id="{89B4D4D6-7883-4C7C-AE9E-279568398354}"/>
              </a:ext>
            </a:extLst>
          </p:cNvPr>
          <p:cNvSpPr>
            <a:spLocks noGrp="1"/>
          </p:cNvSpPr>
          <p:nvPr>
            <p:ph type="subTitle" idx="1"/>
          </p:nvPr>
        </p:nvSpPr>
        <p:spPr/>
        <p:txBody>
          <a:bodyPr/>
          <a:lstStyle/>
          <a:p>
            <a:r>
              <a:rPr lang="en-US" dirty="0"/>
              <a:t>By Tanner, </a:t>
            </a:r>
            <a:r>
              <a:rPr lang="en-US" dirty="0" err="1"/>
              <a:t>Ancel</a:t>
            </a:r>
            <a:r>
              <a:rPr lang="en-US" dirty="0"/>
              <a:t>, and Brandon</a:t>
            </a:r>
          </a:p>
        </p:txBody>
      </p:sp>
      <p:pic>
        <p:nvPicPr>
          <p:cNvPr id="1026" name="Picture 2" descr="Image result for windows me">
            <a:extLst>
              <a:ext uri="{FF2B5EF4-FFF2-40B4-BE49-F238E27FC236}">
                <a16:creationId xmlns:a16="http://schemas.microsoft.com/office/drawing/2014/main" id="{33850FF6-7B8D-4AF6-AC76-C88A8FCA1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4929" y="1143293"/>
            <a:ext cx="3728158" cy="318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602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A4BF-4489-4C1D-A384-CC9020F0248B}"/>
              </a:ext>
            </a:extLst>
          </p:cNvPr>
          <p:cNvSpPr>
            <a:spLocks noGrp="1"/>
          </p:cNvSpPr>
          <p:nvPr>
            <p:ph type="title"/>
          </p:nvPr>
        </p:nvSpPr>
        <p:spPr/>
        <p:txBody>
          <a:bodyPr/>
          <a:lstStyle/>
          <a:p>
            <a:r>
              <a:rPr lang="en-US" dirty="0"/>
              <a:t>Delays</a:t>
            </a:r>
            <a:br>
              <a:rPr lang="en-US" dirty="0"/>
            </a:br>
            <a:r>
              <a:rPr lang="en-US" dirty="0"/>
              <a:t>and Beta 2 refresh </a:t>
            </a:r>
          </a:p>
        </p:txBody>
      </p:sp>
      <p:sp>
        <p:nvSpPr>
          <p:cNvPr id="3" name="Content Placeholder 2">
            <a:extLst>
              <a:ext uri="{FF2B5EF4-FFF2-40B4-BE49-F238E27FC236}">
                <a16:creationId xmlns:a16="http://schemas.microsoft.com/office/drawing/2014/main" id="{2C9096C9-FD50-499C-8AA6-457655916010}"/>
              </a:ext>
            </a:extLst>
          </p:cNvPr>
          <p:cNvSpPr>
            <a:spLocks noGrp="1"/>
          </p:cNvSpPr>
          <p:nvPr>
            <p:ph idx="1"/>
          </p:nvPr>
        </p:nvSpPr>
        <p:spPr/>
        <p:txBody>
          <a:bodyPr/>
          <a:lstStyle/>
          <a:p>
            <a:r>
              <a:rPr lang="en-US" dirty="0"/>
              <a:t>TCP/IP added from windows 2000 created significant delays</a:t>
            </a:r>
          </a:p>
          <a:p>
            <a:r>
              <a:rPr lang="en-US" dirty="0"/>
              <a:t>January 21, 1999 Beta 2 refresh released and concerned many</a:t>
            </a:r>
          </a:p>
          <a:p>
            <a:r>
              <a:rPr lang="en-US" dirty="0"/>
              <a:t>Many people expected Beta 3 and was concerned </a:t>
            </a:r>
          </a:p>
          <a:p>
            <a:r>
              <a:rPr lang="en-US" dirty="0"/>
              <a:t>Windows Neptune and Odyssey were scrapped projects that raised more concern</a:t>
            </a:r>
          </a:p>
          <a:p>
            <a:r>
              <a:rPr lang="en-US" dirty="0"/>
              <a:t>Only significant update was </a:t>
            </a:r>
            <a:r>
              <a:rPr lang="en-US" dirty="0" err="1"/>
              <a:t>AutoUpdate</a:t>
            </a:r>
            <a:r>
              <a:rPr lang="en-US" dirty="0"/>
              <a:t> was released as a win32 version which went to release</a:t>
            </a:r>
          </a:p>
        </p:txBody>
      </p:sp>
    </p:spTree>
    <p:extLst>
      <p:ext uri="{BB962C8B-B14F-4D97-AF65-F5344CB8AC3E}">
        <p14:creationId xmlns:p14="http://schemas.microsoft.com/office/powerpoint/2010/main" val="1699105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0910E-A7D1-4708-97AE-B966A0C590DC}"/>
              </a:ext>
            </a:extLst>
          </p:cNvPr>
          <p:cNvSpPr>
            <a:spLocks noGrp="1"/>
          </p:cNvSpPr>
          <p:nvPr>
            <p:ph type="title"/>
          </p:nvPr>
        </p:nvSpPr>
        <p:spPr>
          <a:xfrm>
            <a:off x="960120" y="434101"/>
            <a:ext cx="7169753" cy="1232750"/>
          </a:xfrm>
        </p:spPr>
        <p:txBody>
          <a:bodyPr anchor="b">
            <a:normAutofit/>
          </a:bodyPr>
          <a:lstStyle/>
          <a:p>
            <a:r>
              <a:rPr lang="en-US">
                <a:solidFill>
                  <a:schemeClr val="bg1"/>
                </a:solidFill>
              </a:rPr>
              <a:t>Windows ME is born</a:t>
            </a:r>
          </a:p>
        </p:txBody>
      </p:sp>
      <p:cxnSp>
        <p:nvCxnSpPr>
          <p:cNvPr id="12" name="Straight Connector 11">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a:extLst>
              <a:ext uri="{FF2B5EF4-FFF2-40B4-BE49-F238E27FC236}">
                <a16:creationId xmlns:a16="http://schemas.microsoft.com/office/drawing/2014/main" id="{B0BCF240-C495-4CEF-84D0-08639A411458}"/>
              </a:ext>
            </a:extLst>
          </p:cNvPr>
          <p:cNvSpPr>
            <a:spLocks noGrp="1"/>
          </p:cNvSpPr>
          <p:nvPr>
            <p:ph idx="1"/>
          </p:nvPr>
        </p:nvSpPr>
        <p:spPr>
          <a:xfrm>
            <a:off x="960119" y="2942252"/>
            <a:ext cx="10266681" cy="3172409"/>
          </a:xfrm>
        </p:spPr>
        <p:txBody>
          <a:bodyPr>
            <a:normAutofit/>
          </a:bodyPr>
          <a:lstStyle/>
          <a:p>
            <a:r>
              <a:rPr lang="en-US" dirty="0"/>
              <a:t>February 1</a:t>
            </a:r>
            <a:r>
              <a:rPr lang="en-US" baseline="30000" dirty="0"/>
              <a:t>st</a:t>
            </a:r>
            <a:r>
              <a:rPr lang="en-US" dirty="0"/>
              <a:t> 1999, Microsoft released a press statement announcing Microsoft 2000 Millennium edition</a:t>
            </a:r>
          </a:p>
          <a:p>
            <a:r>
              <a:rPr lang="en-US" dirty="0"/>
              <a:t>Later announced they would product the OS as Windows ME to stay hip and competitive</a:t>
            </a:r>
          </a:p>
          <a:p>
            <a:r>
              <a:rPr lang="en-US" dirty="0"/>
              <a:t>February 11</a:t>
            </a:r>
            <a:r>
              <a:rPr lang="en-US" baseline="30000" dirty="0"/>
              <a:t>th</a:t>
            </a:r>
            <a:r>
              <a:rPr lang="en-US" dirty="0"/>
              <a:t> Windows start screen debuted a startup and shutdown sound for ME</a:t>
            </a:r>
          </a:p>
          <a:p>
            <a:r>
              <a:rPr lang="en-US" dirty="0"/>
              <a:t>Windows movie maker soon added</a:t>
            </a:r>
          </a:p>
          <a:p>
            <a:r>
              <a:rPr lang="en-US" dirty="0"/>
              <a:t>By the end of February it was all coming together</a:t>
            </a:r>
          </a:p>
        </p:txBody>
      </p:sp>
    </p:spTree>
    <p:extLst>
      <p:ext uri="{BB962C8B-B14F-4D97-AF65-F5344CB8AC3E}">
        <p14:creationId xmlns:p14="http://schemas.microsoft.com/office/powerpoint/2010/main" val="1001926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4E5D0BBB-3DC3-4295-988E-3AE51E700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B4D27-30BE-4EA3-A233-63C6B651E540}"/>
              </a:ext>
            </a:extLst>
          </p:cNvPr>
          <p:cNvSpPr>
            <a:spLocks noGrp="1"/>
          </p:cNvSpPr>
          <p:nvPr>
            <p:ph type="title"/>
          </p:nvPr>
        </p:nvSpPr>
        <p:spPr>
          <a:xfrm>
            <a:off x="752272" y="5075861"/>
            <a:ext cx="10667998" cy="1087866"/>
          </a:xfrm>
        </p:spPr>
        <p:txBody>
          <a:bodyPr anchor="ctr">
            <a:normAutofit/>
          </a:bodyPr>
          <a:lstStyle/>
          <a:p>
            <a:r>
              <a:rPr lang="en-US" sz="4400"/>
              <a:t>Beta 3 and the year 2000</a:t>
            </a:r>
          </a:p>
        </p:txBody>
      </p:sp>
      <p:sp>
        <p:nvSpPr>
          <p:cNvPr id="3" name="Content Placeholder 2">
            <a:extLst>
              <a:ext uri="{FF2B5EF4-FFF2-40B4-BE49-F238E27FC236}">
                <a16:creationId xmlns:a16="http://schemas.microsoft.com/office/drawing/2014/main" id="{ED420D0C-F457-4721-8241-542880D90BB4}"/>
              </a:ext>
            </a:extLst>
          </p:cNvPr>
          <p:cNvSpPr>
            <a:spLocks noGrp="1"/>
          </p:cNvSpPr>
          <p:nvPr>
            <p:ph idx="1"/>
          </p:nvPr>
        </p:nvSpPr>
        <p:spPr>
          <a:xfrm>
            <a:off x="752272" y="569066"/>
            <a:ext cx="10677726" cy="3772779"/>
          </a:xfrm>
        </p:spPr>
        <p:txBody>
          <a:bodyPr anchor="ctr">
            <a:normAutofit/>
          </a:bodyPr>
          <a:lstStyle/>
          <a:p>
            <a:pPr>
              <a:lnSpc>
                <a:spcPct val="102000"/>
              </a:lnSpc>
            </a:pPr>
            <a:r>
              <a:rPr lang="en-US"/>
              <a:t>Companies became angry after a rumor that enterprise network features would not be supported</a:t>
            </a:r>
          </a:p>
          <a:p>
            <a:pPr>
              <a:lnSpc>
                <a:spcPct val="102000"/>
              </a:lnSpc>
            </a:pPr>
            <a:r>
              <a:rPr lang="en-US"/>
              <a:t>Eventually added in but adamantly opposed to pursue the home aspect of ME </a:t>
            </a:r>
          </a:p>
          <a:p>
            <a:pPr>
              <a:lnSpc>
                <a:spcPct val="102000"/>
              </a:lnSpc>
            </a:pPr>
            <a:r>
              <a:rPr lang="en-US"/>
              <a:t>Beta 3 launched April 11</a:t>
            </a:r>
            <a:r>
              <a:rPr lang="en-US" baseline="30000"/>
              <a:t>th</a:t>
            </a:r>
            <a:r>
              <a:rPr lang="en-US"/>
              <a:t> 2000  alongside Windows media player 7</a:t>
            </a:r>
          </a:p>
          <a:p>
            <a:pPr>
              <a:lnSpc>
                <a:spcPct val="102000"/>
              </a:lnSpc>
            </a:pPr>
            <a:r>
              <a:rPr lang="en-US"/>
              <a:t>Beta 3 notes</a:t>
            </a:r>
          </a:p>
          <a:p>
            <a:pPr lvl="1">
              <a:lnSpc>
                <a:spcPct val="102000"/>
              </a:lnSpc>
            </a:pPr>
            <a:r>
              <a:rPr lang="en-US"/>
              <a:t>System restore finally worked</a:t>
            </a:r>
          </a:p>
          <a:p>
            <a:pPr lvl="1">
              <a:lnSpc>
                <a:spcPct val="102000"/>
              </a:lnSpc>
            </a:pPr>
            <a:r>
              <a:rPr lang="en-US"/>
              <a:t>Internet connection sharing</a:t>
            </a:r>
          </a:p>
          <a:p>
            <a:pPr lvl="1">
              <a:lnSpc>
                <a:spcPct val="102000"/>
              </a:lnSpc>
            </a:pPr>
            <a:r>
              <a:rPr lang="en-US"/>
              <a:t>Multiplayer gaming over home network</a:t>
            </a:r>
          </a:p>
          <a:p>
            <a:pPr lvl="1">
              <a:lnSpc>
                <a:spcPct val="102000"/>
              </a:lnSpc>
            </a:pPr>
            <a:r>
              <a:rPr lang="en-US"/>
              <a:t>Digital camera integration</a:t>
            </a:r>
          </a:p>
          <a:p>
            <a:pPr lvl="1">
              <a:lnSpc>
                <a:spcPct val="102000"/>
              </a:lnSpc>
            </a:pPr>
            <a:r>
              <a:rPr lang="en-US"/>
              <a:t>Boasted faster startup than 98, iMac, and Sony PlayStation</a:t>
            </a:r>
          </a:p>
          <a:p>
            <a:pPr>
              <a:lnSpc>
                <a:spcPct val="102000"/>
              </a:lnSpc>
            </a:pPr>
            <a:endParaRPr lang="en-US"/>
          </a:p>
        </p:txBody>
      </p:sp>
      <p:sp>
        <p:nvSpPr>
          <p:cNvPr id="15" name="Freeform 6">
            <a:extLst>
              <a:ext uri="{FF2B5EF4-FFF2-40B4-BE49-F238E27FC236}">
                <a16:creationId xmlns:a16="http://schemas.microsoft.com/office/drawing/2014/main" id="{C27271CB-4E66-4C22-A01B-C1BBC3CFE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1021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6" name="Straight Connector 11">
            <a:extLst>
              <a:ext uri="{FF2B5EF4-FFF2-40B4-BE49-F238E27FC236}">
                <a16:creationId xmlns:a16="http://schemas.microsoft.com/office/drawing/2014/main" id="{3E650E83-BC4B-4446-939C-BEE5A892F8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1133856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845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1D46A48-8E32-4697-A8B3-F0BC71400AB4}"/>
              </a:ext>
            </a:extLst>
          </p:cNvPr>
          <p:cNvSpPr>
            <a:spLocks noGrp="1"/>
          </p:cNvSpPr>
          <p:nvPr>
            <p:ph type="title"/>
          </p:nvPr>
        </p:nvSpPr>
        <p:spPr>
          <a:xfrm>
            <a:off x="643467" y="643466"/>
            <a:ext cx="3933390" cy="4937287"/>
          </a:xfrm>
        </p:spPr>
        <p:txBody>
          <a:bodyPr anchor="b">
            <a:normAutofit/>
          </a:bodyPr>
          <a:lstStyle/>
          <a:p>
            <a:pPr algn="l"/>
            <a:r>
              <a:rPr lang="en-US" sz="4800"/>
              <a:t>The release of ME</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4489CB5F-272E-4BDB-A271-7D0F91D5A5C0}"/>
              </a:ext>
            </a:extLst>
          </p:cNvPr>
          <p:cNvSpPr>
            <a:spLocks noGrp="1"/>
          </p:cNvSpPr>
          <p:nvPr>
            <p:ph idx="1"/>
          </p:nvPr>
        </p:nvSpPr>
        <p:spPr>
          <a:xfrm>
            <a:off x="4955354" y="643466"/>
            <a:ext cx="6593180" cy="4937287"/>
          </a:xfrm>
        </p:spPr>
        <p:txBody>
          <a:bodyPr>
            <a:normAutofit/>
          </a:bodyPr>
          <a:lstStyle/>
          <a:p>
            <a:pPr>
              <a:lnSpc>
                <a:spcPct val="102000"/>
              </a:lnSpc>
            </a:pPr>
            <a:r>
              <a:rPr lang="en-US" sz="1700"/>
              <a:t>Windows ME finally signed off for release on June 28</a:t>
            </a:r>
            <a:r>
              <a:rPr lang="en-US" sz="1700" baseline="30000"/>
              <a:t>th</a:t>
            </a:r>
            <a:r>
              <a:rPr lang="en-US" sz="1700"/>
              <a:t> 2000 </a:t>
            </a:r>
          </a:p>
          <a:p>
            <a:pPr>
              <a:lnSpc>
                <a:spcPct val="102000"/>
              </a:lnSpc>
            </a:pPr>
            <a:r>
              <a:rPr lang="en-US" sz="1700"/>
              <a:t>Retail availability held back until September 14</a:t>
            </a:r>
            <a:r>
              <a:rPr lang="en-US" sz="1700" baseline="30000"/>
              <a:t>th</a:t>
            </a:r>
          </a:p>
          <a:p>
            <a:pPr lvl="1">
              <a:lnSpc>
                <a:spcPct val="102000"/>
              </a:lnSpc>
            </a:pPr>
            <a:r>
              <a:rPr lang="en-US" sz="1700"/>
              <a:t> $209 for full-package product (same as 98)</a:t>
            </a:r>
          </a:p>
          <a:p>
            <a:pPr lvl="1">
              <a:lnSpc>
                <a:spcPct val="102000"/>
              </a:lnSpc>
            </a:pPr>
            <a:r>
              <a:rPr lang="en-US" sz="1700"/>
              <a:t>$109 for a version upgrade</a:t>
            </a:r>
          </a:p>
          <a:p>
            <a:pPr>
              <a:lnSpc>
                <a:spcPct val="102000"/>
              </a:lnSpc>
            </a:pPr>
            <a:r>
              <a:rPr lang="en-US" sz="1700"/>
              <a:t> Many users reported problems installing ME</a:t>
            </a:r>
          </a:p>
          <a:p>
            <a:pPr lvl="1">
              <a:lnSpc>
                <a:spcPct val="102000"/>
              </a:lnSpc>
            </a:pPr>
            <a:r>
              <a:rPr lang="en-US" sz="1700"/>
              <a:t>Problems getting it to work with non-Dell hardware</a:t>
            </a:r>
          </a:p>
          <a:p>
            <a:pPr lvl="1">
              <a:lnSpc>
                <a:spcPct val="102000"/>
              </a:lnSpc>
            </a:pPr>
            <a:r>
              <a:rPr lang="en-US" sz="1700"/>
              <a:t>Problems getting ME to shutdown</a:t>
            </a:r>
          </a:p>
          <a:p>
            <a:pPr>
              <a:lnSpc>
                <a:spcPct val="102000"/>
              </a:lnSpc>
            </a:pPr>
            <a:r>
              <a:rPr lang="en-US" sz="1700"/>
              <a:t>Many users stayed with 98 or even opted to upgrade to 2000 despite it being enterprise based</a:t>
            </a:r>
          </a:p>
          <a:p>
            <a:pPr>
              <a:lnSpc>
                <a:spcPct val="102000"/>
              </a:lnSpc>
            </a:pPr>
            <a:r>
              <a:rPr lang="en-US" sz="1700"/>
              <a:t>Microsoft planes to stop support in 2004, but kept support until July 11</a:t>
            </a:r>
            <a:r>
              <a:rPr lang="en-US" sz="1700" baseline="30000"/>
              <a:t>th</a:t>
            </a:r>
            <a:r>
              <a:rPr lang="en-US" sz="1700"/>
              <a:t> 2006</a:t>
            </a:r>
          </a:p>
          <a:p>
            <a:pPr>
              <a:lnSpc>
                <a:spcPct val="102000"/>
              </a:lnSpc>
            </a:pPr>
            <a:r>
              <a:rPr lang="en-US" sz="1700"/>
              <a:t>Microsoft pulled Microsoft Internet Games Services on July 31, 2019 </a:t>
            </a:r>
          </a:p>
          <a:p>
            <a:pPr marL="402336" lvl="1" indent="0">
              <a:lnSpc>
                <a:spcPct val="102000"/>
              </a:lnSpc>
              <a:buNone/>
            </a:pPr>
            <a:endParaRPr lang="en-US" sz="1700"/>
          </a:p>
          <a:p>
            <a:pPr>
              <a:lnSpc>
                <a:spcPct val="102000"/>
              </a:lnSpc>
            </a:pPr>
            <a:endParaRPr lang="en-US" sz="1700"/>
          </a:p>
        </p:txBody>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52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5E26-4AA9-4A3E-8AB4-0A548FB132AB}"/>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EECDBD6A-6C2A-44CC-8BAF-ED8C6C886C32}"/>
              </a:ext>
            </a:extLst>
          </p:cNvPr>
          <p:cNvSpPr>
            <a:spLocks noGrp="1"/>
          </p:cNvSpPr>
          <p:nvPr>
            <p:ph idx="1"/>
          </p:nvPr>
        </p:nvSpPr>
        <p:spPr/>
        <p:txBody>
          <a:bodyPr/>
          <a:lstStyle/>
          <a:p>
            <a:r>
              <a:rPr lang="en-US" dirty="0"/>
              <a:t>Paul </a:t>
            </a:r>
            <a:r>
              <a:rPr lang="en-US" dirty="0" err="1"/>
              <a:t>Thurrott</a:t>
            </a:r>
            <a:r>
              <a:rPr lang="en-US" dirty="0"/>
              <a:t> </a:t>
            </a:r>
            <a:r>
              <a:rPr lang="en-US" dirty="0">
                <a:hlinkClick r:id="rId2"/>
              </a:rPr>
              <a:t>https://www.itprotoday.com/windows-server/road-gold-development-windows-me</a:t>
            </a:r>
            <a:r>
              <a:rPr lang="en-US" dirty="0"/>
              <a:t> July 5th, 2000. Web. Feb. 9</a:t>
            </a:r>
            <a:r>
              <a:rPr lang="en-US" baseline="30000" dirty="0"/>
              <a:t>th</a:t>
            </a:r>
            <a:r>
              <a:rPr lang="en-US" dirty="0"/>
              <a:t> ,2020.</a:t>
            </a:r>
          </a:p>
          <a:p>
            <a:r>
              <a:rPr lang="en-US" dirty="0">
                <a:hlinkClick r:id="rId3"/>
              </a:rPr>
              <a:t>https://news.microsoft.com/2000/06/19/microsoft-windows-millennium-edition-released-to-manufacturing/</a:t>
            </a:r>
            <a:r>
              <a:rPr lang="en-US" dirty="0"/>
              <a:t> June 19</a:t>
            </a:r>
            <a:r>
              <a:rPr lang="en-US" baseline="30000" dirty="0"/>
              <a:t>th</a:t>
            </a:r>
            <a:r>
              <a:rPr lang="en-US" dirty="0"/>
              <a:t> ,2000. Web. Feb. 9</a:t>
            </a:r>
            <a:r>
              <a:rPr lang="en-US" baseline="30000" dirty="0"/>
              <a:t>th</a:t>
            </a:r>
            <a:r>
              <a:rPr lang="en-US" dirty="0"/>
              <a:t> ,2020</a:t>
            </a:r>
          </a:p>
        </p:txBody>
      </p:sp>
    </p:spTree>
    <p:extLst>
      <p:ext uri="{BB962C8B-B14F-4D97-AF65-F5344CB8AC3E}">
        <p14:creationId xmlns:p14="http://schemas.microsoft.com/office/powerpoint/2010/main" val="2499404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59B9-123C-4CAD-B77C-AE94F03D3FE7}"/>
              </a:ext>
            </a:extLst>
          </p:cNvPr>
          <p:cNvSpPr>
            <a:spLocks noGrp="1"/>
          </p:cNvSpPr>
          <p:nvPr>
            <p:ph type="title"/>
          </p:nvPr>
        </p:nvSpPr>
        <p:spPr/>
        <p:txBody>
          <a:bodyPr/>
          <a:lstStyle/>
          <a:p>
            <a:r>
              <a:rPr lang="en-US" dirty="0"/>
              <a:t>DEVO</a:t>
            </a:r>
          </a:p>
        </p:txBody>
      </p:sp>
      <p:sp>
        <p:nvSpPr>
          <p:cNvPr id="3" name="Content Placeholder 2">
            <a:extLst>
              <a:ext uri="{FF2B5EF4-FFF2-40B4-BE49-F238E27FC236}">
                <a16:creationId xmlns:a16="http://schemas.microsoft.com/office/drawing/2014/main" id="{5A43D73D-6E01-4D60-849F-BBC9020BA7B9}"/>
              </a:ext>
            </a:extLst>
          </p:cNvPr>
          <p:cNvSpPr>
            <a:spLocks noGrp="1"/>
          </p:cNvSpPr>
          <p:nvPr>
            <p:ph idx="1"/>
          </p:nvPr>
        </p:nvSpPr>
        <p:spPr/>
        <p:txBody>
          <a:bodyPr/>
          <a:lstStyle/>
          <a:p>
            <a:r>
              <a:rPr lang="en-US" dirty="0"/>
              <a:t>Philippians 4:6-7: </a:t>
            </a:r>
          </a:p>
          <a:p>
            <a:pPr lvl="1"/>
            <a:r>
              <a:rPr lang="en-US" dirty="0"/>
              <a:t>“Do not be anxious about anything, but in everything by prayer and supplication with thanksgiving let your requests be made known to God.</a:t>
            </a:r>
          </a:p>
          <a:p>
            <a:r>
              <a:rPr lang="en-US" dirty="0"/>
              <a:t>Matthew 6:25-26:</a:t>
            </a:r>
          </a:p>
          <a:p>
            <a:pPr lvl="1"/>
            <a:r>
              <a:rPr lang="en-US" dirty="0"/>
              <a:t>Therefore I tell you, do not worry about your life, what you will eat or drink; or about your body, what you will wear. Is not life more than food, and the body more than clothes</a:t>
            </a:r>
            <a:r>
              <a:rPr lang="en-US"/>
              <a:t>? Look </a:t>
            </a:r>
            <a:r>
              <a:rPr lang="en-US" dirty="0"/>
              <a:t>at the birds of the air; they do not sow or reap or store away in barns, and yet your heavenly Father feeds them. Are you not much more valuable than they? </a:t>
            </a:r>
          </a:p>
        </p:txBody>
      </p:sp>
    </p:spTree>
    <p:extLst>
      <p:ext uri="{BB962C8B-B14F-4D97-AF65-F5344CB8AC3E}">
        <p14:creationId xmlns:p14="http://schemas.microsoft.com/office/powerpoint/2010/main" val="2885207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921-94EA-4735-ACE0-52BCFC094492}"/>
              </a:ext>
            </a:extLst>
          </p:cNvPr>
          <p:cNvSpPr>
            <a:spLocks noGrp="1"/>
          </p:cNvSpPr>
          <p:nvPr>
            <p:ph type="ctrTitle"/>
          </p:nvPr>
        </p:nvSpPr>
        <p:spPr/>
        <p:txBody>
          <a:bodyPr/>
          <a:lstStyle/>
          <a:p>
            <a:r>
              <a:rPr lang="en-US" dirty="0"/>
              <a:t>Benefits of ME</a:t>
            </a:r>
          </a:p>
        </p:txBody>
      </p:sp>
      <p:sp>
        <p:nvSpPr>
          <p:cNvPr id="3" name="Subtitle 2">
            <a:extLst>
              <a:ext uri="{FF2B5EF4-FFF2-40B4-BE49-F238E27FC236}">
                <a16:creationId xmlns:a16="http://schemas.microsoft.com/office/drawing/2014/main" id="{25EB82D8-8687-47FE-84F2-971DC3B8B709}"/>
              </a:ext>
            </a:extLst>
          </p:cNvPr>
          <p:cNvSpPr>
            <a:spLocks noGrp="1"/>
          </p:cNvSpPr>
          <p:nvPr>
            <p:ph type="subTitle" idx="1"/>
          </p:nvPr>
        </p:nvSpPr>
        <p:spPr/>
        <p:txBody>
          <a:bodyPr>
            <a:normAutofit fontScale="92500" lnSpcReduction="10000"/>
          </a:bodyPr>
          <a:lstStyle/>
          <a:p>
            <a:r>
              <a:rPr lang="en-US" dirty="0"/>
              <a:t>The things that stayed</a:t>
            </a:r>
          </a:p>
          <a:p>
            <a:r>
              <a:rPr lang="en-US" dirty="0"/>
              <a:t>By: Ancel Carson</a:t>
            </a:r>
          </a:p>
        </p:txBody>
      </p:sp>
    </p:spTree>
    <p:extLst>
      <p:ext uri="{BB962C8B-B14F-4D97-AF65-F5344CB8AC3E}">
        <p14:creationId xmlns:p14="http://schemas.microsoft.com/office/powerpoint/2010/main" val="225244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75DEC-F3F7-44EA-8DF4-803CE3900BA5}"/>
              </a:ext>
            </a:extLst>
          </p:cNvPr>
          <p:cNvSpPr>
            <a:spLocks noGrp="1"/>
          </p:cNvSpPr>
          <p:nvPr>
            <p:ph type="title"/>
          </p:nvPr>
        </p:nvSpPr>
        <p:spPr>
          <a:xfrm>
            <a:off x="960120" y="434101"/>
            <a:ext cx="7169753" cy="1232750"/>
          </a:xfrm>
        </p:spPr>
        <p:txBody>
          <a:bodyPr anchor="b">
            <a:normAutofit/>
          </a:bodyPr>
          <a:lstStyle/>
          <a:p>
            <a:r>
              <a:rPr lang="en-US" sz="3900" dirty="0">
                <a:solidFill>
                  <a:schemeClr val="bg1"/>
                </a:solidFill>
              </a:rPr>
              <a:t>Different Areas of Improvement</a:t>
            </a:r>
          </a:p>
        </p:txBody>
      </p:sp>
      <p:cxnSp>
        <p:nvCxnSpPr>
          <p:cNvPr id="14" name="Straight Connector 13">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graphicFrame>
        <p:nvGraphicFramePr>
          <p:cNvPr id="5" name="Content Placeholder 2">
            <a:extLst>
              <a:ext uri="{FF2B5EF4-FFF2-40B4-BE49-F238E27FC236}">
                <a16:creationId xmlns:a16="http://schemas.microsoft.com/office/drawing/2014/main" id="{C92EA43D-2A9E-4909-BEAD-9B7A5E1B65EE}"/>
              </a:ext>
            </a:extLst>
          </p:cNvPr>
          <p:cNvGraphicFramePr>
            <a:graphicFrameLocks noGrp="1"/>
          </p:cNvGraphicFramePr>
          <p:nvPr>
            <p:ph idx="1"/>
          </p:nvPr>
        </p:nvGraphicFramePr>
        <p:xfrm>
          <a:off x="960120" y="2917149"/>
          <a:ext cx="10279971" cy="2987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516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501A84-E03A-4644-83BE-A65F0ACCC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B1EE1F-6738-485F-A620-2602F7683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7"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32235-9789-4BAA-B13A-2B7731067041}"/>
              </a:ext>
            </a:extLst>
          </p:cNvPr>
          <p:cNvSpPr>
            <a:spLocks noGrp="1"/>
          </p:cNvSpPr>
          <p:nvPr>
            <p:ph type="title"/>
          </p:nvPr>
        </p:nvSpPr>
        <p:spPr>
          <a:xfrm>
            <a:off x="8046748" y="1257300"/>
            <a:ext cx="3505240" cy="4254869"/>
          </a:xfrm>
        </p:spPr>
        <p:txBody>
          <a:bodyPr>
            <a:normAutofit/>
          </a:bodyPr>
          <a:lstStyle/>
          <a:p>
            <a:pPr algn="l"/>
            <a:r>
              <a:rPr lang="en-US" sz="3900">
                <a:solidFill>
                  <a:schemeClr val="bg1"/>
                </a:solidFill>
              </a:rPr>
              <a:t>Developer Improvements</a:t>
            </a:r>
          </a:p>
        </p:txBody>
      </p:sp>
      <p:sp>
        <p:nvSpPr>
          <p:cNvPr id="3" name="Content Placeholder 2">
            <a:extLst>
              <a:ext uri="{FF2B5EF4-FFF2-40B4-BE49-F238E27FC236}">
                <a16:creationId xmlns:a16="http://schemas.microsoft.com/office/drawing/2014/main" id="{FF350066-2913-478E-9DBE-65190712156D}"/>
              </a:ext>
            </a:extLst>
          </p:cNvPr>
          <p:cNvSpPr>
            <a:spLocks noGrp="1"/>
          </p:cNvSpPr>
          <p:nvPr>
            <p:ph idx="1"/>
          </p:nvPr>
        </p:nvSpPr>
        <p:spPr>
          <a:xfrm>
            <a:off x="666755" y="569066"/>
            <a:ext cx="6248398" cy="5655156"/>
          </a:xfrm>
        </p:spPr>
        <p:txBody>
          <a:bodyPr>
            <a:normAutofit/>
          </a:bodyPr>
          <a:lstStyle/>
          <a:p>
            <a:pPr lvl="0"/>
            <a:r>
              <a:rPr lang="en-US" dirty="0"/>
              <a:t>Windows Image Acquisition API</a:t>
            </a:r>
          </a:p>
          <a:p>
            <a:pPr lvl="1"/>
            <a:r>
              <a:rPr lang="en-US" dirty="0"/>
              <a:t>Enables graphics software to communicate with imaging hardware</a:t>
            </a:r>
          </a:p>
          <a:p>
            <a:pPr lvl="2"/>
            <a:r>
              <a:rPr lang="en-US" dirty="0"/>
              <a:t>Scanners, Digital Cameras, Digital Video Equipment.</a:t>
            </a:r>
          </a:p>
          <a:p>
            <a:pPr lvl="1"/>
            <a:r>
              <a:rPr lang="en-US" dirty="0"/>
              <a:t>Provides a unique framework  where a device can inform a computer of its capabilities.</a:t>
            </a:r>
          </a:p>
          <a:p>
            <a:pPr lvl="0"/>
            <a:r>
              <a:rPr lang="en-US" dirty="0"/>
              <a:t>Generic drivers for USB</a:t>
            </a:r>
          </a:p>
          <a:p>
            <a:pPr lvl="1"/>
            <a:r>
              <a:rPr lang="en-US" dirty="0"/>
              <a:t>First OS from the Windows 9x Series that implemented generic drivers for USB devices.</a:t>
            </a:r>
          </a:p>
          <a:p>
            <a:pPr lvl="2"/>
            <a:r>
              <a:rPr lang="en-US" dirty="0"/>
              <a:t>Mass Storage Devices, Printers</a:t>
            </a:r>
          </a:p>
          <a:p>
            <a:pPr lvl="2"/>
            <a:r>
              <a:rPr lang="en-US" dirty="0"/>
              <a:t>Standard support for 5-button mice</a:t>
            </a:r>
          </a:p>
          <a:p>
            <a:r>
              <a:rPr lang="en-US" dirty="0"/>
              <a:t>Faster Boot Times</a:t>
            </a:r>
          </a:p>
          <a:p>
            <a:pPr lvl="1"/>
            <a:r>
              <a:rPr lang="en-US" dirty="0"/>
              <a:t>Removal of Real mode DOS</a:t>
            </a:r>
          </a:p>
        </p:txBody>
      </p:sp>
      <p:cxnSp>
        <p:nvCxnSpPr>
          <p:cNvPr id="12" name="Straight Connector 11">
            <a:extLst>
              <a:ext uri="{FF2B5EF4-FFF2-40B4-BE49-F238E27FC236}">
                <a16:creationId xmlns:a16="http://schemas.microsoft.com/office/drawing/2014/main" id="{ADC544FB-7860-4381-935B-43879C94F6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86703" y="1257300"/>
            <a:ext cx="0" cy="56007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D9949DD4-1FB3-4162-9489-E2488DEC3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39374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Tree>
    <p:extLst>
      <p:ext uri="{BB962C8B-B14F-4D97-AF65-F5344CB8AC3E}">
        <p14:creationId xmlns:p14="http://schemas.microsoft.com/office/powerpoint/2010/main" val="1013412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0BF86-1545-454F-930D-D633E83BA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A6461BD-45DB-4A8E-B548-6A8182B61790}"/>
              </a:ext>
            </a:extLst>
          </p:cNvPr>
          <p:cNvSpPr>
            <a:spLocks noGrp="1"/>
          </p:cNvSpPr>
          <p:nvPr>
            <p:ph type="title"/>
          </p:nvPr>
        </p:nvSpPr>
        <p:spPr>
          <a:xfrm>
            <a:off x="651767" y="643466"/>
            <a:ext cx="3689094" cy="5286594"/>
          </a:xfrm>
        </p:spPr>
        <p:txBody>
          <a:bodyPr>
            <a:normAutofit/>
          </a:bodyPr>
          <a:lstStyle/>
          <a:p>
            <a:r>
              <a:rPr lang="en-US" sz="4000" dirty="0"/>
              <a:t>User Improvements</a:t>
            </a:r>
          </a:p>
        </p:txBody>
      </p:sp>
      <p:cxnSp>
        <p:nvCxnSpPr>
          <p:cNvPr id="10" name="Straight Connector 9">
            <a:extLst>
              <a:ext uri="{FF2B5EF4-FFF2-40B4-BE49-F238E27FC236}">
                <a16:creationId xmlns:a16="http://schemas.microsoft.com/office/drawing/2014/main" id="{6BAD51BF-92DF-4BA7-A185-7E1D78DF4E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2596" y="643466"/>
            <a:ext cx="0" cy="6214534"/>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9F27C0-1DF9-4C6B-9895-20F7A6DEB5C8}"/>
              </a:ext>
            </a:extLst>
          </p:cNvPr>
          <p:cNvSpPr>
            <a:spLocks noGrp="1"/>
          </p:cNvSpPr>
          <p:nvPr>
            <p:ph idx="1"/>
          </p:nvPr>
        </p:nvSpPr>
        <p:spPr>
          <a:xfrm>
            <a:off x="4984329" y="643466"/>
            <a:ext cx="5154935" cy="4964126"/>
          </a:xfrm>
        </p:spPr>
        <p:txBody>
          <a:bodyPr>
            <a:normAutofit/>
          </a:bodyPr>
          <a:lstStyle/>
          <a:p>
            <a:pPr lvl="0"/>
            <a:r>
              <a:rPr lang="en-US" sz="1600" dirty="0"/>
              <a:t>System Restore</a:t>
            </a:r>
          </a:p>
          <a:p>
            <a:pPr lvl="1"/>
            <a:r>
              <a:rPr lang="en-US" sz="1400" dirty="0"/>
              <a:t>Allowed a user to return their machine to an earlier version</a:t>
            </a:r>
          </a:p>
          <a:p>
            <a:pPr lvl="0"/>
            <a:r>
              <a:rPr lang="en-US" sz="1600" dirty="0"/>
              <a:t>Movie Maker</a:t>
            </a:r>
          </a:p>
          <a:p>
            <a:pPr lvl="1"/>
            <a:r>
              <a:rPr lang="en-US" sz="1400" dirty="0"/>
              <a:t>Basic video capture and editing capabilities</a:t>
            </a:r>
          </a:p>
          <a:p>
            <a:pPr lvl="0"/>
            <a:r>
              <a:rPr lang="en-US" sz="1600" dirty="0"/>
              <a:t>Auto Updates</a:t>
            </a:r>
          </a:p>
          <a:p>
            <a:pPr lvl="1"/>
            <a:r>
              <a:rPr lang="en-US" sz="1400" dirty="0"/>
              <a:t>Automatically downloaded and installed critical Windows updates</a:t>
            </a:r>
          </a:p>
          <a:p>
            <a:pPr lvl="0"/>
            <a:r>
              <a:rPr lang="en-US" sz="1600" dirty="0"/>
              <a:t>Image Preview</a:t>
            </a:r>
          </a:p>
          <a:p>
            <a:pPr lvl="1"/>
            <a:r>
              <a:rPr lang="en-US" sz="1400" dirty="0"/>
              <a:t>Allowed a user to view, rotate, room in/out, or print photos</a:t>
            </a:r>
          </a:p>
          <a:p>
            <a:pPr lvl="0"/>
            <a:r>
              <a:rPr lang="en-US" sz="1600" dirty="0"/>
              <a:t>Net Crawler</a:t>
            </a:r>
          </a:p>
          <a:p>
            <a:pPr lvl="1"/>
            <a:r>
              <a:rPr lang="en-US" sz="1400" dirty="0"/>
              <a:t>Automatically searched for devices and printers in the My Network space.</a:t>
            </a:r>
          </a:p>
          <a:p>
            <a:pPr lvl="1"/>
            <a:endParaRPr lang="en-US" sz="1600" dirty="0"/>
          </a:p>
        </p:txBody>
      </p:sp>
      <p:sp>
        <p:nvSpPr>
          <p:cNvPr id="12" name="Freeform 6">
            <a:extLst>
              <a:ext uri="{FF2B5EF4-FFF2-40B4-BE49-F238E27FC236}">
                <a16:creationId xmlns:a16="http://schemas.microsoft.com/office/drawing/2014/main" id="{4FA98957-023B-4B4C-B8F5-A60254A63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8237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865333E-6BF7-40FE-AC7D-EB8A0900A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6F2DD-86E9-4A08-A194-74E7C4CA1D6F}"/>
              </a:ext>
            </a:extLst>
          </p:cNvPr>
          <p:cNvSpPr>
            <a:spLocks noGrp="1"/>
          </p:cNvSpPr>
          <p:nvPr>
            <p:ph type="ctrTitle"/>
          </p:nvPr>
        </p:nvSpPr>
        <p:spPr>
          <a:xfrm>
            <a:off x="2797126" y="2678464"/>
            <a:ext cx="8832898" cy="3798420"/>
          </a:xfrm>
        </p:spPr>
        <p:txBody>
          <a:bodyPr anchor="t">
            <a:normAutofit/>
          </a:bodyPr>
          <a:lstStyle/>
          <a:p>
            <a:r>
              <a:rPr lang="en-US" sz="8000"/>
              <a:t>The History </a:t>
            </a:r>
            <a:r>
              <a:rPr lang="en-US" sz="8000" dirty="0"/>
              <a:t>of Windows ME</a:t>
            </a:r>
          </a:p>
        </p:txBody>
      </p:sp>
      <p:sp>
        <p:nvSpPr>
          <p:cNvPr id="3" name="Subtitle 2">
            <a:extLst>
              <a:ext uri="{FF2B5EF4-FFF2-40B4-BE49-F238E27FC236}">
                <a16:creationId xmlns:a16="http://schemas.microsoft.com/office/drawing/2014/main" id="{65124FDF-EF9F-4537-9264-F7B73196F93A}"/>
              </a:ext>
            </a:extLst>
          </p:cNvPr>
          <p:cNvSpPr>
            <a:spLocks noGrp="1"/>
          </p:cNvSpPr>
          <p:nvPr>
            <p:ph type="subTitle" idx="1"/>
          </p:nvPr>
        </p:nvSpPr>
        <p:spPr>
          <a:xfrm>
            <a:off x="2797125" y="1238250"/>
            <a:ext cx="8832899" cy="1143117"/>
          </a:xfrm>
        </p:spPr>
        <p:txBody>
          <a:bodyPr anchor="b">
            <a:normAutofit/>
          </a:bodyPr>
          <a:lstStyle/>
          <a:p>
            <a:pPr>
              <a:spcAft>
                <a:spcPts val="600"/>
              </a:spcAft>
            </a:pPr>
            <a:r>
              <a:rPr lang="en-US" sz="3200"/>
              <a:t>By Tanner Waters</a:t>
            </a:r>
          </a:p>
        </p:txBody>
      </p:sp>
      <p:sp>
        <p:nvSpPr>
          <p:cNvPr id="10" name="Freeform 6">
            <a:extLst>
              <a:ext uri="{FF2B5EF4-FFF2-40B4-BE49-F238E27FC236}">
                <a16:creationId xmlns:a16="http://schemas.microsoft.com/office/drawing/2014/main" id="{C971C6CD-6DA8-4FDD-A89B-4B681DE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145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2" name="Straight Connector 11">
            <a:extLst>
              <a:ext uri="{FF2B5EF4-FFF2-40B4-BE49-F238E27FC236}">
                <a16:creationId xmlns:a16="http://schemas.microsoft.com/office/drawing/2014/main" id="{ED3CBB7D-B825-489C-9789-70D05A25C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65120" y="2519131"/>
            <a:ext cx="932688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8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CD36-E146-46CA-8993-8507A8F21C6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616FE5A-EE0A-4527-A2FF-98192FF1365E}"/>
              </a:ext>
            </a:extLst>
          </p:cNvPr>
          <p:cNvSpPr>
            <a:spLocks noGrp="1"/>
          </p:cNvSpPr>
          <p:nvPr>
            <p:ph idx="1"/>
          </p:nvPr>
        </p:nvSpPr>
        <p:spPr/>
        <p:txBody>
          <a:bodyPr/>
          <a:lstStyle/>
          <a:p>
            <a:r>
              <a:rPr lang="en-US" dirty="0">
                <a:hlinkClick r:id="rId2"/>
              </a:rPr>
              <a:t>https://en.wikipedia.org/wiki/Windows_Me</a:t>
            </a:r>
            <a:endParaRPr lang="en-US" dirty="0"/>
          </a:p>
          <a:p>
            <a:r>
              <a:rPr lang="en-US" dirty="0">
                <a:hlinkClick r:id="rId3"/>
              </a:rPr>
              <a:t>https://en.wikipedia.org/wiki/Windows_Image_Acquisition</a:t>
            </a:r>
            <a:endParaRPr lang="en-US" dirty="0"/>
          </a:p>
          <a:p>
            <a:endParaRPr lang="en-US" dirty="0"/>
          </a:p>
        </p:txBody>
      </p:sp>
    </p:spTree>
    <p:extLst>
      <p:ext uri="{BB962C8B-B14F-4D97-AF65-F5344CB8AC3E}">
        <p14:creationId xmlns:p14="http://schemas.microsoft.com/office/powerpoint/2010/main" val="2199576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D356BB-1468-455D-8345-0C50B77921EE}"/>
              </a:ext>
            </a:extLst>
          </p:cNvPr>
          <p:cNvSpPr>
            <a:spLocks noGrp="1"/>
          </p:cNvSpPr>
          <p:nvPr>
            <p:ph type="subTitle" idx="1"/>
          </p:nvPr>
        </p:nvSpPr>
        <p:spPr>
          <a:xfrm>
            <a:off x="1088914" y="5699099"/>
            <a:ext cx="7034362" cy="706355"/>
          </a:xfrm>
        </p:spPr>
        <p:txBody>
          <a:bodyPr/>
          <a:lstStyle/>
          <a:p>
            <a:r>
              <a:rPr lang="en-US" dirty="0" err="1"/>
              <a:t>PCWorld’s</a:t>
            </a:r>
            <a:r>
              <a:rPr lang="en-US" dirty="0"/>
              <a:t> #4 worst tech product. Ever.</a:t>
            </a:r>
          </a:p>
        </p:txBody>
      </p:sp>
      <p:pic>
        <p:nvPicPr>
          <p:cNvPr id="1026" name="Picture 2" descr="Image result for windows me">
            <a:extLst>
              <a:ext uri="{FF2B5EF4-FFF2-40B4-BE49-F238E27FC236}">
                <a16:creationId xmlns:a16="http://schemas.microsoft.com/office/drawing/2014/main" id="{BF2C0CF9-2277-43E0-8435-E5E134322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740" y="424104"/>
            <a:ext cx="7182244" cy="456980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C3108260-0464-47F9-87C9-9E9486AEB849}"/>
              </a:ext>
            </a:extLst>
          </p:cNvPr>
          <p:cNvCxnSpPr/>
          <p:nvPr/>
        </p:nvCxnSpPr>
        <p:spPr>
          <a:xfrm flipV="1">
            <a:off x="7216466" y="4461375"/>
            <a:ext cx="1586204" cy="63002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F1F2AE1-3DF4-4783-8143-996ED6CBAA8D}"/>
              </a:ext>
            </a:extLst>
          </p:cNvPr>
          <p:cNvCxnSpPr>
            <a:cxnSpLocks/>
          </p:cNvCxnSpPr>
          <p:nvPr/>
        </p:nvCxnSpPr>
        <p:spPr>
          <a:xfrm>
            <a:off x="7166335" y="4469730"/>
            <a:ext cx="1686465" cy="4238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ECF487-A7C2-4069-A3D4-C663CF380CBE}"/>
              </a:ext>
            </a:extLst>
          </p:cNvPr>
          <p:cNvSpPr txBox="1"/>
          <p:nvPr/>
        </p:nvSpPr>
        <p:spPr>
          <a:xfrm rot="21446173">
            <a:off x="6519656" y="4955559"/>
            <a:ext cx="3857638" cy="523220"/>
          </a:xfrm>
          <a:prstGeom prst="rect">
            <a:avLst/>
          </a:prstGeom>
          <a:noFill/>
        </p:spPr>
        <p:txBody>
          <a:bodyPr wrap="square" rtlCol="0">
            <a:spAutoFit/>
          </a:bodyPr>
          <a:lstStyle/>
          <a:p>
            <a:r>
              <a:rPr lang="en-US" sz="2800" b="1" dirty="0">
                <a:solidFill>
                  <a:srgbClr val="FF0000"/>
                </a:solidFill>
                <a:latin typeface="Comic Sans MS" panose="030F0702030302020204" pitchFamily="66" charset="0"/>
                <a:cs typeface="Arial" panose="020B0604020202020204" pitchFamily="34" charset="0"/>
              </a:rPr>
              <a:t>MISTAKE EDITION</a:t>
            </a:r>
          </a:p>
        </p:txBody>
      </p:sp>
    </p:spTree>
    <p:extLst>
      <p:ext uri="{BB962C8B-B14F-4D97-AF65-F5344CB8AC3E}">
        <p14:creationId xmlns:p14="http://schemas.microsoft.com/office/powerpoint/2010/main" val="362563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26" presetClass="entr" presetSubtype="0" fill="hold" grpId="0" nodeType="afterEffect">
                                  <p:stCondLst>
                                    <p:cond delay="100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80">
                                          <p:stCondLst>
                                            <p:cond delay="0"/>
                                          </p:stCondLst>
                                        </p:cTn>
                                        <p:tgtEl>
                                          <p:spTgt spid="9"/>
                                        </p:tgtEl>
                                      </p:cBhvr>
                                    </p:animEffect>
                                    <p:anim calcmode="lin" valueType="num">
                                      <p:cBhvr>
                                        <p:cTn id="1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0" dur="26">
                                          <p:stCondLst>
                                            <p:cond delay="650"/>
                                          </p:stCondLst>
                                        </p:cTn>
                                        <p:tgtEl>
                                          <p:spTgt spid="9"/>
                                        </p:tgtEl>
                                      </p:cBhvr>
                                      <p:to x="100000" y="60000"/>
                                    </p:animScale>
                                    <p:animScale>
                                      <p:cBhvr>
                                        <p:cTn id="21" dur="166" decel="50000">
                                          <p:stCondLst>
                                            <p:cond delay="676"/>
                                          </p:stCondLst>
                                        </p:cTn>
                                        <p:tgtEl>
                                          <p:spTgt spid="9"/>
                                        </p:tgtEl>
                                      </p:cBhvr>
                                      <p:to x="100000" y="100000"/>
                                    </p:animScale>
                                    <p:animScale>
                                      <p:cBhvr>
                                        <p:cTn id="22" dur="26">
                                          <p:stCondLst>
                                            <p:cond delay="1312"/>
                                          </p:stCondLst>
                                        </p:cTn>
                                        <p:tgtEl>
                                          <p:spTgt spid="9"/>
                                        </p:tgtEl>
                                      </p:cBhvr>
                                      <p:to x="100000" y="80000"/>
                                    </p:animScale>
                                    <p:animScale>
                                      <p:cBhvr>
                                        <p:cTn id="23" dur="166" decel="50000">
                                          <p:stCondLst>
                                            <p:cond delay="1338"/>
                                          </p:stCondLst>
                                        </p:cTn>
                                        <p:tgtEl>
                                          <p:spTgt spid="9"/>
                                        </p:tgtEl>
                                      </p:cBhvr>
                                      <p:to x="100000" y="100000"/>
                                    </p:animScale>
                                    <p:animScale>
                                      <p:cBhvr>
                                        <p:cTn id="24" dur="26">
                                          <p:stCondLst>
                                            <p:cond delay="1642"/>
                                          </p:stCondLst>
                                        </p:cTn>
                                        <p:tgtEl>
                                          <p:spTgt spid="9"/>
                                        </p:tgtEl>
                                      </p:cBhvr>
                                      <p:to x="100000" y="90000"/>
                                    </p:animScale>
                                    <p:animScale>
                                      <p:cBhvr>
                                        <p:cTn id="25" dur="166" decel="50000">
                                          <p:stCondLst>
                                            <p:cond delay="1668"/>
                                          </p:stCondLst>
                                        </p:cTn>
                                        <p:tgtEl>
                                          <p:spTgt spid="9"/>
                                        </p:tgtEl>
                                      </p:cBhvr>
                                      <p:to x="100000" y="100000"/>
                                    </p:animScale>
                                    <p:animScale>
                                      <p:cBhvr>
                                        <p:cTn id="26" dur="26">
                                          <p:stCondLst>
                                            <p:cond delay="1808"/>
                                          </p:stCondLst>
                                        </p:cTn>
                                        <p:tgtEl>
                                          <p:spTgt spid="9"/>
                                        </p:tgtEl>
                                      </p:cBhvr>
                                      <p:to x="100000" y="95000"/>
                                    </p:animScale>
                                    <p:animScale>
                                      <p:cBhvr>
                                        <p:cTn id="27"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651834-A0D5-4712-AD1A-39BF62187681}"/>
              </a:ext>
            </a:extLst>
          </p:cNvPr>
          <p:cNvSpPr>
            <a:spLocks noGrp="1"/>
          </p:cNvSpPr>
          <p:nvPr>
            <p:ph type="title"/>
          </p:nvPr>
        </p:nvSpPr>
        <p:spPr/>
        <p:txBody>
          <a:bodyPr>
            <a:normAutofit fontScale="90000"/>
          </a:bodyPr>
          <a:lstStyle/>
          <a:p>
            <a:r>
              <a:rPr lang="en-US" sz="4400" dirty="0"/>
              <a:t>“Might be the worst version of Windows ever released”</a:t>
            </a:r>
            <a:br>
              <a:rPr lang="en-US" sz="4400" dirty="0"/>
            </a:br>
            <a:br>
              <a:rPr lang="en-US" sz="4400" dirty="0"/>
            </a:br>
            <a:br>
              <a:rPr lang="en-US" sz="4400" dirty="0"/>
            </a:br>
            <a:br>
              <a:rPr lang="en-US" sz="4400" dirty="0"/>
            </a:br>
            <a:r>
              <a:rPr lang="en-US" sz="2400" dirty="0"/>
              <a:t>- Dan Tynan, </a:t>
            </a:r>
            <a:r>
              <a:rPr lang="en-US" sz="2400" dirty="0" err="1"/>
              <a:t>PCWorld</a:t>
            </a:r>
            <a:r>
              <a:rPr lang="en-US" dirty="0"/>
              <a:t> </a:t>
            </a:r>
          </a:p>
        </p:txBody>
      </p:sp>
      <p:sp>
        <p:nvSpPr>
          <p:cNvPr id="8" name="Content Placeholder 7">
            <a:extLst>
              <a:ext uri="{FF2B5EF4-FFF2-40B4-BE49-F238E27FC236}">
                <a16:creationId xmlns:a16="http://schemas.microsoft.com/office/drawing/2014/main" id="{1DA7C522-4626-49C0-A6D2-11FEFBB8AAF2}"/>
              </a:ext>
            </a:extLst>
          </p:cNvPr>
          <p:cNvSpPr>
            <a:spLocks noGrp="1"/>
          </p:cNvSpPr>
          <p:nvPr>
            <p:ph sz="half" idx="1"/>
          </p:nvPr>
        </p:nvSpPr>
        <p:spPr>
          <a:xfrm>
            <a:off x="5181600" y="1365180"/>
            <a:ext cx="6248400" cy="4952492"/>
          </a:xfrm>
        </p:spPr>
        <p:txBody>
          <a:bodyPr>
            <a:normAutofit/>
          </a:bodyPr>
          <a:lstStyle/>
          <a:p>
            <a:r>
              <a:rPr lang="en-US" sz="2400" dirty="0"/>
              <a:t>Extremely rushed released schedule</a:t>
            </a:r>
          </a:p>
          <a:p>
            <a:r>
              <a:rPr lang="en-US" sz="2400" dirty="0"/>
              <a:t>Very buggy Developer Releases</a:t>
            </a:r>
          </a:p>
          <a:p>
            <a:r>
              <a:rPr lang="en-US" sz="2400" dirty="0"/>
              <a:t>System Restore</a:t>
            </a:r>
          </a:p>
          <a:p>
            <a:r>
              <a:rPr lang="en-US" sz="2400" dirty="0"/>
              <a:t>Removed DOS mode</a:t>
            </a:r>
          </a:p>
          <a:p>
            <a:r>
              <a:rPr lang="en-US" sz="2400" dirty="0"/>
              <a:t>Garbage IE Edition</a:t>
            </a:r>
          </a:p>
          <a:p>
            <a:r>
              <a:rPr lang="en-US" sz="2400" dirty="0"/>
              <a:t>General Slowness, Crashes, and Strange Performance Issues</a:t>
            </a:r>
          </a:p>
          <a:p>
            <a:endParaRPr lang="en-US" sz="2400" dirty="0"/>
          </a:p>
        </p:txBody>
      </p:sp>
      <p:sp>
        <p:nvSpPr>
          <p:cNvPr id="11" name="TextBox 10">
            <a:extLst>
              <a:ext uri="{FF2B5EF4-FFF2-40B4-BE49-F238E27FC236}">
                <a16:creationId xmlns:a16="http://schemas.microsoft.com/office/drawing/2014/main" id="{7BE3B274-956B-4AEC-9E4E-3B65F006E486}"/>
              </a:ext>
            </a:extLst>
          </p:cNvPr>
          <p:cNvSpPr txBox="1"/>
          <p:nvPr/>
        </p:nvSpPr>
        <p:spPr>
          <a:xfrm>
            <a:off x="5181599" y="365760"/>
            <a:ext cx="6248399" cy="584775"/>
          </a:xfrm>
          <a:prstGeom prst="rect">
            <a:avLst/>
          </a:prstGeom>
          <a:noFill/>
        </p:spPr>
        <p:txBody>
          <a:bodyPr wrap="square" rtlCol="0">
            <a:spAutoFit/>
          </a:bodyPr>
          <a:lstStyle/>
          <a:p>
            <a:pPr algn="ctr"/>
            <a:r>
              <a:rPr lang="en-US" sz="3200" dirty="0">
                <a:latin typeface="+mj-lt"/>
              </a:rPr>
              <a:t>Why was it so bad?</a:t>
            </a:r>
          </a:p>
        </p:txBody>
      </p:sp>
    </p:spTree>
    <p:extLst>
      <p:ext uri="{BB962C8B-B14F-4D97-AF65-F5344CB8AC3E}">
        <p14:creationId xmlns:p14="http://schemas.microsoft.com/office/powerpoint/2010/main" val="77384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CC1F86-9C67-4997-8223-F1F23D8067FC}"/>
              </a:ext>
            </a:extLst>
          </p:cNvPr>
          <p:cNvSpPr>
            <a:spLocks noGrp="1"/>
          </p:cNvSpPr>
          <p:nvPr>
            <p:ph type="title"/>
          </p:nvPr>
        </p:nvSpPr>
        <p:spPr/>
        <p:txBody>
          <a:bodyPr>
            <a:normAutofit fontScale="90000"/>
          </a:bodyPr>
          <a:lstStyle/>
          <a:p>
            <a:r>
              <a:rPr lang="en-US" dirty="0"/>
              <a:t>Release Schedule?</a:t>
            </a:r>
            <a:br>
              <a:rPr lang="en-US" dirty="0"/>
            </a:br>
            <a:br>
              <a:rPr lang="en-US" dirty="0"/>
            </a:br>
            <a:br>
              <a:rPr lang="en-US" dirty="0"/>
            </a:br>
            <a:br>
              <a:rPr lang="en-US" dirty="0"/>
            </a:br>
            <a:br>
              <a:rPr lang="en-US" dirty="0"/>
            </a:br>
            <a:r>
              <a:rPr lang="en-US" sz="2800" dirty="0"/>
              <a:t>And other great jokes you can tell yourself</a:t>
            </a:r>
            <a:endParaRPr lang="en-US" dirty="0"/>
          </a:p>
        </p:txBody>
      </p:sp>
      <p:sp>
        <p:nvSpPr>
          <p:cNvPr id="5" name="Content Placeholder 4">
            <a:extLst>
              <a:ext uri="{FF2B5EF4-FFF2-40B4-BE49-F238E27FC236}">
                <a16:creationId xmlns:a16="http://schemas.microsoft.com/office/drawing/2014/main" id="{EFDA4DCC-35ED-4DE4-A20A-FA90392F22A5}"/>
              </a:ext>
            </a:extLst>
          </p:cNvPr>
          <p:cNvSpPr>
            <a:spLocks noGrp="1"/>
          </p:cNvSpPr>
          <p:nvPr>
            <p:ph sz="half" idx="1"/>
          </p:nvPr>
        </p:nvSpPr>
        <p:spPr/>
        <p:txBody>
          <a:bodyPr>
            <a:normAutofit fontScale="92500" lnSpcReduction="10000"/>
          </a:bodyPr>
          <a:lstStyle/>
          <a:p>
            <a:r>
              <a:rPr lang="en-US" dirty="0"/>
              <a:t>Bill Gates said Windows 98 was the end of 9x line</a:t>
            </a:r>
          </a:p>
          <a:p>
            <a:r>
              <a:rPr lang="en-US" dirty="0"/>
              <a:t>Steve Ballmer announced Me as a follow-up to 98SE</a:t>
            </a:r>
          </a:p>
          <a:p>
            <a:pPr lvl="1"/>
            <a:r>
              <a:rPr lang="en-US" dirty="0"/>
              <a:t>April 7</a:t>
            </a:r>
            <a:r>
              <a:rPr lang="en-US" baseline="30000" dirty="0"/>
              <a:t>th</a:t>
            </a:r>
            <a:r>
              <a:rPr lang="en-US" dirty="0"/>
              <a:t>, 1999 announce date</a:t>
            </a:r>
          </a:p>
          <a:p>
            <a:pPr lvl="1"/>
            <a:r>
              <a:rPr lang="en-US" dirty="0"/>
              <a:t>Spring 2000 release date</a:t>
            </a:r>
          </a:p>
        </p:txBody>
      </p:sp>
      <p:sp>
        <p:nvSpPr>
          <p:cNvPr id="6" name="Content Placeholder 5">
            <a:extLst>
              <a:ext uri="{FF2B5EF4-FFF2-40B4-BE49-F238E27FC236}">
                <a16:creationId xmlns:a16="http://schemas.microsoft.com/office/drawing/2014/main" id="{6221F384-D175-4DA6-A24B-4C2B7C59F835}"/>
              </a:ext>
            </a:extLst>
          </p:cNvPr>
          <p:cNvSpPr>
            <a:spLocks noGrp="1"/>
          </p:cNvSpPr>
          <p:nvPr>
            <p:ph sz="half" idx="2"/>
          </p:nvPr>
        </p:nvSpPr>
        <p:spPr/>
        <p:txBody>
          <a:bodyPr>
            <a:normAutofit fontScale="92500" lnSpcReduction="10000"/>
          </a:bodyPr>
          <a:lstStyle/>
          <a:p>
            <a:r>
              <a:rPr lang="en-US" dirty="0"/>
              <a:t>July 23</a:t>
            </a:r>
            <a:r>
              <a:rPr lang="en-US" baseline="30000" dirty="0"/>
              <a:t>st</a:t>
            </a:r>
            <a:r>
              <a:rPr lang="en-US" dirty="0"/>
              <a:t>, 1999– First Developer Preview (DR1)</a:t>
            </a:r>
          </a:p>
          <a:p>
            <a:r>
              <a:rPr lang="en-US" dirty="0"/>
              <a:t>July 30</a:t>
            </a:r>
            <a:r>
              <a:rPr lang="en-US" baseline="30000" dirty="0"/>
              <a:t>th</a:t>
            </a:r>
            <a:r>
              <a:rPr lang="en-US" dirty="0"/>
              <a:t>, 1999 – DR2</a:t>
            </a:r>
          </a:p>
          <a:p>
            <a:r>
              <a:rPr lang="en-US" dirty="0"/>
              <a:t>August 6</a:t>
            </a:r>
            <a:r>
              <a:rPr lang="en-US" baseline="30000" dirty="0"/>
              <a:t>th</a:t>
            </a:r>
            <a:r>
              <a:rPr lang="en-US" dirty="0"/>
              <a:t>, 1999 – DR3</a:t>
            </a:r>
          </a:p>
          <a:p>
            <a:r>
              <a:rPr lang="en-US" dirty="0"/>
              <a:t>September 19</a:t>
            </a:r>
            <a:r>
              <a:rPr lang="en-US" baseline="30000" dirty="0"/>
              <a:t>th</a:t>
            </a:r>
            <a:r>
              <a:rPr lang="en-US" dirty="0"/>
              <a:t>, 1999 – DR4 (aka the First Beta)</a:t>
            </a:r>
          </a:p>
          <a:p>
            <a:r>
              <a:rPr lang="en-US" dirty="0"/>
              <a:t>November 24</a:t>
            </a:r>
            <a:r>
              <a:rPr lang="en-US" baseline="30000" dirty="0"/>
              <a:t>th</a:t>
            </a:r>
            <a:r>
              <a:rPr lang="en-US" dirty="0"/>
              <a:t>, 1999 – DR5 / Beta 2</a:t>
            </a:r>
          </a:p>
          <a:p>
            <a:r>
              <a:rPr lang="en-US" dirty="0"/>
              <a:t>April 7</a:t>
            </a:r>
            <a:r>
              <a:rPr lang="en-US" baseline="30000" dirty="0"/>
              <a:t>th</a:t>
            </a:r>
            <a:r>
              <a:rPr lang="en-US" dirty="0"/>
              <a:t>, 2000 – DR6 / Beta 3</a:t>
            </a:r>
          </a:p>
        </p:txBody>
      </p:sp>
    </p:spTree>
    <p:extLst>
      <p:ext uri="{BB962C8B-B14F-4D97-AF65-F5344CB8AC3E}">
        <p14:creationId xmlns:p14="http://schemas.microsoft.com/office/powerpoint/2010/main" val="189660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6F15F-1137-4B3F-B3B6-6CAC1C969474}"/>
              </a:ext>
            </a:extLst>
          </p:cNvPr>
          <p:cNvSpPr>
            <a:spLocks noGrp="1"/>
          </p:cNvSpPr>
          <p:nvPr>
            <p:ph type="title"/>
          </p:nvPr>
        </p:nvSpPr>
        <p:spPr/>
        <p:txBody>
          <a:bodyPr/>
          <a:lstStyle/>
          <a:p>
            <a:r>
              <a:rPr lang="en-US" dirty="0"/>
              <a:t>Developer Releases</a:t>
            </a:r>
          </a:p>
        </p:txBody>
      </p:sp>
      <p:sp>
        <p:nvSpPr>
          <p:cNvPr id="3" name="Content Placeholder 2">
            <a:extLst>
              <a:ext uri="{FF2B5EF4-FFF2-40B4-BE49-F238E27FC236}">
                <a16:creationId xmlns:a16="http://schemas.microsoft.com/office/drawing/2014/main" id="{91620346-4E26-4EC1-A3D4-6C5D35C0AF2F}"/>
              </a:ext>
            </a:extLst>
          </p:cNvPr>
          <p:cNvSpPr>
            <a:spLocks noGrp="1"/>
          </p:cNvSpPr>
          <p:nvPr>
            <p:ph idx="1"/>
          </p:nvPr>
        </p:nvSpPr>
        <p:spPr/>
        <p:txBody>
          <a:bodyPr/>
          <a:lstStyle/>
          <a:p>
            <a:r>
              <a:rPr lang="en-US" dirty="0"/>
              <a:t>PC Simplicity: “It Just Works”.</a:t>
            </a:r>
          </a:p>
          <a:p>
            <a:r>
              <a:rPr lang="en-US" dirty="0"/>
              <a:t>Digital Media and Entertainment</a:t>
            </a:r>
          </a:p>
          <a:p>
            <a:r>
              <a:rPr lang="en-US" dirty="0"/>
              <a:t>Home Networking</a:t>
            </a:r>
          </a:p>
          <a:p>
            <a:r>
              <a:rPr lang="en-US" dirty="0"/>
              <a:t>The Online Experience </a:t>
            </a:r>
          </a:p>
          <a:p>
            <a:endParaRPr lang="en-US" dirty="0"/>
          </a:p>
          <a:p>
            <a:r>
              <a:rPr lang="en-US" dirty="0"/>
              <a:t>Essentially just Windows 98 SE with very few small changes</a:t>
            </a:r>
          </a:p>
          <a:p>
            <a:pPr lvl="1"/>
            <a:r>
              <a:rPr lang="en-US" dirty="0"/>
              <a:t>Windows 98 color scheme</a:t>
            </a:r>
          </a:p>
          <a:p>
            <a:pPr lvl="1"/>
            <a:r>
              <a:rPr lang="en-US" dirty="0"/>
              <a:t>Icons from Windows 2000</a:t>
            </a:r>
          </a:p>
          <a:p>
            <a:pPr lvl="1"/>
            <a:r>
              <a:rPr lang="en-US" dirty="0"/>
              <a:t>Ugly orange color scheme for IE</a:t>
            </a:r>
          </a:p>
          <a:p>
            <a:pPr lvl="1"/>
            <a:endParaRPr lang="en-US" dirty="0"/>
          </a:p>
          <a:p>
            <a:r>
              <a:rPr lang="en-US" dirty="0"/>
              <a:t>Welcome to Windows</a:t>
            </a:r>
          </a:p>
          <a:p>
            <a:pPr lvl="1"/>
            <a:r>
              <a:rPr lang="en-US" dirty="0"/>
              <a:t>Showed Windows 98 intro</a:t>
            </a:r>
          </a:p>
        </p:txBody>
      </p:sp>
    </p:spTree>
    <p:extLst>
      <p:ext uri="{BB962C8B-B14F-4D97-AF65-F5344CB8AC3E}">
        <p14:creationId xmlns:p14="http://schemas.microsoft.com/office/powerpoint/2010/main" val="324068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95C5-F854-48CC-BF3F-1C2B33612D4D}"/>
              </a:ext>
            </a:extLst>
          </p:cNvPr>
          <p:cNvSpPr>
            <a:spLocks noGrp="1"/>
          </p:cNvSpPr>
          <p:nvPr>
            <p:ph type="title"/>
          </p:nvPr>
        </p:nvSpPr>
        <p:spPr/>
        <p:txBody>
          <a:bodyPr/>
          <a:lstStyle/>
          <a:p>
            <a:r>
              <a:rPr lang="en-US" dirty="0"/>
              <a:t>System Restore</a:t>
            </a:r>
          </a:p>
        </p:txBody>
      </p:sp>
      <p:sp>
        <p:nvSpPr>
          <p:cNvPr id="4" name="Text Placeholder 3">
            <a:extLst>
              <a:ext uri="{FF2B5EF4-FFF2-40B4-BE49-F238E27FC236}">
                <a16:creationId xmlns:a16="http://schemas.microsoft.com/office/drawing/2014/main" id="{C124B4D8-8B4A-4729-8857-4534CCD4ECB2}"/>
              </a:ext>
            </a:extLst>
          </p:cNvPr>
          <p:cNvSpPr>
            <a:spLocks noGrp="1"/>
          </p:cNvSpPr>
          <p:nvPr>
            <p:ph type="body" idx="1"/>
          </p:nvPr>
        </p:nvSpPr>
        <p:spPr/>
        <p:txBody>
          <a:bodyPr/>
          <a:lstStyle/>
          <a:p>
            <a:r>
              <a:rPr lang="en-US" dirty="0"/>
              <a:t>What it was supposed to do…</a:t>
            </a:r>
          </a:p>
        </p:txBody>
      </p:sp>
      <p:sp>
        <p:nvSpPr>
          <p:cNvPr id="5" name="Content Placeholder 4">
            <a:extLst>
              <a:ext uri="{FF2B5EF4-FFF2-40B4-BE49-F238E27FC236}">
                <a16:creationId xmlns:a16="http://schemas.microsoft.com/office/drawing/2014/main" id="{258B55B2-A6DC-4B9D-B5F8-D4349D581050}"/>
              </a:ext>
            </a:extLst>
          </p:cNvPr>
          <p:cNvSpPr>
            <a:spLocks noGrp="1"/>
          </p:cNvSpPr>
          <p:nvPr>
            <p:ph sz="half" idx="2"/>
          </p:nvPr>
        </p:nvSpPr>
        <p:spPr/>
        <p:txBody>
          <a:bodyPr/>
          <a:lstStyle/>
          <a:p>
            <a:r>
              <a:rPr lang="en-US" dirty="0"/>
              <a:t>Makes it possible to go back to a previous known good configuration</a:t>
            </a:r>
          </a:p>
          <a:p>
            <a:r>
              <a:rPr lang="en-US" dirty="0"/>
              <a:t>Restore Points were automatically created as regular events, so a Restore Point was always available</a:t>
            </a:r>
          </a:p>
        </p:txBody>
      </p:sp>
      <p:sp>
        <p:nvSpPr>
          <p:cNvPr id="6" name="Text Placeholder 5">
            <a:extLst>
              <a:ext uri="{FF2B5EF4-FFF2-40B4-BE49-F238E27FC236}">
                <a16:creationId xmlns:a16="http://schemas.microsoft.com/office/drawing/2014/main" id="{18085952-30A7-479C-96E9-50CAF6C757A7}"/>
              </a:ext>
            </a:extLst>
          </p:cNvPr>
          <p:cNvSpPr>
            <a:spLocks noGrp="1"/>
          </p:cNvSpPr>
          <p:nvPr>
            <p:ph type="body" sz="quarter" idx="3"/>
          </p:nvPr>
        </p:nvSpPr>
        <p:spPr/>
        <p:txBody>
          <a:bodyPr/>
          <a:lstStyle/>
          <a:p>
            <a:r>
              <a:rPr lang="en-US" dirty="0"/>
              <a:t>What it did</a:t>
            </a:r>
          </a:p>
        </p:txBody>
      </p:sp>
      <p:sp>
        <p:nvSpPr>
          <p:cNvPr id="7" name="Content Placeholder 6">
            <a:extLst>
              <a:ext uri="{FF2B5EF4-FFF2-40B4-BE49-F238E27FC236}">
                <a16:creationId xmlns:a16="http://schemas.microsoft.com/office/drawing/2014/main" id="{65E2D241-7FA7-4E9D-B198-7295E2F3D99C}"/>
              </a:ext>
            </a:extLst>
          </p:cNvPr>
          <p:cNvSpPr>
            <a:spLocks noGrp="1"/>
          </p:cNvSpPr>
          <p:nvPr>
            <p:ph sz="quarter" idx="4"/>
          </p:nvPr>
        </p:nvSpPr>
        <p:spPr/>
        <p:txBody>
          <a:bodyPr/>
          <a:lstStyle/>
          <a:p>
            <a:r>
              <a:rPr lang="en-US" dirty="0"/>
              <a:t>Restored Malware</a:t>
            </a:r>
          </a:p>
          <a:p>
            <a:r>
              <a:rPr lang="en-US" dirty="0"/>
              <a:t>Nothing</a:t>
            </a:r>
          </a:p>
        </p:txBody>
      </p:sp>
    </p:spTree>
    <p:extLst>
      <p:ext uri="{BB962C8B-B14F-4D97-AF65-F5344CB8AC3E}">
        <p14:creationId xmlns:p14="http://schemas.microsoft.com/office/powerpoint/2010/main" val="165554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9FF99B6-0BBC-4955-9A39-545FF77A5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F8F87-2896-4F42-911B-7772D19AD14D}"/>
              </a:ext>
            </a:extLst>
          </p:cNvPr>
          <p:cNvSpPr>
            <a:spLocks noGrp="1"/>
          </p:cNvSpPr>
          <p:nvPr>
            <p:ph type="title"/>
          </p:nvPr>
        </p:nvSpPr>
        <p:spPr>
          <a:xfrm>
            <a:off x="650450" y="559678"/>
            <a:ext cx="3412504" cy="4952492"/>
          </a:xfrm>
        </p:spPr>
        <p:txBody>
          <a:bodyPr>
            <a:normAutofit/>
          </a:bodyPr>
          <a:lstStyle/>
          <a:p>
            <a:r>
              <a:rPr lang="en-US" dirty="0"/>
              <a:t>Bye </a:t>
            </a:r>
            <a:r>
              <a:rPr lang="en-US" dirty="0" err="1"/>
              <a:t>Bye</a:t>
            </a:r>
            <a:r>
              <a:rPr lang="en-US" dirty="0"/>
              <a:t> DOS</a:t>
            </a:r>
          </a:p>
        </p:txBody>
      </p:sp>
      <p:pic>
        <p:nvPicPr>
          <p:cNvPr id="5" name="Picture 4" descr="A screenshot of a cell phone&#10;&#10;Description automatically generated">
            <a:extLst>
              <a:ext uri="{FF2B5EF4-FFF2-40B4-BE49-F238E27FC236}">
                <a16:creationId xmlns:a16="http://schemas.microsoft.com/office/drawing/2014/main" id="{9A255F47-7260-4447-B0C4-4E5D501436E1}"/>
              </a:ext>
            </a:extLst>
          </p:cNvPr>
          <p:cNvPicPr>
            <a:picLocks noChangeAspect="1"/>
          </p:cNvPicPr>
          <p:nvPr/>
        </p:nvPicPr>
        <p:blipFill>
          <a:blip r:embed="rId2"/>
          <a:stretch>
            <a:fillRect/>
          </a:stretch>
        </p:blipFill>
        <p:spPr>
          <a:xfrm>
            <a:off x="4713404" y="636192"/>
            <a:ext cx="6716596" cy="2182893"/>
          </a:xfrm>
          <a:prstGeom prst="rect">
            <a:avLst/>
          </a:prstGeom>
        </p:spPr>
      </p:pic>
      <p:sp>
        <p:nvSpPr>
          <p:cNvPr id="3" name="Content Placeholder 2">
            <a:extLst>
              <a:ext uri="{FF2B5EF4-FFF2-40B4-BE49-F238E27FC236}">
                <a16:creationId xmlns:a16="http://schemas.microsoft.com/office/drawing/2014/main" id="{3F145B72-E212-47C1-802E-CB6F16C25E13}"/>
              </a:ext>
            </a:extLst>
          </p:cNvPr>
          <p:cNvSpPr>
            <a:spLocks noGrp="1"/>
          </p:cNvSpPr>
          <p:nvPr>
            <p:ph idx="1"/>
          </p:nvPr>
        </p:nvSpPr>
        <p:spPr>
          <a:xfrm>
            <a:off x="4713404" y="3124200"/>
            <a:ext cx="6711884" cy="3087833"/>
          </a:xfrm>
        </p:spPr>
        <p:txBody>
          <a:bodyPr>
            <a:normAutofit/>
          </a:bodyPr>
          <a:lstStyle/>
          <a:p>
            <a:pPr>
              <a:lnSpc>
                <a:spcPct val="102000"/>
              </a:lnSpc>
            </a:pPr>
            <a:r>
              <a:rPr lang="en-US" sz="1000" dirty="0"/>
              <a:t>Rumored that DOS would be removed</a:t>
            </a:r>
          </a:p>
          <a:p>
            <a:pPr>
              <a:lnSpc>
                <a:spcPct val="102000"/>
              </a:lnSpc>
            </a:pPr>
            <a:r>
              <a:rPr lang="en-US" sz="1000" dirty="0"/>
              <a:t>Removed “Real Mode DOS”</a:t>
            </a:r>
          </a:p>
          <a:p>
            <a:pPr lvl="1">
              <a:lnSpc>
                <a:spcPct val="102000"/>
              </a:lnSpc>
            </a:pPr>
            <a:r>
              <a:rPr lang="en-US" sz="1000" dirty="0"/>
              <a:t>Legacy environment that older MS-DOS programs ran in</a:t>
            </a:r>
          </a:p>
          <a:p>
            <a:pPr>
              <a:lnSpc>
                <a:spcPct val="102000"/>
              </a:lnSpc>
            </a:pPr>
            <a:endParaRPr lang="en-US" sz="1000" dirty="0"/>
          </a:p>
          <a:p>
            <a:pPr>
              <a:lnSpc>
                <a:spcPct val="102000"/>
              </a:lnSpc>
            </a:pPr>
            <a:r>
              <a:rPr lang="en-US" sz="1000" dirty="0"/>
              <a:t>Implications</a:t>
            </a:r>
          </a:p>
          <a:p>
            <a:pPr lvl="1">
              <a:lnSpc>
                <a:spcPct val="102000"/>
              </a:lnSpc>
            </a:pPr>
            <a:r>
              <a:rPr lang="en-US" sz="1000" dirty="0"/>
              <a:t>Boots up more quickly and more reliably </a:t>
            </a:r>
          </a:p>
          <a:p>
            <a:pPr lvl="1">
              <a:lnSpc>
                <a:spcPct val="102000"/>
              </a:lnSpc>
            </a:pPr>
            <a:r>
              <a:rPr lang="en-US" sz="1000" dirty="0"/>
              <a:t>More stable</a:t>
            </a:r>
          </a:p>
          <a:p>
            <a:pPr lvl="1">
              <a:lnSpc>
                <a:spcPct val="102000"/>
              </a:lnSpc>
            </a:pPr>
            <a:endParaRPr lang="en-US" sz="1000" dirty="0"/>
          </a:p>
          <a:p>
            <a:pPr lvl="1">
              <a:lnSpc>
                <a:spcPct val="102000"/>
              </a:lnSpc>
            </a:pPr>
            <a:r>
              <a:rPr lang="en-US" sz="1000" dirty="0"/>
              <a:t>Older DOS apps and some Windows apps wouldn’t run</a:t>
            </a:r>
          </a:p>
          <a:p>
            <a:pPr lvl="1">
              <a:lnSpc>
                <a:spcPct val="102000"/>
              </a:lnSpc>
            </a:pPr>
            <a:r>
              <a:rPr lang="en-US" sz="1000" dirty="0"/>
              <a:t>Cannot boot into DOS mode</a:t>
            </a:r>
          </a:p>
          <a:p>
            <a:pPr lvl="1">
              <a:lnSpc>
                <a:spcPct val="102000"/>
              </a:lnSpc>
            </a:pPr>
            <a:r>
              <a:rPr lang="en-US" sz="1000" dirty="0"/>
              <a:t>Partition Magic</a:t>
            </a:r>
          </a:p>
        </p:txBody>
      </p:sp>
      <p:sp>
        <p:nvSpPr>
          <p:cNvPr id="21" name="Freeform 6">
            <a:extLst>
              <a:ext uri="{FF2B5EF4-FFF2-40B4-BE49-F238E27FC236}">
                <a16:creationId xmlns:a16="http://schemas.microsoft.com/office/drawing/2014/main" id="{EFFCBFD9-BE8B-4513-8B1D-D19F805EA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23" name="Straight Connector 22">
            <a:extLst>
              <a:ext uri="{FF2B5EF4-FFF2-40B4-BE49-F238E27FC236}">
                <a16:creationId xmlns:a16="http://schemas.microsoft.com/office/drawing/2014/main" id="{292F8A50-4E5D-40E7-8E9C-0C63722D6F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212033"/>
            <a:ext cx="40629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1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58C05-5C6C-4A62-BC7A-CD47E830321A}"/>
              </a:ext>
            </a:extLst>
          </p:cNvPr>
          <p:cNvSpPr>
            <a:spLocks noGrp="1"/>
          </p:cNvSpPr>
          <p:nvPr>
            <p:ph type="title"/>
          </p:nvPr>
        </p:nvSpPr>
        <p:spPr/>
        <p:txBody>
          <a:bodyPr/>
          <a:lstStyle/>
          <a:p>
            <a:r>
              <a:rPr lang="en-US" dirty="0"/>
              <a:t>Slowness, Crashes, Bugs</a:t>
            </a:r>
          </a:p>
        </p:txBody>
      </p:sp>
      <p:sp>
        <p:nvSpPr>
          <p:cNvPr id="3" name="Content Placeholder 2">
            <a:extLst>
              <a:ext uri="{FF2B5EF4-FFF2-40B4-BE49-F238E27FC236}">
                <a16:creationId xmlns:a16="http://schemas.microsoft.com/office/drawing/2014/main" id="{680534B2-38F5-4419-B74E-99B8D1C57BB2}"/>
              </a:ext>
            </a:extLst>
          </p:cNvPr>
          <p:cNvSpPr>
            <a:spLocks noGrp="1"/>
          </p:cNvSpPr>
          <p:nvPr>
            <p:ph idx="1"/>
          </p:nvPr>
        </p:nvSpPr>
        <p:spPr/>
        <p:txBody>
          <a:bodyPr/>
          <a:lstStyle/>
          <a:p>
            <a:r>
              <a:rPr lang="en-US" dirty="0" err="1"/>
              <a:t>Pentuim</a:t>
            </a:r>
            <a:r>
              <a:rPr lang="en-US" dirty="0"/>
              <a:t> II, 300mhz</a:t>
            </a:r>
          </a:p>
          <a:p>
            <a:r>
              <a:rPr lang="en-US" dirty="0"/>
              <a:t>64 MB Ram</a:t>
            </a:r>
          </a:p>
          <a:p>
            <a:r>
              <a:rPr lang="en-US" dirty="0"/>
              <a:t>2 GB HDD</a:t>
            </a:r>
          </a:p>
          <a:p>
            <a:endParaRPr lang="en-US" dirty="0"/>
          </a:p>
          <a:p>
            <a:endParaRPr lang="en-US" dirty="0"/>
          </a:p>
          <a:p>
            <a:endParaRPr lang="en-US" dirty="0"/>
          </a:p>
          <a:p>
            <a:endParaRPr lang="en-US" dirty="0"/>
          </a:p>
          <a:p>
            <a:r>
              <a:rPr lang="en-US" dirty="0"/>
              <a:t>Very finnicky with more than 512 MB ram</a:t>
            </a:r>
          </a:p>
          <a:p>
            <a:r>
              <a:rPr lang="en-US" dirty="0"/>
              <a:t>Frequent boot-loops with 1.5 GB+</a:t>
            </a:r>
          </a:p>
          <a:p>
            <a:r>
              <a:rPr lang="en-US" dirty="0"/>
              <a:t>IE Garbage 5.5 release</a:t>
            </a:r>
          </a:p>
          <a:p>
            <a:r>
              <a:rPr lang="en-US" dirty="0"/>
              <a:t>IE refused to run sometimes</a:t>
            </a:r>
          </a:p>
          <a:p>
            <a:r>
              <a:rPr lang="en-US" dirty="0"/>
              <a:t>Bloatware – Media Player 7 / Movie Maker</a:t>
            </a:r>
          </a:p>
          <a:p>
            <a:endParaRPr lang="en-US" dirty="0"/>
          </a:p>
          <a:p>
            <a:endParaRPr lang="en-US" dirty="0"/>
          </a:p>
        </p:txBody>
      </p:sp>
      <p:pic>
        <p:nvPicPr>
          <p:cNvPr id="5" name="Picture 4" descr="A picture containing bird&#10;&#10;Description automatically generated">
            <a:extLst>
              <a:ext uri="{FF2B5EF4-FFF2-40B4-BE49-F238E27FC236}">
                <a16:creationId xmlns:a16="http://schemas.microsoft.com/office/drawing/2014/main" id="{5B025460-D161-48E0-94CB-0AC3E91F47C7}"/>
              </a:ext>
            </a:extLst>
          </p:cNvPr>
          <p:cNvPicPr>
            <a:picLocks noChangeAspect="1"/>
          </p:cNvPicPr>
          <p:nvPr/>
        </p:nvPicPr>
        <p:blipFill>
          <a:blip r:embed="rId2"/>
          <a:stretch>
            <a:fillRect/>
          </a:stretch>
        </p:blipFill>
        <p:spPr>
          <a:xfrm>
            <a:off x="716529" y="4158583"/>
            <a:ext cx="3924848" cy="1171739"/>
          </a:xfrm>
          <a:prstGeom prst="rect">
            <a:avLst/>
          </a:prstGeom>
        </p:spPr>
      </p:pic>
    </p:spTree>
    <p:extLst>
      <p:ext uri="{BB962C8B-B14F-4D97-AF65-F5344CB8AC3E}">
        <p14:creationId xmlns:p14="http://schemas.microsoft.com/office/powerpoint/2010/main" val="9968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E7E-819E-42EF-935E-9A0A2A0A1809}"/>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6D49D676-9E04-487B-844A-4428BA02A2D5}"/>
              </a:ext>
            </a:extLst>
          </p:cNvPr>
          <p:cNvSpPr>
            <a:spLocks noGrp="1"/>
          </p:cNvSpPr>
          <p:nvPr>
            <p:ph idx="1"/>
          </p:nvPr>
        </p:nvSpPr>
        <p:spPr/>
        <p:txBody>
          <a:bodyPr/>
          <a:lstStyle/>
          <a:p>
            <a:pPr marL="0" indent="0">
              <a:buNone/>
            </a:pPr>
            <a:r>
              <a:rPr lang="en-US" dirty="0">
                <a:hlinkClick r:id="rId2"/>
              </a:rPr>
              <a:t>https://www.itprotoday.com/windows-server/windows-millennium-edition-windows-me-review</a:t>
            </a:r>
            <a:endParaRPr lang="en-US" dirty="0"/>
          </a:p>
          <a:p>
            <a:pPr marL="0" indent="0">
              <a:buNone/>
            </a:pPr>
            <a:endParaRPr lang="en-US" dirty="0"/>
          </a:p>
          <a:p>
            <a:pPr marL="0" indent="0">
              <a:buNone/>
            </a:pPr>
            <a:r>
              <a:rPr lang="en-US" dirty="0">
                <a:hlinkClick r:id="rId3"/>
              </a:rPr>
              <a:t>https://www.itprotoday.com/windows-server/road-gold-development-windows-me</a:t>
            </a:r>
            <a:endParaRPr lang="en-US" dirty="0"/>
          </a:p>
          <a:p>
            <a:pPr marL="0" indent="0">
              <a:buNone/>
            </a:pPr>
            <a:endParaRPr lang="en-US" dirty="0"/>
          </a:p>
          <a:p>
            <a:pPr marL="0" indent="0">
              <a:buNone/>
            </a:pPr>
            <a:r>
              <a:rPr lang="en-US" dirty="0">
                <a:hlinkClick r:id="rId4"/>
              </a:rPr>
              <a:t>https://www.pcworld.com/article/125772/worst_products_ever.html?page=2</a:t>
            </a:r>
            <a:endParaRPr lang="en-US" dirty="0"/>
          </a:p>
          <a:p>
            <a:pPr marL="0" indent="0">
              <a:buNone/>
            </a:pPr>
            <a:endParaRPr lang="en-US" dirty="0"/>
          </a:p>
          <a:p>
            <a:pPr marL="0" indent="0">
              <a:buNone/>
            </a:pPr>
            <a:r>
              <a:rPr lang="en-US" dirty="0">
                <a:hlinkClick r:id="rId5"/>
              </a:rPr>
              <a:t>https://microsoft.fandom.com/wiki/Windows_Me</a:t>
            </a:r>
            <a:endParaRPr lang="en-US" dirty="0"/>
          </a:p>
        </p:txBody>
      </p:sp>
    </p:spTree>
    <p:extLst>
      <p:ext uri="{BB962C8B-B14F-4D97-AF65-F5344CB8AC3E}">
        <p14:creationId xmlns:p14="http://schemas.microsoft.com/office/powerpoint/2010/main" val="228513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5EEDFD0-9072-472A-A8DA-3D6E48C8966F}"/>
              </a:ext>
            </a:extLst>
          </p:cNvPr>
          <p:cNvSpPr>
            <a:spLocks noGrp="1"/>
          </p:cNvSpPr>
          <p:nvPr>
            <p:ph type="title"/>
          </p:nvPr>
        </p:nvSpPr>
        <p:spPr>
          <a:xfrm>
            <a:off x="643467" y="643466"/>
            <a:ext cx="3933390" cy="4937287"/>
          </a:xfrm>
        </p:spPr>
        <p:txBody>
          <a:bodyPr anchor="b">
            <a:normAutofit/>
          </a:bodyPr>
          <a:lstStyle/>
          <a:p>
            <a:pPr algn="l"/>
            <a:r>
              <a:rPr lang="en-US" sz="4800"/>
              <a:t>Unity	</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908DC6B0-0164-4F59-AD6E-1FB7A6A7BB54}"/>
              </a:ext>
            </a:extLst>
          </p:cNvPr>
          <p:cNvSpPr>
            <a:spLocks noGrp="1"/>
          </p:cNvSpPr>
          <p:nvPr>
            <p:ph idx="1"/>
          </p:nvPr>
        </p:nvSpPr>
        <p:spPr>
          <a:xfrm>
            <a:off x="4955354" y="643466"/>
            <a:ext cx="6593180" cy="4937287"/>
          </a:xfrm>
        </p:spPr>
        <p:txBody>
          <a:bodyPr>
            <a:normAutofit/>
          </a:bodyPr>
          <a:lstStyle/>
          <a:p>
            <a:pPr marL="0" indent="0">
              <a:buNone/>
            </a:pPr>
            <a:r>
              <a:rPr lang="en-US" dirty="0">
                <a:latin typeface="Algerian" panose="04020705040A02060702" pitchFamily="82" charset="0"/>
              </a:rPr>
              <a:t>"Now I plead with you, brethren, by the name of our Lord Jesus Christ, that you all speak the same thing, and that there be no divisions among you, but that you be perfectly joined together in the same mind and in the same judgment," (1 Cor. 1:10).</a:t>
            </a:r>
          </a:p>
        </p:txBody>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28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5D0BBB-3DC3-4295-988E-3AE51E700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66E72-C5AB-492B-B4F6-DE9D4659A30B}"/>
              </a:ext>
            </a:extLst>
          </p:cNvPr>
          <p:cNvSpPr>
            <a:spLocks noGrp="1"/>
          </p:cNvSpPr>
          <p:nvPr>
            <p:ph type="title"/>
          </p:nvPr>
        </p:nvSpPr>
        <p:spPr>
          <a:xfrm>
            <a:off x="752272" y="5075861"/>
            <a:ext cx="10667998" cy="1087866"/>
          </a:xfrm>
        </p:spPr>
        <p:txBody>
          <a:bodyPr anchor="ctr">
            <a:normAutofit/>
          </a:bodyPr>
          <a:lstStyle/>
          <a:p>
            <a:r>
              <a:rPr lang="en-US" sz="4400"/>
              <a:t>The making of ME	</a:t>
            </a:r>
          </a:p>
        </p:txBody>
      </p:sp>
      <p:sp>
        <p:nvSpPr>
          <p:cNvPr id="3" name="Content Placeholder 2">
            <a:extLst>
              <a:ext uri="{FF2B5EF4-FFF2-40B4-BE49-F238E27FC236}">
                <a16:creationId xmlns:a16="http://schemas.microsoft.com/office/drawing/2014/main" id="{9CE99629-93C3-47B0-B172-8B43638A2FF2}"/>
              </a:ext>
            </a:extLst>
          </p:cNvPr>
          <p:cNvSpPr>
            <a:spLocks noGrp="1"/>
          </p:cNvSpPr>
          <p:nvPr>
            <p:ph idx="1"/>
          </p:nvPr>
        </p:nvSpPr>
        <p:spPr>
          <a:xfrm>
            <a:off x="752272" y="569066"/>
            <a:ext cx="10677726" cy="3772779"/>
          </a:xfrm>
        </p:spPr>
        <p:txBody>
          <a:bodyPr anchor="ctr">
            <a:normAutofit/>
          </a:bodyPr>
          <a:lstStyle/>
          <a:p>
            <a:r>
              <a:rPr lang="en-US"/>
              <a:t>Windows 200 was an enterprise product</a:t>
            </a:r>
          </a:p>
          <a:p>
            <a:pPr marL="0" indent="0">
              <a:buNone/>
            </a:pPr>
            <a:endParaRPr lang="en-US"/>
          </a:p>
          <a:p>
            <a:r>
              <a:rPr lang="en-US"/>
              <a:t>Created by one of 5 new divisions called the Windows Consumer Division</a:t>
            </a:r>
          </a:p>
          <a:p>
            <a:pPr marL="0" indent="0">
              <a:buNone/>
            </a:pPr>
            <a:endParaRPr lang="en-US"/>
          </a:p>
          <a:p>
            <a:r>
              <a:rPr lang="en-US"/>
              <a:t>Wished to Create a final release of 9x</a:t>
            </a:r>
          </a:p>
          <a:p>
            <a:pPr marL="0" indent="0">
              <a:buNone/>
            </a:pPr>
            <a:endParaRPr lang="en-US"/>
          </a:p>
          <a:p>
            <a:r>
              <a:rPr lang="en-US"/>
              <a:t>Wanted to switch to an all-NT codebase (No tax)</a:t>
            </a:r>
          </a:p>
        </p:txBody>
      </p:sp>
      <p:sp>
        <p:nvSpPr>
          <p:cNvPr id="10" name="Freeform 6">
            <a:extLst>
              <a:ext uri="{FF2B5EF4-FFF2-40B4-BE49-F238E27FC236}">
                <a16:creationId xmlns:a16="http://schemas.microsoft.com/office/drawing/2014/main" id="{C27271CB-4E66-4C22-A01B-C1BBC3CFE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1021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3E650E83-BC4B-4446-939C-BEE5A892F8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1133856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58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4E69A3-AF36-427D-AD1D-695E4362C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79EBB8-660D-4CF1-AD65-6D85D8B61674}"/>
              </a:ext>
            </a:extLst>
          </p:cNvPr>
          <p:cNvSpPr>
            <a:spLocks noGrp="1"/>
          </p:cNvSpPr>
          <p:nvPr>
            <p:ph idx="1"/>
          </p:nvPr>
        </p:nvSpPr>
        <p:spPr>
          <a:xfrm>
            <a:off x="840509" y="569066"/>
            <a:ext cx="10779213" cy="3350684"/>
          </a:xfrm>
        </p:spPr>
        <p:txBody>
          <a:bodyPr>
            <a:normAutofit/>
          </a:bodyPr>
          <a:lstStyle/>
          <a:p>
            <a:r>
              <a:rPr lang="en-US"/>
              <a:t>Steve Ballmer announced a on April 7</a:t>
            </a:r>
            <a:r>
              <a:rPr lang="en-US" baseline="30000"/>
              <a:t>th</a:t>
            </a:r>
            <a:r>
              <a:rPr lang="en-US"/>
              <a:t> new OS at WinHEC – Windows Hardware Engineer Conference</a:t>
            </a:r>
          </a:p>
          <a:p>
            <a:r>
              <a:rPr lang="en-US"/>
              <a:t>Announced follow-up to Windows 98 SE</a:t>
            </a:r>
          </a:p>
          <a:p>
            <a:r>
              <a:rPr lang="en-US"/>
              <a:t>Bill Gates already announced 98 was the end of 9x</a:t>
            </a:r>
          </a:p>
          <a:p>
            <a:r>
              <a:rPr lang="en-US"/>
              <a:t>Announced it would ship later in the Spring that year</a:t>
            </a:r>
          </a:p>
          <a:p>
            <a:endParaRPr lang="en-US"/>
          </a:p>
          <a:p>
            <a:pPr marL="0" indent="0">
              <a:buNone/>
            </a:pPr>
            <a:endParaRPr lang="en-US"/>
          </a:p>
          <a:p>
            <a:endParaRPr lang="en-US"/>
          </a:p>
        </p:txBody>
      </p:sp>
      <p:sp>
        <p:nvSpPr>
          <p:cNvPr id="10" name="Rectangle 9">
            <a:extLst>
              <a:ext uri="{FF2B5EF4-FFF2-40B4-BE49-F238E27FC236}">
                <a16:creationId xmlns:a16="http://schemas.microsoft.com/office/drawing/2014/main" id="{759B06A6-211C-43A2-8278-A81EAAD3A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0"/>
            <a:ext cx="12191998"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2AD18-4388-440F-AC43-B637EB515314}"/>
              </a:ext>
            </a:extLst>
          </p:cNvPr>
          <p:cNvSpPr>
            <a:spLocks noGrp="1"/>
          </p:cNvSpPr>
          <p:nvPr>
            <p:ph type="title"/>
          </p:nvPr>
        </p:nvSpPr>
        <p:spPr>
          <a:xfrm>
            <a:off x="840510" y="4747491"/>
            <a:ext cx="7289364" cy="1273806"/>
          </a:xfrm>
        </p:spPr>
        <p:txBody>
          <a:bodyPr anchor="b">
            <a:normAutofit/>
          </a:bodyPr>
          <a:lstStyle/>
          <a:p>
            <a:pPr algn="l"/>
            <a:r>
              <a:rPr lang="en-US">
                <a:solidFill>
                  <a:schemeClr val="bg1"/>
                </a:solidFill>
              </a:rPr>
              <a:t>The First Disaster</a:t>
            </a:r>
          </a:p>
        </p:txBody>
      </p:sp>
      <p:sp>
        <p:nvSpPr>
          <p:cNvPr id="12" name="Freeform 6">
            <a:extLst>
              <a:ext uri="{FF2B5EF4-FFF2-40B4-BE49-F238E27FC236}">
                <a16:creationId xmlns:a16="http://schemas.microsoft.com/office/drawing/2014/main" id="{A3444B27-B543-4CF9-AB5E-E9118747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0214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cxnSp>
        <p:nvCxnSpPr>
          <p:cNvPr id="14" name="Straight Connector 13">
            <a:extLst>
              <a:ext uri="{FF2B5EF4-FFF2-40B4-BE49-F238E27FC236}">
                <a16:creationId xmlns:a16="http://schemas.microsoft.com/office/drawing/2014/main" id="{333CEE56-E85F-4F4D-ABDB-0F0424AED67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67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5D0BBB-3DC3-4295-988E-3AE51E700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F53FD-6D6F-4D63-9642-F889C8ABB07D}"/>
              </a:ext>
            </a:extLst>
          </p:cNvPr>
          <p:cNvSpPr>
            <a:spLocks noGrp="1"/>
          </p:cNvSpPr>
          <p:nvPr>
            <p:ph type="title"/>
          </p:nvPr>
        </p:nvSpPr>
        <p:spPr>
          <a:xfrm>
            <a:off x="752272" y="5075861"/>
            <a:ext cx="10667998" cy="1087866"/>
          </a:xfrm>
        </p:spPr>
        <p:txBody>
          <a:bodyPr anchor="ctr">
            <a:normAutofit/>
          </a:bodyPr>
          <a:lstStyle/>
          <a:p>
            <a:r>
              <a:rPr lang="en-US" sz="4400"/>
              <a:t>Beta Testing</a:t>
            </a:r>
          </a:p>
        </p:txBody>
      </p:sp>
      <p:sp>
        <p:nvSpPr>
          <p:cNvPr id="14" name="Content Placeholder 2">
            <a:extLst>
              <a:ext uri="{FF2B5EF4-FFF2-40B4-BE49-F238E27FC236}">
                <a16:creationId xmlns:a16="http://schemas.microsoft.com/office/drawing/2014/main" id="{F6AFC311-4C99-4994-80AB-50A269D73C04}"/>
              </a:ext>
            </a:extLst>
          </p:cNvPr>
          <p:cNvSpPr>
            <a:spLocks noGrp="1"/>
          </p:cNvSpPr>
          <p:nvPr>
            <p:ph idx="1"/>
          </p:nvPr>
        </p:nvSpPr>
        <p:spPr>
          <a:xfrm>
            <a:off x="752272" y="569066"/>
            <a:ext cx="10677726" cy="3772779"/>
          </a:xfrm>
        </p:spPr>
        <p:txBody>
          <a:bodyPr anchor="ctr">
            <a:normAutofit/>
          </a:bodyPr>
          <a:lstStyle/>
          <a:p>
            <a:r>
              <a:rPr lang="en-US"/>
              <a:t>July 1</a:t>
            </a:r>
            <a:r>
              <a:rPr lang="en-US" baseline="30000"/>
              <a:t>st</a:t>
            </a:r>
            <a:r>
              <a:rPr lang="en-US"/>
              <a:t> 1999 testers received invites for the beta</a:t>
            </a:r>
          </a:p>
          <a:p>
            <a:r>
              <a:rPr lang="en-US"/>
              <a:t>Developer Release 1 described as pre-beta began</a:t>
            </a:r>
          </a:p>
          <a:p>
            <a:r>
              <a:rPr lang="en-US"/>
              <a:t>Sent to developers and technical reviewers</a:t>
            </a:r>
          </a:p>
          <a:p>
            <a:r>
              <a:rPr lang="en-US"/>
              <a:t> Essentially was 98’s color scheme, windows 2000 icons, and a new Orange web view</a:t>
            </a:r>
          </a:p>
          <a:p>
            <a:r>
              <a:rPr lang="en-US"/>
              <a:t>Windows DR2 out two weeks later and DR3 out a week after DR2</a:t>
            </a:r>
          </a:p>
          <a:p>
            <a:r>
              <a:rPr lang="en-US"/>
              <a:t>August 24</a:t>
            </a:r>
            <a:r>
              <a:rPr lang="en-US" baseline="30000"/>
              <a:t>th</a:t>
            </a:r>
            <a:r>
              <a:rPr lang="en-US"/>
              <a:t> 1999, DR4 was release and dubbed “Beta One”</a:t>
            </a:r>
          </a:p>
          <a:p>
            <a:endParaRPr lang="en-US"/>
          </a:p>
          <a:p>
            <a:endParaRPr lang="en-US"/>
          </a:p>
        </p:txBody>
      </p:sp>
      <p:sp>
        <p:nvSpPr>
          <p:cNvPr id="15" name="Freeform 6">
            <a:extLst>
              <a:ext uri="{FF2B5EF4-FFF2-40B4-BE49-F238E27FC236}">
                <a16:creationId xmlns:a16="http://schemas.microsoft.com/office/drawing/2014/main" id="{C27271CB-4E66-4C22-A01B-C1BBC3CFE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1021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6" name="Straight Connector 11">
            <a:extLst>
              <a:ext uri="{FF2B5EF4-FFF2-40B4-BE49-F238E27FC236}">
                <a16:creationId xmlns:a16="http://schemas.microsoft.com/office/drawing/2014/main" id="{3E650E83-BC4B-4446-939C-BEE5A892F8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1133856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17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4E69A3-AF36-427D-AD1D-695E4362C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D70123-ACAF-4751-9A84-FEDD63EA29B0}"/>
              </a:ext>
            </a:extLst>
          </p:cNvPr>
          <p:cNvSpPr>
            <a:spLocks noGrp="1"/>
          </p:cNvSpPr>
          <p:nvPr>
            <p:ph idx="1"/>
          </p:nvPr>
        </p:nvSpPr>
        <p:spPr>
          <a:xfrm>
            <a:off x="840509" y="569066"/>
            <a:ext cx="10779213" cy="3350684"/>
          </a:xfrm>
        </p:spPr>
        <p:txBody>
          <a:bodyPr>
            <a:normAutofit/>
          </a:bodyPr>
          <a:lstStyle/>
          <a:p>
            <a:r>
              <a:rPr lang="en-US"/>
              <a:t>September 19</a:t>
            </a:r>
            <a:r>
              <a:rPr lang="en-US" baseline="30000"/>
              <a:t>th</a:t>
            </a:r>
            <a:r>
              <a:rPr lang="en-US"/>
              <a:t> 1999 “preferred members” were included</a:t>
            </a:r>
          </a:p>
          <a:p>
            <a:r>
              <a:rPr lang="en-US"/>
              <a:t>A list was sent requiring a Pentium 150 or better, 32mb of ram, and 320-550mb of hard disk space</a:t>
            </a:r>
          </a:p>
          <a:p>
            <a:r>
              <a:rPr lang="en-US"/>
              <a:t> Not much was changed, and many things just did not work</a:t>
            </a:r>
          </a:p>
          <a:p>
            <a:r>
              <a:rPr lang="en-US"/>
              <a:t>System restore did not work</a:t>
            </a:r>
          </a:p>
          <a:p>
            <a:r>
              <a:rPr lang="en-US"/>
              <a:t>Internet Explorer tried to work but rarely did</a:t>
            </a:r>
          </a:p>
          <a:p>
            <a:r>
              <a:rPr lang="en-US"/>
              <a:t>Much of the marketing inside the OS still said Windows 98</a:t>
            </a:r>
            <a:endParaRPr lang="en-US" dirty="0"/>
          </a:p>
        </p:txBody>
      </p:sp>
      <p:sp>
        <p:nvSpPr>
          <p:cNvPr id="10" name="Rectangle 9">
            <a:extLst>
              <a:ext uri="{FF2B5EF4-FFF2-40B4-BE49-F238E27FC236}">
                <a16:creationId xmlns:a16="http://schemas.microsoft.com/office/drawing/2014/main" id="{759B06A6-211C-43A2-8278-A81EAAD3A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0"/>
            <a:ext cx="12191998"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F80DF0-9C19-4B55-BD97-CAF4AC763CC8}"/>
              </a:ext>
            </a:extLst>
          </p:cNvPr>
          <p:cNvSpPr>
            <a:spLocks noGrp="1"/>
          </p:cNvSpPr>
          <p:nvPr>
            <p:ph type="title"/>
          </p:nvPr>
        </p:nvSpPr>
        <p:spPr>
          <a:xfrm>
            <a:off x="840510" y="4747491"/>
            <a:ext cx="7289364" cy="1273806"/>
          </a:xfrm>
        </p:spPr>
        <p:txBody>
          <a:bodyPr anchor="b">
            <a:normAutofit/>
          </a:bodyPr>
          <a:lstStyle/>
          <a:p>
            <a:pPr algn="l"/>
            <a:r>
              <a:rPr lang="en-US">
                <a:solidFill>
                  <a:schemeClr val="bg1"/>
                </a:solidFill>
              </a:rPr>
              <a:t>Beta one</a:t>
            </a:r>
          </a:p>
        </p:txBody>
      </p:sp>
      <p:sp>
        <p:nvSpPr>
          <p:cNvPr id="12" name="Freeform 6">
            <a:extLst>
              <a:ext uri="{FF2B5EF4-FFF2-40B4-BE49-F238E27FC236}">
                <a16:creationId xmlns:a16="http://schemas.microsoft.com/office/drawing/2014/main" id="{A3444B27-B543-4CF9-AB5E-E9118747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0214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cxnSp>
        <p:nvCxnSpPr>
          <p:cNvPr id="18" name="Straight Connector 13">
            <a:extLst>
              <a:ext uri="{FF2B5EF4-FFF2-40B4-BE49-F238E27FC236}">
                <a16:creationId xmlns:a16="http://schemas.microsoft.com/office/drawing/2014/main" id="{333CEE56-E85F-4F4D-ABDB-0F0424AED67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35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58CCF-4A33-4083-AFB2-97B82BAE2021}"/>
              </a:ext>
            </a:extLst>
          </p:cNvPr>
          <p:cNvSpPr>
            <a:spLocks noGrp="1"/>
          </p:cNvSpPr>
          <p:nvPr>
            <p:ph type="title"/>
          </p:nvPr>
        </p:nvSpPr>
        <p:spPr>
          <a:xfrm>
            <a:off x="960120" y="434101"/>
            <a:ext cx="7169753" cy="1232750"/>
          </a:xfrm>
        </p:spPr>
        <p:txBody>
          <a:bodyPr anchor="b">
            <a:normAutofit/>
          </a:bodyPr>
          <a:lstStyle/>
          <a:p>
            <a:r>
              <a:rPr lang="en-US">
                <a:solidFill>
                  <a:schemeClr val="bg1"/>
                </a:solidFill>
              </a:rPr>
              <a:t>Disaster 2</a:t>
            </a:r>
          </a:p>
        </p:txBody>
      </p:sp>
      <p:cxnSp>
        <p:nvCxnSpPr>
          <p:cNvPr id="12" name="Straight Connector 11">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a:extLst>
              <a:ext uri="{FF2B5EF4-FFF2-40B4-BE49-F238E27FC236}">
                <a16:creationId xmlns:a16="http://schemas.microsoft.com/office/drawing/2014/main" id="{C75C7530-C96F-4909-A381-A312C66F35AC}"/>
              </a:ext>
            </a:extLst>
          </p:cNvPr>
          <p:cNvSpPr>
            <a:spLocks noGrp="1"/>
          </p:cNvSpPr>
          <p:nvPr>
            <p:ph idx="1"/>
          </p:nvPr>
        </p:nvSpPr>
        <p:spPr>
          <a:xfrm>
            <a:off x="960119" y="2942252"/>
            <a:ext cx="10266681" cy="3172409"/>
          </a:xfrm>
        </p:spPr>
        <p:txBody>
          <a:bodyPr>
            <a:normAutofit/>
          </a:bodyPr>
          <a:lstStyle/>
          <a:p>
            <a:r>
              <a:rPr lang="en-US" dirty="0"/>
              <a:t>Early October rumors surfaced from the Microsoft Engineers that ME had been canceled</a:t>
            </a:r>
          </a:p>
          <a:p>
            <a:r>
              <a:rPr lang="en-US" dirty="0"/>
              <a:t>Article published in </a:t>
            </a:r>
            <a:r>
              <a:rPr lang="en-US" dirty="0" err="1"/>
              <a:t>WinInfo</a:t>
            </a:r>
            <a:r>
              <a:rPr lang="en-US" dirty="0"/>
              <a:t> on October 8</a:t>
            </a:r>
            <a:r>
              <a:rPr lang="en-US" baseline="30000" dirty="0"/>
              <a:t>th</a:t>
            </a:r>
            <a:endParaRPr lang="en-US" dirty="0"/>
          </a:p>
          <a:p>
            <a:r>
              <a:rPr lang="en-US" dirty="0"/>
              <a:t>Article thought it would be interesting if true, but said it was just a rumor</a:t>
            </a:r>
          </a:p>
          <a:p>
            <a:r>
              <a:rPr lang="en-US" dirty="0"/>
              <a:t>Article spread like wildfire </a:t>
            </a:r>
          </a:p>
          <a:p>
            <a:r>
              <a:rPr lang="en-US" dirty="0"/>
              <a:t>Waggener Edstrom head of public relations said “it was that kind of weekend”</a:t>
            </a:r>
          </a:p>
          <a:p>
            <a:r>
              <a:rPr lang="en-US" dirty="0"/>
              <a:t>ME was not canceled and scheduled for a 2000 release</a:t>
            </a:r>
          </a:p>
        </p:txBody>
      </p:sp>
    </p:spTree>
    <p:extLst>
      <p:ext uri="{BB962C8B-B14F-4D97-AF65-F5344CB8AC3E}">
        <p14:creationId xmlns:p14="http://schemas.microsoft.com/office/powerpoint/2010/main" val="335835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4E5D0BBB-3DC3-4295-988E-3AE51E700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083C5-FAFE-4483-B244-3B5307EAD979}"/>
              </a:ext>
            </a:extLst>
          </p:cNvPr>
          <p:cNvSpPr>
            <a:spLocks noGrp="1"/>
          </p:cNvSpPr>
          <p:nvPr>
            <p:ph type="title"/>
          </p:nvPr>
        </p:nvSpPr>
        <p:spPr>
          <a:xfrm>
            <a:off x="752272" y="5075861"/>
            <a:ext cx="10667998" cy="1087866"/>
          </a:xfrm>
        </p:spPr>
        <p:txBody>
          <a:bodyPr anchor="ctr">
            <a:normAutofit/>
          </a:bodyPr>
          <a:lstStyle/>
          <a:p>
            <a:r>
              <a:rPr lang="en-US" sz="4400"/>
              <a:t>Beta 2</a:t>
            </a:r>
          </a:p>
        </p:txBody>
      </p:sp>
      <p:sp>
        <p:nvSpPr>
          <p:cNvPr id="3" name="Content Placeholder 2">
            <a:extLst>
              <a:ext uri="{FF2B5EF4-FFF2-40B4-BE49-F238E27FC236}">
                <a16:creationId xmlns:a16="http://schemas.microsoft.com/office/drawing/2014/main" id="{50CFDBBB-8AA7-4852-91F0-3F9F2D062F21}"/>
              </a:ext>
            </a:extLst>
          </p:cNvPr>
          <p:cNvSpPr>
            <a:spLocks noGrp="1"/>
          </p:cNvSpPr>
          <p:nvPr>
            <p:ph idx="1"/>
          </p:nvPr>
        </p:nvSpPr>
        <p:spPr>
          <a:xfrm>
            <a:off x="752272" y="569066"/>
            <a:ext cx="10677726" cy="3772779"/>
          </a:xfrm>
        </p:spPr>
        <p:txBody>
          <a:bodyPr anchor="ctr">
            <a:normAutofit/>
          </a:bodyPr>
          <a:lstStyle/>
          <a:p>
            <a:r>
              <a:rPr lang="en-US"/>
              <a:t>November 24</a:t>
            </a:r>
            <a:r>
              <a:rPr lang="en-US" baseline="30000"/>
              <a:t>th</a:t>
            </a:r>
            <a:r>
              <a:rPr lang="en-US"/>
              <a:t> 1999 Beta 2 was released</a:t>
            </a:r>
          </a:p>
          <a:p>
            <a:r>
              <a:rPr lang="en-US"/>
              <a:t>Tweaked for performance and stability</a:t>
            </a:r>
          </a:p>
          <a:p>
            <a:r>
              <a:rPr lang="en-US"/>
              <a:t>Application manager, game option control panel, System File Protection, Phone dial-up, scanners and cameras options added</a:t>
            </a:r>
          </a:p>
          <a:p>
            <a:r>
              <a:rPr lang="en-US"/>
              <a:t> Windows Auto update, Windows Media player, MSN Messenger service, added</a:t>
            </a:r>
          </a:p>
          <a:p>
            <a:r>
              <a:rPr lang="en-US"/>
              <a:t>Internet Explorer 5.5 added enhanced printing capabilities, performance, and integrated platform support</a:t>
            </a:r>
          </a:p>
          <a:p>
            <a:endParaRPr lang="en-US" dirty="0"/>
          </a:p>
        </p:txBody>
      </p:sp>
      <p:sp>
        <p:nvSpPr>
          <p:cNvPr id="22" name="Freeform 6">
            <a:extLst>
              <a:ext uri="{FF2B5EF4-FFF2-40B4-BE49-F238E27FC236}">
                <a16:creationId xmlns:a16="http://schemas.microsoft.com/office/drawing/2014/main" id="{C27271CB-4E66-4C22-A01B-C1BBC3CFE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1021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23" name="Straight Connector 11">
            <a:extLst>
              <a:ext uri="{FF2B5EF4-FFF2-40B4-BE49-F238E27FC236}">
                <a16:creationId xmlns:a16="http://schemas.microsoft.com/office/drawing/2014/main" id="{3E650E83-BC4B-4446-939C-BEE5A892F8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1133856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713834"/>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otalTime>8</TotalTime>
  <Words>1506</Words>
  <Application>Microsoft Office PowerPoint</Application>
  <PresentationFormat>Widescreen</PresentationFormat>
  <Paragraphs>201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Algerian</vt:lpstr>
      <vt:lpstr>Arial</vt:lpstr>
      <vt:lpstr>Century Schoolbook</vt:lpstr>
      <vt:lpstr>Comic Sans MS</vt:lpstr>
      <vt:lpstr>Corbel</vt:lpstr>
      <vt:lpstr>Headlines</vt:lpstr>
      <vt:lpstr>Windows ME</vt:lpstr>
      <vt:lpstr>The History of Windows ME</vt:lpstr>
      <vt:lpstr>Unity </vt:lpstr>
      <vt:lpstr>The making of ME </vt:lpstr>
      <vt:lpstr>The First Disaster</vt:lpstr>
      <vt:lpstr>Beta Testing</vt:lpstr>
      <vt:lpstr>Beta one</vt:lpstr>
      <vt:lpstr>Disaster 2</vt:lpstr>
      <vt:lpstr>Beta 2</vt:lpstr>
      <vt:lpstr>Delays and Beta 2 refresh </vt:lpstr>
      <vt:lpstr>Windows ME is born</vt:lpstr>
      <vt:lpstr>Beta 3 and the year 2000</vt:lpstr>
      <vt:lpstr>The release of ME</vt:lpstr>
      <vt:lpstr>Works Cited</vt:lpstr>
      <vt:lpstr>DEVO</vt:lpstr>
      <vt:lpstr>Benefits of ME</vt:lpstr>
      <vt:lpstr>Different Areas of Improvement</vt:lpstr>
      <vt:lpstr>Developer Improvements</vt:lpstr>
      <vt:lpstr>User Improvements</vt:lpstr>
      <vt:lpstr>References</vt:lpstr>
      <vt:lpstr>PowerPoint Presentation</vt:lpstr>
      <vt:lpstr>“Might be the worst version of Windows ever released”    - Dan Tynan, PCWorld </vt:lpstr>
      <vt:lpstr>Release Schedule?     And other great jokes you can tell yourself</vt:lpstr>
      <vt:lpstr>Developer Releases</vt:lpstr>
      <vt:lpstr>System Restore</vt:lpstr>
      <vt:lpstr>Bye Bye DOS</vt:lpstr>
      <vt:lpstr>Slowness, Crashes, Bugs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ME</dc:title>
  <dc:creator>Brandon Lewis</dc:creator>
  <cp:lastModifiedBy>Brandon Lewis</cp:lastModifiedBy>
  <cp:revision>1</cp:revision>
  <dcterms:created xsi:type="dcterms:W3CDTF">2020-02-10T17:19:39Z</dcterms:created>
  <dcterms:modified xsi:type="dcterms:W3CDTF">2020-02-10T17:28:30Z</dcterms:modified>
</cp:coreProperties>
</file>