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57" r:id="rId4"/>
    <p:sldId id="258" r:id="rId5"/>
    <p:sldId id="263" r:id="rId6"/>
    <p:sldId id="262" r:id="rId7"/>
    <p:sldId id="264" r:id="rId8"/>
    <p:sldId id="265" r:id="rId9"/>
    <p:sldId id="270" r:id="rId10"/>
    <p:sldId id="266" r:id="rId11"/>
    <p:sldId id="267" r:id="rId12"/>
    <p:sldId id="268" r:id="rId13"/>
    <p:sldId id="272" r:id="rId14"/>
    <p:sldId id="269" r:id="rId15"/>
    <p:sldId id="273" r:id="rId16"/>
    <p:sldId id="27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gineering Intern" initials="EI" lastIdx="1" clrIdx="0">
    <p:extLst>
      <p:ext uri="{19B8F6BF-5375-455C-9EA6-DF929625EA0E}">
        <p15:presenceInfo xmlns:p15="http://schemas.microsoft.com/office/powerpoint/2012/main" userId="S-1-5-21-167771753-1454541210-937959723-26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  <a:srgbClr val="7AC445"/>
    <a:srgbClr val="D5D5FF"/>
    <a:srgbClr val="E6F4DC"/>
    <a:srgbClr val="7BC546"/>
    <a:srgbClr val="79C345"/>
    <a:srgbClr val="F6A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765" autoAdjust="0"/>
  </p:normalViewPr>
  <p:slideViewPr>
    <p:cSldViewPr snapToGrid="0">
      <p:cViewPr varScale="1">
        <p:scale>
          <a:sx n="74" d="100"/>
          <a:sy n="74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FF351-58A7-4F8A-861A-0C0F461E92E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1B126-6BCB-4D5E-83E8-DE39FA44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0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@ Organize </a:t>
            </a:r>
            <a:r>
              <a:rPr lang="en-US" dirty="0" smtClean="0"/>
              <a:t>and automate different aspects of data collection.</a:t>
            </a:r>
          </a:p>
          <a:p>
            <a:r>
              <a:rPr lang="en-US" dirty="0" smtClean="0"/>
              <a:t>@ Pulling information on all operated and non operated wells from Drilling Info.</a:t>
            </a:r>
          </a:p>
          <a:p>
            <a:r>
              <a:rPr lang="en-US" dirty="0" smtClean="0"/>
              <a:t>@ Process of this automation, the programs used to complete this task, and the benefits of the automated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1B126-6BCB-4D5E-83E8-DE39FA4438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6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 Need</a:t>
            </a:r>
            <a:r>
              <a:rPr lang="en-US" baseline="0" dirty="0" smtClean="0"/>
              <a:t> to compare current method with new</a:t>
            </a:r>
            <a:endParaRPr lang="en-US" dirty="0" smtClean="0"/>
          </a:p>
          <a:p>
            <a:r>
              <a:rPr lang="en-US" dirty="0" smtClean="0"/>
              <a:t>* Sterling*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1B126-6BCB-4D5E-83E8-DE39FA4438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baseline="0" dirty="0" smtClean="0"/>
              <a:t> reduces time, total and interactive</a:t>
            </a:r>
          </a:p>
          <a:p>
            <a:r>
              <a:rPr lang="en-US" baseline="0" dirty="0" smtClean="0"/>
              <a:t>@ Less typos</a:t>
            </a:r>
          </a:p>
          <a:p>
            <a:r>
              <a:rPr lang="en-US" baseline="0" dirty="0" smtClean="0"/>
              <a:t>@ Filter and sort</a:t>
            </a:r>
          </a:p>
          <a:p>
            <a:r>
              <a:rPr lang="en-US" baseline="0" dirty="0" smtClean="0"/>
              <a:t>@ DI draws from state</a:t>
            </a:r>
          </a:p>
          <a:p>
            <a:r>
              <a:rPr lang="en-US" baseline="0" dirty="0" smtClean="0"/>
              <a:t>B) Currently lacking in ARIES Master</a:t>
            </a:r>
          </a:p>
          <a:p>
            <a:r>
              <a:rPr lang="en-US" baseline="0" dirty="0" smtClean="0"/>
              <a:t>C) More data in built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1B126-6BCB-4D5E-83E8-DE39FA443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 Separate presentation and </a:t>
            </a:r>
            <a:r>
              <a:rPr lang="en-US" smtClean="0"/>
              <a:t>Internship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1B126-6BCB-4D5E-83E8-DE39FA4438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1B126-6BCB-4D5E-83E8-DE39FA4438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7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R"/>
            </a:pPr>
            <a:r>
              <a:rPr lang="en-US" dirty="0" smtClean="0"/>
              <a:t>Online database of all US wells. Filter by State, Basin, API #, Max Production etc.</a:t>
            </a:r>
          </a:p>
          <a:p>
            <a:pPr marL="228600" indent="-228600">
              <a:buAutoNum type="alphaUcParenR"/>
            </a:pPr>
            <a:r>
              <a:rPr lang="en-US" dirty="0" smtClean="0"/>
              <a:t>Characteristic</a:t>
            </a:r>
            <a:r>
              <a:rPr lang="en-US" baseline="0" dirty="0" smtClean="0"/>
              <a:t> data: name, location, well type</a:t>
            </a:r>
          </a:p>
          <a:p>
            <a:pPr marL="0" indent="0">
              <a:buNone/>
            </a:pPr>
            <a:r>
              <a:rPr lang="en-US" baseline="0" dirty="0" smtClean="0"/>
              <a:t>      Production Data: Tabular and graph</a:t>
            </a:r>
          </a:p>
          <a:p>
            <a:pPr marL="228600" indent="-228600">
              <a:buAutoNum type="alphaUcParenR" startAt="3"/>
            </a:pPr>
            <a:r>
              <a:rPr lang="en-US" baseline="0" dirty="0" smtClean="0"/>
              <a:t>Direct Access: Backend used to connect to python. Direct to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1B126-6BCB-4D5E-83E8-DE39FA4438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 Powerful: Used for Big Data</a:t>
            </a:r>
          </a:p>
          <a:p>
            <a:r>
              <a:rPr lang="en-US" dirty="0" smtClean="0"/>
              <a:t>@ Fast: Made</a:t>
            </a:r>
            <a:r>
              <a:rPr lang="en-US" baseline="0" dirty="0" smtClean="0"/>
              <a:t> to</a:t>
            </a:r>
            <a:r>
              <a:rPr lang="en-US" dirty="0" smtClean="0"/>
              <a:t> handle big data quickly</a:t>
            </a:r>
          </a:p>
          <a:p>
            <a:r>
              <a:rPr lang="en-US" dirty="0" smtClean="0"/>
              <a:t>@ Light Weight: Flexible</a:t>
            </a:r>
            <a:r>
              <a:rPr lang="en-US" baseline="0" dirty="0" smtClean="0"/>
              <a:t> syntax, small files</a:t>
            </a:r>
          </a:p>
          <a:p>
            <a:r>
              <a:rPr lang="en-US" baseline="0" dirty="0" smtClean="0"/>
              <a:t>@ versatile: connects to many different programs and can run different functions</a:t>
            </a:r>
          </a:p>
          <a:p>
            <a:r>
              <a:rPr lang="en-US" baseline="0" dirty="0" smtClean="0"/>
              <a:t>@ Widely Used: ILM: CGI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1B126-6BCB-4D5E-83E8-DE39FA4438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 Data:</a:t>
            </a:r>
            <a:r>
              <a:rPr lang="en-US" baseline="0" dirty="0" smtClean="0"/>
              <a:t> Connect to DI, send APIs, production and describes well</a:t>
            </a:r>
          </a:p>
          <a:p>
            <a:r>
              <a:rPr lang="en-US" baseline="0" dirty="0" smtClean="0"/>
              <a:t>@ status: Internal data, updating month, adding wells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1B126-6BCB-4D5E-83E8-DE39FA4438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8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 Similar processes</a:t>
            </a:r>
            <a:r>
              <a:rPr lang="en-US" baseline="0" dirty="0" smtClean="0"/>
              <a:t> with variations between them</a:t>
            </a:r>
          </a:p>
          <a:p>
            <a:r>
              <a:rPr lang="en-US" baseline="0" dirty="0" smtClean="0"/>
              <a:t>@ First: All characteristic data for new wells</a:t>
            </a:r>
          </a:p>
          <a:p>
            <a:r>
              <a:rPr lang="en-US" baseline="0" dirty="0" smtClean="0"/>
              <a:t>@ Second: Certain fields for all wells. Ones that may change</a:t>
            </a:r>
          </a:p>
          <a:p>
            <a:r>
              <a:rPr lang="en-US" baseline="0" dirty="0" smtClean="0"/>
              <a:t>@ Third: All production all wells, filtered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1B126-6BCB-4D5E-83E8-DE39FA4438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46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 Works</a:t>
            </a:r>
            <a:r>
              <a:rPr lang="en-US" baseline="0" dirty="0" smtClean="0"/>
              <a:t> with internal data</a:t>
            </a:r>
          </a:p>
          <a:p>
            <a:r>
              <a:rPr lang="en-US" baseline="0" dirty="0" smtClean="0"/>
              <a:t>@ Step by step instruction</a:t>
            </a:r>
          </a:p>
          <a:p>
            <a:r>
              <a:rPr lang="en-US" baseline="0" dirty="0" smtClean="0"/>
              <a:t>@ Open applications but handle in background</a:t>
            </a:r>
          </a:p>
          <a:p>
            <a:r>
              <a:rPr lang="en-US" baseline="0" dirty="0" smtClean="0"/>
              <a:t>@ Use excel to help order and move to Access</a:t>
            </a:r>
          </a:p>
          <a:p>
            <a:r>
              <a:rPr lang="en-US" baseline="0" dirty="0" smtClean="0"/>
              <a:t>@ Sync all with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1B126-6BCB-4D5E-83E8-DE39FA443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3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 Control directs other programs</a:t>
            </a:r>
          </a:p>
          <a:p>
            <a:r>
              <a:rPr lang="en-US" dirty="0" smtClean="0"/>
              <a:t>@ Login: Easy to alter, used by all programs, easy to keep passwords separate</a:t>
            </a:r>
          </a:p>
          <a:p>
            <a:endParaRPr lang="en-US" dirty="0" smtClean="0"/>
          </a:p>
          <a:p>
            <a:r>
              <a:rPr lang="en-US" dirty="0" smtClean="0"/>
              <a:t>@ Simple interfaces, select number, enter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1B126-6BCB-4D5E-83E8-DE39FA4438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4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 Easier to view in Access</a:t>
            </a:r>
          </a:p>
          <a:p>
            <a:pPr marL="228600" indent="-228600">
              <a:buAutoNum type="alphaUcParenR"/>
            </a:pPr>
            <a:r>
              <a:rPr lang="en-US" dirty="0" smtClean="0"/>
              <a:t>Quick results, easier to read, not tabular form, select by well</a:t>
            </a:r>
          </a:p>
          <a:p>
            <a:pPr marL="228600" indent="-228600">
              <a:buAutoNum type="alphaUcParenR"/>
            </a:pPr>
            <a:r>
              <a:rPr lang="en-US" dirty="0" smtClean="0"/>
              <a:t>Press button, all production for well</a:t>
            </a:r>
          </a:p>
          <a:p>
            <a:pPr marL="228600" indent="-228600">
              <a:buAutoNum type="alphaUcParenR"/>
            </a:pPr>
            <a:r>
              <a:rPr lang="en-US" dirty="0" smtClean="0"/>
              <a:t>Entering manual data, filter by state, change unit list, select year and month, add record, boxes update,</a:t>
            </a:r>
            <a:r>
              <a:rPr lang="en-US" baseline="0" dirty="0" smtClean="0"/>
              <a:t> no duplicates</a:t>
            </a:r>
          </a:p>
          <a:p>
            <a:pPr marL="228600" indent="-228600">
              <a:buAutoNum type="alphaUcParenR"/>
            </a:pPr>
            <a:r>
              <a:rPr lang="en-US" baseline="0" dirty="0" smtClean="0"/>
              <a:t>Some wells not accurate enough, compared years worth, within 10%, reduce by 75%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1B126-6BCB-4D5E-83E8-DE39FA4438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9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8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2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4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1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3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0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54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9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5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6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9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2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0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680BB-BD2D-4CD6-ACF3-7CA3118B4D2C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5FEC-5763-4C70-AA87-BA1DA5C39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46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drillinginfo.com/" TargetMode="External"/><Relationship Id="rId2" Type="http://schemas.openxmlformats.org/officeDocument/2006/relationships/hyperlink" Target="https://app.drillinginfo.com/produc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python-virtual-environments-made-easy-fe0c603fe601" TargetMode="External"/><Relationship Id="rId4" Type="http://schemas.openxmlformats.org/officeDocument/2006/relationships/hyperlink" Target="https://www.python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tabase%20Control.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Integrating Drilling Info into 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process, programs, and benefits.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Ancel Carson</a:t>
            </a:r>
          </a:p>
          <a:p>
            <a:pPr>
              <a:lnSpc>
                <a:spcPct val="110000"/>
              </a:lnSpc>
            </a:pPr>
            <a:r>
              <a:rPr lang="en-US" smtClean="0"/>
              <a:t>8/8/2019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this?</a:t>
            </a:r>
            <a:br>
              <a:rPr lang="en-US" dirty="0" smtClean="0"/>
            </a:br>
            <a:r>
              <a:rPr lang="en-US" sz="2000" cap="none" dirty="0" smtClean="0">
                <a:latin typeface="+mn-lt"/>
              </a:rPr>
              <a:t>Current method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for over 1000 wells manually entered from various sources</a:t>
            </a:r>
          </a:p>
          <a:p>
            <a:r>
              <a:rPr lang="en-US" dirty="0" smtClean="0"/>
              <a:t>Production techs spend hours on this monthly</a:t>
            </a:r>
          </a:p>
          <a:p>
            <a:r>
              <a:rPr lang="en-US" dirty="0" smtClean="0"/>
              <a:t>Data gathered from:</a:t>
            </a:r>
          </a:p>
          <a:p>
            <a:pPr lvl="1"/>
            <a:r>
              <a:rPr lang="en-US" dirty="0" smtClean="0"/>
              <a:t>State production databases</a:t>
            </a:r>
          </a:p>
          <a:p>
            <a:pPr lvl="1"/>
            <a:r>
              <a:rPr lang="en-US" dirty="0" smtClean="0"/>
              <a:t>Sales Ledgers</a:t>
            </a:r>
          </a:p>
          <a:p>
            <a:pPr lvl="1"/>
            <a:r>
              <a:rPr lang="en-US" dirty="0" smtClean="0"/>
              <a:t>Revenue Statements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46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this?</a:t>
            </a:r>
            <a:br>
              <a:rPr lang="en-US" dirty="0"/>
            </a:br>
            <a:r>
              <a:rPr lang="en-US" sz="2000" cap="none" dirty="0" smtClean="0"/>
              <a:t>New </a:t>
            </a:r>
            <a:r>
              <a:rPr lang="en-US" sz="2000" cap="none" dirty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program</a:t>
            </a:r>
          </a:p>
          <a:p>
            <a:r>
              <a:rPr lang="en-US" dirty="0" smtClean="0"/>
              <a:t>Select from the menu</a:t>
            </a:r>
          </a:p>
          <a:p>
            <a:r>
              <a:rPr lang="en-US" dirty="0" smtClean="0"/>
              <a:t>Return when program is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this?</a:t>
            </a:r>
            <a:br>
              <a:rPr lang="en-US" dirty="0"/>
            </a:br>
            <a:r>
              <a:rPr lang="en-US" sz="2000" cap="none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time</a:t>
            </a:r>
          </a:p>
          <a:p>
            <a:r>
              <a:rPr lang="en-US" dirty="0" smtClean="0"/>
              <a:t>Removes a potential layer of errors</a:t>
            </a:r>
          </a:p>
          <a:p>
            <a:r>
              <a:rPr lang="en-US" dirty="0" smtClean="0"/>
              <a:t>Runs complex calculations</a:t>
            </a:r>
          </a:p>
          <a:p>
            <a:r>
              <a:rPr lang="en-US" dirty="0" smtClean="0"/>
              <a:t>Data directly from production reported to state</a:t>
            </a:r>
          </a:p>
          <a:p>
            <a:r>
              <a:rPr lang="en-US" dirty="0" smtClean="0"/>
              <a:t>More diverse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247" y="422035"/>
            <a:ext cx="4140072" cy="5971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247" y="231228"/>
            <a:ext cx="4142549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Break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on the program?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 intern do?</a:t>
            </a:r>
            <a:br>
              <a:rPr lang="en-US" dirty="0" smtClean="0"/>
            </a:br>
            <a:r>
              <a:rPr lang="en-US" sz="2000" cap="none" dirty="0" smtClean="0">
                <a:latin typeface="+mn-lt"/>
              </a:rPr>
              <a:t>Building this system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Collecting excel files</a:t>
            </a:r>
          </a:p>
          <a:p>
            <a:r>
              <a:rPr lang="en-US" dirty="0" smtClean="0"/>
              <a:t>Compiling data</a:t>
            </a:r>
          </a:p>
          <a:p>
            <a:r>
              <a:rPr lang="en-US" dirty="0" smtClean="0"/>
              <a:t>Sifting through APIs</a:t>
            </a:r>
          </a:p>
          <a:p>
            <a:r>
              <a:rPr lang="en-US" dirty="0" smtClean="0"/>
              <a:t>Creating databases</a:t>
            </a:r>
          </a:p>
          <a:p>
            <a:r>
              <a:rPr lang="en-US" dirty="0" smtClean="0"/>
              <a:t>Writing programs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intern do?</a:t>
            </a:r>
            <a:br>
              <a:rPr lang="en-US" dirty="0"/>
            </a:br>
            <a:r>
              <a:rPr lang="en-US" sz="2000" cap="none" dirty="0" smtClean="0"/>
              <a:t>Additional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SPCC Spill Plan Inventory</a:t>
            </a:r>
          </a:p>
          <a:p>
            <a:r>
              <a:rPr lang="en-US" dirty="0" smtClean="0"/>
              <a:t>Production Target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intern </a:t>
            </a:r>
            <a:r>
              <a:rPr lang="en-US" dirty="0" smtClean="0"/>
              <a:t>Learn?</a:t>
            </a:r>
            <a:r>
              <a:rPr lang="en-US" dirty="0"/>
              <a:t/>
            </a:r>
            <a:br>
              <a:rPr lang="en-US" dirty="0"/>
            </a:br>
            <a:r>
              <a:rPr lang="en-US" sz="2000" cap="none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understanding of Oil &amp; Gas</a:t>
            </a:r>
          </a:p>
          <a:p>
            <a:r>
              <a:rPr lang="en-US" dirty="0" smtClean="0"/>
              <a:t>A look into a different field</a:t>
            </a:r>
          </a:p>
          <a:p>
            <a:r>
              <a:rPr lang="en-US" dirty="0" smtClean="0"/>
              <a:t>Chance to use different skills</a:t>
            </a:r>
          </a:p>
          <a:p>
            <a:r>
              <a:rPr lang="en-US" dirty="0" smtClean="0"/>
              <a:t>Practice in learning new systems on the spot</a:t>
            </a:r>
          </a:p>
          <a:p>
            <a:r>
              <a:rPr lang="en-US" dirty="0" smtClean="0"/>
              <a:t>Tools to take back to school and into a future career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1192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9710"/>
            <a:ext cx="9905999" cy="4561491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https://app.drillinginfo.com/production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https://info.drillinginfo.com/</a:t>
            </a:r>
            <a:endParaRPr lang="en-US" sz="1800" dirty="0" smtClean="0">
              <a:hlinkClick r:id="rId4"/>
            </a:endParaRPr>
          </a:p>
          <a:p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://www.python.org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5"/>
              </a:rPr>
              <a:t>https://towardsdatascience.com/python-virtual-environments-made-easy-fe0c603fe601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53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309" y="617177"/>
            <a:ext cx="9905999" cy="1905000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5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2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drilling inf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14" y="2905253"/>
            <a:ext cx="2646038" cy="92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python.org/static/img/python-logo@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54" y="2917038"/>
            <a:ext cx="3302707" cy="9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q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62" y="2934968"/>
            <a:ext cx="3037818" cy="7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2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713253"/>
            <a:ext cx="10058400" cy="4758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713253"/>
            <a:ext cx="10058401" cy="4758880"/>
          </a:xfrm>
        </p:spPr>
      </p:pic>
      <p:pic>
        <p:nvPicPr>
          <p:cNvPr id="7" name="Picture 2" descr="Image result for drilling inf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429440"/>
            <a:ext cx="3378036" cy="118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710277"/>
            <a:ext cx="10058400" cy="47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Light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Versatile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Widely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Industrial Light &amp; Magic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YouTube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Drilling Info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2" r="26382"/>
          <a:stretch>
            <a:fillRect/>
          </a:stretch>
        </p:blipFill>
        <p:spPr/>
      </p:pic>
      <p:pic>
        <p:nvPicPr>
          <p:cNvPr id="1028" name="Picture 4" descr="https://www.python.org/static/img/python-logo@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21" y="687386"/>
            <a:ext cx="5524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Update Well Data</a:t>
            </a:r>
          </a:p>
          <a:p>
            <a:pPr lvl="1"/>
            <a:r>
              <a:rPr lang="en-US" dirty="0" smtClean="0"/>
              <a:t>From Drilling Info</a:t>
            </a:r>
          </a:p>
          <a:p>
            <a:pPr lvl="1"/>
            <a:r>
              <a:rPr lang="en-US" dirty="0" smtClean="0"/>
              <a:t>Characteristic data</a:t>
            </a:r>
          </a:p>
          <a:p>
            <a:pPr lvl="1"/>
            <a:r>
              <a:rPr lang="en-US" dirty="0" smtClean="0"/>
              <a:t>Production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Update Wells and Statuses</a:t>
            </a:r>
          </a:p>
          <a:p>
            <a:pPr lvl="1"/>
            <a:r>
              <a:rPr lang="en-US" dirty="0" smtClean="0"/>
              <a:t>From internal records</a:t>
            </a:r>
          </a:p>
          <a:p>
            <a:pPr lvl="1"/>
            <a:r>
              <a:rPr lang="en-US" dirty="0" smtClean="0"/>
              <a:t>Status for a new month</a:t>
            </a:r>
          </a:p>
          <a:p>
            <a:pPr lvl="1"/>
            <a:r>
              <a:rPr lang="en-US" dirty="0" smtClean="0"/>
              <a:t>Records for new wells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09758" y="4108881"/>
            <a:ext cx="6800047" cy="2201765"/>
            <a:chOff x="1809758" y="4108881"/>
            <a:chExt cx="6800047" cy="2201765"/>
          </a:xfrm>
        </p:grpSpPr>
        <p:grpSp>
          <p:nvGrpSpPr>
            <p:cNvPr id="27" name="Group 26"/>
            <p:cNvGrpSpPr/>
            <p:nvPr/>
          </p:nvGrpSpPr>
          <p:grpSpPr>
            <a:xfrm>
              <a:off x="6838959" y="4108881"/>
              <a:ext cx="1770846" cy="1004551"/>
              <a:chOff x="6838959" y="4108881"/>
              <a:chExt cx="1770846" cy="100455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838959" y="4108881"/>
                <a:ext cx="1770846" cy="1004551"/>
              </a:xfrm>
              <a:prstGeom prst="round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VEFI Records</a:t>
                </a:r>
              </a:p>
            </p:txBody>
          </p:sp>
          <p:pic>
            <p:nvPicPr>
              <p:cNvPr id="1029" name="Picture 2" descr="cid:image001.png@01D14C59.860E27D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6980" y="4505201"/>
                <a:ext cx="514803" cy="522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ounded Rectangle 8"/>
            <p:cNvSpPr/>
            <p:nvPr/>
          </p:nvSpPr>
          <p:spPr>
            <a:xfrm>
              <a:off x="4512971" y="5576550"/>
              <a:ext cx="1506828" cy="734096"/>
            </a:xfrm>
            <a:prstGeom prst="roundRect">
              <a:avLst/>
            </a:prstGeom>
            <a:solidFill>
              <a:srgbClr val="CC0000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ARIES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09758" y="4108881"/>
              <a:ext cx="1770846" cy="1004552"/>
              <a:chOff x="1809758" y="4108881"/>
              <a:chExt cx="1770846" cy="100455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809759" y="4108881"/>
                <a:ext cx="1770845" cy="1004552"/>
              </a:xfrm>
              <a:prstGeom prst="roundRect">
                <a:avLst/>
              </a:prstGeom>
              <a:solidFill>
                <a:srgbClr val="E6F4DC"/>
              </a:solidFill>
              <a:ln>
                <a:solidFill>
                  <a:srgbClr val="79C3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2" descr="Image result for drilling inf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9758" y="4297635"/>
                <a:ext cx="1770845" cy="627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Curved Connector 11"/>
            <p:cNvCxnSpPr>
              <a:stCxn id="5" idx="2"/>
              <a:endCxn id="9" idx="1"/>
            </p:cNvCxnSpPr>
            <p:nvPr/>
          </p:nvCxnSpPr>
          <p:spPr>
            <a:xfrm rot="16200000" flipH="1">
              <a:off x="3188994" y="4619620"/>
              <a:ext cx="830165" cy="1817789"/>
            </a:xfrm>
            <a:prstGeom prst="curvedConnector2">
              <a:avLst/>
            </a:prstGeom>
            <a:ln w="38100">
              <a:gradFill>
                <a:gsLst>
                  <a:gs pos="36000">
                    <a:srgbClr val="7AC445"/>
                  </a:gs>
                  <a:gs pos="69000">
                    <a:srgbClr val="CC0000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11" idx="2"/>
              <a:endCxn id="9" idx="3"/>
            </p:cNvCxnSpPr>
            <p:nvPr/>
          </p:nvCxnSpPr>
          <p:spPr>
            <a:xfrm rot="5400000">
              <a:off x="6457008" y="4676224"/>
              <a:ext cx="830166" cy="1704583"/>
            </a:xfrm>
            <a:prstGeom prst="curvedConnector2">
              <a:avLst/>
            </a:prstGeom>
            <a:ln w="38100">
              <a:gradFill>
                <a:gsLst>
                  <a:gs pos="35000">
                    <a:srgbClr val="0000FF"/>
                  </a:gs>
                  <a:gs pos="70000">
                    <a:srgbClr val="CC0000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0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well data</a:t>
            </a:r>
            <a:br>
              <a:rPr lang="en-US" dirty="0" smtClean="0"/>
            </a:br>
            <a:r>
              <a:rPr lang="en-US" sz="2000" cap="none" dirty="0" smtClean="0">
                <a:latin typeface="+mn-lt"/>
              </a:rPr>
              <a:t>UpdateDatabases.py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New API Collection</a:t>
            </a:r>
            <a:endParaRPr lang="en-US" cap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Collecting new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Adding to Database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smtClean="0"/>
              <a:t>Status update</a:t>
            </a:r>
            <a:endParaRPr lang="en-US" cap="non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Collecting all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Adding to Database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cap="none" dirty="0" smtClean="0"/>
              <a:t>Production update</a:t>
            </a:r>
            <a:endParaRPr lang="en-US" cap="non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Collecting all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Filtering out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Adding to database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046882" y="5078033"/>
            <a:ext cx="4652269" cy="1004552"/>
            <a:chOff x="3046882" y="5078033"/>
            <a:chExt cx="4652269" cy="1004552"/>
          </a:xfrm>
        </p:grpSpPr>
        <p:sp>
          <p:nvSpPr>
            <p:cNvPr id="9" name="Rounded Rectangle 8"/>
            <p:cNvSpPr/>
            <p:nvPr/>
          </p:nvSpPr>
          <p:spPr>
            <a:xfrm>
              <a:off x="6192323" y="5213261"/>
              <a:ext cx="1506828" cy="734096"/>
            </a:xfrm>
            <a:prstGeom prst="roundRect">
              <a:avLst/>
            </a:prstGeom>
            <a:solidFill>
              <a:srgbClr val="CC0000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ARIES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46882" y="5078033"/>
              <a:ext cx="1770846" cy="1004552"/>
              <a:chOff x="255986" y="5712784"/>
              <a:chExt cx="1770846" cy="1004552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55987" y="5712784"/>
                <a:ext cx="1770845" cy="1004552"/>
              </a:xfrm>
              <a:prstGeom prst="roundRect">
                <a:avLst/>
              </a:prstGeom>
              <a:solidFill>
                <a:srgbClr val="E6F4DC"/>
              </a:solidFill>
              <a:ln>
                <a:solidFill>
                  <a:srgbClr val="79C3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Picture 2" descr="Image result for drilling info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986" y="5901538"/>
                <a:ext cx="1770845" cy="627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4" name="Straight Arrow Connector 23"/>
            <p:cNvCxnSpPr>
              <a:stCxn id="12" idx="3"/>
              <a:endCxn id="9" idx="1"/>
            </p:cNvCxnSpPr>
            <p:nvPr/>
          </p:nvCxnSpPr>
          <p:spPr>
            <a:xfrm>
              <a:off x="4817727" y="5580309"/>
              <a:ext cx="1374596" cy="0"/>
            </a:xfrm>
            <a:prstGeom prst="straightConnector1">
              <a:avLst/>
            </a:prstGeom>
            <a:ln w="38100">
              <a:gradFill flip="none" rotWithShape="1">
                <a:gsLst>
                  <a:gs pos="34000">
                    <a:srgbClr val="7AC445"/>
                  </a:gs>
                  <a:gs pos="70000">
                    <a:srgbClr val="CC0000"/>
                  </a:gs>
                </a:gsLst>
                <a:lin ang="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Status</a:t>
            </a:r>
            <a:br>
              <a:rPr lang="en-US" dirty="0" smtClean="0"/>
            </a:br>
            <a:r>
              <a:rPr lang="en-US" sz="2000" cap="none" dirty="0" smtClean="0">
                <a:latin typeface="+mn-lt"/>
              </a:rPr>
              <a:t>Status</a:t>
            </a:r>
            <a:r>
              <a:rPr lang="en-US" sz="2000" cap="none" dirty="0" smtClean="0"/>
              <a:t>Update.py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Pulling information from Accounting</a:t>
            </a:r>
          </a:p>
          <a:p>
            <a:r>
              <a:rPr lang="en-US" dirty="0" smtClean="0"/>
              <a:t>Step by step instruction</a:t>
            </a:r>
          </a:p>
          <a:p>
            <a:r>
              <a:rPr lang="en-US" dirty="0" smtClean="0"/>
              <a:t>Quick processing through excel</a:t>
            </a:r>
          </a:p>
          <a:p>
            <a:r>
              <a:rPr lang="en-US" dirty="0" smtClean="0"/>
              <a:t>Syncing between Access and SQL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046881" y="5078033"/>
            <a:ext cx="4652269" cy="1004551"/>
            <a:chOff x="3046881" y="5078033"/>
            <a:chExt cx="4652269" cy="1004551"/>
          </a:xfrm>
        </p:grpSpPr>
        <p:grpSp>
          <p:nvGrpSpPr>
            <p:cNvPr id="15" name="Group 14"/>
            <p:cNvGrpSpPr/>
            <p:nvPr/>
          </p:nvGrpSpPr>
          <p:grpSpPr>
            <a:xfrm>
              <a:off x="3046881" y="5078033"/>
              <a:ext cx="1771736" cy="1004551"/>
              <a:chOff x="7115503" y="4140554"/>
              <a:chExt cx="1825580" cy="1010991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115503" y="4140554"/>
                <a:ext cx="1825580" cy="1010991"/>
              </a:xfrm>
              <a:prstGeom prst="round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VEFI Records</a:t>
                </a:r>
              </a:p>
            </p:txBody>
          </p:sp>
          <p:pic>
            <p:nvPicPr>
              <p:cNvPr id="17" name="Picture 2" descr="cid:image001.png@01D14C59.860E27D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2935" y="4539415"/>
                <a:ext cx="530715" cy="526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Rounded Rectangle 17"/>
            <p:cNvSpPr/>
            <p:nvPr/>
          </p:nvSpPr>
          <p:spPr>
            <a:xfrm>
              <a:off x="6192322" y="5213261"/>
              <a:ext cx="1506828" cy="734096"/>
            </a:xfrm>
            <a:prstGeom prst="roundRect">
              <a:avLst/>
            </a:prstGeom>
            <a:solidFill>
              <a:srgbClr val="CC0000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ARIES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16" idx="3"/>
              <a:endCxn id="18" idx="1"/>
            </p:cNvCxnSpPr>
            <p:nvPr/>
          </p:nvCxnSpPr>
          <p:spPr>
            <a:xfrm>
              <a:off x="4818617" y="5580309"/>
              <a:ext cx="1373705" cy="0"/>
            </a:xfrm>
            <a:prstGeom prst="straightConnector1">
              <a:avLst/>
            </a:prstGeom>
            <a:ln w="38100">
              <a:gradFill flip="none" rotWithShape="1">
                <a:gsLst>
                  <a:gs pos="32000">
                    <a:srgbClr val="0000FF"/>
                  </a:gs>
                  <a:gs pos="71000">
                    <a:srgbClr val="CC0000"/>
                  </a:gs>
                </a:gsLst>
                <a:lin ang="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21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programs and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program"/>
              </a:rPr>
              <a:t>Database Control.py</a:t>
            </a:r>
            <a:endParaRPr lang="en-US" dirty="0" smtClean="0"/>
          </a:p>
          <a:p>
            <a:r>
              <a:rPr lang="en-US" dirty="0" smtClean="0"/>
              <a:t>UpdateDatabase.py</a:t>
            </a:r>
          </a:p>
          <a:p>
            <a:r>
              <a:rPr lang="en-US" dirty="0" smtClean="0"/>
              <a:t>StatusUpdate.py</a:t>
            </a:r>
          </a:p>
          <a:p>
            <a:r>
              <a:rPr lang="en-US" dirty="0" smtClean="0"/>
              <a:t>LoginCredentials.py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84" y="4228861"/>
            <a:ext cx="3477110" cy="1714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83" y="1810236"/>
            <a:ext cx="3477110" cy="2210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52" y="2170932"/>
            <a:ext cx="3553321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2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153068"/>
            <a:ext cx="5891213" cy="40772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034" y="994932"/>
            <a:ext cx="6657544" cy="4393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Result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Visualized in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Quick look at useful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Quickly pull production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Ease of manual entry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2" y="350912"/>
            <a:ext cx="5439747" cy="5681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58" y="805322"/>
            <a:ext cx="622069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9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1907</TotalTime>
  <Words>721</Words>
  <Application>Microsoft Office PowerPoint</Application>
  <PresentationFormat>Widescreen</PresentationFormat>
  <Paragraphs>158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Integrating Drilling Info into Aries</vt:lpstr>
      <vt:lpstr>Process</vt:lpstr>
      <vt:lpstr> </vt:lpstr>
      <vt:lpstr> </vt:lpstr>
      <vt:lpstr>Programs</vt:lpstr>
      <vt:lpstr>Update well data UpdateDatabases.py</vt:lpstr>
      <vt:lpstr>Update Status StatusUpdate.py</vt:lpstr>
      <vt:lpstr>All programs and Modules</vt:lpstr>
      <vt:lpstr>END Result</vt:lpstr>
      <vt:lpstr>Why use this? Current method</vt:lpstr>
      <vt:lpstr>Why use this? New method</vt:lpstr>
      <vt:lpstr>Why use this? Benefits</vt:lpstr>
      <vt:lpstr>Presentation Break</vt:lpstr>
      <vt:lpstr>What did the intern do? Building this system</vt:lpstr>
      <vt:lpstr>What did the intern do? Additional Projects</vt:lpstr>
      <vt:lpstr>What did the intern Learn? Takeaways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Drilling Info into Aries</dc:title>
  <dc:creator>Engineering Intern</dc:creator>
  <cp:lastModifiedBy>Engineering Intern</cp:lastModifiedBy>
  <cp:revision>69</cp:revision>
  <dcterms:created xsi:type="dcterms:W3CDTF">2019-07-30T16:36:40Z</dcterms:created>
  <dcterms:modified xsi:type="dcterms:W3CDTF">2019-08-08T15:11:10Z</dcterms:modified>
</cp:coreProperties>
</file>