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4"/>
  </p:sldMasterIdLst>
  <p:notesMasterIdLst>
    <p:notesMasterId r:id="rId22"/>
  </p:notesMasterIdLst>
  <p:sldIdLst>
    <p:sldId id="259" r:id="rId5"/>
    <p:sldId id="266" r:id="rId6"/>
    <p:sldId id="267" r:id="rId7"/>
    <p:sldId id="280" r:id="rId8"/>
    <p:sldId id="288" r:id="rId9"/>
    <p:sldId id="282" r:id="rId10"/>
    <p:sldId id="287" r:id="rId11"/>
    <p:sldId id="289" r:id="rId12"/>
    <p:sldId id="290" r:id="rId13"/>
    <p:sldId id="291" r:id="rId14"/>
    <p:sldId id="292" r:id="rId15"/>
    <p:sldId id="293" r:id="rId16"/>
    <p:sldId id="294" r:id="rId17"/>
    <p:sldId id="269" r:id="rId18"/>
    <p:sldId id="273" r:id="rId19"/>
    <p:sldId id="271" r:id="rId20"/>
    <p:sldId id="272" r:id="rId21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FFFF"/>
    <a:srgbClr val="336699"/>
    <a:srgbClr val="E29F1D"/>
    <a:srgbClr val="3366CC"/>
    <a:srgbClr val="E66C7D"/>
    <a:srgbClr val="F0AD00"/>
    <a:srgbClr val="003399"/>
    <a:srgbClr val="2DA2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65" autoAdjust="0"/>
    <p:restoredTop sz="82948" autoAdjust="0"/>
  </p:normalViewPr>
  <p:slideViewPr>
    <p:cSldViewPr>
      <p:cViewPr>
        <p:scale>
          <a:sx n="60" d="100"/>
          <a:sy n="60" d="100"/>
        </p:scale>
        <p:origin x="-1368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1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575" cy="511175"/>
          </a:xfrm>
          <a:prstGeom prst="rect">
            <a:avLst/>
          </a:prstGeom>
        </p:spPr>
        <p:txBody>
          <a:bodyPr vert="horz" lIns="99040" tIns="49521" rIns="99040" bIns="4952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139" y="1"/>
            <a:ext cx="3076575" cy="511175"/>
          </a:xfrm>
          <a:prstGeom prst="rect">
            <a:avLst/>
          </a:prstGeom>
        </p:spPr>
        <p:txBody>
          <a:bodyPr vert="horz" lIns="99040" tIns="49521" rIns="99040" bIns="4952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5EC6225D-C1B3-4A2E-BDAD-1A4AB239C66D}" type="datetimeFigureOut">
              <a:rPr lang="fr-FR"/>
              <a:pPr>
                <a:defRPr/>
              </a:pPr>
              <a:t>05/06/2012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9938"/>
            <a:ext cx="5114925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1" rIns="99040" bIns="49521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13" y="4860926"/>
            <a:ext cx="5680075" cy="4605338"/>
          </a:xfrm>
          <a:prstGeom prst="rect">
            <a:avLst/>
          </a:prstGeom>
        </p:spPr>
        <p:txBody>
          <a:bodyPr vert="horz" lIns="99040" tIns="49521" rIns="99040" bIns="49521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1"/>
            <a:ext cx="3076575" cy="511175"/>
          </a:xfrm>
          <a:prstGeom prst="rect">
            <a:avLst/>
          </a:prstGeom>
        </p:spPr>
        <p:txBody>
          <a:bodyPr vert="horz" lIns="99040" tIns="49521" rIns="99040" bIns="4952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139" y="9721851"/>
            <a:ext cx="3076575" cy="511175"/>
          </a:xfrm>
          <a:prstGeom prst="rect">
            <a:avLst/>
          </a:prstGeom>
        </p:spPr>
        <p:txBody>
          <a:bodyPr vert="horz" lIns="99040" tIns="49521" rIns="99040" bIns="4952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AEE71C3C-82B0-485C-B7F2-6F418761052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092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Parler des livrables demandés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E71C3C-82B0-485C-B7F2-6F4187610521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10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Retard 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Lecture fichier XML : arbre XML complexe + problème de manipulation du fichier XML 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Identification rapide : bug avec </a:t>
            </a:r>
            <a:r>
              <a:rPr lang="fr-FR" baseline="0" dirty="0" err="1" smtClean="0"/>
              <a:t>Android</a:t>
            </a:r>
            <a:r>
              <a:rPr lang="fr-FR" baseline="0" dirty="0" smtClean="0"/>
              <a:t> + mauvaise compréhension de ce qu’il fallait faire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Les nombreuses réunions avec le client nous ont permis de développer l’application en « collant » aux mieux à leurs attentes. 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Au niveau de l’équipe, nous organisions des réunions régulières (semblant de méthodologie </a:t>
            </a:r>
            <a:r>
              <a:rPr lang="fr-FR" baseline="0" dirty="0" err="1" smtClean="0"/>
              <a:t>Scrum</a:t>
            </a:r>
            <a:r>
              <a:rPr lang="fr-FR" baseline="0" dirty="0" smtClean="0"/>
              <a:t>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E71C3C-82B0-485C-B7F2-6F4187610521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85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E71C3C-82B0-485C-B7F2-6F4187610521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519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109" y="1295400"/>
            <a:ext cx="6981103" cy="3429000"/>
          </a:xfrm>
        </p:spPr>
        <p:txBody>
          <a:bodyPr tIns="0" bIns="0" anchor="b" anchorCtr="0"/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A5FD36-6C90-442B-BA74-7687F94B5DE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9" name="Image 8" descr="POLYTECH TOURS_RVB BLA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153336"/>
            <a:ext cx="3874016" cy="120396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124759"/>
            <a:ext cx="7258073" cy="886759"/>
          </a:xfrm>
        </p:spPr>
        <p:txBody>
          <a:bodyPr/>
          <a:lstStyle>
            <a:lvl1pPr>
              <a:defRPr sz="4400"/>
            </a:lvl1pPr>
          </a:lstStyle>
          <a:p>
            <a:r>
              <a:rPr lang="fr-FR" dirty="0" smtClean="0"/>
              <a:t>Cliquez pour modifier le style du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1371600"/>
            <a:ext cx="7662864" cy="4984750"/>
          </a:xfrm>
        </p:spPr>
        <p:txBody>
          <a:bodyPr/>
          <a:lstStyle>
            <a:lvl1pPr>
              <a:defRPr sz="3600">
                <a:solidFill>
                  <a:srgbClr val="336699"/>
                </a:solidFill>
              </a:defRPr>
            </a:lvl1pPr>
            <a:lvl2pPr>
              <a:defRPr>
                <a:solidFill>
                  <a:srgbClr val="336699"/>
                </a:solidFill>
              </a:defRPr>
            </a:lvl2pPr>
            <a:lvl3pPr>
              <a:defRPr>
                <a:solidFill>
                  <a:srgbClr val="336699"/>
                </a:solidFill>
              </a:defRPr>
            </a:lvl3pPr>
            <a:lvl4pPr>
              <a:defRPr>
                <a:solidFill>
                  <a:srgbClr val="336699"/>
                </a:solidFill>
              </a:defRPr>
            </a:lvl4pPr>
            <a:lvl5pPr>
              <a:defRPr>
                <a:solidFill>
                  <a:srgbClr val="336699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9475-DD53-E34B-AD25-38E09DF725A3}" type="datetimeFigureOut">
              <a:rPr lang="fr-FR" smtClean="0"/>
              <a:pPr/>
              <a:t>05/06/2012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35AC-8EA9-4E3D-A70A-049BD4DFED3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7" name="Image 6" descr="POLYTECH TOURS_RVB BLA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66487" y="132774"/>
            <a:ext cx="1366673" cy="4247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124759"/>
            <a:ext cx="6982691" cy="886759"/>
          </a:xfrm>
        </p:spPr>
        <p:txBody>
          <a:bodyPr/>
          <a:lstStyle>
            <a:lvl1pPr>
              <a:defRPr sz="4400"/>
            </a:lvl1pPr>
          </a:lstStyle>
          <a:p>
            <a:r>
              <a:rPr lang="fr-FR" smtClean="0"/>
              <a:t>Cliquez pour modifier le style du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374" y="1371600"/>
            <a:ext cx="5876925" cy="498475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9475-DD53-E34B-AD25-38E09DF725A3}" type="datetimeFigureOut">
              <a:rPr lang="fr-FR" smtClean="0"/>
              <a:pPr/>
              <a:t>05/06/2012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D6B79-06C6-4C12-B02A-8D323B20033F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7" name="Image 6" descr="POLYTECH TOURS_RVB BLA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66487" y="132774"/>
            <a:ext cx="1366673" cy="4247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4" y="2960688"/>
            <a:ext cx="6400800" cy="1362075"/>
          </a:xfrm>
        </p:spPr>
        <p:txBody>
          <a:bodyPr anchor="b" anchorCtr="0"/>
          <a:lstStyle>
            <a:lvl1pPr algn="r">
              <a:defRPr sz="4600" b="0" cap="none" baseline="0">
                <a:solidFill>
                  <a:srgbClr val="336699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6373" y="4322763"/>
            <a:ext cx="5181601" cy="1500187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3600" baseline="0">
                <a:solidFill>
                  <a:srgbClr val="336699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D21D778-B565-4D7E-94D7-64010A445B68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8A5FD36-6C90-442B-BA74-7687F94B5DE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1" name="Image 10" descr="POLYTECH TOURS_RVB BLA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673" y="91438"/>
            <a:ext cx="3874016" cy="1203962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1422400"/>
            <a:ext cx="3767328" cy="46148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1422400"/>
            <a:ext cx="3767328" cy="46148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9475-DD53-E34B-AD25-38E09DF725A3}" type="datetimeFigureOut">
              <a:rPr lang="fr-FR" smtClean="0"/>
              <a:pPr/>
              <a:t>05/06/2012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87509-539D-4E97-8DA7-C96B5B3842DB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9" name="Image 8" descr="POLYTECH TOURS_RVB BLA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66487" y="132774"/>
            <a:ext cx="1366673" cy="424733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25474" y="-101600"/>
            <a:ext cx="817562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pour modifier le style du titre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9475-DD53-E34B-AD25-38E09DF725A3}" type="datetimeFigureOut">
              <a:rPr lang="fr-FR" smtClean="0"/>
              <a:pPr/>
              <a:t>05/06/2012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5E34C3-BC26-40F4-9D6E-53DC683BDF00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9475-DD53-E34B-AD25-38E09DF725A3}" type="datetimeFigureOut">
              <a:rPr lang="fr-FR" smtClean="0"/>
              <a:pPr/>
              <a:t>05/06/2012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4F640-4ECE-403A-8102-22D2006EEC5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6D239-0E10-44CD-B26B-BA56AD38BDF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214422"/>
            <a:ext cx="8153400" cy="4881578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-32" y="6642120"/>
            <a:ext cx="533400" cy="244475"/>
          </a:xfrm>
          <a:noFill/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1D235AC-8EA9-4E3D-A70A-049BD4DFED3A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" name="Espace réservé du titre 21"/>
          <p:cNvSpPr>
            <a:spLocks noGrp="1"/>
          </p:cNvSpPr>
          <p:nvPr>
            <p:ph type="title"/>
          </p:nvPr>
        </p:nvSpPr>
        <p:spPr bwMode="auto">
          <a:xfrm>
            <a:off x="990600" y="0"/>
            <a:ext cx="8153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9774" y="-101600"/>
            <a:ext cx="817562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et modifiez le titre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4" y="1524000"/>
            <a:ext cx="8010525" cy="467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76" y="63579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1999475-DD53-E34B-AD25-38E09DF725A3}" type="datetimeFigureOut">
              <a:rPr lang="fr-FR" smtClean="0"/>
              <a:pPr/>
              <a:t>05/06/2012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54699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96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98A5FD36-6C90-442B-BA74-7687F94B5DE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1406" y="6215082"/>
            <a:ext cx="861441" cy="55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3" r:id="rId6"/>
    <p:sldLayoutId id="2147484065" r:id="rId7"/>
    <p:sldLayoutId id="2147484068" r:id="rId8"/>
    <p:sldLayoutId id="2147484026" r:id="rId9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80000"/>
        <a:buFont typeface="Webdings" pitchFamily="18" charset="2"/>
        <a:buChar char=""/>
        <a:defRPr sz="3200" kern="1200">
          <a:solidFill>
            <a:srgbClr val="336699"/>
          </a:solidFill>
          <a:latin typeface="Calibri" pitchFamily="34" charset="0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80000"/>
        <a:buFont typeface="Webdings" pitchFamily="18" charset="2"/>
        <a:buChar char=""/>
        <a:defRPr sz="3200" kern="1200">
          <a:solidFill>
            <a:srgbClr val="336699"/>
          </a:solidFill>
          <a:latin typeface="Calibri" pitchFamily="34" charset="0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Webdings" pitchFamily="18" charset="2"/>
        <a:buChar char=""/>
        <a:defRPr sz="2800" kern="1200">
          <a:solidFill>
            <a:srgbClr val="336699"/>
          </a:solidFill>
          <a:latin typeface="Calibri" pitchFamily="34" charset="0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80000"/>
        <a:buFont typeface="Webdings" pitchFamily="18" charset="2"/>
        <a:buChar char=""/>
        <a:defRPr sz="2800" kern="1200">
          <a:solidFill>
            <a:srgbClr val="336699"/>
          </a:solidFill>
          <a:latin typeface="Calibri" pitchFamily="34" charset="0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Webdings" pitchFamily="18" charset="2"/>
        <a:buChar char=""/>
        <a:defRPr sz="2800" kern="1200">
          <a:solidFill>
            <a:srgbClr val="336699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71406" y="2564904"/>
            <a:ext cx="8965090" cy="365017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7200" b="1" dirty="0" smtClean="0"/>
              <a:t>Projet Collectif</a:t>
            </a:r>
            <a:br>
              <a:rPr lang="fr-FR" sz="7200" b="1" dirty="0" smtClean="0"/>
            </a:br>
            <a:r>
              <a:rPr lang="fr-FR" sz="4000" b="1" dirty="0" smtClean="0"/>
              <a:t>Application d’aide à l’identification d’insectes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endParaRPr lang="fr-FR" sz="3600" b="1" dirty="0">
              <a:solidFill>
                <a:srgbClr val="FF9900"/>
              </a:solidFill>
            </a:endParaRPr>
          </a:p>
        </p:txBody>
      </p:sp>
      <p:sp>
        <p:nvSpPr>
          <p:cNvPr id="13316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68715A70-3B39-4CF1-951F-B921AB41F3F5}" type="slidenum">
              <a:rPr lang="fr-FR" smtClean="0"/>
              <a:pPr/>
              <a:t>1</a:t>
            </a:fld>
            <a:endParaRPr lang="fr-FR" smtClean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6215082"/>
            <a:ext cx="861441" cy="55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32656"/>
            <a:ext cx="1905000" cy="10715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eaLnBrk="1" hangingPunct="1"/>
            <a:r>
              <a:rPr lang="fr-FR" dirty="0" smtClean="0"/>
              <a:t>II. Application mobile (3)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7D126A1-CB39-4EFE-8C38-F40292B1AFFB}" type="slidenum">
              <a:rPr lang="fr-FR"/>
              <a:pPr>
                <a:defRPr/>
              </a:pPr>
              <a:t>10</a:t>
            </a:fld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39774" y="1268760"/>
            <a:ext cx="8080697" cy="5256584"/>
          </a:xfrm>
        </p:spPr>
        <p:txBody>
          <a:bodyPr>
            <a:normAutofit/>
          </a:bodyPr>
          <a:lstStyle/>
          <a:p>
            <a:r>
              <a:rPr lang="fr-FR" dirty="0" smtClean="0"/>
              <a:t>Qu’est-ce qu’une </a:t>
            </a:r>
            <a:r>
              <a:rPr lang="fr-FR" dirty="0" smtClean="0"/>
              <a:t>campagne ?</a:t>
            </a:r>
            <a:endParaRPr lang="fr-FR" dirty="0" smtClean="0"/>
          </a:p>
          <a:p>
            <a:pPr lvl="1"/>
            <a:r>
              <a:rPr lang="fr-FR" dirty="0" smtClean="0"/>
              <a:t>Structure un projet dans le temps</a:t>
            </a:r>
          </a:p>
          <a:p>
            <a:pPr lvl="2"/>
            <a:r>
              <a:rPr lang="fr-FR" dirty="0" smtClean="0"/>
              <a:t>Date de début et de fin</a:t>
            </a:r>
          </a:p>
          <a:p>
            <a:pPr lvl="1"/>
            <a:r>
              <a:rPr lang="fr-FR" dirty="0" smtClean="0"/>
              <a:t>S</a:t>
            </a:r>
            <a:r>
              <a:rPr lang="fr-FR" dirty="0" smtClean="0"/>
              <a:t>ubdivisée </a:t>
            </a:r>
            <a:r>
              <a:rPr lang="fr-FR" dirty="0" smtClean="0"/>
              <a:t>en </a:t>
            </a:r>
            <a:r>
              <a:rPr lang="fr-FR" dirty="0" smtClean="0"/>
              <a:t>plusieurs parcelles</a:t>
            </a:r>
            <a:endParaRPr lang="fr-FR" dirty="0" smtClean="0"/>
          </a:p>
          <a:p>
            <a:pPr lvl="2"/>
            <a:r>
              <a:rPr lang="fr-FR" dirty="0" smtClean="0"/>
              <a:t>Permet de structurer </a:t>
            </a:r>
            <a:r>
              <a:rPr lang="fr-FR" dirty="0" smtClean="0"/>
              <a:t>le projet dans l’espace</a:t>
            </a:r>
          </a:p>
          <a:p>
            <a:pPr lvl="3"/>
            <a:r>
              <a:rPr lang="fr-FR" dirty="0" smtClean="0"/>
              <a:t>Adresse et localisation GPS</a:t>
            </a:r>
          </a:p>
          <a:p>
            <a:pPr lvl="2"/>
            <a:r>
              <a:rPr lang="fr-FR" dirty="0" smtClean="0"/>
              <a:t>Subdivisée en plusieurs </a:t>
            </a:r>
            <a:r>
              <a:rPr lang="fr-FR" dirty="0" smtClean="0"/>
              <a:t>pièges</a:t>
            </a:r>
          </a:p>
          <a:p>
            <a:pPr lvl="3"/>
            <a:r>
              <a:rPr lang="fr-FR" dirty="0" smtClean="0"/>
              <a:t>Piège réel qui capture des </a:t>
            </a:r>
            <a:r>
              <a:rPr lang="fr-FR" dirty="0" smtClean="0"/>
              <a:t>insectes</a:t>
            </a:r>
            <a:endParaRPr lang="fr-FR" dirty="0" smtClean="0"/>
          </a:p>
          <a:p>
            <a:pPr lvl="4"/>
            <a:r>
              <a:rPr lang="fr-FR" dirty="0"/>
              <a:t>Insectes </a:t>
            </a:r>
            <a:r>
              <a:rPr lang="fr-FR" dirty="0" smtClean="0"/>
              <a:t>identifiés et </a:t>
            </a:r>
            <a:r>
              <a:rPr lang="fr-FR" dirty="0" smtClean="0"/>
              <a:t>comptabilisés</a:t>
            </a:r>
            <a:r>
              <a:rPr lang="fr-FR" dirty="0" smtClean="0"/>
              <a:t>	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517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eaLnBrk="1" hangingPunct="1"/>
            <a:r>
              <a:rPr lang="fr-FR" dirty="0" smtClean="0"/>
              <a:t>III. Application mobile (4)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7D126A1-CB39-4EFE-8C38-F40292B1AFFB}" type="slidenum">
              <a:rPr lang="fr-FR"/>
              <a:pPr>
                <a:defRPr/>
              </a:pPr>
              <a:t>11</a:t>
            </a:fld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39774" y="1628800"/>
            <a:ext cx="8080697" cy="4896544"/>
          </a:xfrm>
        </p:spPr>
        <p:txBody>
          <a:bodyPr>
            <a:normAutofit/>
          </a:bodyPr>
          <a:lstStyle/>
          <a:p>
            <a:r>
              <a:rPr lang="fr-FR" dirty="0" smtClean="0"/>
              <a:t>Comment identifier ?</a:t>
            </a:r>
          </a:p>
          <a:p>
            <a:pPr lvl="1"/>
            <a:r>
              <a:rPr lang="fr-FR" dirty="0" smtClean="0"/>
              <a:t>La recherche « normale »</a:t>
            </a:r>
          </a:p>
          <a:p>
            <a:pPr lvl="2"/>
            <a:r>
              <a:rPr lang="fr-FR" dirty="0" smtClean="0"/>
              <a:t>Répondre à des questions agrémentées d’images pour aider à la prise de </a:t>
            </a:r>
            <a:r>
              <a:rPr lang="fr-FR" dirty="0" smtClean="0"/>
              <a:t>décision</a:t>
            </a:r>
            <a:endParaRPr lang="fr-FR" dirty="0" smtClean="0"/>
          </a:p>
          <a:p>
            <a:pPr lvl="1"/>
            <a:r>
              <a:rPr lang="fr-FR" dirty="0" smtClean="0"/>
              <a:t>La recherche « rapide »</a:t>
            </a:r>
          </a:p>
          <a:p>
            <a:pPr lvl="2"/>
            <a:r>
              <a:rPr lang="fr-FR" dirty="0" smtClean="0"/>
              <a:t>Sélection de l’insecte dans une galerie </a:t>
            </a:r>
            <a:r>
              <a:rPr lang="fr-FR" dirty="0" smtClean="0"/>
              <a:t>d’images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476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eaLnBrk="1" hangingPunct="1"/>
            <a:r>
              <a:rPr lang="fr-FR" dirty="0" smtClean="0"/>
              <a:t>III. Application mobile (5)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7D126A1-CB39-4EFE-8C38-F40292B1AFFB}" type="slidenum">
              <a:rPr lang="fr-FR"/>
              <a:pPr>
                <a:defRPr/>
              </a:pPr>
              <a:t>12</a:t>
            </a:fld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39774" y="2060848"/>
            <a:ext cx="8080697" cy="4464496"/>
          </a:xfrm>
        </p:spPr>
        <p:txBody>
          <a:bodyPr>
            <a:normAutofit/>
          </a:bodyPr>
          <a:lstStyle/>
          <a:p>
            <a:r>
              <a:rPr lang="fr-FR" dirty="0" smtClean="0"/>
              <a:t>Le rapport des résultats</a:t>
            </a:r>
          </a:p>
          <a:p>
            <a:pPr lvl="1"/>
            <a:r>
              <a:rPr lang="fr-FR" dirty="0" smtClean="0"/>
              <a:t>Une fois identifié, le biologiste demande la génération d’un rapport. Cela crée un fichier au format </a:t>
            </a:r>
            <a:r>
              <a:rPr lang="fr-FR" dirty="0" smtClean="0"/>
              <a:t>CSV, directement </a:t>
            </a:r>
            <a:r>
              <a:rPr lang="fr-FR" dirty="0" smtClean="0"/>
              <a:t>utilisable par INNOPHYT.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106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eaLnBrk="1" hangingPunct="1"/>
            <a:r>
              <a:rPr lang="fr-FR" dirty="0" smtClean="0"/>
              <a:t>III. Application mobile </a:t>
            </a:r>
            <a:r>
              <a:rPr lang="fr-FR" dirty="0" smtClean="0"/>
              <a:t>(6)</a:t>
            </a:r>
            <a:endParaRPr lang="fr-FR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7D126A1-CB39-4EFE-8C38-F40292B1AFFB}" type="slidenum">
              <a:rPr lang="fr-FR"/>
              <a:pPr>
                <a:defRPr/>
              </a:pPr>
              <a:t>13</a:t>
            </a:fld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79512" y="2996952"/>
            <a:ext cx="8640959" cy="1440160"/>
          </a:xfrm>
        </p:spPr>
        <p:txBody>
          <a:bodyPr>
            <a:normAutofit/>
          </a:bodyPr>
          <a:lstStyle/>
          <a:p>
            <a:pPr algn="ctr"/>
            <a:r>
              <a:rPr lang="fr-FR" sz="5400" dirty="0" smtClean="0"/>
              <a:t>Démonstration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121000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IV. Les problèmes rencontrés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35AC-8EA9-4E3D-A70A-049BD4DFED3A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  <p:grpSp>
        <p:nvGrpSpPr>
          <p:cNvPr id="5" name="Groupe 4"/>
          <p:cNvGrpSpPr/>
          <p:nvPr/>
        </p:nvGrpSpPr>
        <p:grpSpPr>
          <a:xfrm>
            <a:off x="1127544" y="1646740"/>
            <a:ext cx="7776865" cy="1811113"/>
            <a:chOff x="3845050" y="1916832"/>
            <a:chExt cx="5256584" cy="1372942"/>
          </a:xfrm>
        </p:grpSpPr>
        <p:sp>
          <p:nvSpPr>
            <p:cNvPr id="7" name="ZoneTexte 9"/>
            <p:cNvSpPr txBox="1"/>
            <p:nvPr/>
          </p:nvSpPr>
          <p:spPr>
            <a:xfrm>
              <a:off x="4313102" y="2053206"/>
              <a:ext cx="4788532" cy="1236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Caméra 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: 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état figé sur la dernière image avant la mise en 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veille</a:t>
              </a:r>
              <a:endParaRPr lang="fr-FR" sz="2000" dirty="0" smtClean="0">
                <a:solidFill>
                  <a:srgbClr val="336699"/>
                </a:solidFill>
                <a:latin typeface="Calibri" pitchFamily="34" charset="0"/>
              </a:endParaRPr>
            </a:p>
            <a:p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Bitmaps 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: 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la taille des images chargées 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provoque 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un dépassement 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mémoire</a:t>
              </a:r>
              <a:endParaRPr lang="fr-FR" sz="2000" dirty="0" smtClean="0">
                <a:solidFill>
                  <a:srgbClr val="336699"/>
                </a:solidFill>
                <a:latin typeface="Calibri" pitchFamily="34" charset="0"/>
              </a:endParaRPr>
            </a:p>
            <a:p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Pertes de </a:t>
              </a:r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temps 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dans 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certaines parties du 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développement</a:t>
              </a:r>
              <a:endParaRPr lang="fr-FR" sz="2000" dirty="0" smtClean="0">
                <a:solidFill>
                  <a:srgbClr val="336699"/>
                </a:solidFill>
                <a:latin typeface="Calibri" pitchFamily="34" charset="0"/>
              </a:endParaRPr>
            </a:p>
            <a:p>
              <a:endParaRPr lang="fr-FR" sz="2000" dirty="0">
                <a:solidFill>
                  <a:srgbClr val="336699"/>
                </a:solidFill>
                <a:latin typeface="Calibri" pitchFamily="34" charset="0"/>
              </a:endParaRPr>
            </a:p>
          </p:txBody>
        </p:sp>
        <p:cxnSp>
          <p:nvCxnSpPr>
            <p:cNvPr id="8" name="Connecteur en angle 7"/>
            <p:cNvCxnSpPr/>
            <p:nvPr/>
          </p:nvCxnSpPr>
          <p:spPr>
            <a:xfrm>
              <a:off x="3845050" y="1916832"/>
              <a:ext cx="468052" cy="288032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10" y="1285080"/>
            <a:ext cx="751025" cy="751025"/>
          </a:xfrm>
          <a:prstGeom prst="rect">
            <a:avLst/>
          </a:prstGeom>
        </p:spPr>
      </p:pic>
      <p:grpSp>
        <p:nvGrpSpPr>
          <p:cNvPr id="9" name="Groupe 8"/>
          <p:cNvGrpSpPr/>
          <p:nvPr/>
        </p:nvGrpSpPr>
        <p:grpSpPr>
          <a:xfrm>
            <a:off x="1377438" y="4235331"/>
            <a:ext cx="7318372" cy="1209893"/>
            <a:chOff x="3871494" y="1924814"/>
            <a:chExt cx="4652900" cy="917177"/>
          </a:xfrm>
        </p:grpSpPr>
        <p:sp>
          <p:nvSpPr>
            <p:cNvPr id="11" name="ZoneTexte 14"/>
            <p:cNvSpPr txBox="1"/>
            <p:nvPr/>
          </p:nvSpPr>
          <p:spPr>
            <a:xfrm>
              <a:off x="4294936" y="2072053"/>
              <a:ext cx="4229458" cy="76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Délais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 à 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respecter</a:t>
              </a:r>
              <a:endParaRPr lang="fr-FR" sz="2000" dirty="0" smtClean="0">
                <a:solidFill>
                  <a:srgbClr val="336699"/>
                </a:solidFill>
                <a:latin typeface="Calibri" pitchFamily="34" charset="0"/>
              </a:endParaRPr>
            </a:p>
            <a:p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Manque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 de compétences 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indispensables</a:t>
              </a:r>
              <a:endParaRPr lang="fr-FR" sz="2000" dirty="0" smtClean="0">
                <a:solidFill>
                  <a:srgbClr val="336699"/>
                </a:solidFill>
                <a:latin typeface="Calibri" pitchFamily="34" charset="0"/>
              </a:endParaRPr>
            </a:p>
            <a:p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L’application PC n’est </a:t>
              </a:r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pas entièrement </a:t>
              </a:r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satisfaisante</a:t>
              </a:r>
              <a:endParaRPr lang="fr-FR" sz="2000" dirty="0">
                <a:solidFill>
                  <a:srgbClr val="336699"/>
                </a:solidFill>
                <a:latin typeface="Calibri" pitchFamily="34" charset="0"/>
              </a:endParaRPr>
            </a:p>
          </p:txBody>
        </p:sp>
        <p:cxnSp>
          <p:nvCxnSpPr>
            <p:cNvPr id="12" name="Connecteur en angle 11"/>
            <p:cNvCxnSpPr/>
            <p:nvPr/>
          </p:nvCxnSpPr>
          <p:spPr>
            <a:xfrm>
              <a:off x="3871494" y="1924814"/>
              <a:ext cx="423442" cy="288031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4" y="3645963"/>
            <a:ext cx="983654" cy="98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9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V. Les évolutions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35AC-8EA9-4E3D-A70A-049BD4DFED3A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  <p:grpSp>
        <p:nvGrpSpPr>
          <p:cNvPr id="13" name="Groupe 12"/>
          <p:cNvGrpSpPr/>
          <p:nvPr/>
        </p:nvGrpSpPr>
        <p:grpSpPr>
          <a:xfrm>
            <a:off x="961336" y="1774435"/>
            <a:ext cx="7776865" cy="2426667"/>
            <a:chOff x="3845050" y="1916832"/>
            <a:chExt cx="5256584" cy="1839572"/>
          </a:xfrm>
        </p:grpSpPr>
        <p:sp>
          <p:nvSpPr>
            <p:cNvPr id="15" name="ZoneTexte 9"/>
            <p:cNvSpPr txBox="1"/>
            <p:nvPr/>
          </p:nvSpPr>
          <p:spPr>
            <a:xfrm>
              <a:off x="4313102" y="2053206"/>
              <a:ext cx="4788532" cy="170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Visualisation</a:t>
              </a:r>
              <a:r>
                <a:rPr lang="fr-FR" sz="2000" dirty="0">
                  <a:solidFill>
                    <a:srgbClr val="336699"/>
                  </a:solidFill>
                  <a:latin typeface="Calibri" pitchFamily="34" charset="0"/>
                </a:rPr>
                <a:t> 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plus détaillée des résultats et des statistiques directement sur la 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tablette</a:t>
              </a:r>
              <a:endParaRPr lang="fr-FR" sz="2000" dirty="0" smtClean="0">
                <a:solidFill>
                  <a:srgbClr val="336699"/>
                </a:solidFill>
                <a:latin typeface="Calibri" pitchFamily="34" charset="0"/>
              </a:endParaRPr>
            </a:p>
            <a:p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Changer 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à la volée</a:t>
              </a:r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 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le fichier 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de 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données XML 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lorsque l’application 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fonctionne</a:t>
              </a:r>
              <a:endParaRPr lang="fr-FR" sz="2000" dirty="0" smtClean="0">
                <a:solidFill>
                  <a:srgbClr val="336699"/>
                </a:solidFill>
                <a:latin typeface="Calibri" pitchFamily="34" charset="0"/>
              </a:endParaRPr>
            </a:p>
            <a:p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Utilisation des coordonnées GPS 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: visualisation sous forme d’une carte Google </a:t>
              </a:r>
              <a:r>
                <a:rPr lang="fr-FR" sz="2000" dirty="0" err="1" smtClean="0">
                  <a:solidFill>
                    <a:srgbClr val="336699"/>
                  </a:solidFill>
                  <a:latin typeface="Calibri" pitchFamily="34" charset="0"/>
                </a:rPr>
                <a:t>Maps</a:t>
              </a:r>
              <a:endParaRPr lang="fr-FR" sz="2000" dirty="0" smtClean="0">
                <a:solidFill>
                  <a:srgbClr val="336699"/>
                </a:solidFill>
                <a:latin typeface="Calibri" pitchFamily="34" charset="0"/>
              </a:endParaRPr>
            </a:p>
            <a:p>
              <a:endParaRPr lang="fr-FR" sz="2000" dirty="0">
                <a:solidFill>
                  <a:srgbClr val="336699"/>
                </a:solidFill>
                <a:latin typeface="Calibri" pitchFamily="34" charset="0"/>
              </a:endParaRPr>
            </a:p>
          </p:txBody>
        </p:sp>
        <p:cxnSp>
          <p:nvCxnSpPr>
            <p:cNvPr id="16" name="Connecteur en angle 15"/>
            <p:cNvCxnSpPr/>
            <p:nvPr/>
          </p:nvCxnSpPr>
          <p:spPr>
            <a:xfrm>
              <a:off x="3845050" y="1916832"/>
              <a:ext cx="468052" cy="288032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02" y="1412776"/>
            <a:ext cx="751025" cy="751025"/>
          </a:xfrm>
          <a:prstGeom prst="rect">
            <a:avLst/>
          </a:prstGeom>
        </p:spPr>
      </p:pic>
      <p:grpSp>
        <p:nvGrpSpPr>
          <p:cNvPr id="17" name="Groupe 16"/>
          <p:cNvGrpSpPr/>
          <p:nvPr/>
        </p:nvGrpSpPr>
        <p:grpSpPr>
          <a:xfrm>
            <a:off x="1241390" y="4496861"/>
            <a:ext cx="7644875" cy="1026377"/>
            <a:chOff x="3871495" y="1924813"/>
            <a:chExt cx="4652899" cy="146327"/>
          </a:xfrm>
        </p:grpSpPr>
        <p:sp>
          <p:nvSpPr>
            <p:cNvPr id="19" name="ZoneTexte 14"/>
            <p:cNvSpPr txBox="1"/>
            <p:nvPr/>
          </p:nvSpPr>
          <p:spPr>
            <a:xfrm>
              <a:off x="4294936" y="1926340"/>
              <a:ext cx="4229458" cy="14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Trier et catégoriser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 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les médias dans une arborescence de 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dossiers :</a:t>
              </a:r>
              <a:r>
                <a:rPr lang="fr-FR" sz="2000" dirty="0">
                  <a:solidFill>
                    <a:srgbClr val="336699"/>
                  </a:solidFill>
                  <a:latin typeface="Calibri" pitchFamily="34" charset="0"/>
                </a:rPr>
                <a:t> 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1 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dossier d’images + 1 dossier de sons + 1 dossier de 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vidéos</a:t>
              </a:r>
              <a:endParaRPr lang="fr-FR" sz="2000" dirty="0">
                <a:solidFill>
                  <a:srgbClr val="336699"/>
                </a:solidFill>
                <a:latin typeface="Calibri" pitchFamily="34" charset="0"/>
              </a:endParaRPr>
            </a:p>
          </p:txBody>
        </p:sp>
        <p:cxnSp>
          <p:nvCxnSpPr>
            <p:cNvPr id="20" name="Connecteur en angle 19"/>
            <p:cNvCxnSpPr>
              <a:endCxn id="19" idx="1"/>
            </p:cNvCxnSpPr>
            <p:nvPr/>
          </p:nvCxnSpPr>
          <p:spPr>
            <a:xfrm>
              <a:off x="3871495" y="1924813"/>
              <a:ext cx="423441" cy="73927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36" y="4005064"/>
            <a:ext cx="983654" cy="98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3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VI. Aspect gestion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9775" y="1556792"/>
            <a:ext cx="7662864" cy="4799558"/>
          </a:xfrm>
        </p:spPr>
        <p:txBody>
          <a:bodyPr/>
          <a:lstStyle/>
          <a:p>
            <a:r>
              <a:rPr lang="fr-FR" dirty="0" smtClean="0"/>
              <a:t>Découpage des tâches selon les préférences et les compétences de chacun</a:t>
            </a:r>
          </a:p>
          <a:p>
            <a:r>
              <a:rPr lang="fr-FR" dirty="0" smtClean="0"/>
              <a:t>Analyse des retards</a:t>
            </a:r>
          </a:p>
          <a:p>
            <a:pPr lvl="3"/>
            <a:r>
              <a:rPr lang="fr-FR" dirty="0" smtClean="0"/>
              <a:t>Lecture du fichier XML</a:t>
            </a:r>
          </a:p>
          <a:p>
            <a:pPr lvl="3"/>
            <a:r>
              <a:rPr lang="fr-FR" dirty="0" smtClean="0"/>
              <a:t>Identification rapide</a:t>
            </a:r>
            <a:endParaRPr lang="fr-FR" dirty="0"/>
          </a:p>
          <a:p>
            <a:r>
              <a:rPr lang="fr-FR" dirty="0" smtClean="0"/>
              <a:t>Réunion et organisation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35AC-8EA9-4E3D-A70A-049BD4DFED3A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814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VII. Conclusion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35AC-8EA9-4E3D-A70A-049BD4DFED3A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739775" y="1484784"/>
            <a:ext cx="7662864" cy="4871566"/>
          </a:xfrm>
        </p:spPr>
        <p:txBody>
          <a:bodyPr/>
          <a:lstStyle/>
          <a:p>
            <a:r>
              <a:rPr lang="fr-FR" dirty="0" smtClean="0"/>
              <a:t>Projet complet et concret</a:t>
            </a:r>
          </a:p>
          <a:p>
            <a:r>
              <a:rPr lang="fr-FR" dirty="0" smtClean="0"/>
              <a:t>Montée en compétence sur </a:t>
            </a:r>
            <a:r>
              <a:rPr lang="fr-FR" dirty="0" err="1" smtClean="0"/>
              <a:t>Qt</a:t>
            </a:r>
            <a:r>
              <a:rPr lang="fr-FR" dirty="0" smtClean="0"/>
              <a:t> (C++) et </a:t>
            </a:r>
            <a:r>
              <a:rPr lang="fr-FR" dirty="0" err="1" smtClean="0"/>
              <a:t>Android</a:t>
            </a:r>
            <a:r>
              <a:rPr lang="fr-FR" dirty="0" smtClean="0"/>
              <a:t> (Java)</a:t>
            </a:r>
          </a:p>
          <a:p>
            <a:r>
              <a:rPr lang="fr-FR" dirty="0" smtClean="0"/>
              <a:t>Première expérience de projet collectif 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547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95536" y="1428736"/>
            <a:ext cx="8534182" cy="4572032"/>
          </a:xfrm>
        </p:spPr>
        <p:txBody>
          <a:bodyPr>
            <a:noAutofit/>
          </a:bodyPr>
          <a:lstStyle/>
          <a:p>
            <a:r>
              <a:rPr lang="fr-FR" sz="2800" dirty="0" smtClean="0"/>
              <a:t>I. Présentation </a:t>
            </a:r>
            <a:r>
              <a:rPr lang="fr-FR" sz="2800" dirty="0"/>
              <a:t>du </a:t>
            </a:r>
            <a:r>
              <a:rPr lang="fr-FR" sz="2800" dirty="0" smtClean="0"/>
              <a:t>sujet</a:t>
            </a:r>
          </a:p>
          <a:p>
            <a:r>
              <a:rPr lang="fr-FR" sz="2800" dirty="0" smtClean="0"/>
              <a:t>II. Application </a:t>
            </a:r>
            <a:r>
              <a:rPr lang="fr-FR" sz="2800" dirty="0" smtClean="0"/>
              <a:t>PC</a:t>
            </a:r>
            <a:endParaRPr lang="fr-FR" sz="2800" dirty="0"/>
          </a:p>
          <a:p>
            <a:r>
              <a:rPr lang="fr-FR" sz="2800" dirty="0" smtClean="0"/>
              <a:t>III. Application </a:t>
            </a:r>
            <a:r>
              <a:rPr lang="fr-FR" sz="2800" dirty="0" smtClean="0"/>
              <a:t>mobile</a:t>
            </a:r>
            <a:endParaRPr lang="fr-FR" sz="2800" dirty="0"/>
          </a:p>
          <a:p>
            <a:r>
              <a:rPr lang="fr-FR" sz="2800" dirty="0" smtClean="0"/>
              <a:t>IV. Les problèmes rencontrés</a:t>
            </a:r>
          </a:p>
          <a:p>
            <a:r>
              <a:rPr lang="fr-FR" sz="2800" dirty="0" smtClean="0"/>
              <a:t>V. Les évolutions</a:t>
            </a:r>
            <a:endParaRPr lang="fr-FR" sz="2800" dirty="0"/>
          </a:p>
          <a:p>
            <a:r>
              <a:rPr lang="fr-FR" sz="2800" dirty="0" smtClean="0"/>
              <a:t>VI. Aspect gestion </a:t>
            </a:r>
            <a:r>
              <a:rPr lang="fr-FR" sz="2800" dirty="0"/>
              <a:t>du projet</a:t>
            </a:r>
          </a:p>
          <a:p>
            <a:r>
              <a:rPr lang="fr-FR" sz="2800" dirty="0" smtClean="0"/>
              <a:t>VII. Conclusion</a:t>
            </a:r>
            <a:endParaRPr lang="fr-FR" sz="2800" dirty="0"/>
          </a:p>
          <a:p>
            <a:pPr marL="320040" indent="-320040" eaLnBrk="1" fontAlgn="auto" hangingPunct="1">
              <a:spcBef>
                <a:spcPts val="1200"/>
              </a:spcBef>
              <a:spcAft>
                <a:spcPts val="0"/>
              </a:spcAft>
              <a:tabLst>
                <a:tab pos="625475" algn="l"/>
              </a:tabLst>
              <a:defRPr/>
            </a:pPr>
            <a:endParaRPr lang="fr-FR" sz="2800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6EA4AD2F-DB8F-406F-9EDC-9C28080E3141}" type="slidenum">
              <a:rPr lang="fr-FR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Présentation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Projet à 8 sur 4 mois</a:t>
            </a:r>
          </a:p>
          <a:p>
            <a:r>
              <a:rPr lang="fr-FR" dirty="0" smtClean="0"/>
              <a:t>Une </a:t>
            </a:r>
            <a:r>
              <a:rPr lang="fr-FR" dirty="0" smtClean="0"/>
              <a:t>application PC</a:t>
            </a:r>
          </a:p>
          <a:p>
            <a:pPr lvl="3"/>
            <a:r>
              <a:rPr lang="fr-FR" dirty="0" smtClean="0"/>
              <a:t>Edition de l’arbre de décision</a:t>
            </a:r>
          </a:p>
          <a:p>
            <a:pPr lvl="3"/>
            <a:r>
              <a:rPr lang="fr-FR" dirty="0" smtClean="0"/>
              <a:t>Destinée à un professionnel du </a:t>
            </a:r>
            <a:r>
              <a:rPr lang="fr-FR" dirty="0" smtClean="0"/>
              <a:t>domaine</a:t>
            </a:r>
          </a:p>
          <a:p>
            <a:r>
              <a:rPr lang="fr-FR" dirty="0"/>
              <a:t>Une application mobile </a:t>
            </a:r>
          </a:p>
          <a:p>
            <a:pPr lvl="3"/>
            <a:r>
              <a:rPr lang="fr-FR" dirty="0"/>
              <a:t>Aide à la décision : quel est cet insecte </a:t>
            </a:r>
            <a:r>
              <a:rPr lang="fr-FR" dirty="0" smtClean="0"/>
              <a:t>?</a:t>
            </a:r>
          </a:p>
          <a:p>
            <a:pPr lvl="3"/>
            <a:r>
              <a:rPr lang="fr-FR" dirty="0" smtClean="0"/>
              <a:t>Succession de questions et de réponses</a:t>
            </a:r>
            <a:endParaRPr lang="fr-FR" dirty="0"/>
          </a:p>
          <a:p>
            <a:pPr lvl="3"/>
            <a:r>
              <a:rPr lang="fr-FR" dirty="0"/>
              <a:t>Permet de produire des </a:t>
            </a:r>
            <a:r>
              <a:rPr lang="fr-FR" dirty="0" smtClean="0"/>
              <a:t>statistiques</a:t>
            </a:r>
            <a:r>
              <a:rPr lang="fr-FR" dirty="0" smtClean="0"/>
              <a:t> </a:t>
            </a:r>
            <a:endParaRPr lang="fr-FR" dirty="0" smtClean="0"/>
          </a:p>
          <a:p>
            <a:pPr lvl="3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35AC-8EA9-4E3D-A70A-049BD4DFED3A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170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Application PC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576" y="2132856"/>
            <a:ext cx="7662864" cy="4984750"/>
          </a:xfrm>
        </p:spPr>
        <p:txBody>
          <a:bodyPr>
            <a:normAutofit/>
          </a:bodyPr>
          <a:lstStyle/>
          <a:p>
            <a:r>
              <a:rPr lang="fr-FR" dirty="0" smtClean="0"/>
              <a:t>Outil de création de l’arbre de classification et gestion des medias</a:t>
            </a:r>
          </a:p>
          <a:p>
            <a:pPr lvl="1"/>
            <a:r>
              <a:rPr lang="fr-FR" dirty="0" smtClean="0"/>
              <a:t>Le fichier XML</a:t>
            </a:r>
          </a:p>
          <a:p>
            <a:pPr lvl="2"/>
            <a:r>
              <a:rPr lang="fr-FR" dirty="0" smtClean="0"/>
              <a:t>Lien </a:t>
            </a:r>
            <a:r>
              <a:rPr lang="fr-FR" dirty="0"/>
              <a:t>entre notre application mobile et PC 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1B529B-D963-4490-8B63-853D4832476D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33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Application PC (2)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1B529B-D963-4490-8B63-853D4832476D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72"/>
          <a:stretch/>
        </p:blipFill>
        <p:spPr bwMode="auto">
          <a:xfrm>
            <a:off x="179512" y="1628800"/>
            <a:ext cx="8892480" cy="382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854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1B529B-D963-4490-8B63-853D4832476D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-1"/>
            <a:ext cx="712879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454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eaLnBrk="1" hangingPunct="1"/>
            <a:r>
              <a:rPr lang="fr-FR" dirty="0" smtClean="0"/>
              <a:t>II. Application PC (4)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7D126A1-CB39-4EFE-8C38-F40292B1AFFB}" type="slidenum">
              <a:rPr lang="fr-FR"/>
              <a:pPr>
                <a:defRPr/>
              </a:pPr>
              <a:t>7</a:t>
            </a:fld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79512" y="2996952"/>
            <a:ext cx="8640959" cy="1440160"/>
          </a:xfrm>
        </p:spPr>
        <p:txBody>
          <a:bodyPr>
            <a:normAutofit/>
          </a:bodyPr>
          <a:lstStyle/>
          <a:p>
            <a:pPr algn="ctr"/>
            <a:r>
              <a:rPr lang="fr-FR" sz="5400" dirty="0" smtClean="0"/>
              <a:t>Démonstration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156486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eaLnBrk="1" hangingPunct="1"/>
            <a:r>
              <a:rPr lang="fr-FR" dirty="0" smtClean="0"/>
              <a:t>III. Application mobile (1)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7D126A1-CB39-4EFE-8C38-F40292B1AFFB}" type="slidenum">
              <a:rPr lang="fr-FR"/>
              <a:pPr>
                <a:defRPr/>
              </a:pPr>
              <a:t>8</a:t>
            </a:fld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39774" y="1772816"/>
            <a:ext cx="8080697" cy="4583534"/>
          </a:xfrm>
        </p:spPr>
        <p:txBody>
          <a:bodyPr/>
          <a:lstStyle/>
          <a:p>
            <a:r>
              <a:rPr lang="fr-FR" dirty="0" smtClean="0"/>
              <a:t>Objectifs :</a:t>
            </a:r>
          </a:p>
          <a:p>
            <a:pPr lvl="1"/>
            <a:r>
              <a:rPr lang="fr-FR" dirty="0" smtClean="0"/>
              <a:t>Aider à l’identification </a:t>
            </a:r>
            <a:r>
              <a:rPr lang="fr-FR" dirty="0" smtClean="0"/>
              <a:t>d’insectes</a:t>
            </a:r>
            <a:endParaRPr lang="fr-FR" dirty="0" smtClean="0"/>
          </a:p>
          <a:p>
            <a:pPr lvl="3"/>
            <a:r>
              <a:rPr lang="fr-FR" dirty="0" smtClean="0"/>
              <a:t>Questions et médias </a:t>
            </a:r>
            <a:r>
              <a:rPr lang="fr-FR" dirty="0" smtClean="0"/>
              <a:t>issus </a:t>
            </a:r>
            <a:r>
              <a:rPr lang="fr-FR" dirty="0" smtClean="0"/>
              <a:t>de l’application </a:t>
            </a:r>
            <a:r>
              <a:rPr lang="fr-FR" dirty="0" smtClean="0"/>
              <a:t>PC </a:t>
            </a:r>
            <a:endParaRPr lang="fr-FR" dirty="0" smtClean="0"/>
          </a:p>
          <a:p>
            <a:pPr lvl="3"/>
            <a:r>
              <a:rPr lang="fr-FR" dirty="0" smtClean="0"/>
              <a:t>Insecte nuisible ou non</a:t>
            </a:r>
          </a:p>
          <a:p>
            <a:pPr lvl="1"/>
            <a:r>
              <a:rPr lang="fr-FR" dirty="0" smtClean="0"/>
              <a:t>Aider </a:t>
            </a:r>
            <a:r>
              <a:rPr lang="fr-FR" dirty="0" smtClean="0"/>
              <a:t>au comptage </a:t>
            </a:r>
            <a:r>
              <a:rPr lang="fr-FR" dirty="0" smtClean="0"/>
              <a:t>des insectes d’un piège</a:t>
            </a:r>
            <a:endParaRPr lang="fr-FR" dirty="0" smtClean="0"/>
          </a:p>
          <a:p>
            <a:pPr lvl="3"/>
            <a:r>
              <a:rPr lang="fr-FR" dirty="0" smtClean="0"/>
              <a:t>Création d’un rapport contenant les résultats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568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eaLnBrk="1" hangingPunct="1"/>
            <a:r>
              <a:rPr lang="fr-FR" dirty="0" smtClean="0"/>
              <a:t>III. Application mobile (2)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7D126A1-CB39-4EFE-8C38-F40292B1AFFB}" type="slidenum">
              <a:rPr lang="fr-FR"/>
              <a:pPr>
                <a:defRPr/>
              </a:pPr>
              <a:t>9</a:t>
            </a:fld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39774" y="1628800"/>
            <a:ext cx="8080697" cy="4727550"/>
          </a:xfrm>
        </p:spPr>
        <p:txBody>
          <a:bodyPr>
            <a:normAutofit/>
          </a:bodyPr>
          <a:lstStyle/>
          <a:p>
            <a:r>
              <a:rPr lang="fr-FR" dirty="0" smtClean="0"/>
              <a:t>Démarche :</a:t>
            </a:r>
          </a:p>
          <a:p>
            <a:pPr lvl="1"/>
            <a:r>
              <a:rPr lang="fr-FR" dirty="0" smtClean="0"/>
              <a:t>Le biologiste doit définir dans </a:t>
            </a:r>
            <a:r>
              <a:rPr lang="fr-FR" dirty="0" smtClean="0"/>
              <a:t>quelle campagne </a:t>
            </a:r>
            <a:r>
              <a:rPr lang="fr-FR" dirty="0" smtClean="0"/>
              <a:t>s’inscrit sa </a:t>
            </a:r>
            <a:r>
              <a:rPr lang="fr-FR" dirty="0" smtClean="0"/>
              <a:t>recherche</a:t>
            </a:r>
            <a:endParaRPr lang="fr-FR" dirty="0" smtClean="0"/>
          </a:p>
          <a:p>
            <a:pPr lvl="1"/>
            <a:r>
              <a:rPr lang="fr-FR" dirty="0" smtClean="0"/>
              <a:t>Chaque insecte dans un piège doit être </a:t>
            </a:r>
            <a:r>
              <a:rPr lang="fr-FR" dirty="0" smtClean="0"/>
              <a:t>identifié</a:t>
            </a:r>
            <a:endParaRPr lang="fr-FR" dirty="0" smtClean="0"/>
          </a:p>
          <a:p>
            <a:pPr lvl="1"/>
            <a:r>
              <a:rPr lang="fr-FR" dirty="0" smtClean="0"/>
              <a:t>Une fois terminé, le rapport doit être envoyé à INNOPHYT</a:t>
            </a:r>
          </a:p>
          <a:p>
            <a:pPr marL="685800" lvl="2" indent="0">
              <a:buNone/>
            </a:pPr>
            <a:r>
              <a:rPr lang="fr-FR" dirty="0"/>
              <a:t>	</a:t>
            </a:r>
            <a:r>
              <a:rPr lang="fr-FR" dirty="0" smtClean="0"/>
              <a:t>		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366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èse">
  <a:themeElements>
    <a:clrScheme name="Genèse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ès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ès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D44DC01BD547408129FA5BDDA50BAB" ma:contentTypeVersion="1" ma:contentTypeDescription="Crée un document." ma:contentTypeScope="" ma:versionID="3a3d02b93b774ab428db4a51b5a82cb3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ee565551e1a1637f9df0223e78db73b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Date de début de planification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Date de fin de planification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097A1F-F8BB-41AA-AEB7-CE8EEA3CD5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CA07292-0575-4AE1-90BC-5CC1C65F821F}">
  <ds:schemaRefs>
    <ds:schemaRef ds:uri="http://schemas.microsoft.com/office/2006/metadata/propertie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B5E2A04F-38EF-4280-A0EA-8D3BBB8106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 Présentation Polytech</Template>
  <TotalTime>10318</TotalTime>
  <Words>546</Words>
  <Application>Microsoft Office PowerPoint</Application>
  <PresentationFormat>Affichage à l'écran (4:3)</PresentationFormat>
  <Paragraphs>108</Paragraphs>
  <Slides>17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Genèse</vt:lpstr>
      <vt:lpstr>Projet Collectif Application d’aide à l’identification d’insectes </vt:lpstr>
      <vt:lpstr>Sommaire</vt:lpstr>
      <vt:lpstr>I. Présentation du projet</vt:lpstr>
      <vt:lpstr>II. Application PC (1)</vt:lpstr>
      <vt:lpstr>II. Application PC (2)</vt:lpstr>
      <vt:lpstr>Présentation PowerPoint</vt:lpstr>
      <vt:lpstr>II. Application PC (4)</vt:lpstr>
      <vt:lpstr>III. Application mobile (1)</vt:lpstr>
      <vt:lpstr>III. Application mobile (2)</vt:lpstr>
      <vt:lpstr>II. Application mobile (3)</vt:lpstr>
      <vt:lpstr>III. Application mobile (4)</vt:lpstr>
      <vt:lpstr>III. Application mobile (5)</vt:lpstr>
      <vt:lpstr>III. Application mobile (6)</vt:lpstr>
      <vt:lpstr>IV. Les problèmes rencontrés</vt:lpstr>
      <vt:lpstr>V. Les évolutions</vt:lpstr>
      <vt:lpstr>VI. Aspect gestion de projet</vt:lpstr>
      <vt:lpstr>VII. Conclusion</vt:lpstr>
    </vt:vector>
  </TitlesOfParts>
  <Company>Département Informatique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PolyTech’TOURS  Spécialité Informatique  </dc:title>
  <dc:creator>emmanuel.neron</dc:creator>
  <cp:lastModifiedBy>Matthieu </cp:lastModifiedBy>
  <cp:revision>304</cp:revision>
  <dcterms:created xsi:type="dcterms:W3CDTF">2010-10-04T13:01:36Z</dcterms:created>
  <dcterms:modified xsi:type="dcterms:W3CDTF">2012-06-05T13:12:02Z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0x01010012D44DC01BD547408129FA5BDDA50BAB</vt:lpwstr>
  </property>
</Properties>
</file>