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71" r:id="rId4"/>
    <p:sldId id="279" r:id="rId5"/>
    <p:sldId id="280" r:id="rId6"/>
    <p:sldId id="277" r:id="rId7"/>
    <p:sldId id="278" r:id="rId8"/>
    <p:sldId id="260" r:id="rId9"/>
    <p:sldId id="261" r:id="rId10"/>
    <p:sldId id="265" r:id="rId11"/>
    <p:sldId id="262" r:id="rId12"/>
    <p:sldId id="263" r:id="rId13"/>
    <p:sldId id="264" r:id="rId14"/>
    <p:sldId id="267" r:id="rId15"/>
    <p:sldId id="268" r:id="rId16"/>
    <p:sldId id="272"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8" d="100"/>
          <a:sy n="88" d="100"/>
        </p:scale>
        <p:origin x="90" y="8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A7CF-490A-483D-A542-540AAA5EE2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31AF07-1B4D-4B57-8CB0-27B894D72B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AE9C39-6342-45D3-9C33-CFD4D130CCA0}"/>
              </a:ext>
            </a:extLst>
          </p:cNvPr>
          <p:cNvSpPr>
            <a:spLocks noGrp="1"/>
          </p:cNvSpPr>
          <p:nvPr>
            <p:ph type="dt" sz="half" idx="10"/>
          </p:nvPr>
        </p:nvSpPr>
        <p:spPr/>
        <p:txBody>
          <a:bodyPr/>
          <a:lstStyle/>
          <a:p>
            <a:fld id="{A11A99F0-4BCA-4294-BAFF-A6421CC448E4}" type="datetimeFigureOut">
              <a:rPr lang="en-US" smtClean="0"/>
              <a:t>6/4/2018</a:t>
            </a:fld>
            <a:endParaRPr lang="en-US"/>
          </a:p>
        </p:txBody>
      </p:sp>
      <p:sp>
        <p:nvSpPr>
          <p:cNvPr id="5" name="Footer Placeholder 4">
            <a:extLst>
              <a:ext uri="{FF2B5EF4-FFF2-40B4-BE49-F238E27FC236}">
                <a16:creationId xmlns:a16="http://schemas.microsoft.com/office/drawing/2014/main" id="{515E89FB-948C-4A4B-B3A8-E9536486C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F60472-4BF3-4958-B9F5-028552032711}"/>
              </a:ext>
            </a:extLst>
          </p:cNvPr>
          <p:cNvSpPr>
            <a:spLocks noGrp="1"/>
          </p:cNvSpPr>
          <p:nvPr>
            <p:ph type="sldNum" sz="quarter" idx="12"/>
          </p:nvPr>
        </p:nvSpPr>
        <p:spPr/>
        <p:txBody>
          <a:bodyPr/>
          <a:lstStyle/>
          <a:p>
            <a:fld id="{BE7821A6-8334-4408-91CC-9BC593137189}" type="slidenum">
              <a:rPr lang="en-US" smtClean="0"/>
              <a:t>‹#›</a:t>
            </a:fld>
            <a:endParaRPr lang="en-US"/>
          </a:p>
        </p:txBody>
      </p:sp>
    </p:spTree>
    <p:extLst>
      <p:ext uri="{BB962C8B-B14F-4D97-AF65-F5344CB8AC3E}">
        <p14:creationId xmlns:p14="http://schemas.microsoft.com/office/powerpoint/2010/main" val="4109324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51B08-A64B-4D58-9869-8C6EB71062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BB85F-66CC-4018-A425-3C20D9CA911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1A2D2C-01A6-4B70-92FB-8AF5542823B0}"/>
              </a:ext>
            </a:extLst>
          </p:cNvPr>
          <p:cNvSpPr>
            <a:spLocks noGrp="1"/>
          </p:cNvSpPr>
          <p:nvPr>
            <p:ph type="dt" sz="half" idx="10"/>
          </p:nvPr>
        </p:nvSpPr>
        <p:spPr/>
        <p:txBody>
          <a:bodyPr/>
          <a:lstStyle/>
          <a:p>
            <a:fld id="{A11A99F0-4BCA-4294-BAFF-A6421CC448E4}" type="datetimeFigureOut">
              <a:rPr lang="en-US" smtClean="0"/>
              <a:t>6/4/2018</a:t>
            </a:fld>
            <a:endParaRPr lang="en-US"/>
          </a:p>
        </p:txBody>
      </p:sp>
      <p:sp>
        <p:nvSpPr>
          <p:cNvPr id="5" name="Footer Placeholder 4">
            <a:extLst>
              <a:ext uri="{FF2B5EF4-FFF2-40B4-BE49-F238E27FC236}">
                <a16:creationId xmlns:a16="http://schemas.microsoft.com/office/drawing/2014/main" id="{82D23A22-103A-4955-B2B1-F98026EEE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A1BD5-6246-4480-9F8D-06C6273096CA}"/>
              </a:ext>
            </a:extLst>
          </p:cNvPr>
          <p:cNvSpPr>
            <a:spLocks noGrp="1"/>
          </p:cNvSpPr>
          <p:nvPr>
            <p:ph type="sldNum" sz="quarter" idx="12"/>
          </p:nvPr>
        </p:nvSpPr>
        <p:spPr/>
        <p:txBody>
          <a:bodyPr/>
          <a:lstStyle/>
          <a:p>
            <a:fld id="{BE7821A6-8334-4408-91CC-9BC593137189}" type="slidenum">
              <a:rPr lang="en-US" smtClean="0"/>
              <a:t>‹#›</a:t>
            </a:fld>
            <a:endParaRPr lang="en-US"/>
          </a:p>
        </p:txBody>
      </p:sp>
    </p:spTree>
    <p:extLst>
      <p:ext uri="{BB962C8B-B14F-4D97-AF65-F5344CB8AC3E}">
        <p14:creationId xmlns:p14="http://schemas.microsoft.com/office/powerpoint/2010/main" val="1116843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B3B396-599E-4F78-B271-C0A0B4CCC6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B5E6E3-D9D4-4746-816E-1807DA47BD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7D6FF-D023-494C-AA22-7C12B4D9602B}"/>
              </a:ext>
            </a:extLst>
          </p:cNvPr>
          <p:cNvSpPr>
            <a:spLocks noGrp="1"/>
          </p:cNvSpPr>
          <p:nvPr>
            <p:ph type="dt" sz="half" idx="10"/>
          </p:nvPr>
        </p:nvSpPr>
        <p:spPr/>
        <p:txBody>
          <a:bodyPr/>
          <a:lstStyle/>
          <a:p>
            <a:fld id="{A11A99F0-4BCA-4294-BAFF-A6421CC448E4}" type="datetimeFigureOut">
              <a:rPr lang="en-US" smtClean="0"/>
              <a:t>6/4/2018</a:t>
            </a:fld>
            <a:endParaRPr lang="en-US"/>
          </a:p>
        </p:txBody>
      </p:sp>
      <p:sp>
        <p:nvSpPr>
          <p:cNvPr id="5" name="Footer Placeholder 4">
            <a:extLst>
              <a:ext uri="{FF2B5EF4-FFF2-40B4-BE49-F238E27FC236}">
                <a16:creationId xmlns:a16="http://schemas.microsoft.com/office/drawing/2014/main" id="{C2101B98-C4E7-42BD-B957-903270C3A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22263-E44F-4E81-90CD-066BC11AFC63}"/>
              </a:ext>
            </a:extLst>
          </p:cNvPr>
          <p:cNvSpPr>
            <a:spLocks noGrp="1"/>
          </p:cNvSpPr>
          <p:nvPr>
            <p:ph type="sldNum" sz="quarter" idx="12"/>
          </p:nvPr>
        </p:nvSpPr>
        <p:spPr/>
        <p:txBody>
          <a:bodyPr/>
          <a:lstStyle/>
          <a:p>
            <a:fld id="{BE7821A6-8334-4408-91CC-9BC593137189}" type="slidenum">
              <a:rPr lang="en-US" smtClean="0"/>
              <a:t>‹#›</a:t>
            </a:fld>
            <a:endParaRPr lang="en-US"/>
          </a:p>
        </p:txBody>
      </p:sp>
    </p:spTree>
    <p:extLst>
      <p:ext uri="{BB962C8B-B14F-4D97-AF65-F5344CB8AC3E}">
        <p14:creationId xmlns:p14="http://schemas.microsoft.com/office/powerpoint/2010/main" val="96403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E3F11-9439-452C-BC9A-2F778069F8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BA599-8735-470C-AF7E-D79A205ABD9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665EA5-06C5-4C03-AE7B-04D85DACD8DC}"/>
              </a:ext>
            </a:extLst>
          </p:cNvPr>
          <p:cNvSpPr>
            <a:spLocks noGrp="1"/>
          </p:cNvSpPr>
          <p:nvPr>
            <p:ph type="dt" sz="half" idx="10"/>
          </p:nvPr>
        </p:nvSpPr>
        <p:spPr/>
        <p:txBody>
          <a:bodyPr/>
          <a:lstStyle/>
          <a:p>
            <a:fld id="{A11A99F0-4BCA-4294-BAFF-A6421CC448E4}" type="datetimeFigureOut">
              <a:rPr lang="en-US" smtClean="0"/>
              <a:t>6/4/2018</a:t>
            </a:fld>
            <a:endParaRPr lang="en-US"/>
          </a:p>
        </p:txBody>
      </p:sp>
      <p:sp>
        <p:nvSpPr>
          <p:cNvPr id="5" name="Footer Placeholder 4">
            <a:extLst>
              <a:ext uri="{FF2B5EF4-FFF2-40B4-BE49-F238E27FC236}">
                <a16:creationId xmlns:a16="http://schemas.microsoft.com/office/drawing/2014/main" id="{4054682F-B2AB-40EA-A996-0DF3427E2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DBD64B-129E-4CFC-B1FE-48CBF0116DAC}"/>
              </a:ext>
            </a:extLst>
          </p:cNvPr>
          <p:cNvSpPr>
            <a:spLocks noGrp="1"/>
          </p:cNvSpPr>
          <p:nvPr>
            <p:ph type="sldNum" sz="quarter" idx="12"/>
          </p:nvPr>
        </p:nvSpPr>
        <p:spPr/>
        <p:txBody>
          <a:bodyPr/>
          <a:lstStyle/>
          <a:p>
            <a:fld id="{BE7821A6-8334-4408-91CC-9BC593137189}" type="slidenum">
              <a:rPr lang="en-US" smtClean="0"/>
              <a:t>‹#›</a:t>
            </a:fld>
            <a:endParaRPr lang="en-US"/>
          </a:p>
        </p:txBody>
      </p:sp>
    </p:spTree>
    <p:extLst>
      <p:ext uri="{BB962C8B-B14F-4D97-AF65-F5344CB8AC3E}">
        <p14:creationId xmlns:p14="http://schemas.microsoft.com/office/powerpoint/2010/main" val="1605002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25FA-84AE-4FBE-BC98-F05012F36B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26896C-2218-4E4E-A9FE-964962BE60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AF80880-2F27-4D4D-819B-AF0AFE138732}"/>
              </a:ext>
            </a:extLst>
          </p:cNvPr>
          <p:cNvSpPr>
            <a:spLocks noGrp="1"/>
          </p:cNvSpPr>
          <p:nvPr>
            <p:ph type="dt" sz="half" idx="10"/>
          </p:nvPr>
        </p:nvSpPr>
        <p:spPr/>
        <p:txBody>
          <a:bodyPr/>
          <a:lstStyle/>
          <a:p>
            <a:fld id="{A11A99F0-4BCA-4294-BAFF-A6421CC448E4}" type="datetimeFigureOut">
              <a:rPr lang="en-US" smtClean="0"/>
              <a:t>6/4/2018</a:t>
            </a:fld>
            <a:endParaRPr lang="en-US"/>
          </a:p>
        </p:txBody>
      </p:sp>
      <p:sp>
        <p:nvSpPr>
          <p:cNvPr id="5" name="Footer Placeholder 4">
            <a:extLst>
              <a:ext uri="{FF2B5EF4-FFF2-40B4-BE49-F238E27FC236}">
                <a16:creationId xmlns:a16="http://schemas.microsoft.com/office/drawing/2014/main" id="{705F35A1-3206-4FA3-888E-30F7F44C1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D42899-FCC3-4D40-84F2-7A8A93C0D370}"/>
              </a:ext>
            </a:extLst>
          </p:cNvPr>
          <p:cNvSpPr>
            <a:spLocks noGrp="1"/>
          </p:cNvSpPr>
          <p:nvPr>
            <p:ph type="sldNum" sz="quarter" idx="12"/>
          </p:nvPr>
        </p:nvSpPr>
        <p:spPr/>
        <p:txBody>
          <a:bodyPr/>
          <a:lstStyle/>
          <a:p>
            <a:fld id="{BE7821A6-8334-4408-91CC-9BC593137189}" type="slidenum">
              <a:rPr lang="en-US" smtClean="0"/>
              <a:t>‹#›</a:t>
            </a:fld>
            <a:endParaRPr lang="en-US"/>
          </a:p>
        </p:txBody>
      </p:sp>
    </p:spTree>
    <p:extLst>
      <p:ext uri="{BB962C8B-B14F-4D97-AF65-F5344CB8AC3E}">
        <p14:creationId xmlns:p14="http://schemas.microsoft.com/office/powerpoint/2010/main" val="2760180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0CE7B-7F67-4978-9D71-A995B9C960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AF9377-47E0-46A4-A231-2E750B1388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C136FC-BA43-46A2-9093-72843798DD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3B8E64-204C-44BF-AE6D-06926291FA35}"/>
              </a:ext>
            </a:extLst>
          </p:cNvPr>
          <p:cNvSpPr>
            <a:spLocks noGrp="1"/>
          </p:cNvSpPr>
          <p:nvPr>
            <p:ph type="dt" sz="half" idx="10"/>
          </p:nvPr>
        </p:nvSpPr>
        <p:spPr/>
        <p:txBody>
          <a:bodyPr/>
          <a:lstStyle/>
          <a:p>
            <a:fld id="{A11A99F0-4BCA-4294-BAFF-A6421CC448E4}" type="datetimeFigureOut">
              <a:rPr lang="en-US" smtClean="0"/>
              <a:t>6/4/2018</a:t>
            </a:fld>
            <a:endParaRPr lang="en-US"/>
          </a:p>
        </p:txBody>
      </p:sp>
      <p:sp>
        <p:nvSpPr>
          <p:cNvPr id="6" name="Footer Placeholder 5">
            <a:extLst>
              <a:ext uri="{FF2B5EF4-FFF2-40B4-BE49-F238E27FC236}">
                <a16:creationId xmlns:a16="http://schemas.microsoft.com/office/drawing/2014/main" id="{5D4DBBE9-9096-4DCF-B47D-43837D3CD3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F7B85B-1303-4463-8498-6D7FB25C64D0}"/>
              </a:ext>
            </a:extLst>
          </p:cNvPr>
          <p:cNvSpPr>
            <a:spLocks noGrp="1"/>
          </p:cNvSpPr>
          <p:nvPr>
            <p:ph type="sldNum" sz="quarter" idx="12"/>
          </p:nvPr>
        </p:nvSpPr>
        <p:spPr/>
        <p:txBody>
          <a:bodyPr/>
          <a:lstStyle/>
          <a:p>
            <a:fld id="{BE7821A6-8334-4408-91CC-9BC593137189}" type="slidenum">
              <a:rPr lang="en-US" smtClean="0"/>
              <a:t>‹#›</a:t>
            </a:fld>
            <a:endParaRPr lang="en-US"/>
          </a:p>
        </p:txBody>
      </p:sp>
    </p:spTree>
    <p:extLst>
      <p:ext uri="{BB962C8B-B14F-4D97-AF65-F5344CB8AC3E}">
        <p14:creationId xmlns:p14="http://schemas.microsoft.com/office/powerpoint/2010/main" val="1385381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11C86-5097-40E7-B299-ACE23ABE3A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53DE8B-CF91-4D7F-B1CA-7147F93B9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AD0AB4-C6DE-4CA5-9305-CCAC77E65AA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2CCBE7-C9F8-4D4D-BC9D-C394D9FE63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161445B-884A-43E7-B8EE-5949E777A97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B8C815-7A6E-44C7-B5C5-1C53150637EF}"/>
              </a:ext>
            </a:extLst>
          </p:cNvPr>
          <p:cNvSpPr>
            <a:spLocks noGrp="1"/>
          </p:cNvSpPr>
          <p:nvPr>
            <p:ph type="dt" sz="half" idx="10"/>
          </p:nvPr>
        </p:nvSpPr>
        <p:spPr/>
        <p:txBody>
          <a:bodyPr/>
          <a:lstStyle/>
          <a:p>
            <a:fld id="{A11A99F0-4BCA-4294-BAFF-A6421CC448E4}" type="datetimeFigureOut">
              <a:rPr lang="en-US" smtClean="0"/>
              <a:t>6/4/2018</a:t>
            </a:fld>
            <a:endParaRPr lang="en-US"/>
          </a:p>
        </p:txBody>
      </p:sp>
      <p:sp>
        <p:nvSpPr>
          <p:cNvPr id="8" name="Footer Placeholder 7">
            <a:extLst>
              <a:ext uri="{FF2B5EF4-FFF2-40B4-BE49-F238E27FC236}">
                <a16:creationId xmlns:a16="http://schemas.microsoft.com/office/drawing/2014/main" id="{E5AB8371-D23B-446C-B32F-5F74C96691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188A17-1C5D-4BFD-B66D-9A7F3DA4130B}"/>
              </a:ext>
            </a:extLst>
          </p:cNvPr>
          <p:cNvSpPr>
            <a:spLocks noGrp="1"/>
          </p:cNvSpPr>
          <p:nvPr>
            <p:ph type="sldNum" sz="quarter" idx="12"/>
          </p:nvPr>
        </p:nvSpPr>
        <p:spPr/>
        <p:txBody>
          <a:bodyPr/>
          <a:lstStyle/>
          <a:p>
            <a:fld id="{BE7821A6-8334-4408-91CC-9BC593137189}" type="slidenum">
              <a:rPr lang="en-US" smtClean="0"/>
              <a:t>‹#›</a:t>
            </a:fld>
            <a:endParaRPr lang="en-US"/>
          </a:p>
        </p:txBody>
      </p:sp>
    </p:spTree>
    <p:extLst>
      <p:ext uri="{BB962C8B-B14F-4D97-AF65-F5344CB8AC3E}">
        <p14:creationId xmlns:p14="http://schemas.microsoft.com/office/powerpoint/2010/main" val="87265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7F483-59E1-40C0-82F5-3598E7B95B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3E09D1-70DA-4503-A0B6-9954EC908985}"/>
              </a:ext>
            </a:extLst>
          </p:cNvPr>
          <p:cNvSpPr>
            <a:spLocks noGrp="1"/>
          </p:cNvSpPr>
          <p:nvPr>
            <p:ph type="dt" sz="half" idx="10"/>
          </p:nvPr>
        </p:nvSpPr>
        <p:spPr/>
        <p:txBody>
          <a:bodyPr/>
          <a:lstStyle/>
          <a:p>
            <a:fld id="{A11A99F0-4BCA-4294-BAFF-A6421CC448E4}" type="datetimeFigureOut">
              <a:rPr lang="en-US" smtClean="0"/>
              <a:t>6/4/2018</a:t>
            </a:fld>
            <a:endParaRPr lang="en-US"/>
          </a:p>
        </p:txBody>
      </p:sp>
      <p:sp>
        <p:nvSpPr>
          <p:cNvPr id="4" name="Footer Placeholder 3">
            <a:extLst>
              <a:ext uri="{FF2B5EF4-FFF2-40B4-BE49-F238E27FC236}">
                <a16:creationId xmlns:a16="http://schemas.microsoft.com/office/drawing/2014/main" id="{7898379E-A301-4312-9A12-F82F400D7F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D963D9-58FF-4801-9C90-563C66DC17DF}"/>
              </a:ext>
            </a:extLst>
          </p:cNvPr>
          <p:cNvSpPr>
            <a:spLocks noGrp="1"/>
          </p:cNvSpPr>
          <p:nvPr>
            <p:ph type="sldNum" sz="quarter" idx="12"/>
          </p:nvPr>
        </p:nvSpPr>
        <p:spPr/>
        <p:txBody>
          <a:bodyPr/>
          <a:lstStyle/>
          <a:p>
            <a:fld id="{BE7821A6-8334-4408-91CC-9BC593137189}" type="slidenum">
              <a:rPr lang="en-US" smtClean="0"/>
              <a:t>‹#›</a:t>
            </a:fld>
            <a:endParaRPr lang="en-US"/>
          </a:p>
        </p:txBody>
      </p:sp>
    </p:spTree>
    <p:extLst>
      <p:ext uri="{BB962C8B-B14F-4D97-AF65-F5344CB8AC3E}">
        <p14:creationId xmlns:p14="http://schemas.microsoft.com/office/powerpoint/2010/main" val="1166426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9DCE2F-F859-43A1-BA3C-7EF27AE655DB}"/>
              </a:ext>
            </a:extLst>
          </p:cNvPr>
          <p:cNvSpPr>
            <a:spLocks noGrp="1"/>
          </p:cNvSpPr>
          <p:nvPr>
            <p:ph type="dt" sz="half" idx="10"/>
          </p:nvPr>
        </p:nvSpPr>
        <p:spPr/>
        <p:txBody>
          <a:bodyPr/>
          <a:lstStyle/>
          <a:p>
            <a:fld id="{A11A99F0-4BCA-4294-BAFF-A6421CC448E4}" type="datetimeFigureOut">
              <a:rPr lang="en-US" smtClean="0"/>
              <a:t>6/4/2018</a:t>
            </a:fld>
            <a:endParaRPr lang="en-US"/>
          </a:p>
        </p:txBody>
      </p:sp>
      <p:sp>
        <p:nvSpPr>
          <p:cNvPr id="3" name="Footer Placeholder 2">
            <a:extLst>
              <a:ext uri="{FF2B5EF4-FFF2-40B4-BE49-F238E27FC236}">
                <a16:creationId xmlns:a16="http://schemas.microsoft.com/office/drawing/2014/main" id="{11CA7DA8-972B-4BB2-8F69-46B532AF1B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EBDEDF-1F8B-4604-9249-1C0BE7237501}"/>
              </a:ext>
            </a:extLst>
          </p:cNvPr>
          <p:cNvSpPr>
            <a:spLocks noGrp="1"/>
          </p:cNvSpPr>
          <p:nvPr>
            <p:ph type="sldNum" sz="quarter" idx="12"/>
          </p:nvPr>
        </p:nvSpPr>
        <p:spPr/>
        <p:txBody>
          <a:bodyPr/>
          <a:lstStyle/>
          <a:p>
            <a:fld id="{BE7821A6-8334-4408-91CC-9BC593137189}" type="slidenum">
              <a:rPr lang="en-US" smtClean="0"/>
              <a:t>‹#›</a:t>
            </a:fld>
            <a:endParaRPr lang="en-US"/>
          </a:p>
        </p:txBody>
      </p:sp>
    </p:spTree>
    <p:extLst>
      <p:ext uri="{BB962C8B-B14F-4D97-AF65-F5344CB8AC3E}">
        <p14:creationId xmlns:p14="http://schemas.microsoft.com/office/powerpoint/2010/main" val="160433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4B9E-A254-4796-98CF-5E1111A6E2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576C03-87A7-40B4-BC08-AA426228A6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054424-E1EC-477B-B1EA-7D20C0C5EC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7F94A5-B0CD-4B70-834D-16638C8986AD}"/>
              </a:ext>
            </a:extLst>
          </p:cNvPr>
          <p:cNvSpPr>
            <a:spLocks noGrp="1"/>
          </p:cNvSpPr>
          <p:nvPr>
            <p:ph type="dt" sz="half" idx="10"/>
          </p:nvPr>
        </p:nvSpPr>
        <p:spPr/>
        <p:txBody>
          <a:bodyPr/>
          <a:lstStyle/>
          <a:p>
            <a:fld id="{A11A99F0-4BCA-4294-BAFF-A6421CC448E4}" type="datetimeFigureOut">
              <a:rPr lang="en-US" smtClean="0"/>
              <a:t>6/4/2018</a:t>
            </a:fld>
            <a:endParaRPr lang="en-US"/>
          </a:p>
        </p:txBody>
      </p:sp>
      <p:sp>
        <p:nvSpPr>
          <p:cNvPr id="6" name="Footer Placeholder 5">
            <a:extLst>
              <a:ext uri="{FF2B5EF4-FFF2-40B4-BE49-F238E27FC236}">
                <a16:creationId xmlns:a16="http://schemas.microsoft.com/office/drawing/2014/main" id="{21F514E1-8C14-40C1-920B-0415D5D8DE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91DA67-E730-4674-8A3C-769F3B5F876B}"/>
              </a:ext>
            </a:extLst>
          </p:cNvPr>
          <p:cNvSpPr>
            <a:spLocks noGrp="1"/>
          </p:cNvSpPr>
          <p:nvPr>
            <p:ph type="sldNum" sz="quarter" idx="12"/>
          </p:nvPr>
        </p:nvSpPr>
        <p:spPr/>
        <p:txBody>
          <a:bodyPr/>
          <a:lstStyle/>
          <a:p>
            <a:fld id="{BE7821A6-8334-4408-91CC-9BC593137189}" type="slidenum">
              <a:rPr lang="en-US" smtClean="0"/>
              <a:t>‹#›</a:t>
            </a:fld>
            <a:endParaRPr lang="en-US"/>
          </a:p>
        </p:txBody>
      </p:sp>
    </p:spTree>
    <p:extLst>
      <p:ext uri="{BB962C8B-B14F-4D97-AF65-F5344CB8AC3E}">
        <p14:creationId xmlns:p14="http://schemas.microsoft.com/office/powerpoint/2010/main" val="1192114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DAC0-6E36-44CA-BB62-C6520BA421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B2C116-C9AE-4373-AEF7-29E6D843B1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615FBF-C79C-4CA5-BD7D-24C3195390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A533BA-E7F5-45E3-947D-03B640B767CB}"/>
              </a:ext>
            </a:extLst>
          </p:cNvPr>
          <p:cNvSpPr>
            <a:spLocks noGrp="1"/>
          </p:cNvSpPr>
          <p:nvPr>
            <p:ph type="dt" sz="half" idx="10"/>
          </p:nvPr>
        </p:nvSpPr>
        <p:spPr/>
        <p:txBody>
          <a:bodyPr/>
          <a:lstStyle/>
          <a:p>
            <a:fld id="{A11A99F0-4BCA-4294-BAFF-A6421CC448E4}" type="datetimeFigureOut">
              <a:rPr lang="en-US" smtClean="0"/>
              <a:t>6/4/2018</a:t>
            </a:fld>
            <a:endParaRPr lang="en-US"/>
          </a:p>
        </p:txBody>
      </p:sp>
      <p:sp>
        <p:nvSpPr>
          <p:cNvPr id="6" name="Footer Placeholder 5">
            <a:extLst>
              <a:ext uri="{FF2B5EF4-FFF2-40B4-BE49-F238E27FC236}">
                <a16:creationId xmlns:a16="http://schemas.microsoft.com/office/drawing/2014/main" id="{3216A18D-6C3E-4996-A7F1-BD884A881A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C4DDA-4D31-41B5-A531-D1770D2955AB}"/>
              </a:ext>
            </a:extLst>
          </p:cNvPr>
          <p:cNvSpPr>
            <a:spLocks noGrp="1"/>
          </p:cNvSpPr>
          <p:nvPr>
            <p:ph type="sldNum" sz="quarter" idx="12"/>
          </p:nvPr>
        </p:nvSpPr>
        <p:spPr/>
        <p:txBody>
          <a:bodyPr/>
          <a:lstStyle/>
          <a:p>
            <a:fld id="{BE7821A6-8334-4408-91CC-9BC593137189}" type="slidenum">
              <a:rPr lang="en-US" smtClean="0"/>
              <a:t>‹#›</a:t>
            </a:fld>
            <a:endParaRPr lang="en-US"/>
          </a:p>
        </p:txBody>
      </p:sp>
    </p:spTree>
    <p:extLst>
      <p:ext uri="{BB962C8B-B14F-4D97-AF65-F5344CB8AC3E}">
        <p14:creationId xmlns:p14="http://schemas.microsoft.com/office/powerpoint/2010/main" val="4185723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7257FE-0B91-4F40-BE55-4DDBF42947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68C493-B374-4CFA-8C89-A2ADF9EE05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9C7869-7A8A-4F85-BEA2-A1D90612F0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1A99F0-4BCA-4294-BAFF-A6421CC448E4}" type="datetimeFigureOut">
              <a:rPr lang="en-US" smtClean="0"/>
              <a:t>6/4/2018</a:t>
            </a:fld>
            <a:endParaRPr lang="en-US"/>
          </a:p>
        </p:txBody>
      </p:sp>
      <p:sp>
        <p:nvSpPr>
          <p:cNvPr id="5" name="Footer Placeholder 4">
            <a:extLst>
              <a:ext uri="{FF2B5EF4-FFF2-40B4-BE49-F238E27FC236}">
                <a16:creationId xmlns:a16="http://schemas.microsoft.com/office/drawing/2014/main" id="{7438E6D7-D458-4000-B8BF-230DF1EAAC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FA5FF8-8373-4EA3-A226-4450FC58CD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7821A6-8334-4408-91CC-9BC593137189}" type="slidenum">
              <a:rPr lang="en-US" smtClean="0"/>
              <a:t>‹#›</a:t>
            </a:fld>
            <a:endParaRPr lang="en-US"/>
          </a:p>
        </p:txBody>
      </p:sp>
    </p:spTree>
    <p:extLst>
      <p:ext uri="{BB962C8B-B14F-4D97-AF65-F5344CB8AC3E}">
        <p14:creationId xmlns:p14="http://schemas.microsoft.com/office/powerpoint/2010/main" val="1380429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Ancestry/SPA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Ancestry/SPAC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268BD7-D562-4C02-9C8D-DB2311E5AC2F}"/>
              </a:ext>
            </a:extLst>
          </p:cNvPr>
          <p:cNvSpPr txBox="1"/>
          <p:nvPr/>
        </p:nvSpPr>
        <p:spPr>
          <a:xfrm>
            <a:off x="852407" y="433953"/>
            <a:ext cx="9918228" cy="523220"/>
          </a:xfrm>
          <a:prstGeom prst="rect">
            <a:avLst/>
          </a:prstGeom>
          <a:noFill/>
        </p:spPr>
        <p:txBody>
          <a:bodyPr wrap="none" rtlCol="0">
            <a:spAutoFit/>
          </a:bodyPr>
          <a:lstStyle/>
          <a:p>
            <a:r>
              <a:rPr lang="en-US" sz="2800" dirty="0"/>
              <a:t>SPACE: A Visualization Tool For Principal Components Analysis Data</a:t>
            </a:r>
          </a:p>
        </p:txBody>
      </p:sp>
      <p:pic>
        <p:nvPicPr>
          <p:cNvPr id="6" name="Picture 5">
            <a:extLst>
              <a:ext uri="{FF2B5EF4-FFF2-40B4-BE49-F238E27FC236}">
                <a16:creationId xmlns:a16="http://schemas.microsoft.com/office/drawing/2014/main" id="{B66A6A9B-209A-47CC-B992-EEE9DC602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859" y="1165078"/>
            <a:ext cx="7758281" cy="5258969"/>
          </a:xfrm>
          <a:prstGeom prst="rect">
            <a:avLst/>
          </a:prstGeom>
        </p:spPr>
      </p:pic>
      <p:sp>
        <p:nvSpPr>
          <p:cNvPr id="7" name="TextBox 6">
            <a:extLst>
              <a:ext uri="{FF2B5EF4-FFF2-40B4-BE49-F238E27FC236}">
                <a16:creationId xmlns:a16="http://schemas.microsoft.com/office/drawing/2014/main" id="{97DFF950-ED3B-4235-8117-F46A5C939670}"/>
              </a:ext>
            </a:extLst>
          </p:cNvPr>
          <p:cNvSpPr txBox="1"/>
          <p:nvPr/>
        </p:nvSpPr>
        <p:spPr>
          <a:xfrm>
            <a:off x="414257" y="3059668"/>
            <a:ext cx="1566943" cy="369332"/>
          </a:xfrm>
          <a:prstGeom prst="rect">
            <a:avLst/>
          </a:prstGeom>
          <a:noFill/>
        </p:spPr>
        <p:txBody>
          <a:bodyPr wrap="square" rtlCol="0">
            <a:spAutoFit/>
          </a:bodyPr>
          <a:lstStyle/>
          <a:p>
            <a:r>
              <a:rPr lang="en-US" dirty="0"/>
              <a:t>Control Panel</a:t>
            </a:r>
          </a:p>
        </p:txBody>
      </p:sp>
      <p:sp>
        <p:nvSpPr>
          <p:cNvPr id="8" name="TextBox 7">
            <a:extLst>
              <a:ext uri="{FF2B5EF4-FFF2-40B4-BE49-F238E27FC236}">
                <a16:creationId xmlns:a16="http://schemas.microsoft.com/office/drawing/2014/main" id="{3B82089D-C4EF-421B-A543-26BDECC61528}"/>
              </a:ext>
            </a:extLst>
          </p:cNvPr>
          <p:cNvSpPr txBox="1"/>
          <p:nvPr/>
        </p:nvSpPr>
        <p:spPr>
          <a:xfrm>
            <a:off x="10210799" y="2411968"/>
            <a:ext cx="1566943" cy="369332"/>
          </a:xfrm>
          <a:prstGeom prst="rect">
            <a:avLst/>
          </a:prstGeom>
          <a:noFill/>
        </p:spPr>
        <p:txBody>
          <a:bodyPr wrap="square" rtlCol="0">
            <a:spAutoFit/>
          </a:bodyPr>
          <a:lstStyle/>
          <a:p>
            <a:r>
              <a:rPr lang="en-US" dirty="0"/>
              <a:t>Plot area</a:t>
            </a:r>
          </a:p>
        </p:txBody>
      </p:sp>
      <p:sp>
        <p:nvSpPr>
          <p:cNvPr id="9" name="TextBox 8">
            <a:extLst>
              <a:ext uri="{FF2B5EF4-FFF2-40B4-BE49-F238E27FC236}">
                <a16:creationId xmlns:a16="http://schemas.microsoft.com/office/drawing/2014/main" id="{5D35C334-7683-47F1-906D-C4125EF29196}"/>
              </a:ext>
            </a:extLst>
          </p:cNvPr>
          <p:cNvSpPr txBox="1"/>
          <p:nvPr/>
        </p:nvSpPr>
        <p:spPr>
          <a:xfrm>
            <a:off x="10210799" y="4450318"/>
            <a:ext cx="1566943" cy="369332"/>
          </a:xfrm>
          <a:prstGeom prst="rect">
            <a:avLst/>
          </a:prstGeom>
          <a:noFill/>
        </p:spPr>
        <p:txBody>
          <a:bodyPr wrap="square" rtlCol="0">
            <a:spAutoFit/>
          </a:bodyPr>
          <a:lstStyle/>
          <a:p>
            <a:r>
              <a:rPr lang="en-US" dirty="0"/>
              <a:t>Legend</a:t>
            </a:r>
          </a:p>
        </p:txBody>
      </p:sp>
      <p:sp>
        <p:nvSpPr>
          <p:cNvPr id="10" name="TextBox 9">
            <a:extLst>
              <a:ext uri="{FF2B5EF4-FFF2-40B4-BE49-F238E27FC236}">
                <a16:creationId xmlns:a16="http://schemas.microsoft.com/office/drawing/2014/main" id="{52C823FA-529E-4A79-B944-50C38E01F774}"/>
              </a:ext>
            </a:extLst>
          </p:cNvPr>
          <p:cNvSpPr txBox="1"/>
          <p:nvPr/>
        </p:nvSpPr>
        <p:spPr>
          <a:xfrm>
            <a:off x="10210799" y="4964668"/>
            <a:ext cx="1981201" cy="369332"/>
          </a:xfrm>
          <a:prstGeom prst="rect">
            <a:avLst/>
          </a:prstGeom>
          <a:noFill/>
        </p:spPr>
        <p:txBody>
          <a:bodyPr wrap="square" rtlCol="0">
            <a:spAutoFit/>
          </a:bodyPr>
          <a:lstStyle/>
          <a:p>
            <a:r>
              <a:rPr lang="en-US" dirty="0"/>
              <a:t>Selection Summary</a:t>
            </a:r>
          </a:p>
        </p:txBody>
      </p:sp>
      <p:sp>
        <p:nvSpPr>
          <p:cNvPr id="11" name="TextBox 10">
            <a:extLst>
              <a:ext uri="{FF2B5EF4-FFF2-40B4-BE49-F238E27FC236}">
                <a16:creationId xmlns:a16="http://schemas.microsoft.com/office/drawing/2014/main" id="{9E477819-AF64-4177-BE52-3A6FDEADD07B}"/>
              </a:ext>
            </a:extLst>
          </p:cNvPr>
          <p:cNvSpPr txBox="1"/>
          <p:nvPr/>
        </p:nvSpPr>
        <p:spPr>
          <a:xfrm>
            <a:off x="10210799" y="5688568"/>
            <a:ext cx="1566943" cy="369332"/>
          </a:xfrm>
          <a:prstGeom prst="rect">
            <a:avLst/>
          </a:prstGeom>
          <a:noFill/>
        </p:spPr>
        <p:txBody>
          <a:bodyPr wrap="square" rtlCol="0">
            <a:spAutoFit/>
          </a:bodyPr>
          <a:lstStyle/>
          <a:p>
            <a:r>
              <a:rPr lang="en-US" dirty="0"/>
              <a:t>Selection Data</a:t>
            </a:r>
          </a:p>
        </p:txBody>
      </p:sp>
      <p:sp>
        <p:nvSpPr>
          <p:cNvPr id="12" name="TextBox 11">
            <a:extLst>
              <a:ext uri="{FF2B5EF4-FFF2-40B4-BE49-F238E27FC236}">
                <a16:creationId xmlns:a16="http://schemas.microsoft.com/office/drawing/2014/main" id="{AC8ADABA-292F-405B-8CFD-377BDDD68017}"/>
              </a:ext>
            </a:extLst>
          </p:cNvPr>
          <p:cNvSpPr txBox="1"/>
          <p:nvPr/>
        </p:nvSpPr>
        <p:spPr>
          <a:xfrm>
            <a:off x="8526026" y="2042636"/>
            <a:ext cx="1566943" cy="369332"/>
          </a:xfrm>
          <a:prstGeom prst="rect">
            <a:avLst/>
          </a:prstGeom>
          <a:noFill/>
        </p:spPr>
        <p:txBody>
          <a:bodyPr wrap="square" rtlCol="0">
            <a:spAutoFit/>
          </a:bodyPr>
          <a:lstStyle/>
          <a:p>
            <a:r>
              <a:rPr lang="en-US" dirty="0"/>
              <a:t>Selection</a:t>
            </a:r>
          </a:p>
        </p:txBody>
      </p:sp>
    </p:spTree>
    <p:extLst>
      <p:ext uri="{BB962C8B-B14F-4D97-AF65-F5344CB8AC3E}">
        <p14:creationId xmlns:p14="http://schemas.microsoft.com/office/powerpoint/2010/main" val="2894892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268BD7-D562-4C02-9C8D-DB2311E5AC2F}"/>
              </a:ext>
            </a:extLst>
          </p:cNvPr>
          <p:cNvSpPr txBox="1"/>
          <p:nvPr/>
        </p:nvSpPr>
        <p:spPr>
          <a:xfrm>
            <a:off x="852407" y="433953"/>
            <a:ext cx="1439305" cy="523220"/>
          </a:xfrm>
          <a:prstGeom prst="rect">
            <a:avLst/>
          </a:prstGeom>
          <a:noFill/>
        </p:spPr>
        <p:txBody>
          <a:bodyPr wrap="none" rtlCol="0">
            <a:spAutoFit/>
          </a:bodyPr>
          <a:lstStyle/>
          <a:p>
            <a:r>
              <a:rPr lang="en-US" sz="2800" dirty="0"/>
              <a:t>Features</a:t>
            </a:r>
          </a:p>
        </p:txBody>
      </p:sp>
      <p:pic>
        <p:nvPicPr>
          <p:cNvPr id="6" name="Picture 5">
            <a:extLst>
              <a:ext uri="{FF2B5EF4-FFF2-40B4-BE49-F238E27FC236}">
                <a16:creationId xmlns:a16="http://schemas.microsoft.com/office/drawing/2014/main" id="{B66A6A9B-209A-47CC-B992-EEE9DC602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798" y="957173"/>
            <a:ext cx="7758281" cy="5258969"/>
          </a:xfrm>
          <a:prstGeom prst="rect">
            <a:avLst/>
          </a:prstGeom>
        </p:spPr>
      </p:pic>
      <p:sp>
        <p:nvSpPr>
          <p:cNvPr id="7" name="TextBox 6">
            <a:extLst>
              <a:ext uri="{FF2B5EF4-FFF2-40B4-BE49-F238E27FC236}">
                <a16:creationId xmlns:a16="http://schemas.microsoft.com/office/drawing/2014/main" id="{97DFF950-ED3B-4235-8117-F46A5C939670}"/>
              </a:ext>
            </a:extLst>
          </p:cNvPr>
          <p:cNvSpPr txBox="1"/>
          <p:nvPr/>
        </p:nvSpPr>
        <p:spPr>
          <a:xfrm>
            <a:off x="166608" y="1385410"/>
            <a:ext cx="3323352" cy="461665"/>
          </a:xfrm>
          <a:prstGeom prst="rect">
            <a:avLst/>
          </a:prstGeom>
          <a:noFill/>
        </p:spPr>
        <p:txBody>
          <a:bodyPr wrap="square" rtlCol="0">
            <a:spAutoFit/>
          </a:bodyPr>
          <a:lstStyle/>
          <a:p>
            <a:endParaRPr lang="en-US" sz="1200" dirty="0"/>
          </a:p>
          <a:p>
            <a:r>
              <a:rPr lang="en-US" sz="1200" dirty="0"/>
              <a:t>  </a:t>
            </a:r>
          </a:p>
        </p:txBody>
      </p:sp>
      <p:sp>
        <p:nvSpPr>
          <p:cNvPr id="2" name="Rectangle 1">
            <a:extLst>
              <a:ext uri="{FF2B5EF4-FFF2-40B4-BE49-F238E27FC236}">
                <a16:creationId xmlns:a16="http://schemas.microsoft.com/office/drawing/2014/main" id="{00F42E1D-A616-439B-9218-D6B569F7BD10}"/>
              </a:ext>
            </a:extLst>
          </p:cNvPr>
          <p:cNvSpPr/>
          <p:nvPr/>
        </p:nvSpPr>
        <p:spPr>
          <a:xfrm>
            <a:off x="4267200" y="2222500"/>
            <a:ext cx="1077339" cy="3429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77D0BFA0-5682-4BEC-80A8-7F51AC51A4C8}"/>
              </a:ext>
            </a:extLst>
          </p:cNvPr>
          <p:cNvGraphicFramePr>
            <a:graphicFrameLocks noGrp="1"/>
          </p:cNvGraphicFramePr>
          <p:nvPr/>
        </p:nvGraphicFramePr>
        <p:xfrm>
          <a:off x="166608" y="3068497"/>
          <a:ext cx="3991190" cy="1483360"/>
        </p:xfrm>
        <a:graphic>
          <a:graphicData uri="http://schemas.openxmlformats.org/drawingml/2006/table">
            <a:tbl>
              <a:tblPr bandRow="1">
                <a:tableStyleId>{F5AB1C69-6EDB-4FF4-983F-18BD219EF322}</a:tableStyleId>
              </a:tblPr>
              <a:tblGrid>
                <a:gridCol w="328692">
                  <a:extLst>
                    <a:ext uri="{9D8B030D-6E8A-4147-A177-3AD203B41FA5}">
                      <a16:colId xmlns:a16="http://schemas.microsoft.com/office/drawing/2014/main" val="1430502282"/>
                    </a:ext>
                  </a:extLst>
                </a:gridCol>
                <a:gridCol w="457200">
                  <a:extLst>
                    <a:ext uri="{9D8B030D-6E8A-4147-A177-3AD203B41FA5}">
                      <a16:colId xmlns:a16="http://schemas.microsoft.com/office/drawing/2014/main" val="2565748574"/>
                    </a:ext>
                  </a:extLst>
                </a:gridCol>
                <a:gridCol w="469900">
                  <a:extLst>
                    <a:ext uri="{9D8B030D-6E8A-4147-A177-3AD203B41FA5}">
                      <a16:colId xmlns:a16="http://schemas.microsoft.com/office/drawing/2014/main" val="3834945229"/>
                    </a:ext>
                  </a:extLst>
                </a:gridCol>
                <a:gridCol w="444500">
                  <a:extLst>
                    <a:ext uri="{9D8B030D-6E8A-4147-A177-3AD203B41FA5}">
                      <a16:colId xmlns:a16="http://schemas.microsoft.com/office/drawing/2014/main" val="71116633"/>
                    </a:ext>
                  </a:extLst>
                </a:gridCol>
                <a:gridCol w="489980">
                  <a:extLst>
                    <a:ext uri="{9D8B030D-6E8A-4147-A177-3AD203B41FA5}">
                      <a16:colId xmlns:a16="http://schemas.microsoft.com/office/drawing/2014/main" val="3262896040"/>
                    </a:ext>
                  </a:extLst>
                </a:gridCol>
                <a:gridCol w="952456">
                  <a:extLst>
                    <a:ext uri="{9D8B030D-6E8A-4147-A177-3AD203B41FA5}">
                      <a16:colId xmlns:a16="http://schemas.microsoft.com/office/drawing/2014/main" val="4218626395"/>
                    </a:ext>
                  </a:extLst>
                </a:gridCol>
                <a:gridCol w="848462">
                  <a:extLst>
                    <a:ext uri="{9D8B030D-6E8A-4147-A177-3AD203B41FA5}">
                      <a16:colId xmlns:a16="http://schemas.microsoft.com/office/drawing/2014/main" val="3790334990"/>
                    </a:ext>
                  </a:extLst>
                </a:gridCol>
              </a:tblGrid>
              <a:tr h="370840">
                <a:tc>
                  <a:txBody>
                    <a:bodyPr/>
                    <a:lstStyle/>
                    <a:p>
                      <a:r>
                        <a:rPr lang="en-US" sz="1200" b="1" dirty="0"/>
                        <a:t>ID</a:t>
                      </a:r>
                    </a:p>
                  </a:txBody>
                  <a:tcPr/>
                </a:tc>
                <a:tc>
                  <a:txBody>
                    <a:bodyPr/>
                    <a:lstStyle/>
                    <a:p>
                      <a:r>
                        <a:rPr lang="en-US" sz="1200" b="1" dirty="0"/>
                        <a:t>PC1</a:t>
                      </a:r>
                    </a:p>
                  </a:txBody>
                  <a:tcPr/>
                </a:tc>
                <a:tc>
                  <a:txBody>
                    <a:bodyPr/>
                    <a:lstStyle/>
                    <a:p>
                      <a:r>
                        <a:rPr lang="en-US" sz="1200" b="1" dirty="0"/>
                        <a:t>PC2</a:t>
                      </a:r>
                    </a:p>
                  </a:txBody>
                  <a:tcPr/>
                </a:tc>
                <a:tc>
                  <a:txBody>
                    <a:bodyPr/>
                    <a:lstStyle/>
                    <a:p>
                      <a:r>
                        <a:rPr lang="en-US" sz="1200" b="1" dirty="0"/>
                        <a:t>PC3</a:t>
                      </a:r>
                    </a:p>
                  </a:txBody>
                  <a:tcPr/>
                </a:tc>
                <a:tc>
                  <a:txBody>
                    <a:bodyPr/>
                    <a:lstStyle/>
                    <a:p>
                      <a:r>
                        <a:rPr lang="en-US" sz="1200" b="1" dirty="0"/>
                        <a:t>PC4</a:t>
                      </a:r>
                    </a:p>
                  </a:txBody>
                  <a:tcPr/>
                </a:tc>
                <a:tc>
                  <a:txBody>
                    <a:bodyPr/>
                    <a:lstStyle/>
                    <a:p>
                      <a:r>
                        <a:rPr lang="en-US" sz="1200" b="1" dirty="0"/>
                        <a:t>Region</a:t>
                      </a:r>
                    </a:p>
                  </a:txBody>
                  <a:tcPr/>
                </a:tc>
                <a:tc>
                  <a:txBody>
                    <a:bodyPr/>
                    <a:lstStyle/>
                    <a:p>
                      <a:r>
                        <a:rPr lang="en-US" sz="1200" b="1" dirty="0"/>
                        <a:t>Data Set</a:t>
                      </a:r>
                    </a:p>
                  </a:txBody>
                  <a:tcPr/>
                </a:tc>
                <a:extLst>
                  <a:ext uri="{0D108BD9-81ED-4DB2-BD59-A6C34878D82A}">
                    <a16:rowId xmlns:a16="http://schemas.microsoft.com/office/drawing/2014/main" val="3260346974"/>
                  </a:ext>
                </a:extLst>
              </a:tr>
              <a:tr h="370840">
                <a:tc>
                  <a:txBody>
                    <a:bodyPr/>
                    <a:lstStyle/>
                    <a:p>
                      <a:r>
                        <a:rPr lang="en-US" sz="1200" dirty="0"/>
                        <a:t>1</a:t>
                      </a:r>
                    </a:p>
                  </a:txBody>
                  <a:tcPr/>
                </a:tc>
                <a:tc>
                  <a:txBody>
                    <a:bodyPr/>
                    <a:lstStyle/>
                    <a:p>
                      <a:r>
                        <a:rPr lang="en-US" sz="1200" dirty="0"/>
                        <a:t>.5</a:t>
                      </a:r>
                    </a:p>
                  </a:txBody>
                  <a:tcPr/>
                </a:tc>
                <a:tc>
                  <a:txBody>
                    <a:bodyPr/>
                    <a:lstStyle/>
                    <a:p>
                      <a:r>
                        <a:rPr lang="en-US" sz="1200" dirty="0"/>
                        <a:t>.5</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Africa</a:t>
                      </a:r>
                    </a:p>
                  </a:txBody>
                  <a:tcPr/>
                </a:tc>
                <a:tc>
                  <a:txBody>
                    <a:bodyPr/>
                    <a:lstStyle/>
                    <a:p>
                      <a:r>
                        <a:rPr lang="en-US" sz="1200" dirty="0"/>
                        <a:t>HGDP</a:t>
                      </a:r>
                    </a:p>
                  </a:txBody>
                  <a:tcPr/>
                </a:tc>
                <a:extLst>
                  <a:ext uri="{0D108BD9-81ED-4DB2-BD59-A6C34878D82A}">
                    <a16:rowId xmlns:a16="http://schemas.microsoft.com/office/drawing/2014/main" val="2781387891"/>
                  </a:ext>
                </a:extLst>
              </a:tr>
              <a:tr h="370840">
                <a:tc>
                  <a:txBody>
                    <a:bodyPr/>
                    <a:lstStyle/>
                    <a:p>
                      <a:r>
                        <a:rPr lang="en-US" sz="1200" dirty="0"/>
                        <a:t>2</a:t>
                      </a:r>
                    </a:p>
                  </a:txBody>
                  <a:tcPr/>
                </a:tc>
                <a:tc>
                  <a:txBody>
                    <a:bodyPr/>
                    <a:lstStyle/>
                    <a:p>
                      <a:r>
                        <a:rPr lang="en-US" sz="1200" dirty="0"/>
                        <a:t>.6</a:t>
                      </a:r>
                    </a:p>
                  </a:txBody>
                  <a:tcPr/>
                </a:tc>
                <a:tc>
                  <a:txBody>
                    <a:bodyPr/>
                    <a:lstStyle/>
                    <a:p>
                      <a:r>
                        <a:rPr lang="en-US" sz="1200" dirty="0"/>
                        <a:t>.9</a:t>
                      </a:r>
                    </a:p>
                  </a:txBody>
                  <a:tcPr/>
                </a:tc>
                <a:tc>
                  <a:txBody>
                    <a:bodyPr/>
                    <a:lstStyle/>
                    <a:p>
                      <a:r>
                        <a:rPr lang="en-US" sz="1200" dirty="0"/>
                        <a:t>.2</a:t>
                      </a:r>
                    </a:p>
                  </a:txBody>
                  <a:tcPr/>
                </a:tc>
                <a:tc>
                  <a:txBody>
                    <a:bodyPr/>
                    <a:lstStyle/>
                    <a:p>
                      <a:r>
                        <a:rPr lang="en-US" sz="1200" dirty="0"/>
                        <a:t>.4</a:t>
                      </a:r>
                    </a:p>
                  </a:txBody>
                  <a:tcPr/>
                </a:tc>
                <a:tc>
                  <a:txBody>
                    <a:bodyPr/>
                    <a:lstStyle/>
                    <a:p>
                      <a:r>
                        <a:rPr lang="en-US" sz="1200" dirty="0"/>
                        <a:t>Asia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HGDP</a:t>
                      </a:r>
                    </a:p>
                  </a:txBody>
                  <a:tcPr/>
                </a:tc>
                <a:extLst>
                  <a:ext uri="{0D108BD9-81ED-4DB2-BD59-A6C34878D82A}">
                    <a16:rowId xmlns:a16="http://schemas.microsoft.com/office/drawing/2014/main" val="3413183738"/>
                  </a:ext>
                </a:extLst>
              </a:tr>
              <a:tr h="370840">
                <a:tc>
                  <a:txBody>
                    <a:bodyPr/>
                    <a:lstStyle/>
                    <a:p>
                      <a:r>
                        <a:rPr lang="en-US" sz="1200" dirty="0"/>
                        <a:t>3</a:t>
                      </a:r>
                    </a:p>
                  </a:txBody>
                  <a:tcPr/>
                </a:tc>
                <a:tc>
                  <a:txBody>
                    <a:bodyPr/>
                    <a:lstStyle/>
                    <a:p>
                      <a:r>
                        <a:rPr lang="en-US" sz="1200" dirty="0"/>
                        <a:t>.8</a:t>
                      </a:r>
                    </a:p>
                  </a:txBody>
                  <a:tcPr/>
                </a:tc>
                <a:tc>
                  <a:txBody>
                    <a:bodyPr/>
                    <a:lstStyle/>
                    <a:p>
                      <a:r>
                        <a:rPr lang="en-US" sz="1200" dirty="0"/>
                        <a:t>.1</a:t>
                      </a:r>
                    </a:p>
                  </a:txBody>
                  <a:tcPr/>
                </a:tc>
                <a:tc>
                  <a:txBody>
                    <a:bodyPr/>
                    <a:lstStyle/>
                    <a:p>
                      <a:r>
                        <a:rPr lang="en-US" sz="1200" dirty="0"/>
                        <a:t>.5</a:t>
                      </a:r>
                    </a:p>
                  </a:txBody>
                  <a:tcPr/>
                </a:tc>
                <a:tc>
                  <a:txBody>
                    <a:bodyPr/>
                    <a:lstStyle/>
                    <a:p>
                      <a:r>
                        <a:rPr lang="en-US" sz="1200" dirty="0"/>
                        <a:t>.7</a:t>
                      </a:r>
                    </a:p>
                  </a:txBody>
                  <a:tcPr/>
                </a:tc>
                <a:tc>
                  <a:txBody>
                    <a:bodyPr/>
                    <a:lstStyle/>
                    <a:p>
                      <a:r>
                        <a:rPr lang="en-US" sz="1200" dirty="0"/>
                        <a:t>Europe</a:t>
                      </a:r>
                    </a:p>
                  </a:txBody>
                  <a:tcPr/>
                </a:tc>
                <a:tc>
                  <a:txBody>
                    <a:bodyPr/>
                    <a:lstStyle/>
                    <a:p>
                      <a:r>
                        <a:rPr lang="en-US" sz="1200" dirty="0"/>
                        <a:t>HGDP</a:t>
                      </a:r>
                    </a:p>
                  </a:txBody>
                  <a:tcPr/>
                </a:tc>
                <a:extLst>
                  <a:ext uri="{0D108BD9-81ED-4DB2-BD59-A6C34878D82A}">
                    <a16:rowId xmlns:a16="http://schemas.microsoft.com/office/drawing/2014/main" val="2199134323"/>
                  </a:ext>
                </a:extLst>
              </a:tr>
            </a:tbl>
          </a:graphicData>
        </a:graphic>
      </p:graphicFrame>
      <p:sp>
        <p:nvSpPr>
          <p:cNvPr id="13" name="TextBox 12">
            <a:extLst>
              <a:ext uri="{FF2B5EF4-FFF2-40B4-BE49-F238E27FC236}">
                <a16:creationId xmlns:a16="http://schemas.microsoft.com/office/drawing/2014/main" id="{83BE7A48-479A-4843-96DE-55557023EC75}"/>
              </a:ext>
            </a:extLst>
          </p:cNvPr>
          <p:cNvSpPr txBox="1"/>
          <p:nvPr/>
        </p:nvSpPr>
        <p:spPr>
          <a:xfrm>
            <a:off x="166608" y="4692519"/>
            <a:ext cx="3323352" cy="461665"/>
          </a:xfrm>
          <a:prstGeom prst="rect">
            <a:avLst/>
          </a:prstGeom>
          <a:noFill/>
        </p:spPr>
        <p:txBody>
          <a:bodyPr wrap="square" rtlCol="0">
            <a:spAutoFit/>
          </a:bodyPr>
          <a:lstStyle/>
          <a:p>
            <a:endParaRPr lang="en-US" sz="1200" dirty="0"/>
          </a:p>
          <a:p>
            <a:r>
              <a:rPr lang="en-US" sz="1200" dirty="0"/>
              <a:t>  </a:t>
            </a:r>
          </a:p>
        </p:txBody>
      </p:sp>
      <p:sp>
        <p:nvSpPr>
          <p:cNvPr id="8" name="TextBox 7">
            <a:extLst>
              <a:ext uri="{FF2B5EF4-FFF2-40B4-BE49-F238E27FC236}">
                <a16:creationId xmlns:a16="http://schemas.microsoft.com/office/drawing/2014/main" id="{F0CC0B51-A710-46DF-AD8E-5AFDEA9ECE54}"/>
              </a:ext>
            </a:extLst>
          </p:cNvPr>
          <p:cNvSpPr txBox="1"/>
          <p:nvPr/>
        </p:nvSpPr>
        <p:spPr>
          <a:xfrm>
            <a:off x="166608" y="1385410"/>
            <a:ext cx="3323352" cy="1754326"/>
          </a:xfrm>
          <a:prstGeom prst="rect">
            <a:avLst/>
          </a:prstGeom>
          <a:noFill/>
        </p:spPr>
        <p:txBody>
          <a:bodyPr wrap="square" rtlCol="0">
            <a:spAutoFit/>
          </a:bodyPr>
          <a:lstStyle/>
          <a:p>
            <a:r>
              <a:rPr lang="en-US" dirty="0"/>
              <a:t>Choose a label to color the plot</a:t>
            </a:r>
          </a:p>
          <a:p>
            <a:endParaRPr lang="en-US" dirty="0"/>
          </a:p>
          <a:p>
            <a:r>
              <a:rPr lang="en-US" sz="1200" dirty="0"/>
              <a:t>The Color By dropdown is automatically populated with all the label columns from the file, in this example there are just two: Region and Data Set. Any number of label columns is supported</a:t>
            </a:r>
          </a:p>
          <a:p>
            <a:endParaRPr lang="en-US" sz="1200" dirty="0"/>
          </a:p>
          <a:p>
            <a:r>
              <a:rPr lang="en-US" sz="1200" dirty="0"/>
              <a:t>  </a:t>
            </a:r>
          </a:p>
        </p:txBody>
      </p:sp>
    </p:spTree>
    <p:extLst>
      <p:ext uri="{BB962C8B-B14F-4D97-AF65-F5344CB8AC3E}">
        <p14:creationId xmlns:p14="http://schemas.microsoft.com/office/powerpoint/2010/main" val="42114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268BD7-D562-4C02-9C8D-DB2311E5AC2F}"/>
              </a:ext>
            </a:extLst>
          </p:cNvPr>
          <p:cNvSpPr txBox="1"/>
          <p:nvPr/>
        </p:nvSpPr>
        <p:spPr>
          <a:xfrm>
            <a:off x="852407" y="433953"/>
            <a:ext cx="1439305" cy="523220"/>
          </a:xfrm>
          <a:prstGeom prst="rect">
            <a:avLst/>
          </a:prstGeom>
          <a:noFill/>
        </p:spPr>
        <p:txBody>
          <a:bodyPr wrap="none" rtlCol="0">
            <a:spAutoFit/>
          </a:bodyPr>
          <a:lstStyle/>
          <a:p>
            <a:r>
              <a:rPr lang="en-US" sz="2800" dirty="0"/>
              <a:t>Features</a:t>
            </a:r>
          </a:p>
        </p:txBody>
      </p:sp>
      <p:pic>
        <p:nvPicPr>
          <p:cNvPr id="6" name="Picture 5">
            <a:extLst>
              <a:ext uri="{FF2B5EF4-FFF2-40B4-BE49-F238E27FC236}">
                <a16:creationId xmlns:a16="http://schemas.microsoft.com/office/drawing/2014/main" id="{B66A6A9B-209A-47CC-B992-EEE9DC602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98" y="1139678"/>
            <a:ext cx="7758281" cy="5258969"/>
          </a:xfrm>
          <a:prstGeom prst="rect">
            <a:avLst/>
          </a:prstGeom>
        </p:spPr>
      </p:pic>
      <p:sp>
        <p:nvSpPr>
          <p:cNvPr id="7" name="TextBox 6">
            <a:extLst>
              <a:ext uri="{FF2B5EF4-FFF2-40B4-BE49-F238E27FC236}">
                <a16:creationId xmlns:a16="http://schemas.microsoft.com/office/drawing/2014/main" id="{97DFF950-ED3B-4235-8117-F46A5C939670}"/>
              </a:ext>
            </a:extLst>
          </p:cNvPr>
          <p:cNvSpPr txBox="1"/>
          <p:nvPr/>
        </p:nvSpPr>
        <p:spPr>
          <a:xfrm>
            <a:off x="166608" y="1385410"/>
            <a:ext cx="3323352" cy="461665"/>
          </a:xfrm>
          <a:prstGeom prst="rect">
            <a:avLst/>
          </a:prstGeom>
          <a:noFill/>
        </p:spPr>
        <p:txBody>
          <a:bodyPr wrap="square" rtlCol="0">
            <a:spAutoFit/>
          </a:bodyPr>
          <a:lstStyle/>
          <a:p>
            <a:endParaRPr lang="en-US" sz="1200" dirty="0"/>
          </a:p>
          <a:p>
            <a:r>
              <a:rPr lang="en-US" sz="1200" dirty="0"/>
              <a:t>  </a:t>
            </a:r>
          </a:p>
        </p:txBody>
      </p:sp>
      <p:sp>
        <p:nvSpPr>
          <p:cNvPr id="13" name="TextBox 12">
            <a:extLst>
              <a:ext uri="{FF2B5EF4-FFF2-40B4-BE49-F238E27FC236}">
                <a16:creationId xmlns:a16="http://schemas.microsoft.com/office/drawing/2014/main" id="{83BE7A48-479A-4843-96DE-55557023EC75}"/>
              </a:ext>
            </a:extLst>
          </p:cNvPr>
          <p:cNvSpPr txBox="1"/>
          <p:nvPr/>
        </p:nvSpPr>
        <p:spPr>
          <a:xfrm>
            <a:off x="166608" y="4692519"/>
            <a:ext cx="3323352" cy="461665"/>
          </a:xfrm>
          <a:prstGeom prst="rect">
            <a:avLst/>
          </a:prstGeom>
          <a:noFill/>
        </p:spPr>
        <p:txBody>
          <a:bodyPr wrap="square" rtlCol="0">
            <a:spAutoFit/>
          </a:bodyPr>
          <a:lstStyle/>
          <a:p>
            <a:endParaRPr lang="en-US" sz="1200" dirty="0"/>
          </a:p>
          <a:p>
            <a:r>
              <a:rPr lang="en-US" sz="1200" dirty="0"/>
              <a:t>  </a:t>
            </a:r>
          </a:p>
        </p:txBody>
      </p:sp>
      <p:sp>
        <p:nvSpPr>
          <p:cNvPr id="8" name="TextBox 7">
            <a:extLst>
              <a:ext uri="{FF2B5EF4-FFF2-40B4-BE49-F238E27FC236}">
                <a16:creationId xmlns:a16="http://schemas.microsoft.com/office/drawing/2014/main" id="{F0CC0B51-A710-46DF-AD8E-5AFDEA9ECE54}"/>
              </a:ext>
            </a:extLst>
          </p:cNvPr>
          <p:cNvSpPr txBox="1"/>
          <p:nvPr/>
        </p:nvSpPr>
        <p:spPr>
          <a:xfrm>
            <a:off x="8702040" y="1385410"/>
            <a:ext cx="3323352" cy="2123658"/>
          </a:xfrm>
          <a:prstGeom prst="rect">
            <a:avLst/>
          </a:prstGeom>
          <a:noFill/>
        </p:spPr>
        <p:txBody>
          <a:bodyPr wrap="square" rtlCol="0">
            <a:spAutoFit/>
          </a:bodyPr>
          <a:lstStyle/>
          <a:p>
            <a:r>
              <a:rPr lang="en-US" dirty="0"/>
              <a:t>Select Points to Inspect The Data</a:t>
            </a:r>
          </a:p>
          <a:p>
            <a:endParaRPr lang="en-US" dirty="0"/>
          </a:p>
          <a:p>
            <a:r>
              <a:rPr lang="en-US" sz="1200" dirty="0"/>
              <a:t>Clicking and dragging on the plot will make a selection box.</a:t>
            </a:r>
          </a:p>
          <a:p>
            <a:endParaRPr lang="en-US" sz="1200" dirty="0"/>
          </a:p>
          <a:p>
            <a:r>
              <a:rPr lang="en-US" sz="1200" dirty="0"/>
              <a:t>The data from the input file for the selected points is shown below. This is a useful method for inspecting outliers and other points of interest.</a:t>
            </a:r>
          </a:p>
          <a:p>
            <a:endParaRPr lang="en-US" sz="1200" dirty="0"/>
          </a:p>
          <a:p>
            <a:r>
              <a:rPr lang="en-US" sz="1200" dirty="0"/>
              <a:t>  </a:t>
            </a:r>
          </a:p>
        </p:txBody>
      </p:sp>
      <p:sp>
        <p:nvSpPr>
          <p:cNvPr id="9" name="Rectangle 8">
            <a:extLst>
              <a:ext uri="{FF2B5EF4-FFF2-40B4-BE49-F238E27FC236}">
                <a16:creationId xmlns:a16="http://schemas.microsoft.com/office/drawing/2014/main" id="{FA2B2632-203B-40B9-B69F-E5617C0EFFAE}"/>
              </a:ext>
            </a:extLst>
          </p:cNvPr>
          <p:cNvSpPr/>
          <p:nvPr/>
        </p:nvSpPr>
        <p:spPr>
          <a:xfrm>
            <a:off x="3009900" y="5492833"/>
            <a:ext cx="5692140" cy="9312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37479293-B0E2-4114-8393-6A16235AD683}"/>
              </a:ext>
            </a:extLst>
          </p:cNvPr>
          <p:cNvCxnSpPr>
            <a:endCxn id="9" idx="3"/>
          </p:cNvCxnSpPr>
          <p:nvPr/>
        </p:nvCxnSpPr>
        <p:spPr>
          <a:xfrm flipH="1">
            <a:off x="8702040" y="3175000"/>
            <a:ext cx="1648460" cy="278344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270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268BD7-D562-4C02-9C8D-DB2311E5AC2F}"/>
              </a:ext>
            </a:extLst>
          </p:cNvPr>
          <p:cNvSpPr txBox="1"/>
          <p:nvPr/>
        </p:nvSpPr>
        <p:spPr>
          <a:xfrm>
            <a:off x="852407" y="433953"/>
            <a:ext cx="1439305" cy="523220"/>
          </a:xfrm>
          <a:prstGeom prst="rect">
            <a:avLst/>
          </a:prstGeom>
          <a:noFill/>
        </p:spPr>
        <p:txBody>
          <a:bodyPr wrap="none" rtlCol="0">
            <a:spAutoFit/>
          </a:bodyPr>
          <a:lstStyle/>
          <a:p>
            <a:r>
              <a:rPr lang="en-US" sz="2800" dirty="0"/>
              <a:t>Features</a:t>
            </a:r>
          </a:p>
        </p:txBody>
      </p:sp>
      <p:pic>
        <p:nvPicPr>
          <p:cNvPr id="6" name="Picture 5">
            <a:extLst>
              <a:ext uri="{FF2B5EF4-FFF2-40B4-BE49-F238E27FC236}">
                <a16:creationId xmlns:a16="http://schemas.microsoft.com/office/drawing/2014/main" id="{B66A6A9B-209A-47CC-B992-EEE9DC602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98" y="1139678"/>
            <a:ext cx="7758281" cy="5258969"/>
          </a:xfrm>
          <a:prstGeom prst="rect">
            <a:avLst/>
          </a:prstGeom>
        </p:spPr>
      </p:pic>
      <p:sp>
        <p:nvSpPr>
          <p:cNvPr id="7" name="TextBox 6">
            <a:extLst>
              <a:ext uri="{FF2B5EF4-FFF2-40B4-BE49-F238E27FC236}">
                <a16:creationId xmlns:a16="http://schemas.microsoft.com/office/drawing/2014/main" id="{97DFF950-ED3B-4235-8117-F46A5C939670}"/>
              </a:ext>
            </a:extLst>
          </p:cNvPr>
          <p:cNvSpPr txBox="1"/>
          <p:nvPr/>
        </p:nvSpPr>
        <p:spPr>
          <a:xfrm>
            <a:off x="166608" y="1385410"/>
            <a:ext cx="3323352" cy="461665"/>
          </a:xfrm>
          <a:prstGeom prst="rect">
            <a:avLst/>
          </a:prstGeom>
          <a:noFill/>
        </p:spPr>
        <p:txBody>
          <a:bodyPr wrap="square" rtlCol="0">
            <a:spAutoFit/>
          </a:bodyPr>
          <a:lstStyle/>
          <a:p>
            <a:endParaRPr lang="en-US" sz="1200" dirty="0"/>
          </a:p>
          <a:p>
            <a:r>
              <a:rPr lang="en-US" sz="1200" dirty="0"/>
              <a:t>  </a:t>
            </a:r>
          </a:p>
        </p:txBody>
      </p:sp>
      <p:sp>
        <p:nvSpPr>
          <p:cNvPr id="13" name="TextBox 12">
            <a:extLst>
              <a:ext uri="{FF2B5EF4-FFF2-40B4-BE49-F238E27FC236}">
                <a16:creationId xmlns:a16="http://schemas.microsoft.com/office/drawing/2014/main" id="{83BE7A48-479A-4843-96DE-55557023EC75}"/>
              </a:ext>
            </a:extLst>
          </p:cNvPr>
          <p:cNvSpPr txBox="1"/>
          <p:nvPr/>
        </p:nvSpPr>
        <p:spPr>
          <a:xfrm>
            <a:off x="166608" y="4692519"/>
            <a:ext cx="3323352" cy="461665"/>
          </a:xfrm>
          <a:prstGeom prst="rect">
            <a:avLst/>
          </a:prstGeom>
          <a:noFill/>
        </p:spPr>
        <p:txBody>
          <a:bodyPr wrap="square" rtlCol="0">
            <a:spAutoFit/>
          </a:bodyPr>
          <a:lstStyle/>
          <a:p>
            <a:endParaRPr lang="en-US" sz="1200" dirty="0"/>
          </a:p>
          <a:p>
            <a:r>
              <a:rPr lang="en-US" sz="1200" dirty="0"/>
              <a:t>  </a:t>
            </a:r>
          </a:p>
        </p:txBody>
      </p:sp>
      <p:sp>
        <p:nvSpPr>
          <p:cNvPr id="8" name="TextBox 7">
            <a:extLst>
              <a:ext uri="{FF2B5EF4-FFF2-40B4-BE49-F238E27FC236}">
                <a16:creationId xmlns:a16="http://schemas.microsoft.com/office/drawing/2014/main" id="{F0CC0B51-A710-46DF-AD8E-5AFDEA9ECE54}"/>
              </a:ext>
            </a:extLst>
          </p:cNvPr>
          <p:cNvSpPr txBox="1"/>
          <p:nvPr/>
        </p:nvSpPr>
        <p:spPr>
          <a:xfrm>
            <a:off x="8702040" y="1385410"/>
            <a:ext cx="3323352" cy="2677656"/>
          </a:xfrm>
          <a:prstGeom prst="rect">
            <a:avLst/>
          </a:prstGeom>
          <a:noFill/>
        </p:spPr>
        <p:txBody>
          <a:bodyPr wrap="square" rtlCol="0">
            <a:spAutoFit/>
          </a:bodyPr>
          <a:lstStyle/>
          <a:p>
            <a:r>
              <a:rPr lang="en-US" dirty="0"/>
              <a:t>Select Points to Inspect The Data</a:t>
            </a:r>
          </a:p>
          <a:p>
            <a:endParaRPr lang="en-US" dirty="0"/>
          </a:p>
          <a:p>
            <a:r>
              <a:rPr lang="en-US" sz="1200" dirty="0"/>
              <a:t>Selecting points also creates a summary based on the label columns. Here 4 points were selected, all from the HGDP data set.</a:t>
            </a:r>
          </a:p>
          <a:p>
            <a:endParaRPr lang="en-US" sz="1200" dirty="0"/>
          </a:p>
          <a:p>
            <a:r>
              <a:rPr lang="en-US" sz="1200" dirty="0"/>
              <a:t>The summary can be set to display any label or combination of labels using the Box Summary drop down.</a:t>
            </a:r>
          </a:p>
          <a:p>
            <a:endParaRPr lang="en-US" sz="1200" dirty="0"/>
          </a:p>
          <a:p>
            <a:endParaRPr lang="en-US" sz="1200" dirty="0"/>
          </a:p>
          <a:p>
            <a:endParaRPr lang="en-US" sz="1200" dirty="0"/>
          </a:p>
          <a:p>
            <a:r>
              <a:rPr lang="en-US" sz="1200" dirty="0"/>
              <a:t>  </a:t>
            </a:r>
          </a:p>
        </p:txBody>
      </p:sp>
      <p:sp>
        <p:nvSpPr>
          <p:cNvPr id="9" name="Rectangle 8">
            <a:extLst>
              <a:ext uri="{FF2B5EF4-FFF2-40B4-BE49-F238E27FC236}">
                <a16:creationId xmlns:a16="http://schemas.microsoft.com/office/drawing/2014/main" id="{FA2B2632-203B-40B9-B69F-E5617C0EFFAE}"/>
              </a:ext>
            </a:extLst>
          </p:cNvPr>
          <p:cNvSpPr/>
          <p:nvPr/>
        </p:nvSpPr>
        <p:spPr>
          <a:xfrm>
            <a:off x="3009900" y="4851401"/>
            <a:ext cx="5692140" cy="4616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37479293-B0E2-4114-8393-6A16235AD683}"/>
              </a:ext>
            </a:extLst>
          </p:cNvPr>
          <p:cNvCxnSpPr>
            <a:cxnSpLocks/>
            <a:stCxn id="8" idx="2"/>
            <a:endCxn id="9" idx="3"/>
          </p:cNvCxnSpPr>
          <p:nvPr/>
        </p:nvCxnSpPr>
        <p:spPr>
          <a:xfrm flipH="1">
            <a:off x="8702040" y="3429000"/>
            <a:ext cx="1661676" cy="165323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7186495-7295-4C48-8820-254BCA8C5639}"/>
              </a:ext>
            </a:extLst>
          </p:cNvPr>
          <p:cNvSpPr/>
          <p:nvPr/>
        </p:nvSpPr>
        <p:spPr>
          <a:xfrm>
            <a:off x="1993900" y="2306937"/>
            <a:ext cx="1117600" cy="4616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8316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268BD7-D562-4C02-9C8D-DB2311E5AC2F}"/>
              </a:ext>
            </a:extLst>
          </p:cNvPr>
          <p:cNvSpPr txBox="1"/>
          <p:nvPr/>
        </p:nvSpPr>
        <p:spPr>
          <a:xfrm>
            <a:off x="852407" y="433953"/>
            <a:ext cx="1439305" cy="523220"/>
          </a:xfrm>
          <a:prstGeom prst="rect">
            <a:avLst/>
          </a:prstGeom>
          <a:noFill/>
        </p:spPr>
        <p:txBody>
          <a:bodyPr wrap="none" rtlCol="0">
            <a:spAutoFit/>
          </a:bodyPr>
          <a:lstStyle/>
          <a:p>
            <a:r>
              <a:rPr lang="en-US" sz="2800" dirty="0"/>
              <a:t>Features</a:t>
            </a:r>
          </a:p>
        </p:txBody>
      </p:sp>
      <p:sp>
        <p:nvSpPr>
          <p:cNvPr id="13" name="TextBox 12">
            <a:extLst>
              <a:ext uri="{FF2B5EF4-FFF2-40B4-BE49-F238E27FC236}">
                <a16:creationId xmlns:a16="http://schemas.microsoft.com/office/drawing/2014/main" id="{83BE7A48-479A-4843-96DE-55557023EC75}"/>
              </a:ext>
            </a:extLst>
          </p:cNvPr>
          <p:cNvSpPr txBox="1"/>
          <p:nvPr/>
        </p:nvSpPr>
        <p:spPr>
          <a:xfrm>
            <a:off x="166608" y="4692519"/>
            <a:ext cx="3323352" cy="461665"/>
          </a:xfrm>
          <a:prstGeom prst="rect">
            <a:avLst/>
          </a:prstGeom>
          <a:noFill/>
        </p:spPr>
        <p:txBody>
          <a:bodyPr wrap="square" rtlCol="0">
            <a:spAutoFit/>
          </a:bodyPr>
          <a:lstStyle/>
          <a:p>
            <a:endParaRPr lang="en-US" sz="1200" dirty="0"/>
          </a:p>
          <a:p>
            <a:r>
              <a:rPr lang="en-US" sz="1200" dirty="0"/>
              <a:t>  </a:t>
            </a:r>
          </a:p>
        </p:txBody>
      </p:sp>
      <p:sp>
        <p:nvSpPr>
          <p:cNvPr id="8" name="TextBox 7">
            <a:extLst>
              <a:ext uri="{FF2B5EF4-FFF2-40B4-BE49-F238E27FC236}">
                <a16:creationId xmlns:a16="http://schemas.microsoft.com/office/drawing/2014/main" id="{F0CC0B51-A710-46DF-AD8E-5AFDEA9ECE54}"/>
              </a:ext>
            </a:extLst>
          </p:cNvPr>
          <p:cNvSpPr txBox="1"/>
          <p:nvPr/>
        </p:nvSpPr>
        <p:spPr>
          <a:xfrm>
            <a:off x="8702040" y="1385410"/>
            <a:ext cx="3323352" cy="1754326"/>
          </a:xfrm>
          <a:prstGeom prst="rect">
            <a:avLst/>
          </a:prstGeom>
          <a:noFill/>
        </p:spPr>
        <p:txBody>
          <a:bodyPr wrap="square" rtlCol="0">
            <a:spAutoFit/>
          </a:bodyPr>
          <a:lstStyle/>
          <a:p>
            <a:r>
              <a:rPr lang="en-US" dirty="0"/>
              <a:t>Double Click to Zoom</a:t>
            </a:r>
          </a:p>
          <a:p>
            <a:endParaRPr lang="en-US" dirty="0"/>
          </a:p>
          <a:p>
            <a:r>
              <a:rPr lang="en-US" sz="1200" dirty="0"/>
              <a:t>Double clicking a selection zooms in on it. Double clicking again zooms back out</a:t>
            </a:r>
          </a:p>
          <a:p>
            <a:endParaRPr lang="en-US" sz="1200" dirty="0"/>
          </a:p>
          <a:p>
            <a:endParaRPr lang="en-US" sz="1200" dirty="0"/>
          </a:p>
          <a:p>
            <a:endParaRPr lang="en-US" sz="1200" dirty="0"/>
          </a:p>
          <a:p>
            <a:r>
              <a:rPr lang="en-US" sz="1200" dirty="0"/>
              <a:t>  </a:t>
            </a:r>
          </a:p>
        </p:txBody>
      </p:sp>
      <p:pic>
        <p:nvPicPr>
          <p:cNvPr id="3" name="Picture 2">
            <a:extLst>
              <a:ext uri="{FF2B5EF4-FFF2-40B4-BE49-F238E27FC236}">
                <a16:creationId xmlns:a16="http://schemas.microsoft.com/office/drawing/2014/main" id="{9159CD6C-424E-436E-B0D4-77EF34BAB6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543" y="1385410"/>
            <a:ext cx="7035497" cy="4803331"/>
          </a:xfrm>
          <a:prstGeom prst="rect">
            <a:avLst/>
          </a:prstGeom>
        </p:spPr>
      </p:pic>
    </p:spTree>
    <p:extLst>
      <p:ext uri="{BB962C8B-B14F-4D97-AF65-F5344CB8AC3E}">
        <p14:creationId xmlns:p14="http://schemas.microsoft.com/office/powerpoint/2010/main" val="3218350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233B2E7-D094-478F-8CB0-6971D84B6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798" y="1385410"/>
            <a:ext cx="7488837" cy="5035119"/>
          </a:xfrm>
          <a:prstGeom prst="rect">
            <a:avLst/>
          </a:prstGeom>
        </p:spPr>
      </p:pic>
      <p:sp>
        <p:nvSpPr>
          <p:cNvPr id="4" name="TextBox 3">
            <a:extLst>
              <a:ext uri="{FF2B5EF4-FFF2-40B4-BE49-F238E27FC236}">
                <a16:creationId xmlns:a16="http://schemas.microsoft.com/office/drawing/2014/main" id="{A7268BD7-D562-4C02-9C8D-DB2311E5AC2F}"/>
              </a:ext>
            </a:extLst>
          </p:cNvPr>
          <p:cNvSpPr txBox="1"/>
          <p:nvPr/>
        </p:nvSpPr>
        <p:spPr>
          <a:xfrm>
            <a:off x="852407" y="433953"/>
            <a:ext cx="1439305" cy="523220"/>
          </a:xfrm>
          <a:prstGeom prst="rect">
            <a:avLst/>
          </a:prstGeom>
          <a:noFill/>
        </p:spPr>
        <p:txBody>
          <a:bodyPr wrap="none" rtlCol="0">
            <a:spAutoFit/>
          </a:bodyPr>
          <a:lstStyle/>
          <a:p>
            <a:r>
              <a:rPr lang="en-US" sz="2800" dirty="0"/>
              <a:t>Features</a:t>
            </a:r>
          </a:p>
        </p:txBody>
      </p:sp>
      <p:sp>
        <p:nvSpPr>
          <p:cNvPr id="7" name="TextBox 6">
            <a:extLst>
              <a:ext uri="{FF2B5EF4-FFF2-40B4-BE49-F238E27FC236}">
                <a16:creationId xmlns:a16="http://schemas.microsoft.com/office/drawing/2014/main" id="{97DFF950-ED3B-4235-8117-F46A5C939670}"/>
              </a:ext>
            </a:extLst>
          </p:cNvPr>
          <p:cNvSpPr txBox="1"/>
          <p:nvPr/>
        </p:nvSpPr>
        <p:spPr>
          <a:xfrm>
            <a:off x="166608" y="1385410"/>
            <a:ext cx="3323352" cy="461665"/>
          </a:xfrm>
          <a:prstGeom prst="rect">
            <a:avLst/>
          </a:prstGeom>
          <a:noFill/>
        </p:spPr>
        <p:txBody>
          <a:bodyPr wrap="square" rtlCol="0">
            <a:spAutoFit/>
          </a:bodyPr>
          <a:lstStyle/>
          <a:p>
            <a:endParaRPr lang="en-US" sz="1200" dirty="0"/>
          </a:p>
          <a:p>
            <a:r>
              <a:rPr lang="en-US" sz="1200" dirty="0"/>
              <a:t>  </a:t>
            </a:r>
          </a:p>
        </p:txBody>
      </p:sp>
      <p:sp>
        <p:nvSpPr>
          <p:cNvPr id="2" name="Rectangle 1">
            <a:extLst>
              <a:ext uri="{FF2B5EF4-FFF2-40B4-BE49-F238E27FC236}">
                <a16:creationId xmlns:a16="http://schemas.microsoft.com/office/drawing/2014/main" id="{00F42E1D-A616-439B-9218-D6B569F7BD10}"/>
              </a:ext>
            </a:extLst>
          </p:cNvPr>
          <p:cNvSpPr/>
          <p:nvPr/>
        </p:nvSpPr>
        <p:spPr>
          <a:xfrm>
            <a:off x="4157798" y="5274540"/>
            <a:ext cx="1011102" cy="114106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3BE7A48-479A-4843-96DE-55557023EC75}"/>
              </a:ext>
            </a:extLst>
          </p:cNvPr>
          <p:cNvSpPr txBox="1"/>
          <p:nvPr/>
        </p:nvSpPr>
        <p:spPr>
          <a:xfrm>
            <a:off x="166608" y="4692519"/>
            <a:ext cx="3323352" cy="461665"/>
          </a:xfrm>
          <a:prstGeom prst="rect">
            <a:avLst/>
          </a:prstGeom>
          <a:noFill/>
        </p:spPr>
        <p:txBody>
          <a:bodyPr wrap="square" rtlCol="0">
            <a:spAutoFit/>
          </a:bodyPr>
          <a:lstStyle/>
          <a:p>
            <a:endParaRPr lang="en-US" sz="1200" dirty="0"/>
          </a:p>
          <a:p>
            <a:r>
              <a:rPr lang="en-US" sz="1200" dirty="0"/>
              <a:t>  </a:t>
            </a:r>
          </a:p>
        </p:txBody>
      </p:sp>
      <p:sp>
        <p:nvSpPr>
          <p:cNvPr id="8" name="TextBox 7">
            <a:extLst>
              <a:ext uri="{FF2B5EF4-FFF2-40B4-BE49-F238E27FC236}">
                <a16:creationId xmlns:a16="http://schemas.microsoft.com/office/drawing/2014/main" id="{F0CC0B51-A710-46DF-AD8E-5AFDEA9ECE54}"/>
              </a:ext>
            </a:extLst>
          </p:cNvPr>
          <p:cNvSpPr txBox="1"/>
          <p:nvPr/>
        </p:nvSpPr>
        <p:spPr>
          <a:xfrm>
            <a:off x="166608" y="1385410"/>
            <a:ext cx="3323352" cy="3046988"/>
          </a:xfrm>
          <a:prstGeom prst="rect">
            <a:avLst/>
          </a:prstGeom>
          <a:noFill/>
        </p:spPr>
        <p:txBody>
          <a:bodyPr wrap="square" rtlCol="0">
            <a:spAutoFit/>
          </a:bodyPr>
          <a:lstStyle/>
          <a:p>
            <a:r>
              <a:rPr lang="en-US" dirty="0"/>
              <a:t>Hide and Show Subsets By Label</a:t>
            </a:r>
          </a:p>
          <a:p>
            <a:endParaRPr lang="en-US" dirty="0"/>
          </a:p>
          <a:p>
            <a:r>
              <a:rPr lang="en-US" sz="1200" dirty="0"/>
              <a:t>SPACE makes a panel of check boxes based on the labels in the file. By default all boxes are checked. Unchecking a box will hide all data points the that label. The label column used to make the check boxes is set by a drop down. Selecting a different label will re-create the check boxes.</a:t>
            </a:r>
          </a:p>
          <a:p>
            <a:endParaRPr lang="en-US" sz="1200" dirty="0"/>
          </a:p>
          <a:p>
            <a:r>
              <a:rPr lang="en-US" sz="1200" dirty="0"/>
              <a:t>A second set of boxes can be used simultaneously. In this example, the user has chosen to show data from all data sets, but has hidden samples from Asia and Europe.</a:t>
            </a:r>
          </a:p>
          <a:p>
            <a:endParaRPr lang="en-US" sz="1200" dirty="0"/>
          </a:p>
          <a:p>
            <a:r>
              <a:rPr lang="en-US" sz="1200" dirty="0"/>
              <a:t>  </a:t>
            </a:r>
          </a:p>
        </p:txBody>
      </p:sp>
      <p:sp>
        <p:nvSpPr>
          <p:cNvPr id="9" name="Rectangle 8">
            <a:extLst>
              <a:ext uri="{FF2B5EF4-FFF2-40B4-BE49-F238E27FC236}">
                <a16:creationId xmlns:a16="http://schemas.microsoft.com/office/drawing/2014/main" id="{2A918298-06E0-40CE-B888-8FC08643D04E}"/>
              </a:ext>
            </a:extLst>
          </p:cNvPr>
          <p:cNvSpPr/>
          <p:nvPr/>
        </p:nvSpPr>
        <p:spPr>
          <a:xfrm>
            <a:off x="4157798" y="4539388"/>
            <a:ext cx="1163502" cy="44070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650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268BD7-D562-4C02-9C8D-DB2311E5AC2F}"/>
              </a:ext>
            </a:extLst>
          </p:cNvPr>
          <p:cNvSpPr txBox="1"/>
          <p:nvPr/>
        </p:nvSpPr>
        <p:spPr>
          <a:xfrm>
            <a:off x="852407" y="433953"/>
            <a:ext cx="1439305" cy="523220"/>
          </a:xfrm>
          <a:prstGeom prst="rect">
            <a:avLst/>
          </a:prstGeom>
          <a:noFill/>
        </p:spPr>
        <p:txBody>
          <a:bodyPr wrap="none" rtlCol="0">
            <a:spAutoFit/>
          </a:bodyPr>
          <a:lstStyle/>
          <a:p>
            <a:r>
              <a:rPr lang="en-US" sz="2800" dirty="0"/>
              <a:t>Features</a:t>
            </a:r>
          </a:p>
        </p:txBody>
      </p:sp>
      <p:sp>
        <p:nvSpPr>
          <p:cNvPr id="7" name="TextBox 6">
            <a:extLst>
              <a:ext uri="{FF2B5EF4-FFF2-40B4-BE49-F238E27FC236}">
                <a16:creationId xmlns:a16="http://schemas.microsoft.com/office/drawing/2014/main" id="{97DFF950-ED3B-4235-8117-F46A5C939670}"/>
              </a:ext>
            </a:extLst>
          </p:cNvPr>
          <p:cNvSpPr txBox="1"/>
          <p:nvPr/>
        </p:nvSpPr>
        <p:spPr>
          <a:xfrm>
            <a:off x="674072" y="1478583"/>
            <a:ext cx="2815888" cy="461665"/>
          </a:xfrm>
          <a:prstGeom prst="rect">
            <a:avLst/>
          </a:prstGeom>
          <a:noFill/>
        </p:spPr>
        <p:txBody>
          <a:bodyPr wrap="square" rtlCol="0">
            <a:spAutoFit/>
          </a:bodyPr>
          <a:lstStyle/>
          <a:p>
            <a:endParaRPr lang="en-US" sz="1200" dirty="0"/>
          </a:p>
          <a:p>
            <a:r>
              <a:rPr lang="en-US" sz="1200" dirty="0"/>
              <a:t>  </a:t>
            </a:r>
          </a:p>
        </p:txBody>
      </p:sp>
      <p:sp>
        <p:nvSpPr>
          <p:cNvPr id="13" name="TextBox 12">
            <a:extLst>
              <a:ext uri="{FF2B5EF4-FFF2-40B4-BE49-F238E27FC236}">
                <a16:creationId xmlns:a16="http://schemas.microsoft.com/office/drawing/2014/main" id="{83BE7A48-479A-4843-96DE-55557023EC75}"/>
              </a:ext>
            </a:extLst>
          </p:cNvPr>
          <p:cNvSpPr txBox="1"/>
          <p:nvPr/>
        </p:nvSpPr>
        <p:spPr>
          <a:xfrm>
            <a:off x="674072" y="4785692"/>
            <a:ext cx="2815888" cy="461665"/>
          </a:xfrm>
          <a:prstGeom prst="rect">
            <a:avLst/>
          </a:prstGeom>
          <a:noFill/>
        </p:spPr>
        <p:txBody>
          <a:bodyPr wrap="square" rtlCol="0">
            <a:spAutoFit/>
          </a:bodyPr>
          <a:lstStyle/>
          <a:p>
            <a:endParaRPr lang="en-US" sz="1200" dirty="0"/>
          </a:p>
          <a:p>
            <a:r>
              <a:rPr lang="en-US" sz="1200" dirty="0"/>
              <a:t>  </a:t>
            </a:r>
          </a:p>
        </p:txBody>
      </p:sp>
      <p:sp>
        <p:nvSpPr>
          <p:cNvPr id="8" name="TextBox 7">
            <a:extLst>
              <a:ext uri="{FF2B5EF4-FFF2-40B4-BE49-F238E27FC236}">
                <a16:creationId xmlns:a16="http://schemas.microsoft.com/office/drawing/2014/main" id="{F0CC0B51-A710-46DF-AD8E-5AFDEA9ECE54}"/>
              </a:ext>
            </a:extLst>
          </p:cNvPr>
          <p:cNvSpPr txBox="1"/>
          <p:nvPr/>
        </p:nvSpPr>
        <p:spPr>
          <a:xfrm>
            <a:off x="4852826" y="1182542"/>
            <a:ext cx="2509123" cy="1384995"/>
          </a:xfrm>
          <a:prstGeom prst="rect">
            <a:avLst/>
          </a:prstGeom>
          <a:noFill/>
        </p:spPr>
        <p:txBody>
          <a:bodyPr wrap="square" rtlCol="0">
            <a:spAutoFit/>
          </a:bodyPr>
          <a:lstStyle/>
          <a:p>
            <a:r>
              <a:rPr lang="en-US" dirty="0"/>
              <a:t>Tune The Plot’s Look</a:t>
            </a:r>
          </a:p>
          <a:p>
            <a:endParaRPr lang="en-US" dirty="0"/>
          </a:p>
          <a:p>
            <a:r>
              <a:rPr lang="en-US" sz="1200" dirty="0"/>
              <a:t>A set of sliders control the look of the plot. Make the points larger or smaller. Visualize cluster density by changing the opacity of the plot</a:t>
            </a:r>
          </a:p>
        </p:txBody>
      </p:sp>
      <p:pic>
        <p:nvPicPr>
          <p:cNvPr id="5" name="Picture 4">
            <a:extLst>
              <a:ext uri="{FF2B5EF4-FFF2-40B4-BE49-F238E27FC236}">
                <a16:creationId xmlns:a16="http://schemas.microsoft.com/office/drawing/2014/main" id="{77113E06-6C21-41FA-80FA-2E44637B5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36" y="1133119"/>
            <a:ext cx="4271948" cy="2586029"/>
          </a:xfrm>
          <a:prstGeom prst="rect">
            <a:avLst/>
          </a:prstGeom>
        </p:spPr>
      </p:pic>
      <p:pic>
        <p:nvPicPr>
          <p:cNvPr id="11" name="Picture 10">
            <a:extLst>
              <a:ext uri="{FF2B5EF4-FFF2-40B4-BE49-F238E27FC236}">
                <a16:creationId xmlns:a16="http://schemas.microsoft.com/office/drawing/2014/main" id="{56F3F47D-F2D8-4FD7-9BF6-87D1B872DD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536" y="3866594"/>
            <a:ext cx="4243373" cy="2557453"/>
          </a:xfrm>
          <a:prstGeom prst="rect">
            <a:avLst/>
          </a:prstGeom>
        </p:spPr>
      </p:pic>
      <p:pic>
        <p:nvPicPr>
          <p:cNvPr id="14" name="Picture 13">
            <a:extLst>
              <a:ext uri="{FF2B5EF4-FFF2-40B4-BE49-F238E27FC236}">
                <a16:creationId xmlns:a16="http://schemas.microsoft.com/office/drawing/2014/main" id="{F221DE28-119B-4043-B67E-7DA9F7F2FE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6093" y="3944817"/>
            <a:ext cx="4310048" cy="2605079"/>
          </a:xfrm>
          <a:prstGeom prst="rect">
            <a:avLst/>
          </a:prstGeom>
        </p:spPr>
      </p:pic>
      <p:pic>
        <p:nvPicPr>
          <p:cNvPr id="16" name="Picture 15">
            <a:extLst>
              <a:ext uri="{FF2B5EF4-FFF2-40B4-BE49-F238E27FC236}">
                <a16:creationId xmlns:a16="http://schemas.microsoft.com/office/drawing/2014/main" id="{1AC0DDC0-7983-48A1-AD6C-2F969A75A5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4193" y="1083287"/>
            <a:ext cx="4271948" cy="2624128"/>
          </a:xfrm>
          <a:prstGeom prst="rect">
            <a:avLst/>
          </a:prstGeom>
        </p:spPr>
      </p:pic>
      <p:pic>
        <p:nvPicPr>
          <p:cNvPr id="18" name="Picture 17">
            <a:extLst>
              <a:ext uri="{FF2B5EF4-FFF2-40B4-BE49-F238E27FC236}">
                <a16:creationId xmlns:a16="http://schemas.microsoft.com/office/drawing/2014/main" id="{8A8EA3F1-C208-4526-A34F-7A3FF5C3B7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0235" y="2764309"/>
            <a:ext cx="3991532" cy="1886213"/>
          </a:xfrm>
          <a:prstGeom prst="rect">
            <a:avLst/>
          </a:prstGeom>
        </p:spPr>
      </p:pic>
      <p:sp>
        <p:nvSpPr>
          <p:cNvPr id="19" name="TextBox 18">
            <a:extLst>
              <a:ext uri="{FF2B5EF4-FFF2-40B4-BE49-F238E27FC236}">
                <a16:creationId xmlns:a16="http://schemas.microsoft.com/office/drawing/2014/main" id="{00BF9EC1-AFEB-4D04-B288-3A86C04991BA}"/>
              </a:ext>
            </a:extLst>
          </p:cNvPr>
          <p:cNvSpPr txBox="1"/>
          <p:nvPr/>
        </p:nvSpPr>
        <p:spPr>
          <a:xfrm>
            <a:off x="4841438" y="4785692"/>
            <a:ext cx="2509123" cy="1200329"/>
          </a:xfrm>
          <a:prstGeom prst="rect">
            <a:avLst/>
          </a:prstGeom>
          <a:noFill/>
        </p:spPr>
        <p:txBody>
          <a:bodyPr wrap="square" rtlCol="0">
            <a:spAutoFit/>
          </a:bodyPr>
          <a:lstStyle/>
          <a:p>
            <a:r>
              <a:rPr lang="en-US" sz="1200" dirty="0"/>
              <a:t>When the number of labels is large, it can be difficult to visually differentiate similar colors. In this case, SPACE can use more symbols for the points. SPACE can also rotate the plot for better clarity.</a:t>
            </a:r>
          </a:p>
        </p:txBody>
      </p:sp>
    </p:spTree>
    <p:extLst>
      <p:ext uri="{BB962C8B-B14F-4D97-AF65-F5344CB8AC3E}">
        <p14:creationId xmlns:p14="http://schemas.microsoft.com/office/powerpoint/2010/main" val="1280844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268BD7-D562-4C02-9C8D-DB2311E5AC2F}"/>
              </a:ext>
            </a:extLst>
          </p:cNvPr>
          <p:cNvSpPr txBox="1"/>
          <p:nvPr/>
        </p:nvSpPr>
        <p:spPr>
          <a:xfrm>
            <a:off x="852407" y="433953"/>
            <a:ext cx="1618905" cy="523220"/>
          </a:xfrm>
          <a:prstGeom prst="rect">
            <a:avLst/>
          </a:prstGeom>
          <a:noFill/>
        </p:spPr>
        <p:txBody>
          <a:bodyPr wrap="none" rtlCol="0">
            <a:spAutoFit/>
          </a:bodyPr>
          <a:lstStyle/>
          <a:p>
            <a:r>
              <a:rPr lang="en-US" sz="2800" dirty="0"/>
              <a:t>Advanced</a:t>
            </a:r>
          </a:p>
        </p:txBody>
      </p:sp>
      <p:pic>
        <p:nvPicPr>
          <p:cNvPr id="6" name="Picture 5">
            <a:extLst>
              <a:ext uri="{FF2B5EF4-FFF2-40B4-BE49-F238E27FC236}">
                <a16:creationId xmlns:a16="http://schemas.microsoft.com/office/drawing/2014/main" id="{B66A6A9B-209A-47CC-B992-EEE9DC602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3498" y="957173"/>
            <a:ext cx="7758281" cy="5258969"/>
          </a:xfrm>
          <a:prstGeom prst="rect">
            <a:avLst/>
          </a:prstGeom>
        </p:spPr>
      </p:pic>
      <p:sp>
        <p:nvSpPr>
          <p:cNvPr id="7" name="TextBox 6">
            <a:extLst>
              <a:ext uri="{FF2B5EF4-FFF2-40B4-BE49-F238E27FC236}">
                <a16:creationId xmlns:a16="http://schemas.microsoft.com/office/drawing/2014/main" id="{97DFF950-ED3B-4235-8117-F46A5C939670}"/>
              </a:ext>
            </a:extLst>
          </p:cNvPr>
          <p:cNvSpPr txBox="1"/>
          <p:nvPr/>
        </p:nvSpPr>
        <p:spPr>
          <a:xfrm>
            <a:off x="166608" y="1385410"/>
            <a:ext cx="3323352" cy="461665"/>
          </a:xfrm>
          <a:prstGeom prst="rect">
            <a:avLst/>
          </a:prstGeom>
          <a:noFill/>
        </p:spPr>
        <p:txBody>
          <a:bodyPr wrap="square" rtlCol="0">
            <a:spAutoFit/>
          </a:bodyPr>
          <a:lstStyle/>
          <a:p>
            <a:endParaRPr lang="en-US" sz="1200" dirty="0"/>
          </a:p>
          <a:p>
            <a:r>
              <a:rPr lang="en-US" sz="1200" dirty="0"/>
              <a:t>  </a:t>
            </a:r>
          </a:p>
        </p:txBody>
      </p:sp>
      <p:sp>
        <p:nvSpPr>
          <p:cNvPr id="13" name="TextBox 12">
            <a:extLst>
              <a:ext uri="{FF2B5EF4-FFF2-40B4-BE49-F238E27FC236}">
                <a16:creationId xmlns:a16="http://schemas.microsoft.com/office/drawing/2014/main" id="{83BE7A48-479A-4843-96DE-55557023EC75}"/>
              </a:ext>
            </a:extLst>
          </p:cNvPr>
          <p:cNvSpPr txBox="1"/>
          <p:nvPr/>
        </p:nvSpPr>
        <p:spPr>
          <a:xfrm>
            <a:off x="166608" y="4692519"/>
            <a:ext cx="3323352" cy="461665"/>
          </a:xfrm>
          <a:prstGeom prst="rect">
            <a:avLst/>
          </a:prstGeom>
          <a:noFill/>
        </p:spPr>
        <p:txBody>
          <a:bodyPr wrap="square" rtlCol="0">
            <a:spAutoFit/>
          </a:bodyPr>
          <a:lstStyle/>
          <a:p>
            <a:endParaRPr lang="en-US" sz="1200" dirty="0"/>
          </a:p>
          <a:p>
            <a:r>
              <a:rPr lang="en-US" sz="1200" dirty="0"/>
              <a:t>  </a:t>
            </a:r>
          </a:p>
        </p:txBody>
      </p:sp>
      <p:sp>
        <p:nvSpPr>
          <p:cNvPr id="8" name="TextBox 7">
            <a:extLst>
              <a:ext uri="{FF2B5EF4-FFF2-40B4-BE49-F238E27FC236}">
                <a16:creationId xmlns:a16="http://schemas.microsoft.com/office/drawing/2014/main" id="{F0CC0B51-A710-46DF-AD8E-5AFDEA9ECE54}"/>
              </a:ext>
            </a:extLst>
          </p:cNvPr>
          <p:cNvSpPr txBox="1"/>
          <p:nvPr/>
        </p:nvSpPr>
        <p:spPr>
          <a:xfrm>
            <a:off x="443377" y="1302512"/>
            <a:ext cx="3323352" cy="4154984"/>
          </a:xfrm>
          <a:prstGeom prst="rect">
            <a:avLst/>
          </a:prstGeom>
          <a:noFill/>
        </p:spPr>
        <p:txBody>
          <a:bodyPr wrap="square" rtlCol="0">
            <a:spAutoFit/>
          </a:bodyPr>
          <a:lstStyle/>
          <a:p>
            <a:r>
              <a:rPr lang="en-US" dirty="0"/>
              <a:t>Palette Options</a:t>
            </a:r>
          </a:p>
          <a:p>
            <a:endParaRPr lang="en-US" dirty="0"/>
          </a:p>
          <a:p>
            <a:r>
              <a:rPr lang="en-US" sz="1200" dirty="0"/>
              <a:t>By default SPACE colors using a rainbow palette based on the selected label. Hiding points will cause the plot to be recolored to spread out the tones.</a:t>
            </a:r>
          </a:p>
          <a:p>
            <a:endParaRPr lang="en-US" sz="1200" dirty="0"/>
          </a:p>
          <a:p>
            <a:r>
              <a:rPr lang="en-US" sz="1200" dirty="0"/>
              <a:t>Some users may wish to avoid the recoloring step to keep colors visually consistent during analysis. Choosing “All” from the palette drop down will force SPACE to keep the original colors.</a:t>
            </a:r>
          </a:p>
          <a:p>
            <a:endParaRPr lang="en-US" sz="1200" dirty="0"/>
          </a:p>
          <a:p>
            <a:r>
              <a:rPr lang="en-US" sz="1200" dirty="0"/>
              <a:t>As users hide and show points they may wish to orient themselves within the full PCA space. Choosing “Greyed Out” will show hidden points in grey. Clicking and dragging will not select greyed out points.</a:t>
            </a:r>
          </a:p>
          <a:p>
            <a:endParaRPr lang="en-US" sz="1200" dirty="0"/>
          </a:p>
          <a:p>
            <a:endParaRPr lang="en-US" sz="1200" dirty="0"/>
          </a:p>
          <a:p>
            <a:endParaRPr lang="en-US" sz="1200" dirty="0"/>
          </a:p>
          <a:p>
            <a:r>
              <a:rPr lang="en-US" sz="1200" dirty="0"/>
              <a:t>  </a:t>
            </a:r>
          </a:p>
        </p:txBody>
      </p:sp>
      <p:sp>
        <p:nvSpPr>
          <p:cNvPr id="14" name="Rectangle 13">
            <a:extLst>
              <a:ext uri="{FF2B5EF4-FFF2-40B4-BE49-F238E27FC236}">
                <a16:creationId xmlns:a16="http://schemas.microsoft.com/office/drawing/2014/main" id="{47186495-7295-4C48-8820-254BCA8C5639}"/>
              </a:ext>
            </a:extLst>
          </p:cNvPr>
          <p:cNvSpPr/>
          <p:nvPr/>
        </p:nvSpPr>
        <p:spPr>
          <a:xfrm>
            <a:off x="4141694" y="2587553"/>
            <a:ext cx="750794" cy="41114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9441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268BD7-D562-4C02-9C8D-DB2311E5AC2F}"/>
              </a:ext>
            </a:extLst>
          </p:cNvPr>
          <p:cNvSpPr txBox="1"/>
          <p:nvPr/>
        </p:nvSpPr>
        <p:spPr>
          <a:xfrm>
            <a:off x="852407" y="433953"/>
            <a:ext cx="1618905" cy="523220"/>
          </a:xfrm>
          <a:prstGeom prst="rect">
            <a:avLst/>
          </a:prstGeom>
          <a:noFill/>
        </p:spPr>
        <p:txBody>
          <a:bodyPr wrap="none" rtlCol="0">
            <a:spAutoFit/>
          </a:bodyPr>
          <a:lstStyle/>
          <a:p>
            <a:r>
              <a:rPr lang="en-US" sz="2800" dirty="0"/>
              <a:t>Advanced</a:t>
            </a:r>
          </a:p>
        </p:txBody>
      </p:sp>
      <p:pic>
        <p:nvPicPr>
          <p:cNvPr id="6" name="Picture 5">
            <a:extLst>
              <a:ext uri="{FF2B5EF4-FFF2-40B4-BE49-F238E27FC236}">
                <a16:creationId xmlns:a16="http://schemas.microsoft.com/office/drawing/2014/main" id="{B66A6A9B-209A-47CC-B992-EEE9DC602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3498" y="957173"/>
            <a:ext cx="7758281" cy="5258969"/>
          </a:xfrm>
          <a:prstGeom prst="rect">
            <a:avLst/>
          </a:prstGeom>
        </p:spPr>
      </p:pic>
      <p:sp>
        <p:nvSpPr>
          <p:cNvPr id="7" name="TextBox 6">
            <a:extLst>
              <a:ext uri="{FF2B5EF4-FFF2-40B4-BE49-F238E27FC236}">
                <a16:creationId xmlns:a16="http://schemas.microsoft.com/office/drawing/2014/main" id="{97DFF950-ED3B-4235-8117-F46A5C939670}"/>
              </a:ext>
            </a:extLst>
          </p:cNvPr>
          <p:cNvSpPr txBox="1"/>
          <p:nvPr/>
        </p:nvSpPr>
        <p:spPr>
          <a:xfrm>
            <a:off x="166608" y="1385410"/>
            <a:ext cx="3323352" cy="461665"/>
          </a:xfrm>
          <a:prstGeom prst="rect">
            <a:avLst/>
          </a:prstGeom>
          <a:noFill/>
        </p:spPr>
        <p:txBody>
          <a:bodyPr wrap="square" rtlCol="0">
            <a:spAutoFit/>
          </a:bodyPr>
          <a:lstStyle/>
          <a:p>
            <a:endParaRPr lang="en-US" sz="1200" dirty="0"/>
          </a:p>
          <a:p>
            <a:r>
              <a:rPr lang="en-US" sz="1200" dirty="0"/>
              <a:t>  </a:t>
            </a:r>
          </a:p>
        </p:txBody>
      </p:sp>
      <p:sp>
        <p:nvSpPr>
          <p:cNvPr id="13" name="TextBox 12">
            <a:extLst>
              <a:ext uri="{FF2B5EF4-FFF2-40B4-BE49-F238E27FC236}">
                <a16:creationId xmlns:a16="http://schemas.microsoft.com/office/drawing/2014/main" id="{83BE7A48-479A-4843-96DE-55557023EC75}"/>
              </a:ext>
            </a:extLst>
          </p:cNvPr>
          <p:cNvSpPr txBox="1"/>
          <p:nvPr/>
        </p:nvSpPr>
        <p:spPr>
          <a:xfrm>
            <a:off x="166608" y="4692519"/>
            <a:ext cx="3323352" cy="461665"/>
          </a:xfrm>
          <a:prstGeom prst="rect">
            <a:avLst/>
          </a:prstGeom>
          <a:noFill/>
        </p:spPr>
        <p:txBody>
          <a:bodyPr wrap="square" rtlCol="0">
            <a:spAutoFit/>
          </a:bodyPr>
          <a:lstStyle/>
          <a:p>
            <a:endParaRPr lang="en-US" sz="1200" dirty="0"/>
          </a:p>
          <a:p>
            <a:r>
              <a:rPr lang="en-US" sz="1200" dirty="0"/>
              <a:t>  </a:t>
            </a:r>
          </a:p>
        </p:txBody>
      </p:sp>
      <p:sp>
        <p:nvSpPr>
          <p:cNvPr id="8" name="TextBox 7">
            <a:extLst>
              <a:ext uri="{FF2B5EF4-FFF2-40B4-BE49-F238E27FC236}">
                <a16:creationId xmlns:a16="http://schemas.microsoft.com/office/drawing/2014/main" id="{F0CC0B51-A710-46DF-AD8E-5AFDEA9ECE54}"/>
              </a:ext>
            </a:extLst>
          </p:cNvPr>
          <p:cNvSpPr txBox="1"/>
          <p:nvPr/>
        </p:nvSpPr>
        <p:spPr>
          <a:xfrm>
            <a:off x="443377" y="1302512"/>
            <a:ext cx="3323352" cy="4154984"/>
          </a:xfrm>
          <a:prstGeom prst="rect">
            <a:avLst/>
          </a:prstGeom>
          <a:noFill/>
        </p:spPr>
        <p:txBody>
          <a:bodyPr wrap="square" rtlCol="0">
            <a:spAutoFit/>
          </a:bodyPr>
          <a:lstStyle/>
          <a:p>
            <a:r>
              <a:rPr lang="en-US" dirty="0"/>
              <a:t>Toggle</a:t>
            </a:r>
            <a:endParaRPr lang="en-US" sz="1200" dirty="0"/>
          </a:p>
          <a:p>
            <a:endParaRPr lang="en-US" sz="1200" dirty="0"/>
          </a:p>
          <a:p>
            <a:r>
              <a:rPr lang="en-US" sz="1200" dirty="0"/>
              <a:t>The toggle button unchecks all of the boxes. This is useful for users who want to add populations one by one rather than start with the full set and subtract them. Pressing the toggle a second time checks all the boxes.</a:t>
            </a:r>
          </a:p>
          <a:p>
            <a:endParaRPr lang="en-US" sz="1200" dirty="0"/>
          </a:p>
          <a:p>
            <a:r>
              <a:rPr lang="en-US" dirty="0"/>
              <a:t>Thresholding</a:t>
            </a:r>
          </a:p>
          <a:p>
            <a:endParaRPr lang="en-US" sz="1200" dirty="0"/>
          </a:p>
          <a:p>
            <a:r>
              <a:rPr lang="en-US" sz="1200" dirty="0"/>
              <a:t>Some data sets have a large number </a:t>
            </a:r>
            <a:r>
              <a:rPr lang="en-US" sz="1200"/>
              <a:t>of labels, </a:t>
            </a:r>
            <a:r>
              <a:rPr lang="en-US" sz="1200" dirty="0"/>
              <a:t>and certain labels may only apply to a small number of individuals. Depending on the experiment, these populations may be of interest or may simply contribute to visual noise. Setting a threshold automatically hides populations with a small number of individuals. For example setting the threshold to 10 will filter out individuals from populations smaller than 10</a:t>
            </a:r>
          </a:p>
          <a:p>
            <a:endParaRPr lang="en-US" sz="1200" dirty="0"/>
          </a:p>
          <a:p>
            <a:r>
              <a:rPr lang="en-US" sz="1200" dirty="0"/>
              <a:t>  </a:t>
            </a:r>
          </a:p>
        </p:txBody>
      </p:sp>
      <p:sp>
        <p:nvSpPr>
          <p:cNvPr id="14" name="Rectangle 13">
            <a:extLst>
              <a:ext uri="{FF2B5EF4-FFF2-40B4-BE49-F238E27FC236}">
                <a16:creationId xmlns:a16="http://schemas.microsoft.com/office/drawing/2014/main" id="{47186495-7295-4C48-8820-254BCA8C5639}"/>
              </a:ext>
            </a:extLst>
          </p:cNvPr>
          <p:cNvSpPr/>
          <p:nvPr/>
        </p:nvSpPr>
        <p:spPr>
          <a:xfrm>
            <a:off x="4043497" y="4692519"/>
            <a:ext cx="1295417" cy="41114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7177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268BD7-D562-4C02-9C8D-DB2311E5AC2F}"/>
              </a:ext>
            </a:extLst>
          </p:cNvPr>
          <p:cNvSpPr txBox="1"/>
          <p:nvPr/>
        </p:nvSpPr>
        <p:spPr>
          <a:xfrm>
            <a:off x="852407" y="433953"/>
            <a:ext cx="1618905" cy="523220"/>
          </a:xfrm>
          <a:prstGeom prst="rect">
            <a:avLst/>
          </a:prstGeom>
          <a:noFill/>
        </p:spPr>
        <p:txBody>
          <a:bodyPr wrap="none" rtlCol="0">
            <a:spAutoFit/>
          </a:bodyPr>
          <a:lstStyle/>
          <a:p>
            <a:r>
              <a:rPr lang="en-US" sz="2800" dirty="0"/>
              <a:t>Advanced</a:t>
            </a:r>
          </a:p>
        </p:txBody>
      </p:sp>
      <p:pic>
        <p:nvPicPr>
          <p:cNvPr id="6" name="Picture 5">
            <a:extLst>
              <a:ext uri="{FF2B5EF4-FFF2-40B4-BE49-F238E27FC236}">
                <a16:creationId xmlns:a16="http://schemas.microsoft.com/office/drawing/2014/main" id="{B66A6A9B-209A-47CC-B992-EEE9DC602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3498" y="957173"/>
            <a:ext cx="7758281" cy="5258969"/>
          </a:xfrm>
          <a:prstGeom prst="rect">
            <a:avLst/>
          </a:prstGeom>
        </p:spPr>
      </p:pic>
      <p:sp>
        <p:nvSpPr>
          <p:cNvPr id="7" name="TextBox 6">
            <a:extLst>
              <a:ext uri="{FF2B5EF4-FFF2-40B4-BE49-F238E27FC236}">
                <a16:creationId xmlns:a16="http://schemas.microsoft.com/office/drawing/2014/main" id="{97DFF950-ED3B-4235-8117-F46A5C939670}"/>
              </a:ext>
            </a:extLst>
          </p:cNvPr>
          <p:cNvSpPr txBox="1"/>
          <p:nvPr/>
        </p:nvSpPr>
        <p:spPr>
          <a:xfrm>
            <a:off x="166608" y="1385410"/>
            <a:ext cx="3323352" cy="461665"/>
          </a:xfrm>
          <a:prstGeom prst="rect">
            <a:avLst/>
          </a:prstGeom>
          <a:noFill/>
        </p:spPr>
        <p:txBody>
          <a:bodyPr wrap="square" rtlCol="0">
            <a:spAutoFit/>
          </a:bodyPr>
          <a:lstStyle/>
          <a:p>
            <a:endParaRPr lang="en-US" sz="1200" dirty="0"/>
          </a:p>
          <a:p>
            <a:r>
              <a:rPr lang="en-US" sz="1200" dirty="0"/>
              <a:t>  </a:t>
            </a:r>
          </a:p>
        </p:txBody>
      </p:sp>
      <p:sp>
        <p:nvSpPr>
          <p:cNvPr id="13" name="TextBox 12">
            <a:extLst>
              <a:ext uri="{FF2B5EF4-FFF2-40B4-BE49-F238E27FC236}">
                <a16:creationId xmlns:a16="http://schemas.microsoft.com/office/drawing/2014/main" id="{83BE7A48-479A-4843-96DE-55557023EC75}"/>
              </a:ext>
            </a:extLst>
          </p:cNvPr>
          <p:cNvSpPr txBox="1"/>
          <p:nvPr/>
        </p:nvSpPr>
        <p:spPr>
          <a:xfrm>
            <a:off x="166608" y="4692519"/>
            <a:ext cx="3323352" cy="461665"/>
          </a:xfrm>
          <a:prstGeom prst="rect">
            <a:avLst/>
          </a:prstGeom>
          <a:noFill/>
        </p:spPr>
        <p:txBody>
          <a:bodyPr wrap="square" rtlCol="0">
            <a:spAutoFit/>
          </a:bodyPr>
          <a:lstStyle/>
          <a:p>
            <a:endParaRPr lang="en-US" sz="1200" dirty="0"/>
          </a:p>
          <a:p>
            <a:r>
              <a:rPr lang="en-US" sz="1200" dirty="0"/>
              <a:t>  </a:t>
            </a:r>
          </a:p>
        </p:txBody>
      </p:sp>
      <p:sp>
        <p:nvSpPr>
          <p:cNvPr id="8" name="TextBox 7">
            <a:extLst>
              <a:ext uri="{FF2B5EF4-FFF2-40B4-BE49-F238E27FC236}">
                <a16:creationId xmlns:a16="http://schemas.microsoft.com/office/drawing/2014/main" id="{F0CC0B51-A710-46DF-AD8E-5AFDEA9ECE54}"/>
              </a:ext>
            </a:extLst>
          </p:cNvPr>
          <p:cNvSpPr txBox="1"/>
          <p:nvPr/>
        </p:nvSpPr>
        <p:spPr>
          <a:xfrm>
            <a:off x="443377" y="1302512"/>
            <a:ext cx="3323352" cy="1477328"/>
          </a:xfrm>
          <a:prstGeom prst="rect">
            <a:avLst/>
          </a:prstGeom>
          <a:noFill/>
        </p:spPr>
        <p:txBody>
          <a:bodyPr wrap="square" rtlCol="0">
            <a:spAutoFit/>
          </a:bodyPr>
          <a:lstStyle/>
          <a:p>
            <a:r>
              <a:rPr lang="en-US" dirty="0"/>
              <a:t>Export</a:t>
            </a:r>
            <a:endParaRPr lang="en-US" sz="1200" dirty="0"/>
          </a:p>
          <a:p>
            <a:endParaRPr lang="en-US" sz="1200" dirty="0"/>
          </a:p>
          <a:p>
            <a:r>
              <a:rPr lang="en-US" sz="1200" dirty="0"/>
              <a:t>To make a new file containing a subset of individuals, select the group of interest and click the export button.</a:t>
            </a:r>
          </a:p>
          <a:p>
            <a:endParaRPr lang="en-US" sz="1200" dirty="0"/>
          </a:p>
          <a:p>
            <a:r>
              <a:rPr lang="en-US" sz="1200" dirty="0"/>
              <a:t>  </a:t>
            </a:r>
          </a:p>
        </p:txBody>
      </p:sp>
      <p:sp>
        <p:nvSpPr>
          <p:cNvPr id="14" name="Rectangle 13">
            <a:extLst>
              <a:ext uri="{FF2B5EF4-FFF2-40B4-BE49-F238E27FC236}">
                <a16:creationId xmlns:a16="http://schemas.microsoft.com/office/drawing/2014/main" id="{47186495-7295-4C48-8820-254BCA8C5639}"/>
              </a:ext>
            </a:extLst>
          </p:cNvPr>
          <p:cNvSpPr/>
          <p:nvPr/>
        </p:nvSpPr>
        <p:spPr>
          <a:xfrm>
            <a:off x="4043499" y="1833124"/>
            <a:ext cx="1018648" cy="21083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5718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268BD7-D562-4C02-9C8D-DB2311E5AC2F}"/>
              </a:ext>
            </a:extLst>
          </p:cNvPr>
          <p:cNvSpPr txBox="1"/>
          <p:nvPr/>
        </p:nvSpPr>
        <p:spPr>
          <a:xfrm>
            <a:off x="852407" y="433953"/>
            <a:ext cx="4621137" cy="523220"/>
          </a:xfrm>
          <a:prstGeom prst="rect">
            <a:avLst/>
          </a:prstGeom>
          <a:noFill/>
        </p:spPr>
        <p:txBody>
          <a:bodyPr wrap="none" rtlCol="0">
            <a:spAutoFit/>
          </a:bodyPr>
          <a:lstStyle/>
          <a:p>
            <a:r>
              <a:rPr lang="en-US" sz="2800" dirty="0"/>
              <a:t>Got an idea for a new feature?</a:t>
            </a:r>
          </a:p>
        </p:txBody>
      </p:sp>
      <p:pic>
        <p:nvPicPr>
          <p:cNvPr id="6" name="Picture 5">
            <a:extLst>
              <a:ext uri="{FF2B5EF4-FFF2-40B4-BE49-F238E27FC236}">
                <a16:creationId xmlns:a16="http://schemas.microsoft.com/office/drawing/2014/main" id="{B66A6A9B-209A-47CC-B992-EEE9DC602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3498" y="957173"/>
            <a:ext cx="7758281" cy="5258969"/>
          </a:xfrm>
          <a:prstGeom prst="rect">
            <a:avLst/>
          </a:prstGeom>
        </p:spPr>
      </p:pic>
      <p:sp>
        <p:nvSpPr>
          <p:cNvPr id="7" name="TextBox 6">
            <a:extLst>
              <a:ext uri="{FF2B5EF4-FFF2-40B4-BE49-F238E27FC236}">
                <a16:creationId xmlns:a16="http://schemas.microsoft.com/office/drawing/2014/main" id="{97DFF950-ED3B-4235-8117-F46A5C939670}"/>
              </a:ext>
            </a:extLst>
          </p:cNvPr>
          <p:cNvSpPr txBox="1"/>
          <p:nvPr/>
        </p:nvSpPr>
        <p:spPr>
          <a:xfrm>
            <a:off x="166608" y="1385410"/>
            <a:ext cx="3323352" cy="461665"/>
          </a:xfrm>
          <a:prstGeom prst="rect">
            <a:avLst/>
          </a:prstGeom>
          <a:noFill/>
        </p:spPr>
        <p:txBody>
          <a:bodyPr wrap="square" rtlCol="0">
            <a:spAutoFit/>
          </a:bodyPr>
          <a:lstStyle/>
          <a:p>
            <a:endParaRPr lang="en-US" sz="1200" dirty="0"/>
          </a:p>
          <a:p>
            <a:r>
              <a:rPr lang="en-US" sz="1200" dirty="0"/>
              <a:t>  </a:t>
            </a:r>
          </a:p>
        </p:txBody>
      </p:sp>
      <p:sp>
        <p:nvSpPr>
          <p:cNvPr id="8" name="TextBox 7">
            <a:extLst>
              <a:ext uri="{FF2B5EF4-FFF2-40B4-BE49-F238E27FC236}">
                <a16:creationId xmlns:a16="http://schemas.microsoft.com/office/drawing/2014/main" id="{F0CC0B51-A710-46DF-AD8E-5AFDEA9ECE54}"/>
              </a:ext>
            </a:extLst>
          </p:cNvPr>
          <p:cNvSpPr txBox="1"/>
          <p:nvPr/>
        </p:nvSpPr>
        <p:spPr>
          <a:xfrm>
            <a:off x="443377" y="1302512"/>
            <a:ext cx="3323352" cy="1477328"/>
          </a:xfrm>
          <a:prstGeom prst="rect">
            <a:avLst/>
          </a:prstGeom>
          <a:noFill/>
        </p:spPr>
        <p:txBody>
          <a:bodyPr wrap="square" rtlCol="0">
            <a:spAutoFit/>
          </a:bodyPr>
          <a:lstStyle/>
          <a:p>
            <a:r>
              <a:rPr lang="en-US" dirty="0"/>
              <a:t>Source</a:t>
            </a:r>
            <a:endParaRPr lang="en-US" sz="1200" dirty="0"/>
          </a:p>
          <a:p>
            <a:endParaRPr lang="en-US" sz="1200" dirty="0"/>
          </a:p>
          <a:p>
            <a:r>
              <a:rPr lang="en-US" sz="1200" dirty="0"/>
              <a:t>SPACE is open source and free to use for academic  and non-profit entities. Please review the license in the GitHub repository.</a:t>
            </a:r>
          </a:p>
          <a:p>
            <a:endParaRPr lang="en-US" sz="1200" dirty="0"/>
          </a:p>
          <a:p>
            <a:r>
              <a:rPr lang="en-US" sz="1200" dirty="0"/>
              <a:t>  </a:t>
            </a:r>
          </a:p>
        </p:txBody>
      </p:sp>
      <p:sp>
        <p:nvSpPr>
          <p:cNvPr id="14" name="Rectangle 13">
            <a:extLst>
              <a:ext uri="{FF2B5EF4-FFF2-40B4-BE49-F238E27FC236}">
                <a16:creationId xmlns:a16="http://schemas.microsoft.com/office/drawing/2014/main" id="{47186495-7295-4C48-8820-254BCA8C5639}"/>
              </a:ext>
            </a:extLst>
          </p:cNvPr>
          <p:cNvSpPr/>
          <p:nvPr/>
        </p:nvSpPr>
        <p:spPr>
          <a:xfrm>
            <a:off x="5092368" y="5502629"/>
            <a:ext cx="1295417" cy="411141"/>
          </a:xfrm>
          <a:prstGeom prst="rect">
            <a:avLst/>
          </a:prstGeom>
          <a:solidFill>
            <a:schemeClr val="bg1">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a:t>
            </a:r>
          </a:p>
        </p:txBody>
      </p:sp>
    </p:spTree>
    <p:extLst>
      <p:ext uri="{BB962C8B-B14F-4D97-AF65-F5344CB8AC3E}">
        <p14:creationId xmlns:p14="http://schemas.microsoft.com/office/powerpoint/2010/main" val="378241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8505E-EF01-40C5-B301-47BC2E1B02ED}"/>
              </a:ext>
            </a:extLst>
          </p:cNvPr>
          <p:cNvSpPr>
            <a:spLocks noGrp="1"/>
          </p:cNvSpPr>
          <p:nvPr>
            <p:ph type="title"/>
          </p:nvPr>
        </p:nvSpPr>
        <p:spPr>
          <a:xfrm>
            <a:off x="838200" y="500062"/>
            <a:ext cx="10515600" cy="1325563"/>
          </a:xfrm>
        </p:spPr>
        <p:txBody>
          <a:bodyPr>
            <a:normAutofit fontScale="90000"/>
          </a:bodyPr>
          <a:lstStyle/>
          <a:p>
            <a:r>
              <a:rPr lang="en-US" dirty="0"/>
              <a:t>SPACE: A Visualization Tool For Principal Components Analysis Data</a:t>
            </a:r>
            <a:br>
              <a:rPr lang="en-US" dirty="0"/>
            </a:br>
            <a:endParaRPr lang="en-US" dirty="0"/>
          </a:p>
        </p:txBody>
      </p:sp>
      <p:sp>
        <p:nvSpPr>
          <p:cNvPr id="3" name="Content Placeholder 2">
            <a:extLst>
              <a:ext uri="{FF2B5EF4-FFF2-40B4-BE49-F238E27FC236}">
                <a16:creationId xmlns:a16="http://schemas.microsoft.com/office/drawing/2014/main" id="{9B58073F-6030-4E27-9D4D-FB63B57C242B}"/>
              </a:ext>
            </a:extLst>
          </p:cNvPr>
          <p:cNvSpPr>
            <a:spLocks noGrp="1"/>
          </p:cNvSpPr>
          <p:nvPr>
            <p:ph idx="1"/>
          </p:nvPr>
        </p:nvSpPr>
        <p:spPr/>
        <p:txBody>
          <a:bodyPr/>
          <a:lstStyle/>
          <a:p>
            <a:r>
              <a:rPr lang="en-US" dirty="0"/>
              <a:t>Installation</a:t>
            </a:r>
          </a:p>
          <a:p>
            <a:r>
              <a:rPr lang="en-US" dirty="0"/>
              <a:t>Getting Started</a:t>
            </a:r>
          </a:p>
          <a:p>
            <a:r>
              <a:rPr lang="en-US" dirty="0"/>
              <a:t>Features</a:t>
            </a:r>
          </a:p>
        </p:txBody>
      </p:sp>
    </p:spTree>
    <p:extLst>
      <p:ext uri="{BB962C8B-B14F-4D97-AF65-F5344CB8AC3E}">
        <p14:creationId xmlns:p14="http://schemas.microsoft.com/office/powerpoint/2010/main" val="660276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8505E-EF01-40C5-B301-47BC2E1B02ED}"/>
              </a:ext>
            </a:extLst>
          </p:cNvPr>
          <p:cNvSpPr>
            <a:spLocks noGrp="1"/>
          </p:cNvSpPr>
          <p:nvPr>
            <p:ph type="title"/>
          </p:nvPr>
        </p:nvSpPr>
        <p:spPr>
          <a:xfrm>
            <a:off x="838200" y="681037"/>
            <a:ext cx="10515600" cy="739775"/>
          </a:xfrm>
        </p:spPr>
        <p:txBody>
          <a:bodyPr>
            <a:normAutofit fontScale="90000"/>
          </a:bodyPr>
          <a:lstStyle/>
          <a:p>
            <a:r>
              <a:rPr lang="en-US" dirty="0"/>
              <a:t>Installation</a:t>
            </a:r>
            <a:br>
              <a:rPr lang="en-US" dirty="0"/>
            </a:br>
            <a:endParaRPr lang="en-US" dirty="0"/>
          </a:p>
        </p:txBody>
      </p:sp>
      <p:sp>
        <p:nvSpPr>
          <p:cNvPr id="3" name="Content Placeholder 2">
            <a:extLst>
              <a:ext uri="{FF2B5EF4-FFF2-40B4-BE49-F238E27FC236}">
                <a16:creationId xmlns:a16="http://schemas.microsoft.com/office/drawing/2014/main" id="{9B58073F-6030-4E27-9D4D-FB63B57C242B}"/>
              </a:ext>
            </a:extLst>
          </p:cNvPr>
          <p:cNvSpPr>
            <a:spLocks noGrp="1"/>
          </p:cNvSpPr>
          <p:nvPr>
            <p:ph idx="1"/>
          </p:nvPr>
        </p:nvSpPr>
        <p:spPr/>
        <p:txBody>
          <a:bodyPr/>
          <a:lstStyle/>
          <a:p>
            <a:r>
              <a:rPr lang="en-US" dirty="0"/>
              <a:t>SPACE can be launched from an R session</a:t>
            </a:r>
          </a:p>
          <a:p>
            <a:r>
              <a:rPr lang="en-US" dirty="0"/>
              <a:t>Alternately it can run on server running Shiny server</a:t>
            </a:r>
          </a:p>
          <a:p>
            <a:r>
              <a:rPr lang="en-US" dirty="0"/>
              <a:t>In either case it opens in a web browser such as Chrome, Firefox or Internet Explorer</a:t>
            </a:r>
            <a:br>
              <a:rPr lang="en-US" dirty="0"/>
            </a:br>
            <a:endParaRPr lang="en-US" dirty="0"/>
          </a:p>
        </p:txBody>
      </p:sp>
    </p:spTree>
    <p:extLst>
      <p:ext uri="{BB962C8B-B14F-4D97-AF65-F5344CB8AC3E}">
        <p14:creationId xmlns:p14="http://schemas.microsoft.com/office/powerpoint/2010/main" val="2640882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8505E-EF01-40C5-B301-47BC2E1B02ED}"/>
              </a:ext>
            </a:extLst>
          </p:cNvPr>
          <p:cNvSpPr>
            <a:spLocks noGrp="1"/>
          </p:cNvSpPr>
          <p:nvPr>
            <p:ph type="title"/>
          </p:nvPr>
        </p:nvSpPr>
        <p:spPr>
          <a:xfrm>
            <a:off x="838200" y="681037"/>
            <a:ext cx="10515600" cy="739775"/>
          </a:xfrm>
        </p:spPr>
        <p:txBody>
          <a:bodyPr>
            <a:normAutofit fontScale="90000"/>
          </a:bodyPr>
          <a:lstStyle/>
          <a:p>
            <a:r>
              <a:rPr lang="en-US" dirty="0"/>
              <a:t>Local Installation</a:t>
            </a:r>
            <a:br>
              <a:rPr lang="en-US" dirty="0"/>
            </a:br>
            <a:endParaRPr lang="en-US" dirty="0"/>
          </a:p>
        </p:txBody>
      </p:sp>
      <p:sp>
        <p:nvSpPr>
          <p:cNvPr id="3" name="Content Placeholder 2">
            <a:extLst>
              <a:ext uri="{FF2B5EF4-FFF2-40B4-BE49-F238E27FC236}">
                <a16:creationId xmlns:a16="http://schemas.microsoft.com/office/drawing/2014/main" id="{9B58073F-6030-4E27-9D4D-FB63B57C242B}"/>
              </a:ext>
            </a:extLst>
          </p:cNvPr>
          <p:cNvSpPr>
            <a:spLocks noGrp="1"/>
          </p:cNvSpPr>
          <p:nvPr>
            <p:ph idx="1"/>
          </p:nvPr>
        </p:nvSpPr>
        <p:spPr>
          <a:xfrm>
            <a:off x="838200" y="1825625"/>
            <a:ext cx="10515600" cy="4351338"/>
          </a:xfrm>
        </p:spPr>
        <p:txBody>
          <a:bodyPr>
            <a:normAutofit/>
          </a:bodyPr>
          <a:lstStyle/>
          <a:p>
            <a:r>
              <a:rPr lang="en-US" dirty="0"/>
              <a:t>Download the repo from </a:t>
            </a:r>
            <a:r>
              <a:rPr lang="en-US" dirty="0" err="1"/>
              <a:t>github</a:t>
            </a:r>
            <a:r>
              <a:rPr lang="en-US" dirty="0"/>
              <a:t>: </a:t>
            </a:r>
            <a:r>
              <a:rPr lang="en-US" dirty="0">
                <a:hlinkClick r:id="rId2"/>
              </a:rPr>
              <a:t>https://github.com/Ancestry/SPACE</a:t>
            </a:r>
            <a:endParaRPr lang="en-US" dirty="0"/>
          </a:p>
          <a:p>
            <a:r>
              <a:rPr lang="en-US" dirty="0"/>
              <a:t>Put </a:t>
            </a:r>
            <a:r>
              <a:rPr lang="en-US" dirty="0" err="1">
                <a:latin typeface="Courier New" panose="02070309020205020404" pitchFamily="49" charset="0"/>
                <a:cs typeface="Courier New" panose="02070309020205020404" pitchFamily="49" charset="0"/>
              </a:rPr>
              <a:t>server.R</a:t>
            </a:r>
            <a:r>
              <a:rPr lang="en-US" dirty="0"/>
              <a:t> and </a:t>
            </a:r>
            <a:r>
              <a:rPr lang="en-US" dirty="0" err="1">
                <a:latin typeface="Courier New" panose="02070309020205020404" pitchFamily="49" charset="0"/>
                <a:cs typeface="Courier New" panose="02070309020205020404" pitchFamily="49" charset="0"/>
              </a:rPr>
              <a:t>ui.R</a:t>
            </a:r>
            <a:r>
              <a:rPr lang="en-US" dirty="0">
                <a:latin typeface="Courier New" panose="02070309020205020404" pitchFamily="49" charset="0"/>
                <a:cs typeface="Courier New" panose="02070309020205020404" pitchFamily="49" charset="0"/>
              </a:rPr>
              <a:t> </a:t>
            </a:r>
            <a:r>
              <a:rPr lang="en-US" dirty="0"/>
              <a:t>into a directory together, e.g. </a:t>
            </a:r>
            <a:r>
              <a:rPr lang="en-US" dirty="0">
                <a:latin typeface="Courier New" panose="02070309020205020404" pitchFamily="49" charset="0"/>
                <a:cs typeface="Courier New" panose="02070309020205020404" pitchFamily="49" charset="0"/>
              </a:rPr>
              <a:t>C:\Users\user_name\R_projects\SPACE-master</a:t>
            </a:r>
          </a:p>
          <a:p>
            <a:r>
              <a:rPr lang="en-US" dirty="0"/>
              <a:t>Install R (if it’s not already installed)</a:t>
            </a:r>
          </a:p>
          <a:p>
            <a:r>
              <a:rPr lang="en-US" dirty="0"/>
              <a:t>Open an R session</a:t>
            </a:r>
          </a:p>
          <a:p>
            <a:r>
              <a:rPr lang="en-US" dirty="0"/>
              <a:t>Install and load Shiny</a:t>
            </a:r>
            <a:br>
              <a:rPr lang="en-US" dirty="0"/>
            </a:b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install.packages</a:t>
            </a:r>
            <a:r>
              <a:rPr lang="en-US" dirty="0">
                <a:latin typeface="Courier New" panose="02070309020205020404" pitchFamily="49" charset="0"/>
                <a:cs typeface="Courier New" panose="02070309020205020404" pitchFamily="49" charset="0"/>
              </a:rPr>
              <a:t>("shiny") # first time only</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&gt; library(shiny)</a:t>
            </a:r>
          </a:p>
        </p:txBody>
      </p:sp>
    </p:spTree>
    <p:extLst>
      <p:ext uri="{BB962C8B-B14F-4D97-AF65-F5344CB8AC3E}">
        <p14:creationId xmlns:p14="http://schemas.microsoft.com/office/powerpoint/2010/main" val="178259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8505E-EF01-40C5-B301-47BC2E1B02ED}"/>
              </a:ext>
            </a:extLst>
          </p:cNvPr>
          <p:cNvSpPr>
            <a:spLocks noGrp="1"/>
          </p:cNvSpPr>
          <p:nvPr>
            <p:ph type="title"/>
          </p:nvPr>
        </p:nvSpPr>
        <p:spPr>
          <a:xfrm>
            <a:off x="838200" y="681037"/>
            <a:ext cx="10515600" cy="739775"/>
          </a:xfrm>
        </p:spPr>
        <p:txBody>
          <a:bodyPr>
            <a:normAutofit fontScale="90000"/>
          </a:bodyPr>
          <a:lstStyle/>
          <a:p>
            <a:r>
              <a:rPr lang="en-US" dirty="0"/>
              <a:t>Local Installation</a:t>
            </a:r>
            <a:br>
              <a:rPr lang="en-US" dirty="0"/>
            </a:br>
            <a:endParaRPr lang="en-US" dirty="0"/>
          </a:p>
        </p:txBody>
      </p:sp>
      <p:sp>
        <p:nvSpPr>
          <p:cNvPr id="3" name="Content Placeholder 2">
            <a:extLst>
              <a:ext uri="{FF2B5EF4-FFF2-40B4-BE49-F238E27FC236}">
                <a16:creationId xmlns:a16="http://schemas.microsoft.com/office/drawing/2014/main" id="{9B58073F-6030-4E27-9D4D-FB63B57C242B}"/>
              </a:ext>
            </a:extLst>
          </p:cNvPr>
          <p:cNvSpPr>
            <a:spLocks noGrp="1"/>
          </p:cNvSpPr>
          <p:nvPr>
            <p:ph idx="1"/>
          </p:nvPr>
        </p:nvSpPr>
        <p:spPr/>
        <p:txBody>
          <a:bodyPr>
            <a:normAutofit/>
          </a:bodyPr>
          <a:lstStyle/>
          <a:p>
            <a:r>
              <a:rPr lang="en-US" dirty="0"/>
              <a:t>Navigate to the parent directory, e.g. </a:t>
            </a:r>
            <a:br>
              <a:rPr lang="en-US" dirty="0"/>
            </a:b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setwd</a:t>
            </a:r>
            <a:r>
              <a:rPr lang="en-US" dirty="0">
                <a:latin typeface="Courier New" panose="02070309020205020404" pitchFamily="49" charset="0"/>
                <a:cs typeface="Courier New" panose="02070309020205020404" pitchFamily="49" charset="0"/>
              </a:rPr>
              <a:t>("C:\Users\user_name\R_projects\")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runApp</a:t>
            </a:r>
            <a:r>
              <a:rPr lang="en-US" dirty="0">
                <a:latin typeface="Courier New" panose="02070309020205020404" pitchFamily="49" charset="0"/>
                <a:cs typeface="Courier New" panose="02070309020205020404" pitchFamily="49" charset="0"/>
              </a:rPr>
              <a:t>("SPACE-master")</a:t>
            </a:r>
          </a:p>
          <a:p>
            <a:r>
              <a:rPr lang="en-US" dirty="0">
                <a:cs typeface="Courier New" panose="02070309020205020404" pitchFamily="49" charset="0"/>
              </a:rPr>
              <a:t>SPACE will open in your default web browser.</a:t>
            </a:r>
            <a:endParaRPr lang="en-US" dirty="0">
              <a:latin typeface="Courier New" panose="02070309020205020404" pitchFamily="49" charset="0"/>
              <a:cs typeface="Courier New" panose="02070309020205020404" pitchFamily="49" charset="0"/>
            </a:endParaRPr>
          </a:p>
          <a:p>
            <a:r>
              <a:rPr lang="en-US" dirty="0"/>
              <a:t>Optionally, load the example file from the repo</a:t>
            </a:r>
            <a:br>
              <a:rPr lang="en-US" dirty="0"/>
            </a:br>
            <a:endParaRPr lang="en-US" dirty="0"/>
          </a:p>
        </p:txBody>
      </p:sp>
    </p:spTree>
    <p:extLst>
      <p:ext uri="{BB962C8B-B14F-4D97-AF65-F5344CB8AC3E}">
        <p14:creationId xmlns:p14="http://schemas.microsoft.com/office/powerpoint/2010/main" val="1767388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8505E-EF01-40C5-B301-47BC2E1B02ED}"/>
              </a:ext>
            </a:extLst>
          </p:cNvPr>
          <p:cNvSpPr>
            <a:spLocks noGrp="1"/>
          </p:cNvSpPr>
          <p:nvPr>
            <p:ph type="title"/>
          </p:nvPr>
        </p:nvSpPr>
        <p:spPr>
          <a:xfrm>
            <a:off x="838200" y="681037"/>
            <a:ext cx="10515600" cy="739775"/>
          </a:xfrm>
        </p:spPr>
        <p:txBody>
          <a:bodyPr>
            <a:normAutofit fontScale="90000"/>
          </a:bodyPr>
          <a:lstStyle/>
          <a:p>
            <a:r>
              <a:rPr lang="en-US" dirty="0"/>
              <a:t>Web Installation</a:t>
            </a:r>
            <a:br>
              <a:rPr lang="en-US" dirty="0"/>
            </a:br>
            <a:endParaRPr lang="en-US" dirty="0"/>
          </a:p>
        </p:txBody>
      </p:sp>
      <p:sp>
        <p:nvSpPr>
          <p:cNvPr id="3" name="Content Placeholder 2">
            <a:extLst>
              <a:ext uri="{FF2B5EF4-FFF2-40B4-BE49-F238E27FC236}">
                <a16:creationId xmlns:a16="http://schemas.microsoft.com/office/drawing/2014/main" id="{9B58073F-6030-4E27-9D4D-FB63B57C242B}"/>
              </a:ext>
            </a:extLst>
          </p:cNvPr>
          <p:cNvSpPr>
            <a:spLocks noGrp="1"/>
          </p:cNvSpPr>
          <p:nvPr>
            <p:ph idx="1"/>
          </p:nvPr>
        </p:nvSpPr>
        <p:spPr>
          <a:xfrm>
            <a:off x="838200" y="1825625"/>
            <a:ext cx="11049000" cy="4351338"/>
          </a:xfrm>
        </p:spPr>
        <p:txBody>
          <a:bodyPr>
            <a:normAutofit/>
          </a:bodyPr>
          <a:lstStyle/>
          <a:p>
            <a:r>
              <a:rPr lang="en-US" dirty="0"/>
              <a:t>Download the repo from </a:t>
            </a:r>
            <a:r>
              <a:rPr lang="en-US" dirty="0" err="1"/>
              <a:t>github</a:t>
            </a:r>
            <a:r>
              <a:rPr lang="en-US" dirty="0"/>
              <a:t>: </a:t>
            </a:r>
            <a:r>
              <a:rPr lang="en-US" dirty="0">
                <a:hlinkClick r:id="rId2"/>
              </a:rPr>
              <a:t>https://github.com/Ancestry/SPACE</a:t>
            </a:r>
            <a:endParaRPr lang="en-US" dirty="0"/>
          </a:p>
          <a:p>
            <a:r>
              <a:rPr lang="en-US" dirty="0"/>
              <a:t>Install R (if it's not already installed) </a:t>
            </a:r>
            <a:br>
              <a:rPr lang="en-US" dirty="0"/>
            </a:b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apt-get install r-base</a:t>
            </a:r>
          </a:p>
          <a:p>
            <a:r>
              <a:rPr lang="en-US" dirty="0">
                <a:cs typeface="Courier New" panose="02070309020205020404" pitchFamily="49" charset="0"/>
              </a:rPr>
              <a:t>Install shiny</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su</a:t>
            </a:r>
            <a:r>
              <a:rPr lang="en-US" dirty="0">
                <a:latin typeface="Courier New" panose="02070309020205020404" pitchFamily="49" charset="0"/>
                <a:cs typeface="Courier New" panose="02070309020205020404" pitchFamily="49" charset="0"/>
              </a:rPr>
              <a:t> - -c "R -e \"</a:t>
            </a:r>
            <a:r>
              <a:rPr lang="en-US" dirty="0" err="1">
                <a:latin typeface="Courier New" panose="02070309020205020404" pitchFamily="49" charset="0"/>
                <a:cs typeface="Courier New" panose="02070309020205020404" pitchFamily="49" charset="0"/>
              </a:rPr>
              <a:t>install.packages</a:t>
            </a:r>
            <a:r>
              <a:rPr lang="en-US" dirty="0">
                <a:latin typeface="Courier New" panose="02070309020205020404" pitchFamily="49" charset="0"/>
                <a:cs typeface="Courier New" panose="02070309020205020404" pitchFamily="49" charset="0"/>
              </a:rPr>
              <a:t>('shiny')\"“</a:t>
            </a:r>
          </a:p>
          <a:p>
            <a:r>
              <a:rPr lang="en-US" dirty="0">
                <a:cs typeface="Courier New" panose="02070309020205020404" pitchFamily="49" charset="0"/>
              </a:rPr>
              <a:t>Install </a:t>
            </a:r>
            <a:r>
              <a:rPr lang="en-US" dirty="0" err="1">
                <a:cs typeface="Courier New" panose="02070309020205020404" pitchFamily="49" charset="0"/>
              </a:rPr>
              <a:t>gdebi</a:t>
            </a:r>
            <a:r>
              <a:rPr lang="en-US" dirty="0">
                <a:cs typeface="Courier New" panose="02070309020205020404" pitchFamily="49" charset="0"/>
              </a:rPr>
              <a:t>-core and shiny-server</a:t>
            </a:r>
            <a:br>
              <a:rPr lang="en-US" dirty="0">
                <a:cs typeface="Courier New" panose="02070309020205020404" pitchFamily="49" charset="0"/>
              </a:rPr>
            </a:b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apt-get install </a:t>
            </a:r>
            <a:r>
              <a:rPr lang="en-US" dirty="0" err="1">
                <a:latin typeface="Courier New" panose="02070309020205020404" pitchFamily="49" charset="0"/>
                <a:cs typeface="Courier New" panose="02070309020205020404" pitchFamily="49" charset="0"/>
              </a:rPr>
              <a:t>gdebi</a:t>
            </a:r>
            <a:r>
              <a:rPr lang="en-US" dirty="0">
                <a:latin typeface="Courier New" panose="02070309020205020404" pitchFamily="49" charset="0"/>
                <a:cs typeface="Courier New" panose="02070309020205020404" pitchFamily="49" charset="0"/>
              </a:rPr>
              <a:t>-core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gdebi</a:t>
            </a:r>
            <a:r>
              <a:rPr lang="en-US" dirty="0">
                <a:latin typeface="Courier New" panose="02070309020205020404" pitchFamily="49" charset="0"/>
                <a:cs typeface="Courier New" panose="02070309020205020404" pitchFamily="49" charset="0"/>
              </a:rPr>
              <a:t> shiny-server-1.5.4.deb</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89542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8505E-EF01-40C5-B301-47BC2E1B02ED}"/>
              </a:ext>
            </a:extLst>
          </p:cNvPr>
          <p:cNvSpPr>
            <a:spLocks noGrp="1"/>
          </p:cNvSpPr>
          <p:nvPr>
            <p:ph type="title"/>
          </p:nvPr>
        </p:nvSpPr>
        <p:spPr>
          <a:xfrm>
            <a:off x="838200" y="681037"/>
            <a:ext cx="10515600" cy="739775"/>
          </a:xfrm>
        </p:spPr>
        <p:txBody>
          <a:bodyPr>
            <a:normAutofit fontScale="90000"/>
          </a:bodyPr>
          <a:lstStyle/>
          <a:p>
            <a:r>
              <a:rPr lang="en-US" dirty="0"/>
              <a:t>Web Installation</a:t>
            </a:r>
            <a:br>
              <a:rPr lang="en-US" dirty="0"/>
            </a:br>
            <a:endParaRPr lang="en-US" dirty="0"/>
          </a:p>
        </p:txBody>
      </p:sp>
      <p:sp>
        <p:nvSpPr>
          <p:cNvPr id="3" name="Content Placeholder 2">
            <a:extLst>
              <a:ext uri="{FF2B5EF4-FFF2-40B4-BE49-F238E27FC236}">
                <a16:creationId xmlns:a16="http://schemas.microsoft.com/office/drawing/2014/main" id="{9B58073F-6030-4E27-9D4D-FB63B57C242B}"/>
              </a:ext>
            </a:extLst>
          </p:cNvPr>
          <p:cNvSpPr>
            <a:spLocks noGrp="1"/>
          </p:cNvSpPr>
          <p:nvPr>
            <p:ph idx="1"/>
          </p:nvPr>
        </p:nvSpPr>
        <p:spPr>
          <a:xfrm>
            <a:off x="838200" y="1420812"/>
            <a:ext cx="10515600" cy="5235481"/>
          </a:xfrm>
        </p:spPr>
        <p:txBody>
          <a:bodyPr>
            <a:normAutofit/>
          </a:bodyPr>
          <a:lstStyle/>
          <a:p>
            <a:r>
              <a:rPr lang="en-US" dirty="0">
                <a:cs typeface="Courier New" panose="02070309020205020404" pitchFamily="49" charset="0"/>
              </a:rPr>
              <a:t>Start the shiny server</a:t>
            </a:r>
            <a:br>
              <a:rPr lang="en-US" dirty="0">
                <a:cs typeface="Courier New" panose="02070309020205020404" pitchFamily="49" charset="0"/>
              </a:rPr>
            </a:b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systemctl</a:t>
            </a:r>
            <a:r>
              <a:rPr lang="en-US" dirty="0">
                <a:latin typeface="Courier New" panose="02070309020205020404" pitchFamily="49" charset="0"/>
                <a:cs typeface="Courier New" panose="02070309020205020404" pitchFamily="49" charset="0"/>
              </a:rPr>
              <a:t> start shiny-server</a:t>
            </a:r>
          </a:p>
          <a:p>
            <a:r>
              <a:rPr lang="en-US" dirty="0">
                <a:latin typeface="Calibri" panose="020F0502020204030204" pitchFamily="34" charset="0"/>
                <a:cs typeface="Courier New" panose="02070309020205020404" pitchFamily="49" charset="0"/>
              </a:rPr>
              <a:t>create a new directory in /</a:t>
            </a:r>
            <a:r>
              <a:rPr lang="en-US" dirty="0" err="1">
                <a:latin typeface="Calibri" panose="020F0502020204030204" pitchFamily="34" charset="0"/>
                <a:cs typeface="Courier New" panose="02070309020205020404" pitchFamily="49" charset="0"/>
              </a:rPr>
              <a:t>srv</a:t>
            </a:r>
            <a:r>
              <a:rPr lang="en-US" dirty="0">
                <a:latin typeface="Calibri" panose="020F0502020204030204" pitchFamily="34" charset="0"/>
                <a:cs typeface="Courier New" panose="02070309020205020404" pitchFamily="49" charset="0"/>
              </a:rPr>
              <a:t>/shiny-server e.g.</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mkdir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srv</a:t>
            </a:r>
            <a:r>
              <a:rPr lang="en-US" dirty="0">
                <a:latin typeface="Courier New" panose="02070309020205020404" pitchFamily="49" charset="0"/>
                <a:cs typeface="Courier New" panose="02070309020205020404" pitchFamily="49" charset="0"/>
              </a:rPr>
              <a:t>/shiny-server/SPACE</a:t>
            </a:r>
          </a:p>
          <a:p>
            <a:r>
              <a:rPr lang="en-US" dirty="0">
                <a:cs typeface="Courier New" panose="02070309020205020404" pitchFamily="49" charset="0"/>
              </a:rPr>
              <a:t>put </a:t>
            </a:r>
            <a:r>
              <a:rPr lang="en-US" dirty="0" err="1">
                <a:latin typeface="Courier New" panose="02070309020205020404" pitchFamily="49" charset="0"/>
                <a:cs typeface="Courier New" panose="02070309020205020404" pitchFamily="49" charset="0"/>
              </a:rPr>
              <a:t>ui.R</a:t>
            </a:r>
            <a:r>
              <a:rPr lang="en-US" dirty="0">
                <a:cs typeface="Courier New" panose="02070309020205020404" pitchFamily="49" charset="0"/>
              </a:rPr>
              <a:t> and </a:t>
            </a:r>
            <a:r>
              <a:rPr lang="en-US" dirty="0" err="1">
                <a:latin typeface="Courier New" panose="02070309020205020404" pitchFamily="49" charset="0"/>
                <a:cs typeface="Courier New" panose="02070309020205020404" pitchFamily="49" charset="0"/>
              </a:rPr>
              <a:t>server.R</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in the new directory</a:t>
            </a:r>
          </a:p>
          <a:p>
            <a:r>
              <a:rPr lang="en-US" dirty="0">
                <a:cs typeface="Courier New" panose="02070309020205020404" pitchFamily="49" charset="0"/>
              </a:rPr>
              <a:t>Navigate to your server in a browser. By default shiny server runs on port 3838 e.g. </a:t>
            </a:r>
            <a:br>
              <a:rPr lang="en-US" dirty="0">
                <a:cs typeface="Courier New" panose="02070309020205020404" pitchFamily="49" charset="0"/>
              </a:rPr>
            </a:br>
            <a:r>
              <a:rPr lang="en-US" dirty="0">
                <a:latin typeface="Courier New" panose="02070309020205020404" pitchFamily="49" charset="0"/>
                <a:cs typeface="Courier New" panose="02070309020205020404" pitchFamily="49" charset="0"/>
              </a:rPr>
              <a:t>http://127.0.0.1:3838/SPACE/</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62977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268BD7-D562-4C02-9C8D-DB2311E5AC2F}"/>
              </a:ext>
            </a:extLst>
          </p:cNvPr>
          <p:cNvSpPr txBox="1"/>
          <p:nvPr/>
        </p:nvSpPr>
        <p:spPr>
          <a:xfrm>
            <a:off x="852407" y="433953"/>
            <a:ext cx="2404056" cy="523220"/>
          </a:xfrm>
          <a:prstGeom prst="rect">
            <a:avLst/>
          </a:prstGeom>
          <a:noFill/>
        </p:spPr>
        <p:txBody>
          <a:bodyPr wrap="none" rtlCol="0">
            <a:spAutoFit/>
          </a:bodyPr>
          <a:lstStyle/>
          <a:p>
            <a:r>
              <a:rPr lang="en-US" sz="2800" dirty="0"/>
              <a:t>Getting Started</a:t>
            </a:r>
          </a:p>
        </p:txBody>
      </p:sp>
      <p:pic>
        <p:nvPicPr>
          <p:cNvPr id="6" name="Picture 5">
            <a:extLst>
              <a:ext uri="{FF2B5EF4-FFF2-40B4-BE49-F238E27FC236}">
                <a16:creationId xmlns:a16="http://schemas.microsoft.com/office/drawing/2014/main" id="{B66A6A9B-209A-47CC-B992-EEE9DC602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798" y="957173"/>
            <a:ext cx="7758281" cy="5258969"/>
          </a:xfrm>
          <a:prstGeom prst="rect">
            <a:avLst/>
          </a:prstGeom>
        </p:spPr>
      </p:pic>
      <p:sp>
        <p:nvSpPr>
          <p:cNvPr id="7" name="TextBox 6">
            <a:extLst>
              <a:ext uri="{FF2B5EF4-FFF2-40B4-BE49-F238E27FC236}">
                <a16:creationId xmlns:a16="http://schemas.microsoft.com/office/drawing/2014/main" id="{97DFF950-ED3B-4235-8117-F46A5C939670}"/>
              </a:ext>
            </a:extLst>
          </p:cNvPr>
          <p:cNvSpPr txBox="1"/>
          <p:nvPr/>
        </p:nvSpPr>
        <p:spPr>
          <a:xfrm>
            <a:off x="166608" y="1385410"/>
            <a:ext cx="3323352" cy="1938992"/>
          </a:xfrm>
          <a:prstGeom prst="rect">
            <a:avLst/>
          </a:prstGeom>
          <a:noFill/>
        </p:spPr>
        <p:txBody>
          <a:bodyPr wrap="square" rtlCol="0">
            <a:spAutoFit/>
          </a:bodyPr>
          <a:lstStyle/>
          <a:p>
            <a:r>
              <a:rPr lang="en-US" dirty="0"/>
              <a:t>Select a file to load</a:t>
            </a:r>
          </a:p>
          <a:p>
            <a:endParaRPr lang="en-US" dirty="0"/>
          </a:p>
          <a:p>
            <a:r>
              <a:rPr lang="en-US" sz="1200" dirty="0"/>
              <a:t>SPACE takes tab delimited text files. Any column that starts with “PC” is considered a data column. Other columns are considered labels. Columns can be in any order. An example input file might look like this:</a:t>
            </a:r>
          </a:p>
          <a:p>
            <a:endParaRPr lang="en-US" sz="1200" dirty="0"/>
          </a:p>
          <a:p>
            <a:r>
              <a:rPr lang="en-US" sz="1200" dirty="0"/>
              <a:t>  </a:t>
            </a:r>
          </a:p>
        </p:txBody>
      </p:sp>
      <p:sp>
        <p:nvSpPr>
          <p:cNvPr id="2" name="Rectangle 1">
            <a:extLst>
              <a:ext uri="{FF2B5EF4-FFF2-40B4-BE49-F238E27FC236}">
                <a16:creationId xmlns:a16="http://schemas.microsoft.com/office/drawing/2014/main" id="{00F42E1D-A616-439B-9218-D6B569F7BD10}"/>
              </a:ext>
            </a:extLst>
          </p:cNvPr>
          <p:cNvSpPr/>
          <p:nvPr/>
        </p:nvSpPr>
        <p:spPr>
          <a:xfrm>
            <a:off x="4157798" y="1188141"/>
            <a:ext cx="2583741" cy="6232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77D0BFA0-5682-4BEC-80A8-7F51AC51A4C8}"/>
              </a:ext>
            </a:extLst>
          </p:cNvPr>
          <p:cNvGraphicFramePr>
            <a:graphicFrameLocks noGrp="1"/>
          </p:cNvGraphicFramePr>
          <p:nvPr>
            <p:extLst>
              <p:ext uri="{D42A27DB-BD31-4B8C-83A1-F6EECF244321}">
                <p14:modId xmlns:p14="http://schemas.microsoft.com/office/powerpoint/2010/main" val="3983300976"/>
              </p:ext>
            </p:extLst>
          </p:nvPr>
        </p:nvGraphicFramePr>
        <p:xfrm>
          <a:off x="166608" y="3068497"/>
          <a:ext cx="3991190" cy="1483360"/>
        </p:xfrm>
        <a:graphic>
          <a:graphicData uri="http://schemas.openxmlformats.org/drawingml/2006/table">
            <a:tbl>
              <a:tblPr bandRow="1">
                <a:tableStyleId>{F5AB1C69-6EDB-4FF4-983F-18BD219EF322}</a:tableStyleId>
              </a:tblPr>
              <a:tblGrid>
                <a:gridCol w="328692">
                  <a:extLst>
                    <a:ext uri="{9D8B030D-6E8A-4147-A177-3AD203B41FA5}">
                      <a16:colId xmlns:a16="http://schemas.microsoft.com/office/drawing/2014/main" val="1430502282"/>
                    </a:ext>
                  </a:extLst>
                </a:gridCol>
                <a:gridCol w="457200">
                  <a:extLst>
                    <a:ext uri="{9D8B030D-6E8A-4147-A177-3AD203B41FA5}">
                      <a16:colId xmlns:a16="http://schemas.microsoft.com/office/drawing/2014/main" val="2565748574"/>
                    </a:ext>
                  </a:extLst>
                </a:gridCol>
                <a:gridCol w="469900">
                  <a:extLst>
                    <a:ext uri="{9D8B030D-6E8A-4147-A177-3AD203B41FA5}">
                      <a16:colId xmlns:a16="http://schemas.microsoft.com/office/drawing/2014/main" val="3834945229"/>
                    </a:ext>
                  </a:extLst>
                </a:gridCol>
                <a:gridCol w="444500">
                  <a:extLst>
                    <a:ext uri="{9D8B030D-6E8A-4147-A177-3AD203B41FA5}">
                      <a16:colId xmlns:a16="http://schemas.microsoft.com/office/drawing/2014/main" val="71116633"/>
                    </a:ext>
                  </a:extLst>
                </a:gridCol>
                <a:gridCol w="489980">
                  <a:extLst>
                    <a:ext uri="{9D8B030D-6E8A-4147-A177-3AD203B41FA5}">
                      <a16:colId xmlns:a16="http://schemas.microsoft.com/office/drawing/2014/main" val="3262896040"/>
                    </a:ext>
                  </a:extLst>
                </a:gridCol>
                <a:gridCol w="952456">
                  <a:extLst>
                    <a:ext uri="{9D8B030D-6E8A-4147-A177-3AD203B41FA5}">
                      <a16:colId xmlns:a16="http://schemas.microsoft.com/office/drawing/2014/main" val="4218626395"/>
                    </a:ext>
                  </a:extLst>
                </a:gridCol>
                <a:gridCol w="848462">
                  <a:extLst>
                    <a:ext uri="{9D8B030D-6E8A-4147-A177-3AD203B41FA5}">
                      <a16:colId xmlns:a16="http://schemas.microsoft.com/office/drawing/2014/main" val="3790334990"/>
                    </a:ext>
                  </a:extLst>
                </a:gridCol>
              </a:tblGrid>
              <a:tr h="370840">
                <a:tc>
                  <a:txBody>
                    <a:bodyPr/>
                    <a:lstStyle/>
                    <a:p>
                      <a:r>
                        <a:rPr lang="en-US" sz="1200" b="1" dirty="0"/>
                        <a:t>ID</a:t>
                      </a:r>
                    </a:p>
                  </a:txBody>
                  <a:tcPr/>
                </a:tc>
                <a:tc>
                  <a:txBody>
                    <a:bodyPr/>
                    <a:lstStyle/>
                    <a:p>
                      <a:r>
                        <a:rPr lang="en-US" sz="1200" b="1" dirty="0"/>
                        <a:t>PC1</a:t>
                      </a:r>
                    </a:p>
                  </a:txBody>
                  <a:tcPr/>
                </a:tc>
                <a:tc>
                  <a:txBody>
                    <a:bodyPr/>
                    <a:lstStyle/>
                    <a:p>
                      <a:r>
                        <a:rPr lang="en-US" sz="1200" b="1" dirty="0"/>
                        <a:t>PC2</a:t>
                      </a:r>
                    </a:p>
                  </a:txBody>
                  <a:tcPr/>
                </a:tc>
                <a:tc>
                  <a:txBody>
                    <a:bodyPr/>
                    <a:lstStyle/>
                    <a:p>
                      <a:r>
                        <a:rPr lang="en-US" sz="1200" b="1" dirty="0"/>
                        <a:t>PC3</a:t>
                      </a:r>
                    </a:p>
                  </a:txBody>
                  <a:tcPr/>
                </a:tc>
                <a:tc>
                  <a:txBody>
                    <a:bodyPr/>
                    <a:lstStyle/>
                    <a:p>
                      <a:r>
                        <a:rPr lang="en-US" sz="1200" b="1" dirty="0"/>
                        <a:t>PC4</a:t>
                      </a:r>
                    </a:p>
                  </a:txBody>
                  <a:tcPr/>
                </a:tc>
                <a:tc>
                  <a:txBody>
                    <a:bodyPr/>
                    <a:lstStyle/>
                    <a:p>
                      <a:r>
                        <a:rPr lang="en-US" sz="1200" b="1" dirty="0"/>
                        <a:t>Region</a:t>
                      </a:r>
                    </a:p>
                  </a:txBody>
                  <a:tcPr/>
                </a:tc>
                <a:tc>
                  <a:txBody>
                    <a:bodyPr/>
                    <a:lstStyle/>
                    <a:p>
                      <a:r>
                        <a:rPr lang="en-US" sz="1200" b="1" dirty="0"/>
                        <a:t>Data Set</a:t>
                      </a:r>
                    </a:p>
                  </a:txBody>
                  <a:tcPr/>
                </a:tc>
                <a:extLst>
                  <a:ext uri="{0D108BD9-81ED-4DB2-BD59-A6C34878D82A}">
                    <a16:rowId xmlns:a16="http://schemas.microsoft.com/office/drawing/2014/main" val="3260346974"/>
                  </a:ext>
                </a:extLst>
              </a:tr>
              <a:tr h="370840">
                <a:tc>
                  <a:txBody>
                    <a:bodyPr/>
                    <a:lstStyle/>
                    <a:p>
                      <a:r>
                        <a:rPr lang="en-US" sz="1200" dirty="0"/>
                        <a:t>1</a:t>
                      </a:r>
                    </a:p>
                  </a:txBody>
                  <a:tcPr/>
                </a:tc>
                <a:tc>
                  <a:txBody>
                    <a:bodyPr/>
                    <a:lstStyle/>
                    <a:p>
                      <a:r>
                        <a:rPr lang="en-US" sz="1200" dirty="0"/>
                        <a:t>.5</a:t>
                      </a:r>
                    </a:p>
                  </a:txBody>
                  <a:tcPr/>
                </a:tc>
                <a:tc>
                  <a:txBody>
                    <a:bodyPr/>
                    <a:lstStyle/>
                    <a:p>
                      <a:r>
                        <a:rPr lang="en-US" sz="1200" dirty="0"/>
                        <a:t>.5</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Africa</a:t>
                      </a:r>
                    </a:p>
                  </a:txBody>
                  <a:tcPr/>
                </a:tc>
                <a:tc>
                  <a:txBody>
                    <a:bodyPr/>
                    <a:lstStyle/>
                    <a:p>
                      <a:r>
                        <a:rPr lang="en-US" sz="1200" dirty="0"/>
                        <a:t>HGDP</a:t>
                      </a:r>
                    </a:p>
                  </a:txBody>
                  <a:tcPr/>
                </a:tc>
                <a:extLst>
                  <a:ext uri="{0D108BD9-81ED-4DB2-BD59-A6C34878D82A}">
                    <a16:rowId xmlns:a16="http://schemas.microsoft.com/office/drawing/2014/main" val="2781387891"/>
                  </a:ext>
                </a:extLst>
              </a:tr>
              <a:tr h="370840">
                <a:tc>
                  <a:txBody>
                    <a:bodyPr/>
                    <a:lstStyle/>
                    <a:p>
                      <a:r>
                        <a:rPr lang="en-US" sz="1200" dirty="0"/>
                        <a:t>2</a:t>
                      </a:r>
                    </a:p>
                  </a:txBody>
                  <a:tcPr/>
                </a:tc>
                <a:tc>
                  <a:txBody>
                    <a:bodyPr/>
                    <a:lstStyle/>
                    <a:p>
                      <a:r>
                        <a:rPr lang="en-US" sz="1200" dirty="0"/>
                        <a:t>.6</a:t>
                      </a:r>
                    </a:p>
                  </a:txBody>
                  <a:tcPr/>
                </a:tc>
                <a:tc>
                  <a:txBody>
                    <a:bodyPr/>
                    <a:lstStyle/>
                    <a:p>
                      <a:r>
                        <a:rPr lang="en-US" sz="1200" dirty="0"/>
                        <a:t>.9</a:t>
                      </a:r>
                    </a:p>
                  </a:txBody>
                  <a:tcPr/>
                </a:tc>
                <a:tc>
                  <a:txBody>
                    <a:bodyPr/>
                    <a:lstStyle/>
                    <a:p>
                      <a:r>
                        <a:rPr lang="en-US" sz="1200" dirty="0"/>
                        <a:t>.2</a:t>
                      </a:r>
                    </a:p>
                  </a:txBody>
                  <a:tcPr/>
                </a:tc>
                <a:tc>
                  <a:txBody>
                    <a:bodyPr/>
                    <a:lstStyle/>
                    <a:p>
                      <a:r>
                        <a:rPr lang="en-US" sz="1200" dirty="0"/>
                        <a:t>.4</a:t>
                      </a:r>
                    </a:p>
                  </a:txBody>
                  <a:tcPr/>
                </a:tc>
                <a:tc>
                  <a:txBody>
                    <a:bodyPr/>
                    <a:lstStyle/>
                    <a:p>
                      <a:r>
                        <a:rPr lang="en-US" sz="1200" dirty="0"/>
                        <a:t>Asia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HGDP</a:t>
                      </a:r>
                    </a:p>
                  </a:txBody>
                  <a:tcPr/>
                </a:tc>
                <a:extLst>
                  <a:ext uri="{0D108BD9-81ED-4DB2-BD59-A6C34878D82A}">
                    <a16:rowId xmlns:a16="http://schemas.microsoft.com/office/drawing/2014/main" val="3413183738"/>
                  </a:ext>
                </a:extLst>
              </a:tr>
              <a:tr h="370840">
                <a:tc>
                  <a:txBody>
                    <a:bodyPr/>
                    <a:lstStyle/>
                    <a:p>
                      <a:r>
                        <a:rPr lang="en-US" sz="1200" dirty="0"/>
                        <a:t>3</a:t>
                      </a:r>
                    </a:p>
                  </a:txBody>
                  <a:tcPr/>
                </a:tc>
                <a:tc>
                  <a:txBody>
                    <a:bodyPr/>
                    <a:lstStyle/>
                    <a:p>
                      <a:r>
                        <a:rPr lang="en-US" sz="1200" dirty="0"/>
                        <a:t>.8</a:t>
                      </a:r>
                    </a:p>
                  </a:txBody>
                  <a:tcPr/>
                </a:tc>
                <a:tc>
                  <a:txBody>
                    <a:bodyPr/>
                    <a:lstStyle/>
                    <a:p>
                      <a:r>
                        <a:rPr lang="en-US" sz="1200" dirty="0"/>
                        <a:t>.1</a:t>
                      </a:r>
                    </a:p>
                  </a:txBody>
                  <a:tcPr/>
                </a:tc>
                <a:tc>
                  <a:txBody>
                    <a:bodyPr/>
                    <a:lstStyle/>
                    <a:p>
                      <a:r>
                        <a:rPr lang="en-US" sz="1200" dirty="0"/>
                        <a:t>.5</a:t>
                      </a:r>
                    </a:p>
                  </a:txBody>
                  <a:tcPr/>
                </a:tc>
                <a:tc>
                  <a:txBody>
                    <a:bodyPr/>
                    <a:lstStyle/>
                    <a:p>
                      <a:r>
                        <a:rPr lang="en-US" sz="1200" dirty="0"/>
                        <a:t>.7</a:t>
                      </a:r>
                    </a:p>
                  </a:txBody>
                  <a:tcPr/>
                </a:tc>
                <a:tc>
                  <a:txBody>
                    <a:bodyPr/>
                    <a:lstStyle/>
                    <a:p>
                      <a:r>
                        <a:rPr lang="en-US" sz="1200" dirty="0"/>
                        <a:t>Europe</a:t>
                      </a:r>
                    </a:p>
                  </a:txBody>
                  <a:tcPr/>
                </a:tc>
                <a:tc>
                  <a:txBody>
                    <a:bodyPr/>
                    <a:lstStyle/>
                    <a:p>
                      <a:r>
                        <a:rPr lang="en-US" sz="1200" dirty="0"/>
                        <a:t>HGDP</a:t>
                      </a:r>
                    </a:p>
                  </a:txBody>
                  <a:tcPr/>
                </a:tc>
                <a:extLst>
                  <a:ext uri="{0D108BD9-81ED-4DB2-BD59-A6C34878D82A}">
                    <a16:rowId xmlns:a16="http://schemas.microsoft.com/office/drawing/2014/main" val="2199134323"/>
                  </a:ext>
                </a:extLst>
              </a:tr>
            </a:tbl>
          </a:graphicData>
        </a:graphic>
      </p:graphicFrame>
      <p:sp>
        <p:nvSpPr>
          <p:cNvPr id="13" name="TextBox 12">
            <a:extLst>
              <a:ext uri="{FF2B5EF4-FFF2-40B4-BE49-F238E27FC236}">
                <a16:creationId xmlns:a16="http://schemas.microsoft.com/office/drawing/2014/main" id="{83BE7A48-479A-4843-96DE-55557023EC75}"/>
              </a:ext>
            </a:extLst>
          </p:cNvPr>
          <p:cNvSpPr txBox="1"/>
          <p:nvPr/>
        </p:nvSpPr>
        <p:spPr>
          <a:xfrm>
            <a:off x="166608" y="4692519"/>
            <a:ext cx="3323352" cy="830997"/>
          </a:xfrm>
          <a:prstGeom prst="rect">
            <a:avLst/>
          </a:prstGeom>
          <a:noFill/>
        </p:spPr>
        <p:txBody>
          <a:bodyPr wrap="square" rtlCol="0">
            <a:spAutoFit/>
          </a:bodyPr>
          <a:lstStyle/>
          <a:p>
            <a:r>
              <a:rPr lang="en-US" sz="1200" dirty="0"/>
              <a:t>In this case PC1, PC2, PC3 and PC4 are data. Continent and Data Set are labels</a:t>
            </a:r>
          </a:p>
          <a:p>
            <a:endParaRPr lang="en-US" sz="1200" dirty="0"/>
          </a:p>
          <a:p>
            <a:r>
              <a:rPr lang="en-US" sz="1200" dirty="0"/>
              <a:t>  </a:t>
            </a:r>
          </a:p>
        </p:txBody>
      </p:sp>
    </p:spTree>
    <p:extLst>
      <p:ext uri="{BB962C8B-B14F-4D97-AF65-F5344CB8AC3E}">
        <p14:creationId xmlns:p14="http://schemas.microsoft.com/office/powerpoint/2010/main" val="2781344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268BD7-D562-4C02-9C8D-DB2311E5AC2F}"/>
              </a:ext>
            </a:extLst>
          </p:cNvPr>
          <p:cNvSpPr txBox="1"/>
          <p:nvPr/>
        </p:nvSpPr>
        <p:spPr>
          <a:xfrm>
            <a:off x="852407" y="433953"/>
            <a:ext cx="2404056" cy="523220"/>
          </a:xfrm>
          <a:prstGeom prst="rect">
            <a:avLst/>
          </a:prstGeom>
          <a:noFill/>
        </p:spPr>
        <p:txBody>
          <a:bodyPr wrap="none" rtlCol="0">
            <a:spAutoFit/>
          </a:bodyPr>
          <a:lstStyle/>
          <a:p>
            <a:r>
              <a:rPr lang="en-US" sz="2800" dirty="0"/>
              <a:t>Getting Started</a:t>
            </a:r>
          </a:p>
        </p:txBody>
      </p:sp>
      <p:pic>
        <p:nvPicPr>
          <p:cNvPr id="6" name="Picture 5">
            <a:extLst>
              <a:ext uri="{FF2B5EF4-FFF2-40B4-BE49-F238E27FC236}">
                <a16:creationId xmlns:a16="http://schemas.microsoft.com/office/drawing/2014/main" id="{B66A6A9B-209A-47CC-B992-EEE9DC602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798" y="957173"/>
            <a:ext cx="7758281" cy="5258969"/>
          </a:xfrm>
          <a:prstGeom prst="rect">
            <a:avLst/>
          </a:prstGeom>
        </p:spPr>
      </p:pic>
      <p:sp>
        <p:nvSpPr>
          <p:cNvPr id="7" name="TextBox 6">
            <a:extLst>
              <a:ext uri="{FF2B5EF4-FFF2-40B4-BE49-F238E27FC236}">
                <a16:creationId xmlns:a16="http://schemas.microsoft.com/office/drawing/2014/main" id="{97DFF950-ED3B-4235-8117-F46A5C939670}"/>
              </a:ext>
            </a:extLst>
          </p:cNvPr>
          <p:cNvSpPr txBox="1"/>
          <p:nvPr/>
        </p:nvSpPr>
        <p:spPr>
          <a:xfrm>
            <a:off x="166608" y="1385410"/>
            <a:ext cx="3323352" cy="461665"/>
          </a:xfrm>
          <a:prstGeom prst="rect">
            <a:avLst/>
          </a:prstGeom>
          <a:noFill/>
        </p:spPr>
        <p:txBody>
          <a:bodyPr wrap="square" rtlCol="0">
            <a:spAutoFit/>
          </a:bodyPr>
          <a:lstStyle/>
          <a:p>
            <a:endParaRPr lang="en-US" sz="1200" dirty="0"/>
          </a:p>
          <a:p>
            <a:r>
              <a:rPr lang="en-US" sz="1200" dirty="0"/>
              <a:t>  </a:t>
            </a:r>
          </a:p>
        </p:txBody>
      </p:sp>
      <p:sp>
        <p:nvSpPr>
          <p:cNvPr id="2" name="Rectangle 1">
            <a:extLst>
              <a:ext uri="{FF2B5EF4-FFF2-40B4-BE49-F238E27FC236}">
                <a16:creationId xmlns:a16="http://schemas.microsoft.com/office/drawing/2014/main" id="{00F42E1D-A616-439B-9218-D6B569F7BD10}"/>
              </a:ext>
            </a:extLst>
          </p:cNvPr>
          <p:cNvSpPr/>
          <p:nvPr/>
        </p:nvSpPr>
        <p:spPr>
          <a:xfrm>
            <a:off x="5018661" y="2712897"/>
            <a:ext cx="1585339" cy="25890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77D0BFA0-5682-4BEC-80A8-7F51AC51A4C8}"/>
              </a:ext>
            </a:extLst>
          </p:cNvPr>
          <p:cNvGraphicFramePr>
            <a:graphicFrameLocks noGrp="1"/>
          </p:cNvGraphicFramePr>
          <p:nvPr>
            <p:extLst>
              <p:ext uri="{D42A27DB-BD31-4B8C-83A1-F6EECF244321}">
                <p14:modId xmlns:p14="http://schemas.microsoft.com/office/powerpoint/2010/main" val="4277847079"/>
              </p:ext>
            </p:extLst>
          </p:nvPr>
        </p:nvGraphicFramePr>
        <p:xfrm>
          <a:off x="166608" y="3068497"/>
          <a:ext cx="3991190" cy="1483360"/>
        </p:xfrm>
        <a:graphic>
          <a:graphicData uri="http://schemas.openxmlformats.org/drawingml/2006/table">
            <a:tbl>
              <a:tblPr bandRow="1">
                <a:tableStyleId>{F5AB1C69-6EDB-4FF4-983F-18BD219EF322}</a:tableStyleId>
              </a:tblPr>
              <a:tblGrid>
                <a:gridCol w="328692">
                  <a:extLst>
                    <a:ext uri="{9D8B030D-6E8A-4147-A177-3AD203B41FA5}">
                      <a16:colId xmlns:a16="http://schemas.microsoft.com/office/drawing/2014/main" val="1430502282"/>
                    </a:ext>
                  </a:extLst>
                </a:gridCol>
                <a:gridCol w="457200">
                  <a:extLst>
                    <a:ext uri="{9D8B030D-6E8A-4147-A177-3AD203B41FA5}">
                      <a16:colId xmlns:a16="http://schemas.microsoft.com/office/drawing/2014/main" val="2565748574"/>
                    </a:ext>
                  </a:extLst>
                </a:gridCol>
                <a:gridCol w="469900">
                  <a:extLst>
                    <a:ext uri="{9D8B030D-6E8A-4147-A177-3AD203B41FA5}">
                      <a16:colId xmlns:a16="http://schemas.microsoft.com/office/drawing/2014/main" val="3834945229"/>
                    </a:ext>
                  </a:extLst>
                </a:gridCol>
                <a:gridCol w="444500">
                  <a:extLst>
                    <a:ext uri="{9D8B030D-6E8A-4147-A177-3AD203B41FA5}">
                      <a16:colId xmlns:a16="http://schemas.microsoft.com/office/drawing/2014/main" val="71116633"/>
                    </a:ext>
                  </a:extLst>
                </a:gridCol>
                <a:gridCol w="489980">
                  <a:extLst>
                    <a:ext uri="{9D8B030D-6E8A-4147-A177-3AD203B41FA5}">
                      <a16:colId xmlns:a16="http://schemas.microsoft.com/office/drawing/2014/main" val="3262896040"/>
                    </a:ext>
                  </a:extLst>
                </a:gridCol>
                <a:gridCol w="952456">
                  <a:extLst>
                    <a:ext uri="{9D8B030D-6E8A-4147-A177-3AD203B41FA5}">
                      <a16:colId xmlns:a16="http://schemas.microsoft.com/office/drawing/2014/main" val="4218626395"/>
                    </a:ext>
                  </a:extLst>
                </a:gridCol>
                <a:gridCol w="848462">
                  <a:extLst>
                    <a:ext uri="{9D8B030D-6E8A-4147-A177-3AD203B41FA5}">
                      <a16:colId xmlns:a16="http://schemas.microsoft.com/office/drawing/2014/main" val="3790334990"/>
                    </a:ext>
                  </a:extLst>
                </a:gridCol>
              </a:tblGrid>
              <a:tr h="370840">
                <a:tc>
                  <a:txBody>
                    <a:bodyPr/>
                    <a:lstStyle/>
                    <a:p>
                      <a:r>
                        <a:rPr lang="en-US" sz="1200" b="1" dirty="0"/>
                        <a:t>ID</a:t>
                      </a:r>
                    </a:p>
                  </a:txBody>
                  <a:tcPr/>
                </a:tc>
                <a:tc>
                  <a:txBody>
                    <a:bodyPr/>
                    <a:lstStyle/>
                    <a:p>
                      <a:r>
                        <a:rPr lang="en-US" sz="1200" b="1" dirty="0"/>
                        <a:t>PC1</a:t>
                      </a:r>
                    </a:p>
                  </a:txBody>
                  <a:tcPr/>
                </a:tc>
                <a:tc>
                  <a:txBody>
                    <a:bodyPr/>
                    <a:lstStyle/>
                    <a:p>
                      <a:r>
                        <a:rPr lang="en-US" sz="1200" b="1" dirty="0"/>
                        <a:t>PC2</a:t>
                      </a:r>
                    </a:p>
                  </a:txBody>
                  <a:tcPr/>
                </a:tc>
                <a:tc>
                  <a:txBody>
                    <a:bodyPr/>
                    <a:lstStyle/>
                    <a:p>
                      <a:r>
                        <a:rPr lang="en-US" sz="1200" b="1" dirty="0"/>
                        <a:t>PC3</a:t>
                      </a:r>
                    </a:p>
                  </a:txBody>
                  <a:tcPr/>
                </a:tc>
                <a:tc>
                  <a:txBody>
                    <a:bodyPr/>
                    <a:lstStyle/>
                    <a:p>
                      <a:r>
                        <a:rPr lang="en-US" sz="1200" b="1" dirty="0"/>
                        <a:t>PC4</a:t>
                      </a:r>
                    </a:p>
                  </a:txBody>
                  <a:tcPr/>
                </a:tc>
                <a:tc>
                  <a:txBody>
                    <a:bodyPr/>
                    <a:lstStyle/>
                    <a:p>
                      <a:r>
                        <a:rPr lang="en-US" sz="1200" b="1" dirty="0"/>
                        <a:t>Region</a:t>
                      </a:r>
                    </a:p>
                  </a:txBody>
                  <a:tcPr/>
                </a:tc>
                <a:tc>
                  <a:txBody>
                    <a:bodyPr/>
                    <a:lstStyle/>
                    <a:p>
                      <a:r>
                        <a:rPr lang="en-US" sz="1200" b="1" dirty="0"/>
                        <a:t>Data Set</a:t>
                      </a:r>
                    </a:p>
                  </a:txBody>
                  <a:tcPr/>
                </a:tc>
                <a:extLst>
                  <a:ext uri="{0D108BD9-81ED-4DB2-BD59-A6C34878D82A}">
                    <a16:rowId xmlns:a16="http://schemas.microsoft.com/office/drawing/2014/main" val="3260346974"/>
                  </a:ext>
                </a:extLst>
              </a:tr>
              <a:tr h="370840">
                <a:tc>
                  <a:txBody>
                    <a:bodyPr/>
                    <a:lstStyle/>
                    <a:p>
                      <a:r>
                        <a:rPr lang="en-US" sz="1200" dirty="0"/>
                        <a:t>1</a:t>
                      </a:r>
                    </a:p>
                  </a:txBody>
                  <a:tcPr/>
                </a:tc>
                <a:tc>
                  <a:txBody>
                    <a:bodyPr/>
                    <a:lstStyle/>
                    <a:p>
                      <a:r>
                        <a:rPr lang="en-US" sz="1200" dirty="0"/>
                        <a:t>.5</a:t>
                      </a:r>
                    </a:p>
                  </a:txBody>
                  <a:tcPr/>
                </a:tc>
                <a:tc>
                  <a:txBody>
                    <a:bodyPr/>
                    <a:lstStyle/>
                    <a:p>
                      <a:r>
                        <a:rPr lang="en-US" sz="1200" dirty="0"/>
                        <a:t>.5</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Africa</a:t>
                      </a:r>
                    </a:p>
                  </a:txBody>
                  <a:tcPr/>
                </a:tc>
                <a:tc>
                  <a:txBody>
                    <a:bodyPr/>
                    <a:lstStyle/>
                    <a:p>
                      <a:r>
                        <a:rPr lang="en-US" sz="1200" dirty="0"/>
                        <a:t>HGDP</a:t>
                      </a:r>
                    </a:p>
                  </a:txBody>
                  <a:tcPr/>
                </a:tc>
                <a:extLst>
                  <a:ext uri="{0D108BD9-81ED-4DB2-BD59-A6C34878D82A}">
                    <a16:rowId xmlns:a16="http://schemas.microsoft.com/office/drawing/2014/main" val="2781387891"/>
                  </a:ext>
                </a:extLst>
              </a:tr>
              <a:tr h="370840">
                <a:tc>
                  <a:txBody>
                    <a:bodyPr/>
                    <a:lstStyle/>
                    <a:p>
                      <a:r>
                        <a:rPr lang="en-US" sz="1200" dirty="0"/>
                        <a:t>2</a:t>
                      </a:r>
                    </a:p>
                  </a:txBody>
                  <a:tcPr/>
                </a:tc>
                <a:tc>
                  <a:txBody>
                    <a:bodyPr/>
                    <a:lstStyle/>
                    <a:p>
                      <a:r>
                        <a:rPr lang="en-US" sz="1200" dirty="0"/>
                        <a:t>.6</a:t>
                      </a:r>
                    </a:p>
                  </a:txBody>
                  <a:tcPr/>
                </a:tc>
                <a:tc>
                  <a:txBody>
                    <a:bodyPr/>
                    <a:lstStyle/>
                    <a:p>
                      <a:r>
                        <a:rPr lang="en-US" sz="1200" dirty="0"/>
                        <a:t>.9</a:t>
                      </a:r>
                    </a:p>
                  </a:txBody>
                  <a:tcPr/>
                </a:tc>
                <a:tc>
                  <a:txBody>
                    <a:bodyPr/>
                    <a:lstStyle/>
                    <a:p>
                      <a:r>
                        <a:rPr lang="en-US" sz="1200" dirty="0"/>
                        <a:t>.2</a:t>
                      </a:r>
                    </a:p>
                  </a:txBody>
                  <a:tcPr/>
                </a:tc>
                <a:tc>
                  <a:txBody>
                    <a:bodyPr/>
                    <a:lstStyle/>
                    <a:p>
                      <a:r>
                        <a:rPr lang="en-US" sz="1200" dirty="0"/>
                        <a:t>.4</a:t>
                      </a:r>
                    </a:p>
                  </a:txBody>
                  <a:tcPr/>
                </a:tc>
                <a:tc>
                  <a:txBody>
                    <a:bodyPr/>
                    <a:lstStyle/>
                    <a:p>
                      <a:r>
                        <a:rPr lang="en-US" sz="1200" dirty="0"/>
                        <a:t>Asia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HGDP</a:t>
                      </a:r>
                    </a:p>
                  </a:txBody>
                  <a:tcPr/>
                </a:tc>
                <a:extLst>
                  <a:ext uri="{0D108BD9-81ED-4DB2-BD59-A6C34878D82A}">
                    <a16:rowId xmlns:a16="http://schemas.microsoft.com/office/drawing/2014/main" val="3413183738"/>
                  </a:ext>
                </a:extLst>
              </a:tr>
              <a:tr h="370840">
                <a:tc>
                  <a:txBody>
                    <a:bodyPr/>
                    <a:lstStyle/>
                    <a:p>
                      <a:r>
                        <a:rPr lang="en-US" sz="1200" dirty="0"/>
                        <a:t>3</a:t>
                      </a:r>
                    </a:p>
                  </a:txBody>
                  <a:tcPr/>
                </a:tc>
                <a:tc>
                  <a:txBody>
                    <a:bodyPr/>
                    <a:lstStyle/>
                    <a:p>
                      <a:r>
                        <a:rPr lang="en-US" sz="1200" dirty="0"/>
                        <a:t>.8</a:t>
                      </a:r>
                    </a:p>
                  </a:txBody>
                  <a:tcPr/>
                </a:tc>
                <a:tc>
                  <a:txBody>
                    <a:bodyPr/>
                    <a:lstStyle/>
                    <a:p>
                      <a:r>
                        <a:rPr lang="en-US" sz="1200" dirty="0"/>
                        <a:t>.1</a:t>
                      </a:r>
                    </a:p>
                  </a:txBody>
                  <a:tcPr/>
                </a:tc>
                <a:tc>
                  <a:txBody>
                    <a:bodyPr/>
                    <a:lstStyle/>
                    <a:p>
                      <a:r>
                        <a:rPr lang="en-US" sz="1200" dirty="0"/>
                        <a:t>.5</a:t>
                      </a:r>
                    </a:p>
                  </a:txBody>
                  <a:tcPr/>
                </a:tc>
                <a:tc>
                  <a:txBody>
                    <a:bodyPr/>
                    <a:lstStyle/>
                    <a:p>
                      <a:r>
                        <a:rPr lang="en-US" sz="1200" dirty="0"/>
                        <a:t>.7</a:t>
                      </a:r>
                    </a:p>
                  </a:txBody>
                  <a:tcPr/>
                </a:tc>
                <a:tc>
                  <a:txBody>
                    <a:bodyPr/>
                    <a:lstStyle/>
                    <a:p>
                      <a:r>
                        <a:rPr lang="en-US" sz="1200" dirty="0"/>
                        <a:t>Europe</a:t>
                      </a:r>
                    </a:p>
                  </a:txBody>
                  <a:tcPr/>
                </a:tc>
                <a:tc>
                  <a:txBody>
                    <a:bodyPr/>
                    <a:lstStyle/>
                    <a:p>
                      <a:r>
                        <a:rPr lang="en-US" sz="1200" dirty="0"/>
                        <a:t>HGDP</a:t>
                      </a:r>
                    </a:p>
                  </a:txBody>
                  <a:tcPr/>
                </a:tc>
                <a:extLst>
                  <a:ext uri="{0D108BD9-81ED-4DB2-BD59-A6C34878D82A}">
                    <a16:rowId xmlns:a16="http://schemas.microsoft.com/office/drawing/2014/main" val="2199134323"/>
                  </a:ext>
                </a:extLst>
              </a:tr>
            </a:tbl>
          </a:graphicData>
        </a:graphic>
      </p:graphicFrame>
      <p:sp>
        <p:nvSpPr>
          <p:cNvPr id="13" name="TextBox 12">
            <a:extLst>
              <a:ext uri="{FF2B5EF4-FFF2-40B4-BE49-F238E27FC236}">
                <a16:creationId xmlns:a16="http://schemas.microsoft.com/office/drawing/2014/main" id="{83BE7A48-479A-4843-96DE-55557023EC75}"/>
              </a:ext>
            </a:extLst>
          </p:cNvPr>
          <p:cNvSpPr txBox="1"/>
          <p:nvPr/>
        </p:nvSpPr>
        <p:spPr>
          <a:xfrm>
            <a:off x="166608" y="4692519"/>
            <a:ext cx="3323352" cy="461665"/>
          </a:xfrm>
          <a:prstGeom prst="rect">
            <a:avLst/>
          </a:prstGeom>
          <a:noFill/>
        </p:spPr>
        <p:txBody>
          <a:bodyPr wrap="square" rtlCol="0">
            <a:spAutoFit/>
          </a:bodyPr>
          <a:lstStyle/>
          <a:p>
            <a:endParaRPr lang="en-US" sz="1200" dirty="0"/>
          </a:p>
          <a:p>
            <a:r>
              <a:rPr lang="en-US" sz="1200" dirty="0"/>
              <a:t>  </a:t>
            </a:r>
          </a:p>
        </p:txBody>
      </p:sp>
      <p:sp>
        <p:nvSpPr>
          <p:cNvPr id="8" name="TextBox 7">
            <a:extLst>
              <a:ext uri="{FF2B5EF4-FFF2-40B4-BE49-F238E27FC236}">
                <a16:creationId xmlns:a16="http://schemas.microsoft.com/office/drawing/2014/main" id="{F0CC0B51-A710-46DF-AD8E-5AFDEA9ECE54}"/>
              </a:ext>
            </a:extLst>
          </p:cNvPr>
          <p:cNvSpPr txBox="1"/>
          <p:nvPr/>
        </p:nvSpPr>
        <p:spPr>
          <a:xfrm>
            <a:off x="166608" y="1385410"/>
            <a:ext cx="3323352" cy="1569660"/>
          </a:xfrm>
          <a:prstGeom prst="rect">
            <a:avLst/>
          </a:prstGeom>
          <a:noFill/>
        </p:spPr>
        <p:txBody>
          <a:bodyPr wrap="square" rtlCol="0">
            <a:spAutoFit/>
          </a:bodyPr>
          <a:lstStyle/>
          <a:p>
            <a:r>
              <a:rPr lang="en-US" dirty="0"/>
              <a:t>Choose which PCs to plot</a:t>
            </a:r>
          </a:p>
          <a:p>
            <a:endParaRPr lang="en-US" dirty="0"/>
          </a:p>
          <a:p>
            <a:r>
              <a:rPr lang="en-US" sz="1200" dirty="0"/>
              <a:t>By default, the first two PC columns in the file are used to make the plot. Changing the PC dropdowns will control which PCs are used</a:t>
            </a:r>
          </a:p>
          <a:p>
            <a:endParaRPr lang="en-US" sz="1200" dirty="0"/>
          </a:p>
          <a:p>
            <a:r>
              <a:rPr lang="en-US" sz="1200" dirty="0"/>
              <a:t>  </a:t>
            </a:r>
          </a:p>
        </p:txBody>
      </p:sp>
    </p:spTree>
    <p:extLst>
      <p:ext uri="{BB962C8B-B14F-4D97-AF65-F5344CB8AC3E}">
        <p14:creationId xmlns:p14="http://schemas.microsoft.com/office/powerpoint/2010/main" val="4057522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2445</TotalTime>
  <Words>1057</Words>
  <Application>Microsoft Office PowerPoint</Application>
  <PresentationFormat>Widescreen</PresentationFormat>
  <Paragraphs>255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Courier New</vt:lpstr>
      <vt:lpstr>Office Theme</vt:lpstr>
      <vt:lpstr>PowerPoint Presentation</vt:lpstr>
      <vt:lpstr>SPACE: A Visualization Tool For Principal Components Analysis Data </vt:lpstr>
      <vt:lpstr>Installation </vt:lpstr>
      <vt:lpstr>Local Installation </vt:lpstr>
      <vt:lpstr>Local Installation </vt:lpstr>
      <vt:lpstr>Web Installation </vt:lpstr>
      <vt:lpstr>Web Installation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 Berkowitz</dc:creator>
  <cp:lastModifiedBy>Nathan Berkowitz</cp:lastModifiedBy>
  <cp:revision>21</cp:revision>
  <dcterms:created xsi:type="dcterms:W3CDTF">2018-05-29T21:33:59Z</dcterms:created>
  <dcterms:modified xsi:type="dcterms:W3CDTF">2018-06-04T22:45:51Z</dcterms:modified>
</cp:coreProperties>
</file>