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9" r:id="rId5"/>
    <p:sldId id="268" r:id="rId6"/>
    <p:sldId id="266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0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54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9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63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4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1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5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19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8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6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7479574" y="3255827"/>
            <a:ext cx="2959071" cy="612000"/>
          </a:xfrm>
          <a:prstGeom prst="round2SameRect">
            <a:avLst>
              <a:gd name="adj1" fmla="val 6084"/>
              <a:gd name="adj2" fmla="val 0"/>
            </a:avLst>
          </a:prstGeom>
          <a:solidFill>
            <a:srgbClr val="FEE5E0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>
              <a:defRPr/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안채원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7479574" y="3858200"/>
            <a:ext cx="2959071" cy="612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항공우주공학과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7479574" y="4470200"/>
            <a:ext cx="2959071" cy="612000"/>
          </a:xfrm>
          <a:prstGeom prst="round2SameRect">
            <a:avLst>
              <a:gd name="adj1" fmla="val 0"/>
              <a:gd name="adj2" fmla="val 7056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20011321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3649230" y="1998082"/>
            <a:ext cx="489354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우주궤도역학 </a:t>
            </a:r>
            <a:r>
              <a:rPr lang="en-US" altLang="ko-KR" sz="2800" b="1" i="1" kern="0" dirty="0">
                <a:solidFill>
                  <a:srgbClr val="010B3C"/>
                </a:solidFill>
              </a:rPr>
              <a:t>Term Project2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53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711200" y="18719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1.</a:t>
            </a:r>
            <a:r>
              <a:rPr lang="ko-KR" altLang="en-US" sz="2800" b="1" i="1" kern="0" dirty="0">
                <a:solidFill>
                  <a:srgbClr val="010B3C"/>
                </a:solidFill>
              </a:rPr>
              <a:t> 수행 단계</a:t>
            </a:r>
            <a:endParaRPr lang="en-US" altLang="ko-KR" sz="2800" b="1" i="1" kern="0" dirty="0">
              <a:solidFill>
                <a:srgbClr val="010B3C"/>
              </a:solidFill>
            </a:endParaRPr>
          </a:p>
        </p:txBody>
      </p:sp>
      <p:cxnSp>
        <p:nvCxnSpPr>
          <p:cNvPr id="107" name="직선 연결선 106"/>
          <p:cNvCxnSpPr>
            <a:cxnSpLocks/>
          </p:cNvCxnSpPr>
          <p:nvPr/>
        </p:nvCxnSpPr>
        <p:spPr>
          <a:xfrm flipV="1">
            <a:off x="832200" y="842566"/>
            <a:ext cx="10569808" cy="3350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7836B9-9955-8185-0FFA-194C2784FD47}"/>
              </a:ext>
            </a:extLst>
          </p:cNvPr>
          <p:cNvSpPr txBox="1"/>
          <p:nvPr/>
        </p:nvSpPr>
        <p:spPr>
          <a:xfrm>
            <a:off x="832200" y="2038018"/>
            <a:ext cx="1056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절차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1A3FE9-69B5-729D-BF67-C4DDE1935A4C}"/>
              </a:ext>
            </a:extLst>
          </p:cNvPr>
          <p:cNvSpPr/>
          <p:nvPr/>
        </p:nvSpPr>
        <p:spPr>
          <a:xfrm>
            <a:off x="858857" y="2640563"/>
            <a:ext cx="2080285" cy="718466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0. </a:t>
            </a:r>
            <a:r>
              <a:rPr lang="ko-KR" altLang="en-US" sz="1400" dirty="0">
                <a:solidFill>
                  <a:schemeClr val="tx1"/>
                </a:solidFill>
              </a:rPr>
              <a:t>위성 데이터 받기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7A3E97-EB37-047E-5596-DF6B79340D5F}"/>
              </a:ext>
            </a:extLst>
          </p:cNvPr>
          <p:cNvSpPr/>
          <p:nvPr/>
        </p:nvSpPr>
        <p:spPr>
          <a:xfrm>
            <a:off x="3667372" y="2640563"/>
            <a:ext cx="1926551" cy="718466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1.</a:t>
            </a:r>
            <a:r>
              <a:rPr lang="ko-KR" altLang="en-US" sz="1400" dirty="0">
                <a:solidFill>
                  <a:schemeClr val="tx1"/>
                </a:solidFill>
              </a:rPr>
              <a:t> 초기 시간에서 </a:t>
            </a:r>
            <a:r>
              <a:rPr lang="en-US" altLang="ko-KR" sz="1400" dirty="0">
                <a:solidFill>
                  <a:schemeClr val="tx1"/>
                </a:solidFill>
              </a:rPr>
              <a:t>true anomaly </a:t>
            </a:r>
            <a:r>
              <a:rPr lang="ko-KR" altLang="en-US" sz="1400" dirty="0">
                <a:solidFill>
                  <a:schemeClr val="tx1"/>
                </a:solidFill>
              </a:rPr>
              <a:t>구하기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5949E1-2B51-8801-2B8F-5EE8DB6C9073}"/>
              </a:ext>
            </a:extLst>
          </p:cNvPr>
          <p:cNvSpPr/>
          <p:nvPr/>
        </p:nvSpPr>
        <p:spPr>
          <a:xfrm>
            <a:off x="6386589" y="2640563"/>
            <a:ext cx="2071394" cy="718466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임의의 시간에서 </a:t>
            </a:r>
            <a:r>
              <a:rPr lang="en-US" altLang="ko-KR" sz="1400" dirty="0">
                <a:solidFill>
                  <a:schemeClr val="tx1"/>
                </a:solidFill>
              </a:rPr>
              <a:t>true anomaly </a:t>
            </a:r>
            <a:r>
              <a:rPr lang="ko-KR" altLang="en-US" sz="1400" dirty="0">
                <a:solidFill>
                  <a:schemeClr val="tx1"/>
                </a:solidFill>
              </a:rPr>
              <a:t>구하기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B42AEC0-221E-015B-8117-72713C215C87}"/>
                  </a:ext>
                </a:extLst>
              </p:cNvPr>
              <p:cNvSpPr/>
              <p:nvPr/>
            </p:nvSpPr>
            <p:spPr>
              <a:xfrm>
                <a:off x="9117785" y="2634163"/>
                <a:ext cx="2141594" cy="72486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3. PQ &gt;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𝐸𝐶𝐼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구하기</a:t>
                </a: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B42AEC0-221E-015B-8117-72713C215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785" y="2634163"/>
                <a:ext cx="2141594" cy="7248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F4664B5-4017-BD45-E075-7A4E4B21B4FE}"/>
                  </a:ext>
                </a:extLst>
              </p:cNvPr>
              <p:cNvSpPr/>
              <p:nvPr/>
            </p:nvSpPr>
            <p:spPr>
              <a:xfrm>
                <a:off x="858857" y="5005751"/>
                <a:ext cx="2080285" cy="69778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4.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𝐸𝐶𝐼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 &gt;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𝐸𝐶𝐸𝐹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구하기</a:t>
                </a: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F4664B5-4017-BD45-E075-7A4E4B21B4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57" y="5005751"/>
                <a:ext cx="2080285" cy="6977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D2988E5-6CCC-7CA9-FF9F-6DB82A0E9956}"/>
                  </a:ext>
                </a:extLst>
              </p:cNvPr>
              <p:cNvSpPr/>
              <p:nvPr/>
            </p:nvSpPr>
            <p:spPr>
              <a:xfrm>
                <a:off x="3667372" y="4307967"/>
                <a:ext cx="1926551" cy="69778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5.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𝐸𝐶𝐸𝐹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&gt;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𝐺𝐸𝑂</m:t>
                            </m:r>
                          </m:sub>
                        </m:sSub>
                      </m:e>
                    </m:acc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구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하기</a:t>
                </a:r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D2988E5-6CCC-7CA9-FF9F-6DB82A0E9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372" y="4307967"/>
                <a:ext cx="1926551" cy="697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E4071E7-3B01-7645-E204-9BAEF977540A}"/>
                  </a:ext>
                </a:extLst>
              </p:cNvPr>
              <p:cNvSpPr/>
              <p:nvPr/>
            </p:nvSpPr>
            <p:spPr>
              <a:xfrm>
                <a:off x="3667372" y="5823186"/>
                <a:ext cx="1926551" cy="6977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5.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𝐸𝐶𝐸𝐹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&gt;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𝐸𝑁𝑈</m:t>
                            </m:r>
                          </m:sub>
                        </m:sSub>
                      </m:e>
                    </m:acc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구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하기</a:t>
                </a: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E4071E7-3B01-7645-E204-9BAEF9775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372" y="5823186"/>
                <a:ext cx="1926551" cy="697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608FD3-2DC2-378A-780A-F0B0C1A4FFEC}"/>
              </a:ext>
            </a:extLst>
          </p:cNvPr>
          <p:cNvSpPr/>
          <p:nvPr/>
        </p:nvSpPr>
        <p:spPr>
          <a:xfrm>
            <a:off x="9117785" y="4978944"/>
            <a:ext cx="2141594" cy="697784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8. </a:t>
            </a:r>
            <a:r>
              <a:rPr lang="ko-KR" altLang="en-US" sz="1400" dirty="0">
                <a:solidFill>
                  <a:schemeClr val="tx1"/>
                </a:solidFill>
              </a:rPr>
              <a:t>앱 디자이너로 구현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883F38-5331-EC82-195A-2C3B2211545F}"/>
              </a:ext>
            </a:extLst>
          </p:cNvPr>
          <p:cNvSpPr/>
          <p:nvPr/>
        </p:nvSpPr>
        <p:spPr>
          <a:xfrm>
            <a:off x="6386589" y="4281160"/>
            <a:ext cx="2071394" cy="697784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6. Ground Track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37845D-C3DF-3197-4B78-81DC26830899}"/>
              </a:ext>
            </a:extLst>
          </p:cNvPr>
          <p:cNvSpPr/>
          <p:nvPr/>
        </p:nvSpPr>
        <p:spPr>
          <a:xfrm>
            <a:off x="6386589" y="5823186"/>
            <a:ext cx="2071394" cy="697784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7. Sky Plot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C1427E6-1EEB-C94F-F625-DBBC8F125A27}"/>
              </a:ext>
            </a:extLst>
          </p:cNvPr>
          <p:cNvSpPr/>
          <p:nvPr/>
        </p:nvSpPr>
        <p:spPr>
          <a:xfrm>
            <a:off x="3064887" y="2854261"/>
            <a:ext cx="541175" cy="28466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1C627BB-BEA0-DEFA-FFB2-4B7E63641DFC}"/>
              </a:ext>
            </a:extLst>
          </p:cNvPr>
          <p:cNvSpPr/>
          <p:nvPr/>
        </p:nvSpPr>
        <p:spPr>
          <a:xfrm>
            <a:off x="5726787" y="2833013"/>
            <a:ext cx="541175" cy="28466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2770D919-8789-665C-2099-E9CB7FE5E469}"/>
              </a:ext>
            </a:extLst>
          </p:cNvPr>
          <p:cNvSpPr/>
          <p:nvPr/>
        </p:nvSpPr>
        <p:spPr>
          <a:xfrm>
            <a:off x="8517296" y="2858104"/>
            <a:ext cx="541175" cy="28466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0783BD5-E8C9-3F97-2FA0-80F4053C62F7}"/>
              </a:ext>
            </a:extLst>
          </p:cNvPr>
          <p:cNvSpPr/>
          <p:nvPr/>
        </p:nvSpPr>
        <p:spPr>
          <a:xfrm>
            <a:off x="186892" y="5212309"/>
            <a:ext cx="541175" cy="28466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17288D0-B2C3-28E6-29D2-4ED0E3259A82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 rot="10800000" flipV="1">
            <a:off x="3667372" y="4656859"/>
            <a:ext cx="12700" cy="1515220"/>
          </a:xfrm>
          <a:prstGeom prst="bentConnector3">
            <a:avLst>
              <a:gd name="adj1" fmla="val 3783677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CA170C3B-46E3-CB09-CE5C-CD197A143E7E}"/>
              </a:ext>
            </a:extLst>
          </p:cNvPr>
          <p:cNvSpPr/>
          <p:nvPr/>
        </p:nvSpPr>
        <p:spPr>
          <a:xfrm>
            <a:off x="5726787" y="4514525"/>
            <a:ext cx="541175" cy="28466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AB8214B8-01CF-50B9-4A31-7350246B7C97}"/>
              </a:ext>
            </a:extLst>
          </p:cNvPr>
          <p:cNvSpPr/>
          <p:nvPr/>
        </p:nvSpPr>
        <p:spPr>
          <a:xfrm>
            <a:off x="5740459" y="6029744"/>
            <a:ext cx="541175" cy="28466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03C504B2-0F2F-1C14-112B-58F854A05C23}"/>
              </a:ext>
            </a:extLst>
          </p:cNvPr>
          <p:cNvCxnSpPr>
            <a:cxnSpLocks/>
            <a:stCxn id="16" idx="3"/>
            <a:endCxn id="17" idx="3"/>
          </p:cNvCxnSpPr>
          <p:nvPr/>
        </p:nvCxnSpPr>
        <p:spPr>
          <a:xfrm>
            <a:off x="8457983" y="4630052"/>
            <a:ext cx="12700" cy="1542026"/>
          </a:xfrm>
          <a:prstGeom prst="bentConnector3">
            <a:avLst>
              <a:gd name="adj1" fmla="val 363674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FC889E6-B3E2-8BB3-8B74-B378D4D62F10}"/>
              </a:ext>
            </a:extLst>
          </p:cNvPr>
          <p:cNvSpPr txBox="1"/>
          <p:nvPr/>
        </p:nvSpPr>
        <p:spPr>
          <a:xfrm>
            <a:off x="832200" y="941918"/>
            <a:ext cx="7342844" cy="799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시각에서의 궤도 정보로부터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24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시간동안의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위성의 위치를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Gound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Track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Skyplot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구현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30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711200" y="18719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2.</a:t>
            </a:r>
            <a:r>
              <a:rPr lang="ko-KR" altLang="en-US" sz="2800" b="1" i="1" kern="0" dirty="0">
                <a:solidFill>
                  <a:srgbClr val="010B3C"/>
                </a:solidFill>
              </a:rPr>
              <a:t> 코드 상세 설명</a:t>
            </a:r>
            <a:endParaRPr lang="en-US" altLang="ko-KR" sz="2800" b="1" i="1" kern="0" dirty="0">
              <a:solidFill>
                <a:srgbClr val="010B3C"/>
              </a:solidFill>
            </a:endParaRPr>
          </a:p>
        </p:txBody>
      </p:sp>
      <p:cxnSp>
        <p:nvCxnSpPr>
          <p:cNvPr id="107" name="직선 연결선 106"/>
          <p:cNvCxnSpPr>
            <a:cxnSpLocks/>
          </p:cNvCxnSpPr>
          <p:nvPr/>
        </p:nvCxnSpPr>
        <p:spPr>
          <a:xfrm flipV="1">
            <a:off x="832200" y="842566"/>
            <a:ext cx="10569808" cy="3350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24A18A1-2E13-18E9-BA3E-321516A09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927"/>
          <a:stretch/>
        </p:blipFill>
        <p:spPr>
          <a:xfrm>
            <a:off x="918240" y="1753214"/>
            <a:ext cx="3793719" cy="8944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B79F43-CDBE-0A8D-0A50-B90A0A767E23}"/>
              </a:ext>
            </a:extLst>
          </p:cNvPr>
          <p:cNvSpPr txBox="1"/>
          <p:nvPr/>
        </p:nvSpPr>
        <p:spPr>
          <a:xfrm>
            <a:off x="832200" y="842566"/>
            <a:ext cx="4235455" cy="799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위성의 데이터 받기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데이터에서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semi-major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axis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단위를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변경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1BDE4D-75C3-E44D-94A7-FA5683538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1" t="35442" b="1278"/>
          <a:stretch/>
        </p:blipFill>
        <p:spPr>
          <a:xfrm>
            <a:off x="934425" y="4020345"/>
            <a:ext cx="4031003" cy="17067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EF523C-83C2-B410-75D0-33E09DF8E168}"/>
              </a:ext>
            </a:extLst>
          </p:cNvPr>
          <p:cNvSpPr txBox="1"/>
          <p:nvPr/>
        </p:nvSpPr>
        <p:spPr>
          <a:xfrm>
            <a:off x="918240" y="2767029"/>
            <a:ext cx="7426135" cy="1123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 시간에서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true anomaly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구하기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각각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GPS, QZSS, BDS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구조체를 만든 후 계산 결과값들을 구조체에 저장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getE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함수와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getnu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이용해 초기 시간에서 각각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eccentricity anomaly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true anomaly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계산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9D5E3EF-D519-79B5-D8C2-C54E9AA71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54" y="4722053"/>
            <a:ext cx="2427829" cy="173156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FE99137-85F9-5209-D63D-B5D852F2D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375" y="5577246"/>
            <a:ext cx="3558848" cy="8763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FD85684-4CB9-D078-F029-5DB1C8DE913F}"/>
              </a:ext>
            </a:extLst>
          </p:cNvPr>
          <p:cNvSpPr txBox="1"/>
          <p:nvPr/>
        </p:nvSpPr>
        <p:spPr>
          <a:xfrm>
            <a:off x="5430104" y="3868686"/>
            <a:ext cx="2247731" cy="799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문을 통해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수렴값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계산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4BE5BF-A54B-186C-1971-9E5111F4BA1B}"/>
              </a:ext>
            </a:extLst>
          </p:cNvPr>
          <p:cNvSpPr txBox="1"/>
          <p:nvPr/>
        </p:nvSpPr>
        <p:spPr>
          <a:xfrm>
            <a:off x="8464370" y="3850075"/>
            <a:ext cx="1659429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Getnu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B9E539-B12A-7DBB-F80A-45CA0F6D61B7}"/>
                  </a:ext>
                </a:extLst>
              </p:cNvPr>
              <p:cNvSpPr txBox="1"/>
              <p:nvPr/>
            </p:nvSpPr>
            <p:spPr>
              <a:xfrm>
                <a:off x="8554418" y="4317960"/>
                <a:ext cx="2247731" cy="1087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ko-KR" altLang="en-US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ko-KR" altLang="en-US" i="0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ko-KR" altLang="en-US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i="0" dirty="0">
                                          <a:latin typeface="Cambria Math" panose="02040503050406030204" pitchFamily="18" charset="0"/>
                                        </a:rPr>
                                        <m:t>ⅇ</m:t>
                                      </m:r>
                                    </m:e>
                                    <m:sup>
                                      <m:r>
                                        <a:rPr lang="ko-KR" altLang="en-US" i="0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func>
                                <m:funcPr>
                                  <m:ctrlP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ko-KR" altLang="en-US" i="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1−ⅇ</m:t>
                              </m:r>
                              <m:func>
                                <m:funcPr>
                                  <m:ctrlP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ko-KR" altLang="en-US" i="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func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ko-KR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ko-KR" altLang="en-US" i="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func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−ⅇ</m:t>
                              </m:r>
                            </m:num>
                            <m:den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1−ⅇ</m:t>
                              </m:r>
                              <m:func>
                                <m:funcPr>
                                  <m:ctrlP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ko-KR" altLang="en-US" i="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func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B9E539-B12A-7DBB-F80A-45CA0F6D6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418" y="4317960"/>
                <a:ext cx="2247731" cy="10879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8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711200" y="18719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2.</a:t>
            </a:r>
            <a:r>
              <a:rPr lang="ko-KR" altLang="en-US" sz="2800" b="1" i="1" kern="0" dirty="0">
                <a:solidFill>
                  <a:srgbClr val="010B3C"/>
                </a:solidFill>
              </a:rPr>
              <a:t> 코드 상세 설명</a:t>
            </a:r>
            <a:endParaRPr lang="en-US" altLang="ko-KR" sz="2800" b="1" i="1" kern="0" dirty="0">
              <a:solidFill>
                <a:srgbClr val="010B3C"/>
              </a:solidFill>
            </a:endParaRPr>
          </a:p>
        </p:txBody>
      </p:sp>
      <p:cxnSp>
        <p:nvCxnSpPr>
          <p:cNvPr id="107" name="직선 연결선 106"/>
          <p:cNvCxnSpPr>
            <a:cxnSpLocks/>
          </p:cNvCxnSpPr>
          <p:nvPr/>
        </p:nvCxnSpPr>
        <p:spPr>
          <a:xfrm flipV="1">
            <a:off x="832200" y="842566"/>
            <a:ext cx="10569808" cy="3350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7836B9-9955-8185-0FFA-194C2784FD4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1040" y="1039575"/>
            <a:ext cx="437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임의의 시간에서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true anomaly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BC003D-7A7E-D615-E326-57DF20D3DE9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0" y="1497938"/>
            <a:ext cx="4023709" cy="4999153"/>
          </a:xfrm>
          <a:prstGeom prst="rect">
            <a:avLst/>
          </a:prstGeom>
        </p:spPr>
      </p:pic>
      <p:sp>
        <p:nvSpPr>
          <p:cNvPr id="44" name="오른쪽 대괄호 43">
            <a:extLst>
              <a:ext uri="{FF2B5EF4-FFF2-40B4-BE49-F238E27FC236}">
                <a16:creationId xmlns:a16="http://schemas.microsoft.com/office/drawing/2014/main" id="{E4C26793-AC25-6BEB-AFC8-B951014B604A}"/>
              </a:ext>
            </a:extLst>
          </p:cNvPr>
          <p:cNvSpPr/>
          <p:nvPr/>
        </p:nvSpPr>
        <p:spPr>
          <a:xfrm>
            <a:off x="3968172" y="1497938"/>
            <a:ext cx="205274" cy="914400"/>
          </a:xfrm>
          <a:prstGeom prst="rightBracket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33E78D-8EEF-EA09-787B-BB5DA1D9530C}"/>
                  </a:ext>
                </a:extLst>
              </p:cNvPr>
              <p:cNvSpPr txBox="1"/>
              <p:nvPr/>
            </p:nvSpPr>
            <p:spPr>
              <a:xfrm>
                <a:off x="4459248" y="1613241"/>
                <a:ext cx="1818925" cy="7791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ko-KR" altLang="en-US" i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sSup>
                              <m:sSupPr>
                                <m:ctrlPr>
                                  <a:rPr lang="ko-KR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ko-KR" altLang="en-US" dirty="0"/>
                  <a:t> </a:t>
                </a:r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을 이용하여</a:t>
                </a:r>
                <a:endPara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각 구조체에 </a:t>
                </a:r>
                <a:r>
                  <a:rPr lang="ko-KR" altLang="en-US" sz="14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계산값</a:t>
                </a:r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저장</a:t>
                </a:r>
                <a:endParaRPr lang="ko-KR" alt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33E78D-8EEF-EA09-787B-BB5DA1D9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248" y="1613241"/>
                <a:ext cx="1818925" cy="779124"/>
              </a:xfrm>
              <a:prstGeom prst="rect">
                <a:avLst/>
              </a:prstGeom>
              <a:blipFill>
                <a:blip r:embed="rId3"/>
                <a:stretch>
                  <a:fillRect l="-3691" r="-4698" b="-141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오른쪽 대괄호 47">
            <a:extLst>
              <a:ext uri="{FF2B5EF4-FFF2-40B4-BE49-F238E27FC236}">
                <a16:creationId xmlns:a16="http://schemas.microsoft.com/office/drawing/2014/main" id="{5B13EAB1-9604-EA19-86E3-3A7BC7441D38}"/>
              </a:ext>
            </a:extLst>
          </p:cNvPr>
          <p:cNvSpPr/>
          <p:nvPr/>
        </p:nvSpPr>
        <p:spPr>
          <a:xfrm>
            <a:off x="3968172" y="2686035"/>
            <a:ext cx="205274" cy="505034"/>
          </a:xfrm>
          <a:prstGeom prst="rightBracket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EA3B8A-0108-6B88-C20C-0C0BB8C1F386}"/>
              </a:ext>
            </a:extLst>
          </p:cNvPr>
          <p:cNvSpPr txBox="1"/>
          <p:nvPr/>
        </p:nvSpPr>
        <p:spPr>
          <a:xfrm>
            <a:off x="4330887" y="2737123"/>
            <a:ext cx="273332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24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 단위로 나누어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(1440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datetime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형태로 구조체에 저장</a:t>
            </a:r>
            <a:endParaRPr lang="ko-KR" altLang="en-US" dirty="0"/>
          </a:p>
        </p:txBody>
      </p:sp>
      <p:sp>
        <p:nvSpPr>
          <p:cNvPr id="50" name="오른쪽 대괄호 49">
            <a:extLst>
              <a:ext uri="{FF2B5EF4-FFF2-40B4-BE49-F238E27FC236}">
                <a16:creationId xmlns:a16="http://schemas.microsoft.com/office/drawing/2014/main" id="{1B305634-B186-7409-57B4-430C0B16E984}"/>
              </a:ext>
            </a:extLst>
          </p:cNvPr>
          <p:cNvSpPr/>
          <p:nvPr/>
        </p:nvSpPr>
        <p:spPr>
          <a:xfrm>
            <a:off x="3968172" y="3400417"/>
            <a:ext cx="205274" cy="505034"/>
          </a:xfrm>
          <a:prstGeom prst="rightBracket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5F7237-FA2B-053A-CC0D-DA7522F8012E}"/>
                  </a:ext>
                </a:extLst>
              </p:cNvPr>
              <p:cNvSpPr txBox="1"/>
              <p:nvPr/>
            </p:nvSpPr>
            <p:spPr>
              <a:xfrm>
                <a:off x="4459248" y="3545212"/>
                <a:ext cx="26049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ko-KR" altLang="en-US" sz="140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ko-KR" alt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ko-KR" altLang="en-US" sz="140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sz="140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ko-KR" altLang="en-US" sz="140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140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을 이용하여 </a:t>
                </a:r>
                <a:endPara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임의의 </a:t>
                </a:r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</a:t>
                </a:r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에서 </a:t>
                </a:r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Mean anomaly  </a:t>
                </a:r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계산</a:t>
                </a:r>
                <a:endParaRPr lang="ko-KR" alt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5F7237-FA2B-053A-CC0D-DA7522F80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248" y="3545212"/>
                <a:ext cx="2604964" cy="430887"/>
              </a:xfrm>
              <a:prstGeom prst="rect">
                <a:avLst/>
              </a:prstGeom>
              <a:blipFill>
                <a:blip r:embed="rId4"/>
                <a:stretch>
                  <a:fillRect l="-4215" t="-14286" r="-1874" b="-2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오른쪽 대괄호 51">
            <a:extLst>
              <a:ext uri="{FF2B5EF4-FFF2-40B4-BE49-F238E27FC236}">
                <a16:creationId xmlns:a16="http://schemas.microsoft.com/office/drawing/2014/main" id="{44EBD1FC-9A6A-0690-89C0-2F9BDFBE3060}"/>
              </a:ext>
            </a:extLst>
          </p:cNvPr>
          <p:cNvSpPr/>
          <p:nvPr/>
        </p:nvSpPr>
        <p:spPr>
          <a:xfrm>
            <a:off x="3968172" y="4193146"/>
            <a:ext cx="205274" cy="505034"/>
          </a:xfrm>
          <a:prstGeom prst="rightBracket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E2374A0-8DE6-BFB1-FBC5-3377FC5DFBE1}"/>
                  </a:ext>
                </a:extLst>
              </p:cNvPr>
              <p:cNvSpPr txBox="1"/>
              <p:nvPr/>
            </p:nvSpPr>
            <p:spPr>
              <a:xfrm>
                <a:off x="4362410" y="4205763"/>
                <a:ext cx="2798640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회</m:t>
                    </m:r>
                  </m:oMath>
                </a14:m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전수를</a:t>
                </a:r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고려하기 위해 위에서 계산한 </a:t>
                </a:r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Mean anomaly</a:t>
                </a:r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2</m:t>
                    </m:r>
                    <m:r>
                      <a:rPr lang="ko-KR" altLang="en-US" sz="14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𝜋</m:t>
                    </m:r>
                  </m:oMath>
                </a14:m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 나누었을 때 나머지를 새 </a:t>
                </a:r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Mean anomaly</a:t>
                </a:r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값으로 지정</a:t>
                </a: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E2374A0-8DE6-BFB1-FBC5-3377FC5DF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410" y="4205763"/>
                <a:ext cx="2798640" cy="861774"/>
              </a:xfrm>
              <a:prstGeom prst="rect">
                <a:avLst/>
              </a:prstGeom>
              <a:blipFill>
                <a:blip r:embed="rId5"/>
                <a:stretch>
                  <a:fillRect l="-3922" t="-6383" r="-2614" b="-120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오른쪽 대괄호 53">
            <a:extLst>
              <a:ext uri="{FF2B5EF4-FFF2-40B4-BE49-F238E27FC236}">
                <a16:creationId xmlns:a16="http://schemas.microsoft.com/office/drawing/2014/main" id="{8B06AA7A-BDC5-9115-6014-7B8B1055F773}"/>
              </a:ext>
            </a:extLst>
          </p:cNvPr>
          <p:cNvSpPr/>
          <p:nvPr/>
        </p:nvSpPr>
        <p:spPr>
          <a:xfrm>
            <a:off x="3968172" y="4868649"/>
            <a:ext cx="205274" cy="1392191"/>
          </a:xfrm>
          <a:prstGeom prst="rightBracket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A73D5B-D89B-7703-BFC3-BBA8F24479B5}"/>
              </a:ext>
            </a:extLst>
          </p:cNvPr>
          <p:cNvSpPr txBox="1"/>
          <p:nvPr/>
        </p:nvSpPr>
        <p:spPr>
          <a:xfrm>
            <a:off x="4330887" y="5222991"/>
            <a:ext cx="26686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getE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함수와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getnu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이용해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임의의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Eccentricity anomaly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true anomaly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계산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6AE322-B7F5-C55F-EB8F-19D47A5BDCB9}"/>
              </a:ext>
            </a:extLst>
          </p:cNvPr>
          <p:cNvSpPr txBox="1"/>
          <p:nvPr/>
        </p:nvSpPr>
        <p:spPr>
          <a:xfrm>
            <a:off x="7417530" y="865329"/>
            <a:ext cx="3871966" cy="1123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Perifocal frame &gt; ECI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좌표계 변환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과제에서 만든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solveRangeInOerifocalFrame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PQW2ECI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함수를 이용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838FAAC7-3C86-4CCA-C2B5-DE1A8A1E5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7530" y="2005918"/>
            <a:ext cx="4023709" cy="198520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A4F12B0-2522-9C5D-3F4D-E4200DFA7D6D}"/>
              </a:ext>
            </a:extLst>
          </p:cNvPr>
          <p:cNvSpPr txBox="1"/>
          <p:nvPr/>
        </p:nvSpPr>
        <p:spPr>
          <a:xfrm>
            <a:off x="7417530" y="3991120"/>
            <a:ext cx="4499951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ECI &gt; ECEF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GPS_ECEF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ECEF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좌표를 열로 갖는 행렬 생성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(3X1440)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문이 끝나면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GPS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구조체에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GPS_ECEF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전치하여 저장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(1440X3)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B6323A25-37DC-7C9F-8E1D-5D9CD45F3A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6416" y="5437350"/>
            <a:ext cx="4489204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5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711200" y="18719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2.</a:t>
            </a:r>
            <a:r>
              <a:rPr lang="ko-KR" altLang="en-US" sz="2800" b="1" i="1" kern="0" dirty="0">
                <a:solidFill>
                  <a:srgbClr val="010B3C"/>
                </a:solidFill>
              </a:rPr>
              <a:t> 코드 상세 설명</a:t>
            </a:r>
            <a:endParaRPr lang="en-US" altLang="ko-KR" sz="2800" b="1" i="1" kern="0" dirty="0">
              <a:solidFill>
                <a:srgbClr val="010B3C"/>
              </a:solidFill>
            </a:endParaRPr>
          </a:p>
        </p:txBody>
      </p:sp>
      <p:cxnSp>
        <p:nvCxnSpPr>
          <p:cNvPr id="107" name="직선 연결선 106"/>
          <p:cNvCxnSpPr>
            <a:cxnSpLocks/>
          </p:cNvCxnSpPr>
          <p:nvPr/>
        </p:nvCxnSpPr>
        <p:spPr>
          <a:xfrm flipV="1">
            <a:off x="832200" y="842566"/>
            <a:ext cx="10569808" cy="3350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7836B9-9955-8185-0FFA-194C2784FD47}"/>
              </a:ext>
            </a:extLst>
          </p:cNvPr>
          <p:cNvSpPr txBox="1"/>
          <p:nvPr/>
        </p:nvSpPr>
        <p:spPr>
          <a:xfrm>
            <a:off x="151065" y="1019086"/>
            <a:ext cx="403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ECEF&gt;GEO,ENU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7698CF-6B04-BB1D-3EC4-51D915DF9A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5" y="1497938"/>
            <a:ext cx="4878135" cy="48391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35AFF4-ED3E-A108-406A-8AE2F35AE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30" y="1497938"/>
            <a:ext cx="3299746" cy="2187130"/>
          </a:xfrm>
          <a:prstGeom prst="rect">
            <a:avLst/>
          </a:prstGeom>
        </p:spPr>
      </p:pic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793B6576-3456-32A0-196E-6551AFED8001}"/>
              </a:ext>
            </a:extLst>
          </p:cNvPr>
          <p:cNvSpPr/>
          <p:nvPr/>
        </p:nvSpPr>
        <p:spPr>
          <a:xfrm>
            <a:off x="4481356" y="2867787"/>
            <a:ext cx="174619" cy="1122426"/>
          </a:xfrm>
          <a:prstGeom prst="rightBracket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8B09F-5650-1A13-C45D-21B0DFD04F65}"/>
              </a:ext>
            </a:extLst>
          </p:cNvPr>
          <p:cNvSpPr txBox="1"/>
          <p:nvPr/>
        </p:nvSpPr>
        <p:spPr>
          <a:xfrm>
            <a:off x="4821364" y="2998113"/>
            <a:ext cx="188734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매트랩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내장함수인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ecef2geodetic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임의의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GEO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좌표를 열로 갖는 행렬을 생성</a:t>
            </a:r>
          </a:p>
        </p:txBody>
      </p:sp>
      <p:sp>
        <p:nvSpPr>
          <p:cNvPr id="13" name="오른쪽 대괄호 12">
            <a:extLst>
              <a:ext uri="{FF2B5EF4-FFF2-40B4-BE49-F238E27FC236}">
                <a16:creationId xmlns:a16="http://schemas.microsoft.com/office/drawing/2014/main" id="{28591BD2-E7DB-6D23-0FC6-318D5CEDA454}"/>
              </a:ext>
            </a:extLst>
          </p:cNvPr>
          <p:cNvSpPr/>
          <p:nvPr/>
        </p:nvSpPr>
        <p:spPr>
          <a:xfrm>
            <a:off x="4870680" y="4237636"/>
            <a:ext cx="174619" cy="1122426"/>
          </a:xfrm>
          <a:prstGeom prst="rightBracket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C000C0-1B3D-1580-FEE4-8752F9109E0B}"/>
              </a:ext>
            </a:extLst>
          </p:cNvPr>
          <p:cNvSpPr txBox="1"/>
          <p:nvPr/>
        </p:nvSpPr>
        <p:spPr>
          <a:xfrm>
            <a:off x="5173430" y="4367962"/>
            <a:ext cx="188734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매트랩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내장함수인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Ecef2enu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임의의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ENU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좌표를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열로 갖는 행렬을 생성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오른쪽 대괄호 14">
            <a:extLst>
              <a:ext uri="{FF2B5EF4-FFF2-40B4-BE49-F238E27FC236}">
                <a16:creationId xmlns:a16="http://schemas.microsoft.com/office/drawing/2014/main" id="{919AF356-E38C-AA75-BDD9-614B1FB4552F}"/>
              </a:ext>
            </a:extLst>
          </p:cNvPr>
          <p:cNvSpPr/>
          <p:nvPr/>
        </p:nvSpPr>
        <p:spPr>
          <a:xfrm>
            <a:off x="1703943" y="5563741"/>
            <a:ext cx="227494" cy="882836"/>
          </a:xfrm>
          <a:prstGeom prst="rightBracket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3D07E-6559-640E-458E-D5360E0EEC5A}"/>
              </a:ext>
            </a:extLst>
          </p:cNvPr>
          <p:cNvSpPr txBox="1"/>
          <p:nvPr/>
        </p:nvSpPr>
        <p:spPr>
          <a:xfrm>
            <a:off x="2170255" y="5776175"/>
            <a:ext cx="317618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문이 끝나면 계산된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GEO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좌표와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ENU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좌표를 전치하여 각 구조체에 저장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(1440X3)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C53BF3-4B04-5426-0DBD-5304F2002DA1}"/>
              </a:ext>
            </a:extLst>
          </p:cNvPr>
          <p:cNvSpPr txBox="1"/>
          <p:nvPr/>
        </p:nvSpPr>
        <p:spPr>
          <a:xfrm>
            <a:off x="7363628" y="1019086"/>
            <a:ext cx="403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Gound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Track, Sky plot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F98E00-CEC7-8A98-A91D-9C8BBC0490EE}"/>
              </a:ext>
            </a:extLst>
          </p:cNvPr>
          <p:cNvSpPr txBox="1"/>
          <p:nvPr/>
        </p:nvSpPr>
        <p:spPr>
          <a:xfrm>
            <a:off x="7439030" y="3918732"/>
            <a:ext cx="347778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Geoplot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이용하여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Ground Track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과제에서 만든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azimuth, elevation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이용하여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skyplot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실행하여 위성의 궤도 확인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35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711200" y="18719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3.</a:t>
            </a:r>
            <a:r>
              <a:rPr lang="ko-KR" altLang="en-US" sz="2800" b="1" i="1" kern="0" dirty="0">
                <a:solidFill>
                  <a:srgbClr val="010B3C"/>
                </a:solidFill>
              </a:rPr>
              <a:t> 앱 디자이너 사용법</a:t>
            </a:r>
            <a:endParaRPr lang="en-US" altLang="ko-KR" sz="2800" b="1" i="1" kern="0" dirty="0">
              <a:solidFill>
                <a:srgbClr val="010B3C"/>
              </a:solidFill>
            </a:endParaRPr>
          </a:p>
        </p:txBody>
      </p:sp>
      <p:cxnSp>
        <p:nvCxnSpPr>
          <p:cNvPr id="107" name="직선 연결선 106"/>
          <p:cNvCxnSpPr>
            <a:cxnSpLocks/>
          </p:cNvCxnSpPr>
          <p:nvPr/>
        </p:nvCxnSpPr>
        <p:spPr>
          <a:xfrm flipV="1">
            <a:off x="832200" y="842566"/>
            <a:ext cx="10569808" cy="3350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F425540-76C5-89F5-8BF7-FBD1E93C51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t="5060"/>
          <a:stretch/>
        </p:blipFill>
        <p:spPr>
          <a:xfrm>
            <a:off x="3556540" y="1884920"/>
            <a:ext cx="5643641" cy="478588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39A26D-78DF-4A99-40A7-CFD88500E146}"/>
              </a:ext>
            </a:extLst>
          </p:cNvPr>
          <p:cNvSpPr/>
          <p:nvPr/>
        </p:nvSpPr>
        <p:spPr>
          <a:xfrm>
            <a:off x="3816220" y="2383733"/>
            <a:ext cx="3844213" cy="135293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A779F4-14C7-B0E8-1F1C-FB82C98F785A}"/>
              </a:ext>
            </a:extLst>
          </p:cNvPr>
          <p:cNvSpPr txBox="1"/>
          <p:nvPr/>
        </p:nvSpPr>
        <p:spPr>
          <a:xfrm>
            <a:off x="923351" y="2798592"/>
            <a:ext cx="2186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24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시간동안 위성의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Ground Track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Skyplot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9778E0-AAB7-D9E2-9C93-4A00D10F1765}"/>
              </a:ext>
            </a:extLst>
          </p:cNvPr>
          <p:cNvSpPr/>
          <p:nvPr/>
        </p:nvSpPr>
        <p:spPr>
          <a:xfrm>
            <a:off x="7753739" y="2383732"/>
            <a:ext cx="1240972" cy="27991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A07DEB-251F-9E69-1478-58AE8EDE65FB}"/>
              </a:ext>
            </a:extLst>
          </p:cNvPr>
          <p:cNvSpPr txBox="1"/>
          <p:nvPr/>
        </p:nvSpPr>
        <p:spPr>
          <a:xfrm>
            <a:off x="9937704" y="2262081"/>
            <a:ext cx="1790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위성 중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보고 싶은 위성을 선택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9309DC-4CA4-7213-B273-7EC40FB1ACFB}"/>
              </a:ext>
            </a:extLst>
          </p:cNvPr>
          <p:cNvSpPr/>
          <p:nvPr/>
        </p:nvSpPr>
        <p:spPr>
          <a:xfrm>
            <a:off x="3816219" y="3815983"/>
            <a:ext cx="5085185" cy="156287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FD54FC-DF7C-0AF1-5FC9-71AD0B2B55CD}"/>
              </a:ext>
            </a:extLst>
          </p:cNvPr>
          <p:cNvSpPr txBox="1"/>
          <p:nvPr/>
        </p:nvSpPr>
        <p:spPr>
          <a:xfrm>
            <a:off x="208467" y="4282177"/>
            <a:ext cx="3049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위성의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Ground Track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Skyplot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상에서 위치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29FBC350-F48A-B833-4A95-875D96BC850B}"/>
              </a:ext>
            </a:extLst>
          </p:cNvPr>
          <p:cNvCxnSpPr>
            <a:cxnSpLocks/>
            <a:stCxn id="11" idx="1"/>
            <a:endCxn id="14" idx="3"/>
          </p:cNvCxnSpPr>
          <p:nvPr/>
        </p:nvCxnSpPr>
        <p:spPr>
          <a:xfrm rot="10800000">
            <a:off x="3110232" y="3060203"/>
            <a:ext cx="705988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D882A3C-3D5A-6259-98B8-A4AF581CBFD4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8994711" y="2523691"/>
            <a:ext cx="94299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45B17842-1E64-DC94-7E7D-5A4BDB22028B}"/>
              </a:ext>
            </a:extLst>
          </p:cNvPr>
          <p:cNvCxnSpPr>
            <a:cxnSpLocks/>
          </p:cNvCxnSpPr>
          <p:nvPr/>
        </p:nvCxnSpPr>
        <p:spPr>
          <a:xfrm rot="10800000">
            <a:off x="3110231" y="4571759"/>
            <a:ext cx="705988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6E5DB16-AC45-8CFE-C379-7FE93DB686DA}"/>
              </a:ext>
            </a:extLst>
          </p:cNvPr>
          <p:cNvSpPr/>
          <p:nvPr/>
        </p:nvSpPr>
        <p:spPr>
          <a:xfrm>
            <a:off x="6466114" y="5439132"/>
            <a:ext cx="2453952" cy="96328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3DFD2BE-C4AF-C5A8-CAAE-73187D6A2CFE}"/>
              </a:ext>
            </a:extLst>
          </p:cNvPr>
          <p:cNvCxnSpPr>
            <a:cxnSpLocks/>
          </p:cNvCxnSpPr>
          <p:nvPr/>
        </p:nvCxnSpPr>
        <p:spPr>
          <a:xfrm flipV="1">
            <a:off x="8965355" y="5920774"/>
            <a:ext cx="94299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9E62CF7-F963-831F-2B81-E94E3BA7BFFC}"/>
              </a:ext>
            </a:extLst>
          </p:cNvPr>
          <p:cNvSpPr txBox="1"/>
          <p:nvPr/>
        </p:nvSpPr>
        <p:spPr>
          <a:xfrm>
            <a:off x="10217427" y="5659164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위성의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GEO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좌표 위치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0D6CB73-0DFC-C549-884C-4F7FA2FE2C53}"/>
              </a:ext>
            </a:extLst>
          </p:cNvPr>
          <p:cNvSpPr/>
          <p:nvPr/>
        </p:nvSpPr>
        <p:spPr>
          <a:xfrm>
            <a:off x="3857623" y="5439132"/>
            <a:ext cx="2453952" cy="96328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C5F3F87-DACD-5FA1-3E37-AD0D97B14992}"/>
              </a:ext>
            </a:extLst>
          </p:cNvPr>
          <p:cNvCxnSpPr>
            <a:cxnSpLocks/>
          </p:cNvCxnSpPr>
          <p:nvPr/>
        </p:nvCxnSpPr>
        <p:spPr>
          <a:xfrm rot="10800000">
            <a:off x="3110230" y="5920774"/>
            <a:ext cx="705988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69661B3-BC4F-EE00-17F6-C52466F03CD5}"/>
              </a:ext>
            </a:extLst>
          </p:cNvPr>
          <p:cNvSpPr txBox="1"/>
          <p:nvPr/>
        </p:nvSpPr>
        <p:spPr>
          <a:xfrm>
            <a:off x="388484" y="5551442"/>
            <a:ext cx="2644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슬라이더로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24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시간내에서 시간 조정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 간격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0~144)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8E210B-8E86-F134-D18A-77D9D30994EF}"/>
              </a:ext>
            </a:extLst>
          </p:cNvPr>
          <p:cNvSpPr txBox="1"/>
          <p:nvPr/>
        </p:nvSpPr>
        <p:spPr>
          <a:xfrm>
            <a:off x="832200" y="998958"/>
            <a:ext cx="5482591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앱 디자이너 실행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위성을 선택한 후 슬라이더를 움직이면 프로그램 실행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위성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선택시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 후 슬라이더를 움직여야 프로그램 실행</a:t>
            </a:r>
          </a:p>
        </p:txBody>
      </p:sp>
    </p:spTree>
    <p:extLst>
      <p:ext uri="{BB962C8B-B14F-4D97-AF65-F5344CB8AC3E}">
        <p14:creationId xmlns:p14="http://schemas.microsoft.com/office/powerpoint/2010/main" val="145052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직선 연결선 106"/>
          <p:cNvCxnSpPr>
            <a:cxnSpLocks/>
          </p:cNvCxnSpPr>
          <p:nvPr/>
        </p:nvCxnSpPr>
        <p:spPr>
          <a:xfrm>
            <a:off x="4478694" y="3341907"/>
            <a:ext cx="2883159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7836B9-9955-8185-0FFA-194C2784FD47}"/>
              </a:ext>
            </a:extLst>
          </p:cNvPr>
          <p:cNvSpPr txBox="1"/>
          <p:nvPr/>
        </p:nvSpPr>
        <p:spPr>
          <a:xfrm>
            <a:off x="4979880" y="2757132"/>
            <a:ext cx="2216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02139648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431</Words>
  <Application>Microsoft Office PowerPoint</Application>
  <PresentationFormat>와이드스크린</PresentationFormat>
  <Paragraphs>72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나눔스퀘어</vt:lpstr>
      <vt:lpstr>나눔스퀘어 Bold</vt:lpstr>
      <vt:lpstr>맑은 고딕</vt:lpstr>
      <vt:lpstr>Arial</vt:lpstr>
      <vt:lpstr>Cambria Math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안 채원</cp:lastModifiedBy>
  <cp:revision>10</cp:revision>
  <dcterms:created xsi:type="dcterms:W3CDTF">2021-03-04T15:47:58Z</dcterms:created>
  <dcterms:modified xsi:type="dcterms:W3CDTF">2023-06-22T11:38:26Z</dcterms:modified>
</cp:coreProperties>
</file>