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291A-2DE9-4180-9C85-1CF2A5B7B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3E064-41B7-4BB9-BBFA-E7877C74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A83E-99DE-425D-8506-078F0841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34F5-C61F-4798-AAB8-5146448E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450A-0F01-4020-A320-B66EF43F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CD82-8D69-4085-9939-A52B070A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0884C-E745-4046-93B7-7FA616FF5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7579F-8685-4C62-99D5-BAD84A0C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D58A-2FC7-49A2-AD5F-B0AB6558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1059-3243-49D0-BA71-70916F95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C40D5-913E-4D92-87A5-E15BADD69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C2CD2-0491-4641-8D22-6FCD9349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C44B-7A47-4AD9-8247-FC7BF2F5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C9FE-4D82-4FD2-8625-8ACCDFD0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5B67-429A-4032-A837-2B856A5C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B44A-A310-4096-BC3B-E8DCF436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90D3-1F08-461D-8BCD-050291B7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5565-41B5-4574-AF46-F2D49B38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DCBC-7CCB-4391-B2C8-AEC2FBA8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E5DC-B374-45D4-ACA0-73E4D3E2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FA1C-F672-426A-9D71-40252C92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2A94B-F2EB-4D6D-B269-C660A237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FAB6-CBCC-4917-81FC-B2E7A129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D03-24D4-49A9-8F74-98DE7B84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16F5-0BB0-43E0-8775-E512B16B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6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E18B-D29B-4C1F-BB90-BE624E32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EF76-3C54-449F-99E7-21F084CF8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C1AAD-885F-4DDB-A819-BD98B132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2E4EB-1878-4553-84FF-C411BC37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78EC1-C523-4525-B044-E3DF62F1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E031-12D6-4993-B785-A8070C2F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B489-657C-4961-AE92-4B188B07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588C-DF8F-44D3-A882-EF27C9553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F619D-4993-42AA-9A7A-6112084E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41081-6F1E-45EC-9F83-ECF56C426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8A421-ED1E-4D53-B2E2-745AA2B9E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D1E35-7C40-4C8A-9F90-05510D1E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2A17B-55B9-4734-A72C-747021EF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02EBF-4A3F-447B-B1BD-40F6FF8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4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3AB5-0219-452A-B6D8-507153EA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9EAFE-EDB8-476D-B396-DF7F418E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A07CD-1E32-4819-85E3-2FAF4B77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DADE-D3B6-4C14-9BC4-98C2C2C5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EB35C-5AB6-478C-9493-67093A96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2B20E-8D53-4898-A253-FD140131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2FCA-70D2-44BF-B98C-7A4E512E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39C0-E949-4AFA-B83C-FCC928A9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783E-1A94-48D8-B317-FA4F0087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8317A-412C-4D95-9A56-17A4495C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36178-9215-4F03-A072-7DA86720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3A61D-2763-4857-A288-50882A66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0822D-DC87-40E9-A588-D38C8877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5EF4-6EF8-4C81-9D06-C9FF025E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FE6DF-C1AE-4657-A6CA-CF0C8EBCB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465EB-9FDB-4AB4-8C93-B861370E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CAF3-BEBF-4438-B465-C7CE5C9E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3ED8-48AF-42D7-9F1E-EFC176AE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C2F0-C4DA-4714-AAC0-119E077A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38AC4-61A7-4510-890C-482D53DF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6FD6-9E73-4182-A702-682E3666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AE59-E1FF-46E3-AC75-49CBFFC2A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8BB8-BD2B-43A2-A724-8375DFD4E6A6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3D59-83B9-4E60-A151-D318EC02E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F630-E8F1-4267-9185-CBB9A1B3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75A30-B2CD-46C4-AC6F-A5003CA4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26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6DB17-CC71-4787-A1D0-2F344D47A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259019"/>
            <a:ext cx="5462546" cy="43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4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80A9D66-7655-44AC-8446-77F1B011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4214" y="4464168"/>
            <a:ext cx="5946202" cy="838831"/>
          </a:xfrm>
        </p:spPr>
        <p:txBody>
          <a:bodyPr anchor="b">
            <a:noAutofit/>
          </a:bodyPr>
          <a:lstStyle/>
          <a:p>
            <a:pPr algn="r"/>
            <a:r>
              <a:rPr lang="en-US" sz="2000" b="1" dirty="0">
                <a:solidFill>
                  <a:srgbClr val="000000"/>
                </a:solidFill>
              </a:rPr>
              <a:t>We used Tabpy to connect python and Tableau.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</a:rPr>
              <a:t>Created a calculated field which consists of the python script.</a:t>
            </a:r>
          </a:p>
          <a:p>
            <a:pPr algn="r"/>
            <a:r>
              <a:rPr lang="en-US" sz="2000" b="1" dirty="0">
                <a:solidFill>
                  <a:srgbClr val="000000"/>
                </a:solidFill>
              </a:rPr>
              <a:t>The Logistic Regression Model runs in the script and provides the predictions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1CA8A-60F9-4A5F-9D01-A0CB3CE11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5739217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solidFill>
                  <a:srgbClr val="000000"/>
                </a:solidFill>
              </a:rPr>
              <a:t>Predictions</a:t>
            </a:r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114BA-97A8-44B8-98DC-D14167F4AD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181" y="2742819"/>
            <a:ext cx="3163437" cy="335586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E931-2A17-43AD-818C-63C36044A9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18595" y="-9475"/>
            <a:ext cx="2780968" cy="27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5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1634-D19E-46A1-8F6C-A0586FAA3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0080"/>
            <a:ext cx="4470400" cy="54051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100" dirty="0"/>
              <a:t>Through this platform a user can enter a tweet and get a prediction of likes he can get.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We used a text parameter for entering the Tweet.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D0725-0153-4AD2-85EB-D6F1B6B6A2C9}"/>
              </a:ext>
            </a:extLst>
          </p:cNvPr>
          <p:cNvPicPr/>
          <p:nvPr/>
        </p:nvPicPr>
        <p:blipFill rotWithShape="1">
          <a:blip r:embed="rId2"/>
          <a:srcRect l="1629" r="-2" b="-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4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3A867-119D-4A9A-8C7F-EEA396F0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2550" y="1122363"/>
            <a:ext cx="3308130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6541D-A9AC-4806-9615-A56BC9C32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2549" y="3602038"/>
            <a:ext cx="3308131" cy="165576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As the server is quite slow, so we entered three tweets  and tested.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2E10F3-996E-4AF6-A2B6-AC80FDBE4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96391"/>
              </p:ext>
            </p:extLst>
          </p:nvPr>
        </p:nvGraphicFramePr>
        <p:xfrm>
          <a:off x="643467" y="1390946"/>
          <a:ext cx="6274298" cy="40761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3844">
                  <a:extLst>
                    <a:ext uri="{9D8B030D-6E8A-4147-A177-3AD203B41FA5}">
                      <a16:colId xmlns:a16="http://schemas.microsoft.com/office/drawing/2014/main" val="2748901633"/>
                    </a:ext>
                  </a:extLst>
                </a:gridCol>
                <a:gridCol w="1138026">
                  <a:extLst>
                    <a:ext uri="{9D8B030D-6E8A-4147-A177-3AD203B41FA5}">
                      <a16:colId xmlns:a16="http://schemas.microsoft.com/office/drawing/2014/main" val="3209108280"/>
                    </a:ext>
                  </a:extLst>
                </a:gridCol>
                <a:gridCol w="1772428">
                  <a:extLst>
                    <a:ext uri="{9D8B030D-6E8A-4147-A177-3AD203B41FA5}">
                      <a16:colId xmlns:a16="http://schemas.microsoft.com/office/drawing/2014/main" val="1162601887"/>
                    </a:ext>
                  </a:extLst>
                </a:gridCol>
              </a:tblGrid>
              <a:tr h="558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Tweet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Predicted Likes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Factor Consideration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extLst>
                  <a:ext uri="{0D108BD9-81ED-4DB2-BD59-A6C34878D82A}">
                    <a16:rowId xmlns:a16="http://schemas.microsoft.com/office/drawing/2014/main" val="480481978"/>
                  </a:ext>
                </a:extLst>
              </a:tr>
              <a:tr h="23994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What We Expect to See in perspectives of </a:t>
                      </a:r>
                      <a:r>
                        <a:rPr lang="en-US" sz="1500" dirty="0" err="1">
                          <a:effectLst/>
                        </a:rPr>
                        <a:t>BigData</a:t>
                      </a:r>
                      <a:r>
                        <a:rPr lang="en-US" sz="1500" dirty="0">
                          <a:effectLst/>
                        </a:rPr>
                        <a:t> #</a:t>
                      </a:r>
                      <a:r>
                        <a:rPr lang="en-US" sz="1500" dirty="0" err="1">
                          <a:effectLst/>
                        </a:rPr>
                        <a:t>DataScience</a:t>
                      </a:r>
                      <a:r>
                        <a:rPr lang="en-US" sz="1500" dirty="0">
                          <a:effectLst/>
                        </a:rPr>
                        <a:t> #AI #Python #</a:t>
                      </a:r>
                      <a:r>
                        <a:rPr lang="en-US" sz="1500" dirty="0" err="1">
                          <a:effectLst/>
                        </a:rPr>
                        <a:t>RStats</a:t>
                      </a:r>
                      <a:r>
                        <a:rPr lang="en-US" sz="1500" dirty="0">
                          <a:effectLst/>
                        </a:rPr>
                        <a:t> #TensorFlow #JavaScript #Analytics #architecture #DevOps #</a:t>
                      </a:r>
                      <a:r>
                        <a:rPr lang="en-US" sz="1500" dirty="0" err="1">
                          <a:effectLst/>
                        </a:rPr>
                        <a:t>DataEngineering</a:t>
                      </a:r>
                      <a:r>
                        <a:rPr lang="en-US" sz="1500" dirty="0">
                          <a:effectLst/>
                        </a:rPr>
                        <a:t> #ML #Java #ReactJS #</a:t>
                      </a:r>
                      <a:r>
                        <a:rPr lang="en-US" sz="1500" dirty="0" err="1">
                          <a:effectLst/>
                        </a:rPr>
                        <a:t>VueJS</a:t>
                      </a:r>
                      <a:r>
                        <a:rPr lang="en-US" sz="1500" dirty="0">
                          <a:effectLst/>
                        </a:rPr>
                        <a:t> #</a:t>
                      </a:r>
                      <a:r>
                        <a:rPr lang="en-US" sz="1500" dirty="0" err="1">
                          <a:effectLst/>
                        </a:rPr>
                        <a:t>GoLang</a:t>
                      </a:r>
                      <a:r>
                        <a:rPr lang="en-US" sz="1500" dirty="0">
                          <a:effectLst/>
                        </a:rPr>
                        <a:t> #</a:t>
                      </a:r>
                      <a:r>
                        <a:rPr lang="en-US" sz="1500" dirty="0" err="1">
                          <a:effectLst/>
                        </a:rPr>
                        <a:t>CloudComputing</a:t>
                      </a:r>
                      <a:r>
                        <a:rPr lang="en-US" sz="1500" dirty="0">
                          <a:effectLst/>
                        </a:rPr>
                        <a:t> #Serverless #</a:t>
                      </a:r>
                      <a:r>
                        <a:rPr lang="en-US" sz="1500" dirty="0" err="1">
                          <a:effectLst/>
                        </a:rPr>
                        <a:t>infoq</a:t>
                      </a:r>
                      <a:r>
                        <a:rPr lang="en-US" sz="1500" dirty="0">
                          <a:effectLst/>
                        </a:rPr>
                        <a:t> #com #articles #</a:t>
                      </a:r>
                      <a:r>
                        <a:rPr lang="en-US" sz="1500" dirty="0" err="1">
                          <a:effectLst/>
                        </a:rPr>
                        <a:t>infoq</a:t>
                      </a:r>
                      <a:r>
                        <a:rPr lang="en-US" sz="1500" dirty="0">
                          <a:effectLst/>
                        </a:rPr>
                        <a:t> #retrospective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 (6-8]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More Words and large Text Length, Use of frequent words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extLst>
                  <a:ext uri="{0D108BD9-81ED-4DB2-BD59-A6C34878D82A}">
                    <a16:rowId xmlns:a16="http://schemas.microsoft.com/office/drawing/2014/main" val="3985492835"/>
                  </a:ext>
                </a:extLst>
              </a:tr>
              <a:tr h="295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AI is evolving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 (1-2]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Small Sentence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extLst>
                  <a:ext uri="{0D108BD9-81ED-4DB2-BD59-A6C34878D82A}">
                    <a16:rowId xmlns:a16="http://schemas.microsoft.com/office/drawing/2014/main" val="3659294677"/>
                  </a:ext>
                </a:extLst>
              </a:tr>
              <a:tr h="8218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AI is evolving. Learning is fun with #AI #</a:t>
                      </a:r>
                      <a:r>
                        <a:rPr lang="en-US" sz="1500" dirty="0" err="1">
                          <a:effectLst/>
                        </a:rPr>
                        <a:t>BigData</a:t>
                      </a:r>
                      <a:r>
                        <a:rPr lang="en-US" sz="1500" dirty="0">
                          <a:effectLst/>
                        </a:rPr>
                        <a:t> #</a:t>
                      </a:r>
                      <a:r>
                        <a:rPr lang="en-US" sz="1500" dirty="0" err="1">
                          <a:effectLst/>
                        </a:rPr>
                        <a:t>MachineLearning</a:t>
                      </a:r>
                      <a:r>
                        <a:rPr lang="en-US" sz="1500" dirty="0">
                          <a:effectLst/>
                        </a:rPr>
                        <a:t> #NLP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3 (2-3]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Use of frequent words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536" marR="93536" marT="0" marB="0"/>
                </a:tc>
                <a:extLst>
                  <a:ext uri="{0D108BD9-81ED-4DB2-BD59-A6C34878D82A}">
                    <a16:rowId xmlns:a16="http://schemas.microsoft.com/office/drawing/2014/main" val="201924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72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4FD3-3C65-4392-9D04-CF7F3D09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Learnings &amp; Future Work</a:t>
            </a:r>
            <a:br>
              <a:rPr lang="en-US"/>
            </a:br>
            <a:endParaRPr 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6BF20-79A7-45E5-BDA0-C793A8211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Learning Tableau was a great fun to enhance our analytical skills.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We will be working on other models to provide better accuracy and fast predictions.</a:t>
            </a:r>
          </a:p>
        </p:txBody>
      </p:sp>
    </p:spTree>
    <p:extLst>
      <p:ext uri="{BB962C8B-B14F-4D97-AF65-F5344CB8AC3E}">
        <p14:creationId xmlns:p14="http://schemas.microsoft.com/office/powerpoint/2010/main" val="2099936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4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43AA8-BCC7-4344-A02C-4855907B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pic>
        <p:nvPicPr>
          <p:cNvPr id="1026" name="Picture 2" descr="Image result for Prediction of Likes and Retweets in data science">
            <a:extLst>
              <a:ext uri="{FF2B5EF4-FFF2-40B4-BE49-F238E27FC236}">
                <a16:creationId xmlns:a16="http://schemas.microsoft.com/office/drawing/2014/main" id="{649F6DB2-7672-4377-8C12-E6A0CE4C7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81037"/>
            <a:ext cx="5495370" cy="3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C82D3-C098-40B2-937E-C9693F96B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8600" y="3879033"/>
            <a:ext cx="7188199" cy="129209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400" b="1" dirty="0"/>
              <a:t>Social Media is taking control in every field.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400" b="1" dirty="0"/>
              <a:t>Twitter is one of the biggest platforms where people express their opinions.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400" b="1" dirty="0"/>
              <a:t>It can be really interesting if a user has an insight of   how many likes or retweets he can get on his Tweet. </a:t>
            </a:r>
          </a:p>
        </p:txBody>
      </p:sp>
    </p:spTree>
    <p:extLst>
      <p:ext uri="{BB962C8B-B14F-4D97-AF65-F5344CB8AC3E}">
        <p14:creationId xmlns:p14="http://schemas.microsoft.com/office/powerpoint/2010/main" val="44351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BB653-999B-46AD-8A42-414A3279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Tools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CA7F1-13B1-40E1-9DF8-552A29138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04" y="4292070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68F2E"/>
                </a:solidFill>
              </a:rPr>
              <a:t>Tableau</a:t>
            </a:r>
          </a:p>
          <a:p>
            <a:pPr algn="l"/>
            <a:r>
              <a:rPr lang="en-US">
                <a:solidFill>
                  <a:srgbClr val="F68F2E"/>
                </a:solidFill>
              </a:rPr>
              <a:t>Python</a:t>
            </a:r>
          </a:p>
        </p:txBody>
      </p:sp>
      <p:pic>
        <p:nvPicPr>
          <p:cNvPr id="2052" name="Picture 4" descr="Image result for python language">
            <a:extLst>
              <a:ext uri="{FF2B5EF4-FFF2-40B4-BE49-F238E27FC236}">
                <a16:creationId xmlns:a16="http://schemas.microsoft.com/office/drawing/2014/main" id="{99D5A97D-1E43-4A75-94B0-80DEFA4D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19" y="321734"/>
            <a:ext cx="5037312" cy="27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Tableau">
            <a:extLst>
              <a:ext uri="{FF2B5EF4-FFF2-40B4-BE49-F238E27FC236}">
                <a16:creationId xmlns:a16="http://schemas.microsoft.com/office/drawing/2014/main" id="{2A4A37F4-C23A-445D-A1E2-3CC45F94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59" y="3750733"/>
            <a:ext cx="4818632" cy="27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FDF74-B6CC-49E3-87CE-DC5A08E0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C75F343-2E3B-430A-988C-603DFE22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Data Collection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Data Cleaning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Statistical Analysis and Visualizations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126009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D21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591D7-9F1D-4C51-9358-DD943DF18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34BF0-F1CA-49AC-843A-D211791A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82967"/>
            <a:ext cx="7188199" cy="255181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E604CDC-69E2-4D15-8173-20DA55930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884873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b="1" dirty="0"/>
              <a:t>Collected Data for Year 2018 for Tweets with “DataScience” using Tweepy(A python library)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About 2.5 millions records were obtained.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046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56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00523-31C0-4A61-8960-97EE05CB1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Data Cleaning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79B767-EF77-4DE7-8F9C-0F8235D58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0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8448A-6771-4E90-A7A3-2E84BE598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Cleaned the data using Python libraries like nltk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Columns after cleaning: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Date – Creation date of Tweet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Retweet- Count of Retweets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Likes- Count of Likes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Text – Cleaned Tweet Text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Hashtags – Hashtags used in Tweets</a:t>
            </a:r>
          </a:p>
        </p:txBody>
      </p:sp>
    </p:spTree>
    <p:extLst>
      <p:ext uri="{BB962C8B-B14F-4D97-AF65-F5344CB8AC3E}">
        <p14:creationId xmlns:p14="http://schemas.microsoft.com/office/powerpoint/2010/main" val="109954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3A7F-029E-4C76-BAFB-60D60FF7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CAFE5-A2F2-4603-8FF8-9E18FC591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Used Line chart to see the trends over the Year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Used Range filter to slide over the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The numbers on the line chart gives the highest number of likes and retweets during the range selected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The total Retweets and Likes represent the total number received during the time period selected.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The motive was to analyze the trend of Data Science among people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6DF9A-6B19-4DC4-9598-E30FF517E0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84057" y="1032173"/>
            <a:ext cx="3796790" cy="30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4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5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D4898-8EBC-4C15-B8BE-CD7A6CC2D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D58A7-F316-4CEE-A4D6-020A4EF04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690" y="742385"/>
            <a:ext cx="7188199" cy="22822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15A97A-692C-4078-98DB-F2B83012D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690" y="3503112"/>
            <a:ext cx="7293430" cy="261250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Next Part of the Story was to figure out the features on which a Tweet can depend.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Analyzed Tweet Length and Word count 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We used stacked bar chart and dual axis for Comparing retweets and likes.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We found that maximum likes and retweets can be obtained with Text length of around 230 and word count of 30.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6854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5B81F-58A0-42DF-B5E4-9CAEEB1BF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9" r="289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4E6C2-70C1-40AA-A8E6-97205BE49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Word Cloud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6FE0359-CFB1-4627-9E0A-B66C0D3C2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We analyzed the hashtags in the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Used Size , Color and Text on the Marks card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Filtered top words.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Greater the size, more frequent is the word.</a:t>
            </a:r>
          </a:p>
        </p:txBody>
      </p:sp>
    </p:spTree>
    <p:extLst>
      <p:ext uri="{BB962C8B-B14F-4D97-AF65-F5344CB8AC3E}">
        <p14:creationId xmlns:p14="http://schemas.microsoft.com/office/powerpoint/2010/main" val="279092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495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Motivation</vt:lpstr>
      <vt:lpstr>Tools Used</vt:lpstr>
      <vt:lpstr>Methodology</vt:lpstr>
      <vt:lpstr>Data Collection</vt:lpstr>
      <vt:lpstr>Data Cleaning</vt:lpstr>
      <vt:lpstr>Trend Analysis</vt:lpstr>
      <vt:lpstr>Feature Selection</vt:lpstr>
      <vt:lpstr>Word Cloud</vt:lpstr>
      <vt:lpstr>Predictions</vt:lpstr>
      <vt:lpstr>Through this platform a user can enter a tweet and get a prediction of likes he can get.  We used a text parameter for entering the Tweet.</vt:lpstr>
      <vt:lpstr>Test</vt:lpstr>
      <vt:lpstr>Learnings &amp; 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Gupta</dc:creator>
  <cp:lastModifiedBy>Anchal Gupta</cp:lastModifiedBy>
  <cp:revision>6</cp:revision>
  <dcterms:created xsi:type="dcterms:W3CDTF">2019-02-17T18:58:25Z</dcterms:created>
  <dcterms:modified xsi:type="dcterms:W3CDTF">2019-02-17T21:11:54Z</dcterms:modified>
</cp:coreProperties>
</file>