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1" Type="http://schemas.openxmlformats.org/officeDocument/2006/relationships/hyperlink" Target="https://en.wikipedia.org/wiki/Base_class" TargetMode="External"/><Relationship Id="rId10" Type="http://schemas.openxmlformats.org/officeDocument/2006/relationships/hyperlink" Target="https://en.wikipedia.org/wiki/New_(C%2B%2B)" TargetMode="External"/><Relationship Id="rId13" Type="http://schemas.openxmlformats.org/officeDocument/2006/relationships/hyperlink" Target="https://en.wikipedia.org/wiki/Polymorphism_(computer_science)" TargetMode="External"/><Relationship Id="rId12" Type="http://schemas.openxmlformats.org/officeDocument/2006/relationships/hyperlink" Target="https://en.wikipedia.org/wiki/Virtual_method#Abstract_classes_and_pure_virtual_functions"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en.wikipedia.org/wiki/Design_pattern_(computer_science)" TargetMode="External"/><Relationship Id="rId4" Type="http://schemas.openxmlformats.org/officeDocument/2006/relationships/hyperlink" Target="https://en.wikipedia.org/wiki/Software_development" TargetMode="External"/><Relationship Id="rId9" Type="http://schemas.openxmlformats.org/officeDocument/2006/relationships/hyperlink" Target="https://en.wikipedia.org/wiki/Abstract_factory_pattern" TargetMode="External"/><Relationship Id="rId15" Type="http://schemas.openxmlformats.org/officeDocument/2006/relationships/hyperlink" Target="https://en.wikipedia.org/wiki/Factory_method" TargetMode="External"/><Relationship Id="rId14" Type="http://schemas.openxmlformats.org/officeDocument/2006/relationships/hyperlink" Target="https://en.wikipedia.org/wiki/Constructor_(computer_science)" TargetMode="External"/><Relationship Id="rId17" Type="http://schemas.openxmlformats.org/officeDocument/2006/relationships/hyperlink" Target="https://en.wikipedia.org/wiki/Derived_class" TargetMode="External"/><Relationship Id="rId16" Type="http://schemas.openxmlformats.org/officeDocument/2006/relationships/hyperlink" Target="https://en.wikipedia.org/wiki/Parameter" TargetMode="External"/><Relationship Id="rId5" Type="http://schemas.openxmlformats.org/officeDocument/2006/relationships/hyperlink" Target="https://en.wikipedia.org/wiki/Object_(computer_science)" TargetMode="External"/><Relationship Id="rId6" Type="http://schemas.openxmlformats.org/officeDocument/2006/relationships/hyperlink" Target="https://en.wikipedia.org/wiki/Prototype" TargetMode="External"/><Relationship Id="rId7" Type="http://schemas.openxmlformats.org/officeDocument/2006/relationships/hyperlink" Target="https://en.wikipedia.org/wiki/Instance_(computer_science)" TargetMode="External"/><Relationship Id="rId8" Type="http://schemas.openxmlformats.org/officeDocument/2006/relationships/hyperlink" Target="https://en.wikipedia.org/wiki/Subclass_(computer_scienc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Template_method_patter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n.wikipedia.org/wiki/Abstract_factory_pattern#cite_note-abstract_factory-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sz="2400">
                <a:solidFill>
                  <a:srgbClr val="008080"/>
                </a:solidFill>
              </a:rPr>
              <a:t>Software </a:t>
            </a:r>
            <a:r>
              <a:rPr lang="en" sz="2400">
                <a:solidFill>
                  <a:srgbClr val="008080"/>
                </a:solidFill>
              </a:rPr>
              <a:t>Design patterns</a:t>
            </a:r>
          </a:p>
          <a:p>
            <a:pPr lvl="0" algn="l">
              <a:spcBef>
                <a:spcPts val="0"/>
              </a:spcBef>
              <a:buNone/>
            </a:pPr>
            <a:r>
              <a:t/>
            </a:r>
            <a:endParaRPr sz="2400">
              <a:solidFill>
                <a:srgbClr val="008080"/>
              </a:solidFill>
            </a:endParaRPr>
          </a:p>
        </p:txBody>
      </p:sp>
      <p:sp>
        <p:nvSpPr>
          <p:cNvPr id="55" name="Shape 55"/>
          <p:cNvSpPr txBox="1"/>
          <p:nvPr>
            <p:ph idx="1" type="subTitle"/>
          </p:nvPr>
        </p:nvSpPr>
        <p:spPr>
          <a:xfrm>
            <a:off x="5277450" y="3844225"/>
            <a:ext cx="3554700" cy="495600"/>
          </a:xfrm>
          <a:prstGeom prst="rect">
            <a:avLst/>
          </a:prstGeom>
        </p:spPr>
        <p:txBody>
          <a:bodyPr anchorCtr="0" anchor="t" bIns="91425" lIns="91425" rIns="91425" tIns="91425">
            <a:noAutofit/>
          </a:bodyPr>
          <a:lstStyle/>
          <a:p>
            <a:pPr lvl="0">
              <a:spcBef>
                <a:spcPts val="0"/>
              </a:spcBef>
              <a:buNone/>
            </a:pPr>
            <a:r>
              <a:rPr lang="en" sz="1800"/>
              <a:t> Presentation by Anchal Gupta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60000"/>
              </a:lnSpc>
              <a:spcBef>
                <a:spcPts val="400"/>
              </a:spcBef>
              <a:buNone/>
            </a:pPr>
            <a:r>
              <a:rPr b="1" lang="en" sz="1550">
                <a:highlight>
                  <a:srgbClr val="FFFFFF"/>
                </a:highlight>
              </a:rPr>
              <a:t>Class diagram</a:t>
            </a:r>
          </a:p>
          <a:p>
            <a:pPr lvl="0" rtl="0">
              <a:spcBef>
                <a:spcPts val="0"/>
              </a:spcBef>
              <a:buClr>
                <a:schemeClr val="dk1"/>
              </a:buClr>
              <a:buSzPct val="45833"/>
              <a:buFont typeface="Arial"/>
              <a:buNone/>
            </a:pPr>
            <a:r>
              <a:t/>
            </a:r>
            <a:endParaRPr sz="2400"/>
          </a:p>
          <a:p>
            <a:pPr lvl="0">
              <a:spcBef>
                <a:spcPts val="0"/>
              </a:spcBef>
              <a:buNone/>
            </a:pPr>
            <a:r>
              <a:t/>
            </a:r>
            <a:endParaRPr sz="2400"/>
          </a:p>
        </p:txBody>
      </p:sp>
      <p:sp>
        <p:nvSpPr>
          <p:cNvPr id="110" name="Shape 11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 </a:t>
            </a:r>
          </a:p>
        </p:txBody>
      </p:sp>
      <p:pic>
        <p:nvPicPr>
          <p:cNvPr descr="Abstract factory.svg" id="111" name="Shape 111"/>
          <p:cNvPicPr preferRelativeResize="0"/>
          <p:nvPr/>
        </p:nvPicPr>
        <p:blipFill>
          <a:blip r:embed="rId3">
            <a:alphaModFix/>
          </a:blip>
          <a:stretch>
            <a:fillRect/>
          </a:stretch>
        </p:blipFill>
        <p:spPr>
          <a:xfrm>
            <a:off x="1289050" y="771525"/>
            <a:ext cx="6565900" cy="4178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nvSpPr>
        <p:spPr>
          <a:xfrm>
            <a:off x="261325" y="29700"/>
            <a:ext cx="4228800" cy="5084100"/>
          </a:xfrm>
          <a:prstGeom prst="rect">
            <a:avLst/>
          </a:prstGeom>
          <a:noFill/>
          <a:ln>
            <a:noFill/>
          </a:ln>
        </p:spPr>
        <p:txBody>
          <a:bodyPr anchorCtr="0" anchor="ctr" bIns="91425" lIns="91425" rIns="91425" tIns="91425">
            <a:noAutofit/>
          </a:bodyPr>
          <a:lstStyle/>
          <a:p>
            <a:pPr lvl="0" rtl="0">
              <a:lnSpc>
                <a:spcPct val="130000"/>
              </a:lnSpc>
              <a:spcBef>
                <a:spcPts val="1700"/>
              </a:spcBef>
              <a:spcAft>
                <a:spcPts val="400"/>
              </a:spcAft>
              <a:buNone/>
            </a:pPr>
            <a:r>
              <a:rPr lang="en" sz="1700">
                <a:solidFill>
                  <a:schemeClr val="dk1"/>
                </a:solidFill>
                <a:highlight>
                  <a:srgbClr val="FFFFFF"/>
                </a:highlight>
                <a:latin typeface="Georgia"/>
                <a:ea typeface="Georgia"/>
                <a:cs typeface="Georgia"/>
                <a:sym typeface="Georgia"/>
              </a:rPr>
              <a:t>Pseudocode</a:t>
            </a:r>
          </a:p>
          <a:p>
            <a:pPr lvl="0" rtl="0">
              <a:lnSpc>
                <a:spcPct val="115000"/>
              </a:lnSpc>
              <a:spcBef>
                <a:spcPts val="600"/>
              </a:spcBef>
              <a:spcAft>
                <a:spcPts val="600"/>
              </a:spcAft>
              <a:buNone/>
            </a:pPr>
            <a:r>
              <a:rPr lang="en" sz="1100">
                <a:solidFill>
                  <a:srgbClr val="252525"/>
                </a:solidFill>
                <a:highlight>
                  <a:srgbClr val="FFFFFF"/>
                </a:highlight>
              </a:rPr>
              <a:t>It should render a button in either a Windows style or Mac OS X style depending on which kind of factory was used. Note that the Application has no idea what kind of </a:t>
            </a:r>
            <a:r>
              <a:rPr lang="en" sz="1100">
                <a:solidFill>
                  <a:srgbClr val="252525"/>
                </a:solidFill>
                <a:highlight>
                  <a:srgbClr val="FFFFFF"/>
                </a:highlight>
                <a:latin typeface="Verdana"/>
                <a:ea typeface="Verdana"/>
                <a:cs typeface="Verdana"/>
                <a:sym typeface="Verdana"/>
              </a:rPr>
              <a:t>GUIFactory</a:t>
            </a:r>
            <a:r>
              <a:rPr lang="en" sz="1100">
                <a:solidFill>
                  <a:srgbClr val="252525"/>
                </a:solidFill>
                <a:highlight>
                  <a:srgbClr val="FFFFFF"/>
                </a:highlight>
              </a:rPr>
              <a:t> it is given or even what kind of </a:t>
            </a:r>
            <a:r>
              <a:rPr lang="en" sz="1100">
                <a:solidFill>
                  <a:srgbClr val="252525"/>
                </a:solidFill>
                <a:highlight>
                  <a:srgbClr val="FFFFFF"/>
                </a:highlight>
                <a:latin typeface="Verdana"/>
                <a:ea typeface="Verdana"/>
                <a:cs typeface="Verdana"/>
                <a:sym typeface="Verdana"/>
              </a:rPr>
              <a:t>Button</a:t>
            </a:r>
            <a:r>
              <a:rPr lang="en" sz="1100">
                <a:solidFill>
                  <a:srgbClr val="252525"/>
                </a:solidFill>
                <a:highlight>
                  <a:srgbClr val="FFFFFF"/>
                </a:highlight>
              </a:rPr>
              <a:t> that factory creates.</a:t>
            </a:r>
          </a:p>
          <a:p>
            <a:pPr lvl="0" rtl="0">
              <a:lnSpc>
                <a:spcPct val="115000"/>
              </a:lnSpc>
              <a:spcBef>
                <a:spcPts val="600"/>
              </a:spcBef>
              <a:spcAft>
                <a:spcPts val="600"/>
              </a:spcAft>
              <a:buNone/>
            </a:pPr>
            <a:r>
              <a:t/>
            </a:r>
            <a:endParaRPr sz="1050">
              <a:solidFill>
                <a:srgbClr val="252525"/>
              </a:solidFill>
              <a:highlight>
                <a:srgbClr val="FFFFFF"/>
              </a:highlight>
            </a:endParaRPr>
          </a:p>
          <a:p>
            <a:pPr lvl="0" rtl="0">
              <a:lnSpc>
                <a:spcPct val="130000"/>
              </a:lnSpc>
              <a:spcBef>
                <a:spcPts val="0"/>
              </a:spcBef>
              <a:buNone/>
            </a:pPr>
            <a:r>
              <a:rPr b="1" lang="en" sz="1050">
                <a:solidFill>
                  <a:schemeClr val="dk1"/>
                </a:solidFill>
                <a:highlight>
                  <a:srgbClr val="F8F9FA"/>
                </a:highlight>
                <a:latin typeface="Verdana"/>
                <a:ea typeface="Verdana"/>
                <a:cs typeface="Verdana"/>
                <a:sym typeface="Verdana"/>
              </a:rPr>
              <a:t>interface</a:t>
            </a:r>
            <a:r>
              <a:rPr lang="en" sz="1050">
                <a:solidFill>
                  <a:schemeClr val="dk1"/>
                </a:solidFill>
                <a:highlight>
                  <a:srgbClr val="F8F9FA"/>
                </a:highlight>
                <a:latin typeface="Verdana"/>
                <a:ea typeface="Verdana"/>
                <a:cs typeface="Verdana"/>
                <a:sym typeface="Verdana"/>
              </a:rPr>
              <a:t> Button </a:t>
            </a:r>
            <a:r>
              <a:rPr b="1" lang="en" sz="1050">
                <a:solidFill>
                  <a:schemeClr val="dk1"/>
                </a:solidFill>
                <a:highlight>
                  <a:srgbClr val="F8F9FA"/>
                </a:highlight>
                <a:latin typeface="Verdana"/>
                <a:ea typeface="Verdana"/>
                <a:cs typeface="Verdana"/>
                <a:sym typeface="Verdana"/>
              </a:rPr>
              <a:t>is</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chemeClr val="dk1"/>
                </a:solidFill>
                <a:highlight>
                  <a:srgbClr val="F8F9FA"/>
                </a:highlight>
                <a:latin typeface="Verdana"/>
                <a:ea typeface="Verdana"/>
                <a:cs typeface="Verdana"/>
                <a:sym typeface="Verdana"/>
              </a:rPr>
              <a:t>method</a:t>
            </a:r>
            <a:r>
              <a:rPr lang="en" sz="1050">
                <a:solidFill>
                  <a:schemeClr val="dk1"/>
                </a:solidFill>
                <a:highlight>
                  <a:srgbClr val="F8F9FA"/>
                </a:highlight>
                <a:latin typeface="Verdana"/>
                <a:ea typeface="Verdana"/>
                <a:cs typeface="Verdana"/>
                <a:sym typeface="Verdana"/>
              </a:rPr>
              <a:t> paint()</a:t>
            </a:r>
            <a:br>
              <a:rPr lang="en" sz="1050">
                <a:solidFill>
                  <a:schemeClr val="dk1"/>
                </a:solidFill>
                <a:highlight>
                  <a:srgbClr val="F8F9FA"/>
                </a:highlight>
                <a:latin typeface="Verdana"/>
                <a:ea typeface="Verdana"/>
                <a:cs typeface="Verdana"/>
                <a:sym typeface="Verdana"/>
              </a:rPr>
            </a:br>
            <a:br>
              <a:rPr lang="en" sz="1050">
                <a:solidFill>
                  <a:schemeClr val="dk1"/>
                </a:solidFill>
                <a:highlight>
                  <a:srgbClr val="F8F9FA"/>
                </a:highlight>
                <a:latin typeface="Verdana"/>
                <a:ea typeface="Verdana"/>
                <a:cs typeface="Verdana"/>
                <a:sym typeface="Verdana"/>
              </a:rPr>
            </a:br>
            <a:r>
              <a:rPr b="1" lang="en" sz="1050">
                <a:solidFill>
                  <a:schemeClr val="dk1"/>
                </a:solidFill>
                <a:highlight>
                  <a:srgbClr val="F8F9FA"/>
                </a:highlight>
                <a:latin typeface="Verdana"/>
                <a:ea typeface="Verdana"/>
                <a:cs typeface="Verdana"/>
                <a:sym typeface="Verdana"/>
              </a:rPr>
              <a:t>interface</a:t>
            </a:r>
            <a:r>
              <a:rPr lang="en" sz="1050">
                <a:solidFill>
                  <a:schemeClr val="dk1"/>
                </a:solidFill>
                <a:highlight>
                  <a:srgbClr val="F8F9FA"/>
                </a:highlight>
                <a:latin typeface="Verdana"/>
                <a:ea typeface="Verdana"/>
                <a:cs typeface="Verdana"/>
                <a:sym typeface="Verdana"/>
              </a:rPr>
              <a:t> GUIFactory </a:t>
            </a:r>
            <a:r>
              <a:rPr b="1" lang="en" sz="1050">
                <a:solidFill>
                  <a:schemeClr val="dk1"/>
                </a:solidFill>
                <a:highlight>
                  <a:srgbClr val="F8F9FA"/>
                </a:highlight>
                <a:latin typeface="Verdana"/>
                <a:ea typeface="Verdana"/>
                <a:cs typeface="Verdana"/>
                <a:sym typeface="Verdana"/>
              </a:rPr>
              <a:t>is</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chemeClr val="dk1"/>
                </a:solidFill>
                <a:highlight>
                  <a:srgbClr val="F8F9FA"/>
                </a:highlight>
                <a:latin typeface="Verdana"/>
                <a:ea typeface="Verdana"/>
                <a:cs typeface="Verdana"/>
                <a:sym typeface="Verdana"/>
              </a:rPr>
              <a:t>method</a:t>
            </a:r>
            <a:r>
              <a:rPr lang="en" sz="1050">
                <a:solidFill>
                  <a:schemeClr val="dk1"/>
                </a:solidFill>
                <a:highlight>
                  <a:srgbClr val="F8F9FA"/>
                </a:highlight>
                <a:latin typeface="Verdana"/>
                <a:ea typeface="Verdana"/>
                <a:cs typeface="Verdana"/>
                <a:sym typeface="Verdana"/>
              </a:rPr>
              <a:t> createButton()</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chemeClr val="dk1"/>
                </a:solidFill>
                <a:highlight>
                  <a:srgbClr val="F8F9FA"/>
                </a:highlight>
                <a:latin typeface="Verdana"/>
                <a:ea typeface="Verdana"/>
                <a:cs typeface="Verdana"/>
                <a:sym typeface="Verdana"/>
              </a:rPr>
              <a:t>output: </a:t>
            </a:r>
            <a:r>
              <a:rPr lang="en" sz="1050">
                <a:solidFill>
                  <a:schemeClr val="dk1"/>
                </a:solidFill>
                <a:highlight>
                  <a:srgbClr val="F8F9FA"/>
                </a:highlight>
                <a:latin typeface="Verdana"/>
                <a:ea typeface="Verdana"/>
                <a:cs typeface="Verdana"/>
                <a:sym typeface="Verdana"/>
              </a:rPr>
              <a:t>a </a:t>
            </a:r>
            <a:r>
              <a:rPr i="1" lang="en" sz="1050">
                <a:solidFill>
                  <a:schemeClr val="dk1"/>
                </a:solidFill>
                <a:highlight>
                  <a:srgbClr val="F8F9FA"/>
                </a:highlight>
                <a:latin typeface="Verdana"/>
                <a:ea typeface="Verdana"/>
                <a:cs typeface="Verdana"/>
                <a:sym typeface="Verdana"/>
              </a:rPr>
              <a:t>button</a:t>
            </a:r>
            <a:br>
              <a:rPr lang="en" sz="1050">
                <a:solidFill>
                  <a:schemeClr val="dk1"/>
                </a:solidFill>
                <a:highlight>
                  <a:srgbClr val="F8F9FA"/>
                </a:highlight>
                <a:latin typeface="Verdana"/>
                <a:ea typeface="Verdana"/>
                <a:cs typeface="Verdana"/>
                <a:sym typeface="Verdana"/>
              </a:rPr>
            </a:br>
            <a:br>
              <a:rPr lang="en" sz="1050">
                <a:solidFill>
                  <a:schemeClr val="dk1"/>
                </a:solidFill>
                <a:highlight>
                  <a:srgbClr val="F8F9FA"/>
                </a:highlight>
                <a:latin typeface="Verdana"/>
                <a:ea typeface="Verdana"/>
                <a:cs typeface="Verdana"/>
                <a:sym typeface="Verdana"/>
              </a:rPr>
            </a:br>
            <a:r>
              <a:rPr b="1" lang="en" sz="1050">
                <a:solidFill>
                  <a:schemeClr val="dk1"/>
                </a:solidFill>
                <a:highlight>
                  <a:srgbClr val="F8F9FA"/>
                </a:highlight>
                <a:latin typeface="Verdana"/>
                <a:ea typeface="Verdana"/>
                <a:cs typeface="Verdana"/>
                <a:sym typeface="Verdana"/>
              </a:rPr>
              <a:t>class</a:t>
            </a:r>
            <a:r>
              <a:rPr lang="en" sz="1050">
                <a:solidFill>
                  <a:schemeClr val="dk1"/>
                </a:solidFill>
                <a:highlight>
                  <a:srgbClr val="F8F9FA"/>
                </a:highlight>
                <a:latin typeface="Verdana"/>
                <a:ea typeface="Verdana"/>
                <a:cs typeface="Verdana"/>
                <a:sym typeface="Verdana"/>
              </a:rPr>
              <a:t> WinFactory implementing GUIFactory </a:t>
            </a:r>
            <a:r>
              <a:rPr b="1" lang="en" sz="1050">
                <a:solidFill>
                  <a:schemeClr val="dk1"/>
                </a:solidFill>
                <a:highlight>
                  <a:srgbClr val="F8F9FA"/>
                </a:highlight>
                <a:latin typeface="Verdana"/>
                <a:ea typeface="Verdana"/>
                <a:cs typeface="Verdana"/>
                <a:sym typeface="Verdana"/>
              </a:rPr>
              <a:t>is</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chemeClr val="dk1"/>
                </a:solidFill>
                <a:highlight>
                  <a:srgbClr val="F8F9FA"/>
                </a:highlight>
                <a:latin typeface="Verdana"/>
                <a:ea typeface="Verdana"/>
                <a:cs typeface="Verdana"/>
                <a:sym typeface="Verdana"/>
              </a:rPr>
              <a:t>method</a:t>
            </a:r>
            <a:r>
              <a:rPr lang="en" sz="1050">
                <a:solidFill>
                  <a:schemeClr val="dk1"/>
                </a:solidFill>
                <a:highlight>
                  <a:srgbClr val="F8F9FA"/>
                </a:highlight>
                <a:latin typeface="Verdana"/>
                <a:ea typeface="Verdana"/>
                <a:cs typeface="Verdana"/>
                <a:sym typeface="Verdana"/>
              </a:rPr>
              <a:t> createButton() </a:t>
            </a:r>
            <a:r>
              <a:rPr b="1" lang="en" sz="1050">
                <a:solidFill>
                  <a:schemeClr val="dk1"/>
                </a:solidFill>
                <a:highlight>
                  <a:srgbClr val="F8F9FA"/>
                </a:highlight>
                <a:latin typeface="Verdana"/>
                <a:ea typeface="Verdana"/>
                <a:cs typeface="Verdana"/>
                <a:sym typeface="Verdana"/>
              </a:rPr>
              <a:t>is</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chemeClr val="dk1"/>
                </a:solidFill>
                <a:highlight>
                  <a:srgbClr val="F8F9FA"/>
                </a:highlight>
                <a:latin typeface="Verdana"/>
                <a:ea typeface="Verdana"/>
                <a:cs typeface="Verdana"/>
                <a:sym typeface="Verdana"/>
              </a:rPr>
              <a:t>output: </a:t>
            </a:r>
            <a:r>
              <a:rPr lang="en" sz="1050">
                <a:solidFill>
                  <a:schemeClr val="dk1"/>
                </a:solidFill>
                <a:highlight>
                  <a:srgbClr val="F8F9FA"/>
                </a:highlight>
                <a:latin typeface="Verdana"/>
                <a:ea typeface="Verdana"/>
                <a:cs typeface="Verdana"/>
                <a:sym typeface="Verdana"/>
              </a:rPr>
              <a:t>a Windows button</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Return a new WinButton</a:t>
            </a:r>
            <a:br>
              <a:rPr lang="en" sz="1050">
                <a:solidFill>
                  <a:schemeClr val="dk1"/>
                </a:solidFill>
                <a:highlight>
                  <a:srgbClr val="F8F9FA"/>
                </a:highlight>
                <a:latin typeface="Verdana"/>
                <a:ea typeface="Verdana"/>
                <a:cs typeface="Verdana"/>
                <a:sym typeface="Verdana"/>
              </a:rPr>
            </a:br>
            <a:br>
              <a:rPr lang="en" sz="1050">
                <a:solidFill>
                  <a:schemeClr val="dk1"/>
                </a:solidFill>
                <a:highlight>
                  <a:srgbClr val="F8F9FA"/>
                </a:highlight>
                <a:latin typeface="Verdana"/>
                <a:ea typeface="Verdana"/>
                <a:cs typeface="Verdana"/>
                <a:sym typeface="Verdana"/>
              </a:rPr>
            </a:br>
            <a:r>
              <a:rPr b="1" lang="en" sz="1050">
                <a:solidFill>
                  <a:schemeClr val="dk1"/>
                </a:solidFill>
                <a:highlight>
                  <a:srgbClr val="F8F9FA"/>
                </a:highlight>
                <a:latin typeface="Verdana"/>
                <a:ea typeface="Verdana"/>
                <a:cs typeface="Verdana"/>
                <a:sym typeface="Verdana"/>
              </a:rPr>
              <a:t>class</a:t>
            </a:r>
            <a:r>
              <a:rPr lang="en" sz="1050">
                <a:solidFill>
                  <a:schemeClr val="dk1"/>
                </a:solidFill>
                <a:highlight>
                  <a:srgbClr val="F8F9FA"/>
                </a:highlight>
                <a:latin typeface="Verdana"/>
                <a:ea typeface="Verdana"/>
                <a:cs typeface="Verdana"/>
                <a:sym typeface="Verdana"/>
              </a:rPr>
              <a:t> OSXFactory implementing GUIFactory </a:t>
            </a:r>
            <a:r>
              <a:rPr b="1" lang="en" sz="1050">
                <a:solidFill>
                  <a:schemeClr val="dk1"/>
                </a:solidFill>
                <a:highlight>
                  <a:srgbClr val="F8F9FA"/>
                </a:highlight>
                <a:latin typeface="Verdana"/>
                <a:ea typeface="Verdana"/>
                <a:cs typeface="Verdana"/>
                <a:sym typeface="Verdana"/>
              </a:rPr>
              <a:t>is</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chemeClr val="dk1"/>
                </a:solidFill>
                <a:highlight>
                  <a:srgbClr val="F8F9FA"/>
                </a:highlight>
                <a:latin typeface="Verdana"/>
                <a:ea typeface="Verdana"/>
                <a:cs typeface="Verdana"/>
                <a:sym typeface="Verdana"/>
              </a:rPr>
              <a:t>method</a:t>
            </a:r>
            <a:r>
              <a:rPr lang="en" sz="1050">
                <a:solidFill>
                  <a:schemeClr val="dk1"/>
                </a:solidFill>
                <a:highlight>
                  <a:srgbClr val="F8F9FA"/>
                </a:highlight>
                <a:latin typeface="Verdana"/>
                <a:ea typeface="Verdana"/>
                <a:cs typeface="Verdana"/>
                <a:sym typeface="Verdana"/>
              </a:rPr>
              <a:t> createButton() </a:t>
            </a:r>
            <a:r>
              <a:rPr b="1" lang="en" sz="1050">
                <a:solidFill>
                  <a:schemeClr val="dk1"/>
                </a:solidFill>
                <a:highlight>
                  <a:srgbClr val="F8F9FA"/>
                </a:highlight>
                <a:latin typeface="Verdana"/>
                <a:ea typeface="Verdana"/>
                <a:cs typeface="Verdana"/>
                <a:sym typeface="Verdana"/>
              </a:rPr>
              <a:t>is</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chemeClr val="dk1"/>
                </a:solidFill>
                <a:highlight>
                  <a:srgbClr val="F8F9FA"/>
                </a:highlight>
                <a:latin typeface="Verdana"/>
                <a:ea typeface="Verdana"/>
                <a:cs typeface="Verdana"/>
                <a:sym typeface="Verdana"/>
              </a:rPr>
              <a:t>output: </a:t>
            </a:r>
            <a:r>
              <a:rPr lang="en" sz="1050">
                <a:solidFill>
                  <a:schemeClr val="dk1"/>
                </a:solidFill>
                <a:highlight>
                  <a:srgbClr val="F8F9FA"/>
                </a:highlight>
                <a:latin typeface="Verdana"/>
                <a:ea typeface="Verdana"/>
                <a:cs typeface="Verdana"/>
                <a:sym typeface="Verdana"/>
              </a:rPr>
              <a:t>an OS X button</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Return a new OSXButton</a:t>
            </a:r>
            <a:br>
              <a:rPr lang="en" sz="1050">
                <a:solidFill>
                  <a:schemeClr val="dk1"/>
                </a:solidFill>
                <a:highlight>
                  <a:srgbClr val="F8F9FA"/>
                </a:highlight>
                <a:latin typeface="Verdana"/>
                <a:ea typeface="Verdana"/>
                <a:cs typeface="Verdana"/>
                <a:sym typeface="Verdana"/>
              </a:rPr>
            </a:br>
          </a:p>
        </p:txBody>
      </p:sp>
      <p:sp>
        <p:nvSpPr>
          <p:cNvPr id="117" name="Shape 117"/>
          <p:cNvSpPr txBox="1"/>
          <p:nvPr/>
        </p:nvSpPr>
        <p:spPr>
          <a:xfrm>
            <a:off x="4941550" y="59400"/>
            <a:ext cx="4038900" cy="5084100"/>
          </a:xfrm>
          <a:prstGeom prst="rect">
            <a:avLst/>
          </a:prstGeom>
          <a:noFill/>
          <a:ln>
            <a:noFill/>
          </a:ln>
        </p:spPr>
        <p:txBody>
          <a:bodyPr anchorCtr="0" anchor="ctr" bIns="91425" lIns="91425" rIns="91425" tIns="91425">
            <a:noAutofit/>
          </a:bodyPr>
          <a:lstStyle/>
          <a:p>
            <a:pPr lvl="0" rtl="0">
              <a:lnSpc>
                <a:spcPct val="130000"/>
              </a:lnSpc>
              <a:spcBef>
                <a:spcPts val="0"/>
              </a:spcBef>
              <a:buNone/>
            </a:pPr>
            <a:br>
              <a:rPr lang="en" sz="1050">
                <a:solidFill>
                  <a:schemeClr val="dk1"/>
                </a:solidFill>
                <a:highlight>
                  <a:srgbClr val="F8F9FA"/>
                </a:highlight>
                <a:latin typeface="Verdana"/>
                <a:ea typeface="Verdana"/>
                <a:cs typeface="Verdana"/>
                <a:sym typeface="Verdana"/>
              </a:rPr>
            </a:br>
            <a:r>
              <a:rPr b="1" lang="en" sz="1050">
                <a:solidFill>
                  <a:schemeClr val="dk1"/>
                </a:solidFill>
                <a:highlight>
                  <a:srgbClr val="F8F9FA"/>
                </a:highlight>
                <a:latin typeface="Verdana"/>
                <a:ea typeface="Verdana"/>
                <a:cs typeface="Verdana"/>
                <a:sym typeface="Verdana"/>
              </a:rPr>
              <a:t>class</a:t>
            </a:r>
            <a:r>
              <a:rPr lang="en" sz="1050">
                <a:solidFill>
                  <a:schemeClr val="dk1"/>
                </a:solidFill>
                <a:highlight>
                  <a:srgbClr val="F8F9FA"/>
                </a:highlight>
                <a:latin typeface="Verdana"/>
                <a:ea typeface="Verdana"/>
                <a:cs typeface="Verdana"/>
                <a:sym typeface="Verdana"/>
              </a:rPr>
              <a:t> WinButton implementing Button </a:t>
            </a:r>
            <a:r>
              <a:rPr b="1" lang="en" sz="1050">
                <a:solidFill>
                  <a:schemeClr val="dk1"/>
                </a:solidFill>
                <a:highlight>
                  <a:srgbClr val="F8F9FA"/>
                </a:highlight>
                <a:latin typeface="Verdana"/>
                <a:ea typeface="Verdana"/>
                <a:cs typeface="Verdana"/>
                <a:sym typeface="Verdana"/>
              </a:rPr>
              <a:t>is</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chemeClr val="dk1"/>
                </a:solidFill>
                <a:highlight>
                  <a:srgbClr val="F8F9FA"/>
                </a:highlight>
                <a:latin typeface="Verdana"/>
                <a:ea typeface="Verdana"/>
                <a:cs typeface="Verdana"/>
                <a:sym typeface="Verdana"/>
              </a:rPr>
              <a:t>method</a:t>
            </a:r>
            <a:r>
              <a:rPr lang="en" sz="1050">
                <a:solidFill>
                  <a:schemeClr val="dk1"/>
                </a:solidFill>
                <a:highlight>
                  <a:srgbClr val="F8F9FA"/>
                </a:highlight>
                <a:latin typeface="Verdana"/>
                <a:ea typeface="Verdana"/>
                <a:cs typeface="Verdana"/>
                <a:sym typeface="Verdana"/>
              </a:rPr>
              <a:t> paint() </a:t>
            </a:r>
            <a:r>
              <a:rPr b="1" lang="en" sz="1050">
                <a:solidFill>
                  <a:schemeClr val="dk1"/>
                </a:solidFill>
                <a:highlight>
                  <a:srgbClr val="F8F9FA"/>
                </a:highlight>
                <a:latin typeface="Verdana"/>
                <a:ea typeface="Verdana"/>
                <a:cs typeface="Verdana"/>
                <a:sym typeface="Verdana"/>
              </a:rPr>
              <a:t>is</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Render a button in a Windows style</a:t>
            </a:r>
            <a:br>
              <a:rPr lang="en" sz="1050">
                <a:solidFill>
                  <a:schemeClr val="dk1"/>
                </a:solidFill>
                <a:highlight>
                  <a:srgbClr val="F8F9FA"/>
                </a:highlight>
                <a:latin typeface="Verdana"/>
                <a:ea typeface="Verdana"/>
                <a:cs typeface="Verdana"/>
                <a:sym typeface="Verdana"/>
              </a:rPr>
            </a:br>
            <a:br>
              <a:rPr lang="en" sz="1050">
                <a:solidFill>
                  <a:schemeClr val="dk1"/>
                </a:solidFill>
                <a:highlight>
                  <a:srgbClr val="F8F9FA"/>
                </a:highlight>
                <a:latin typeface="Verdana"/>
                <a:ea typeface="Verdana"/>
                <a:cs typeface="Verdana"/>
                <a:sym typeface="Verdana"/>
              </a:rPr>
            </a:br>
            <a:r>
              <a:rPr b="1" lang="en" sz="1050">
                <a:solidFill>
                  <a:schemeClr val="dk1"/>
                </a:solidFill>
                <a:highlight>
                  <a:srgbClr val="F8F9FA"/>
                </a:highlight>
                <a:latin typeface="Verdana"/>
                <a:ea typeface="Verdana"/>
                <a:cs typeface="Verdana"/>
                <a:sym typeface="Verdana"/>
              </a:rPr>
              <a:t>class</a:t>
            </a:r>
            <a:r>
              <a:rPr lang="en" sz="1050">
                <a:solidFill>
                  <a:schemeClr val="dk1"/>
                </a:solidFill>
                <a:highlight>
                  <a:srgbClr val="F8F9FA"/>
                </a:highlight>
                <a:latin typeface="Verdana"/>
                <a:ea typeface="Verdana"/>
                <a:cs typeface="Verdana"/>
                <a:sym typeface="Verdana"/>
              </a:rPr>
              <a:t> OSXButton implementing Button </a:t>
            </a:r>
            <a:r>
              <a:rPr b="1" lang="en" sz="1050">
                <a:solidFill>
                  <a:schemeClr val="dk1"/>
                </a:solidFill>
                <a:highlight>
                  <a:srgbClr val="F8F9FA"/>
                </a:highlight>
                <a:latin typeface="Verdana"/>
                <a:ea typeface="Verdana"/>
                <a:cs typeface="Verdana"/>
                <a:sym typeface="Verdana"/>
              </a:rPr>
              <a:t>is</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chemeClr val="dk1"/>
                </a:solidFill>
                <a:highlight>
                  <a:srgbClr val="F8F9FA"/>
                </a:highlight>
                <a:latin typeface="Verdana"/>
                <a:ea typeface="Verdana"/>
                <a:cs typeface="Verdana"/>
                <a:sym typeface="Verdana"/>
              </a:rPr>
              <a:t>method</a:t>
            </a:r>
            <a:r>
              <a:rPr lang="en" sz="1050">
                <a:solidFill>
                  <a:schemeClr val="dk1"/>
                </a:solidFill>
                <a:highlight>
                  <a:srgbClr val="F8F9FA"/>
                </a:highlight>
                <a:latin typeface="Verdana"/>
                <a:ea typeface="Verdana"/>
                <a:cs typeface="Verdana"/>
                <a:sym typeface="Verdana"/>
              </a:rPr>
              <a:t> paint() </a:t>
            </a:r>
            <a:r>
              <a:rPr b="1" lang="en" sz="1050">
                <a:solidFill>
                  <a:schemeClr val="dk1"/>
                </a:solidFill>
                <a:highlight>
                  <a:srgbClr val="F8F9FA"/>
                </a:highlight>
                <a:latin typeface="Verdana"/>
                <a:ea typeface="Verdana"/>
                <a:cs typeface="Verdana"/>
                <a:sym typeface="Verdana"/>
              </a:rPr>
              <a:t>is</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Render a button in a Mac OS X style</a:t>
            </a:r>
            <a:br>
              <a:rPr lang="en" sz="1050">
                <a:solidFill>
                  <a:schemeClr val="dk1"/>
                </a:solidFill>
                <a:highlight>
                  <a:srgbClr val="F8F9FA"/>
                </a:highlight>
                <a:latin typeface="Verdana"/>
                <a:ea typeface="Verdana"/>
                <a:cs typeface="Verdana"/>
                <a:sym typeface="Verdana"/>
              </a:rPr>
            </a:br>
            <a:br>
              <a:rPr lang="en" sz="1050">
                <a:solidFill>
                  <a:schemeClr val="dk1"/>
                </a:solidFill>
                <a:highlight>
                  <a:srgbClr val="F8F9FA"/>
                </a:highlight>
                <a:latin typeface="Verdana"/>
                <a:ea typeface="Verdana"/>
                <a:cs typeface="Verdana"/>
                <a:sym typeface="Verdana"/>
              </a:rPr>
            </a:br>
            <a:r>
              <a:rPr b="1" lang="en" sz="1050">
                <a:solidFill>
                  <a:schemeClr val="dk1"/>
                </a:solidFill>
                <a:highlight>
                  <a:srgbClr val="F8F9FA"/>
                </a:highlight>
                <a:latin typeface="Verdana"/>
                <a:ea typeface="Verdana"/>
                <a:cs typeface="Verdana"/>
                <a:sym typeface="Verdana"/>
              </a:rPr>
              <a:t>class</a:t>
            </a:r>
            <a:r>
              <a:rPr lang="en" sz="1050">
                <a:solidFill>
                  <a:schemeClr val="dk1"/>
                </a:solidFill>
                <a:highlight>
                  <a:srgbClr val="F8F9FA"/>
                </a:highlight>
                <a:latin typeface="Verdana"/>
                <a:ea typeface="Verdana"/>
                <a:cs typeface="Verdana"/>
                <a:sym typeface="Verdana"/>
              </a:rPr>
              <a:t> Application </a:t>
            </a:r>
            <a:r>
              <a:rPr b="1" lang="en" sz="1050">
                <a:solidFill>
                  <a:schemeClr val="dk1"/>
                </a:solidFill>
                <a:highlight>
                  <a:srgbClr val="F8F9FA"/>
                </a:highlight>
                <a:latin typeface="Verdana"/>
                <a:ea typeface="Verdana"/>
                <a:cs typeface="Verdana"/>
                <a:sym typeface="Verdana"/>
              </a:rPr>
              <a:t>is</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chemeClr val="dk1"/>
                </a:solidFill>
                <a:highlight>
                  <a:srgbClr val="F8F9FA"/>
                </a:highlight>
                <a:latin typeface="Verdana"/>
                <a:ea typeface="Verdana"/>
                <a:cs typeface="Verdana"/>
                <a:sym typeface="Verdana"/>
              </a:rPr>
              <a:t>constructor</a:t>
            </a:r>
            <a:r>
              <a:rPr lang="en" sz="1050">
                <a:solidFill>
                  <a:schemeClr val="dk1"/>
                </a:solidFill>
                <a:highlight>
                  <a:srgbClr val="F8F9FA"/>
                </a:highlight>
                <a:latin typeface="Verdana"/>
                <a:ea typeface="Verdana"/>
                <a:cs typeface="Verdana"/>
                <a:sym typeface="Verdana"/>
              </a:rPr>
              <a:t> Application(factory) </a:t>
            </a:r>
            <a:r>
              <a:rPr b="1" lang="en" sz="1050">
                <a:solidFill>
                  <a:schemeClr val="dk1"/>
                </a:solidFill>
                <a:highlight>
                  <a:srgbClr val="F8F9FA"/>
                </a:highlight>
                <a:latin typeface="Verdana"/>
                <a:ea typeface="Verdana"/>
                <a:cs typeface="Verdana"/>
                <a:sym typeface="Verdana"/>
              </a:rPr>
              <a:t>is</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chemeClr val="dk1"/>
                </a:solidFill>
                <a:highlight>
                  <a:srgbClr val="F8F9FA"/>
                </a:highlight>
                <a:latin typeface="Verdana"/>
                <a:ea typeface="Verdana"/>
                <a:cs typeface="Verdana"/>
                <a:sym typeface="Verdana"/>
              </a:rPr>
              <a:t>input: </a:t>
            </a:r>
            <a:r>
              <a:rPr lang="en" sz="1050">
                <a:solidFill>
                  <a:schemeClr val="dk1"/>
                </a:solidFill>
                <a:highlight>
                  <a:srgbClr val="F8F9FA"/>
                </a:highlight>
                <a:latin typeface="Verdana"/>
                <a:ea typeface="Verdana"/>
                <a:cs typeface="Verdana"/>
                <a:sym typeface="Verdana"/>
              </a:rPr>
              <a:t>the GUIFactory </a:t>
            </a:r>
            <a:r>
              <a:rPr i="1" lang="en" sz="1050">
                <a:solidFill>
                  <a:schemeClr val="dk1"/>
                </a:solidFill>
                <a:highlight>
                  <a:srgbClr val="F8F9FA"/>
                </a:highlight>
                <a:latin typeface="Verdana"/>
                <a:ea typeface="Verdana"/>
                <a:cs typeface="Verdana"/>
                <a:sym typeface="Verdana"/>
              </a:rPr>
              <a:t>factory</a:t>
            </a:r>
            <a:r>
              <a:rPr lang="en" sz="1050">
                <a:solidFill>
                  <a:schemeClr val="dk1"/>
                </a:solidFill>
                <a:highlight>
                  <a:srgbClr val="F8F9FA"/>
                </a:highlight>
                <a:latin typeface="Verdana"/>
                <a:ea typeface="Verdana"/>
                <a:cs typeface="Verdana"/>
                <a:sym typeface="Verdana"/>
              </a:rPr>
              <a:t> used to create buttons</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Button button := factory.createButton()</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button.paint()</a:t>
            </a:r>
            <a:br>
              <a:rPr lang="en" sz="1050">
                <a:solidFill>
                  <a:schemeClr val="dk1"/>
                </a:solidFill>
                <a:highlight>
                  <a:srgbClr val="F8F9FA"/>
                </a:highlight>
                <a:latin typeface="Verdana"/>
                <a:ea typeface="Verdana"/>
                <a:cs typeface="Verdana"/>
                <a:sym typeface="Verdana"/>
              </a:rPr>
            </a:b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Read the configuration file</a:t>
            </a:r>
            <a:br>
              <a:rPr lang="en" sz="1050">
                <a:solidFill>
                  <a:schemeClr val="dk1"/>
                </a:solidFill>
                <a:highlight>
                  <a:srgbClr val="F8F9FA"/>
                </a:highlight>
                <a:latin typeface="Verdana"/>
                <a:ea typeface="Verdana"/>
                <a:cs typeface="Verdana"/>
                <a:sym typeface="Verdana"/>
              </a:rPr>
            </a:br>
            <a:r>
              <a:rPr b="1" lang="en" sz="1050">
                <a:solidFill>
                  <a:schemeClr val="dk1"/>
                </a:solidFill>
                <a:highlight>
                  <a:srgbClr val="F8F9FA"/>
                </a:highlight>
                <a:latin typeface="Verdana"/>
                <a:ea typeface="Verdana"/>
                <a:cs typeface="Verdana"/>
                <a:sym typeface="Verdana"/>
              </a:rPr>
              <a:t>If</a:t>
            </a:r>
            <a:r>
              <a:rPr lang="en" sz="1050">
                <a:solidFill>
                  <a:schemeClr val="dk1"/>
                </a:solidFill>
                <a:highlight>
                  <a:srgbClr val="F8F9FA"/>
                </a:highlight>
                <a:latin typeface="Verdana"/>
                <a:ea typeface="Verdana"/>
                <a:cs typeface="Verdana"/>
                <a:sym typeface="Verdana"/>
              </a:rPr>
              <a:t> the OS specified in the configuration file is Windows, </a:t>
            </a:r>
            <a:r>
              <a:rPr b="1" lang="en" sz="1050">
                <a:solidFill>
                  <a:schemeClr val="dk1"/>
                </a:solidFill>
                <a:highlight>
                  <a:srgbClr val="F8F9FA"/>
                </a:highlight>
                <a:latin typeface="Verdana"/>
                <a:ea typeface="Verdana"/>
                <a:cs typeface="Verdana"/>
                <a:sym typeface="Verdana"/>
              </a:rPr>
              <a:t>then</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chemeClr val="dk1"/>
                </a:solidFill>
                <a:highlight>
                  <a:srgbClr val="F8F9FA"/>
                </a:highlight>
                <a:latin typeface="Verdana"/>
                <a:ea typeface="Verdana"/>
                <a:cs typeface="Verdana"/>
                <a:sym typeface="Verdana"/>
              </a:rPr>
              <a:t>Construct</a:t>
            </a:r>
            <a:r>
              <a:rPr lang="en" sz="1050">
                <a:solidFill>
                  <a:schemeClr val="dk1"/>
                </a:solidFill>
                <a:highlight>
                  <a:srgbClr val="F8F9FA"/>
                </a:highlight>
                <a:latin typeface="Verdana"/>
                <a:ea typeface="Verdana"/>
                <a:cs typeface="Verdana"/>
                <a:sym typeface="Verdana"/>
              </a:rPr>
              <a:t> a WinFactory</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chemeClr val="dk1"/>
                </a:solidFill>
                <a:highlight>
                  <a:srgbClr val="F8F9FA"/>
                </a:highlight>
                <a:latin typeface="Verdana"/>
                <a:ea typeface="Verdana"/>
                <a:cs typeface="Verdana"/>
                <a:sym typeface="Verdana"/>
              </a:rPr>
              <a:t>Construct</a:t>
            </a:r>
            <a:r>
              <a:rPr lang="en" sz="1050">
                <a:solidFill>
                  <a:schemeClr val="dk1"/>
                </a:solidFill>
                <a:highlight>
                  <a:srgbClr val="F8F9FA"/>
                </a:highlight>
                <a:latin typeface="Verdana"/>
                <a:ea typeface="Verdana"/>
                <a:cs typeface="Verdana"/>
                <a:sym typeface="Verdana"/>
              </a:rPr>
              <a:t> an Application with WinFactory</a:t>
            </a:r>
            <a:br>
              <a:rPr lang="en" sz="1050">
                <a:solidFill>
                  <a:schemeClr val="dk1"/>
                </a:solidFill>
                <a:highlight>
                  <a:srgbClr val="F8F9FA"/>
                </a:highlight>
                <a:latin typeface="Verdana"/>
                <a:ea typeface="Verdana"/>
                <a:cs typeface="Verdana"/>
                <a:sym typeface="Verdana"/>
              </a:rPr>
            </a:br>
            <a:r>
              <a:rPr b="1" lang="en" sz="1050">
                <a:solidFill>
                  <a:schemeClr val="dk1"/>
                </a:solidFill>
                <a:highlight>
                  <a:srgbClr val="F8F9FA"/>
                </a:highlight>
                <a:latin typeface="Verdana"/>
                <a:ea typeface="Verdana"/>
                <a:cs typeface="Verdana"/>
                <a:sym typeface="Verdana"/>
              </a:rPr>
              <a:t>else</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chemeClr val="dk1"/>
                </a:solidFill>
                <a:highlight>
                  <a:srgbClr val="F8F9FA"/>
                </a:highlight>
                <a:latin typeface="Verdana"/>
                <a:ea typeface="Verdana"/>
                <a:cs typeface="Verdana"/>
                <a:sym typeface="Verdana"/>
              </a:rPr>
              <a:t>Construct</a:t>
            </a:r>
            <a:r>
              <a:rPr lang="en" sz="1050">
                <a:solidFill>
                  <a:schemeClr val="dk1"/>
                </a:solidFill>
                <a:highlight>
                  <a:srgbClr val="F8F9FA"/>
                </a:highlight>
                <a:latin typeface="Verdana"/>
                <a:ea typeface="Verdana"/>
                <a:cs typeface="Verdana"/>
                <a:sym typeface="Verdana"/>
              </a:rPr>
              <a:t> an OSXFactory</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chemeClr val="dk1"/>
                </a:solidFill>
                <a:highlight>
                  <a:srgbClr val="F8F9FA"/>
                </a:highlight>
                <a:latin typeface="Verdana"/>
                <a:ea typeface="Verdana"/>
                <a:cs typeface="Verdana"/>
                <a:sym typeface="Verdana"/>
              </a:rPr>
              <a:t>Construct</a:t>
            </a:r>
            <a:r>
              <a:rPr lang="en" sz="1050">
                <a:solidFill>
                  <a:schemeClr val="dk1"/>
                </a:solidFill>
                <a:highlight>
                  <a:srgbClr val="F8F9FA"/>
                </a:highlight>
                <a:latin typeface="Verdana"/>
                <a:ea typeface="Verdana"/>
                <a:cs typeface="Verdana"/>
                <a:sym typeface="Verdana"/>
              </a:rPr>
              <a:t> an Application with OSXFactory</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30000"/>
              </a:lnSpc>
              <a:spcBef>
                <a:spcPts val="0"/>
              </a:spcBef>
              <a:spcAft>
                <a:spcPts val="600"/>
              </a:spcAft>
              <a:buClr>
                <a:schemeClr val="dk1"/>
              </a:buClr>
              <a:buSzPct val="61111"/>
              <a:buFont typeface="Arial"/>
              <a:buNone/>
            </a:pPr>
            <a:r>
              <a:rPr lang="en" sz="1800">
                <a:latin typeface="Georgia"/>
                <a:ea typeface="Georgia"/>
                <a:cs typeface="Georgia"/>
                <a:sym typeface="Georgia"/>
              </a:rPr>
              <a:t>Builder pattern</a:t>
            </a:r>
          </a:p>
          <a:p>
            <a:pPr lvl="0">
              <a:spcBef>
                <a:spcPts val="0"/>
              </a:spcBef>
              <a:buNone/>
            </a:pPr>
            <a:r>
              <a:t/>
            </a:r>
            <a:endParaRPr sz="1800">
              <a:solidFill>
                <a:srgbClr val="404040"/>
              </a:solidFill>
              <a:highlight>
                <a:srgbClr val="FCFCFC"/>
              </a:highlight>
            </a:endParaRPr>
          </a:p>
        </p:txBody>
      </p:sp>
      <p:sp>
        <p:nvSpPr>
          <p:cNvPr id="123" name="Shape 123"/>
          <p:cNvSpPr txBox="1"/>
          <p:nvPr>
            <p:ph idx="1" type="body"/>
          </p:nvPr>
        </p:nvSpPr>
        <p:spPr>
          <a:xfrm>
            <a:off x="311700" y="1152475"/>
            <a:ext cx="8520600" cy="3741600"/>
          </a:xfrm>
          <a:prstGeom prst="rect">
            <a:avLst/>
          </a:prstGeom>
        </p:spPr>
        <p:txBody>
          <a:bodyPr anchorCtr="0" anchor="t" bIns="91425" lIns="91425" rIns="91425" tIns="91425">
            <a:noAutofit/>
          </a:bodyPr>
          <a:lstStyle/>
          <a:p>
            <a:pPr lvl="0">
              <a:spcBef>
                <a:spcPts val="0"/>
              </a:spcBef>
              <a:buNone/>
            </a:pPr>
            <a:r>
              <a:rPr lang="en" sz="1200">
                <a:solidFill>
                  <a:srgbClr val="252525"/>
                </a:solidFill>
                <a:highlight>
                  <a:srgbClr val="FFFFFF"/>
                </a:highlight>
              </a:rPr>
              <a:t>The purpose of the builder pattern is to find a solution to the telescoping constructor anti-pattern. The telescoping constructor anti-pattern occurs when the increase of object constructor parameter combination leads to an exponential list of constructors. Instead of using numerous constructors, the builder pattern uses another object, a builder, that receives each initialization parameter step by step and then returns the resulting constructed object at once.</a:t>
            </a:r>
          </a:p>
          <a:p>
            <a:pPr lvl="0">
              <a:spcBef>
                <a:spcPts val="0"/>
              </a:spcBef>
              <a:buNone/>
            </a:pPr>
            <a:r>
              <a:t/>
            </a:r>
            <a:endParaRPr sz="1200">
              <a:solidFill>
                <a:srgbClr val="252525"/>
              </a:solidFill>
              <a:highlight>
                <a:srgbClr val="FFFFFF"/>
              </a:highlight>
            </a:endParaRPr>
          </a:p>
          <a:p>
            <a:pPr lvl="0" rtl="0">
              <a:lnSpc>
                <a:spcPct val="130000"/>
              </a:lnSpc>
              <a:spcBef>
                <a:spcPts val="1700"/>
              </a:spcBef>
              <a:spcAft>
                <a:spcPts val="400"/>
              </a:spcAft>
              <a:buClr>
                <a:schemeClr val="dk1"/>
              </a:buClr>
              <a:buSzPct val="64705"/>
              <a:buFont typeface="Arial"/>
              <a:buNone/>
            </a:pPr>
            <a:r>
              <a:rPr lang="en" sz="1700">
                <a:solidFill>
                  <a:schemeClr val="dk1"/>
                </a:solidFill>
                <a:highlight>
                  <a:srgbClr val="FFFFFF"/>
                </a:highlight>
                <a:latin typeface="Georgia"/>
                <a:ea typeface="Georgia"/>
                <a:cs typeface="Georgia"/>
                <a:sym typeface="Georgia"/>
              </a:rPr>
              <a:t>Advantages</a:t>
            </a:r>
          </a:p>
          <a:p>
            <a:pPr indent="-295275" lvl="0" marL="685800" rtl="0">
              <a:spcBef>
                <a:spcPts val="300"/>
              </a:spcBef>
              <a:spcAft>
                <a:spcPts val="100"/>
              </a:spcAft>
              <a:buClr>
                <a:srgbClr val="252525"/>
              </a:buClr>
              <a:buSzPct val="95454"/>
            </a:pPr>
            <a:r>
              <a:rPr lang="en" sz="1050">
                <a:solidFill>
                  <a:srgbClr val="252525"/>
                </a:solidFill>
                <a:highlight>
                  <a:srgbClr val="FFFFFF"/>
                </a:highlight>
              </a:rPr>
              <a:t>Allows you to vary a product’s internal representation.</a:t>
            </a:r>
          </a:p>
          <a:p>
            <a:pPr indent="-295275" lvl="0" marL="685800" rtl="0">
              <a:spcBef>
                <a:spcPts val="300"/>
              </a:spcBef>
              <a:spcAft>
                <a:spcPts val="100"/>
              </a:spcAft>
              <a:buClr>
                <a:srgbClr val="252525"/>
              </a:buClr>
              <a:buSzPct val="95454"/>
            </a:pPr>
            <a:r>
              <a:rPr lang="en" sz="1050">
                <a:solidFill>
                  <a:srgbClr val="252525"/>
                </a:solidFill>
                <a:highlight>
                  <a:srgbClr val="FFFFFF"/>
                </a:highlight>
              </a:rPr>
              <a:t>Encapsulates code for construction and representation.</a:t>
            </a:r>
          </a:p>
          <a:p>
            <a:pPr indent="-295275" lvl="0" marL="685800" rtl="0">
              <a:spcBef>
                <a:spcPts val="300"/>
              </a:spcBef>
              <a:spcAft>
                <a:spcPts val="100"/>
              </a:spcAft>
              <a:buClr>
                <a:srgbClr val="252525"/>
              </a:buClr>
              <a:buSzPct val="95454"/>
            </a:pPr>
            <a:r>
              <a:rPr lang="en" sz="1050">
                <a:solidFill>
                  <a:srgbClr val="252525"/>
                </a:solidFill>
                <a:highlight>
                  <a:srgbClr val="FFFFFF"/>
                </a:highlight>
              </a:rPr>
              <a:t>Provides control over steps of construction process.</a:t>
            </a:r>
          </a:p>
          <a:p>
            <a:pPr lvl="0" rtl="0">
              <a:lnSpc>
                <a:spcPct val="130000"/>
              </a:lnSpc>
              <a:spcBef>
                <a:spcPts val="1700"/>
              </a:spcBef>
              <a:spcAft>
                <a:spcPts val="400"/>
              </a:spcAft>
              <a:buClr>
                <a:schemeClr val="dk1"/>
              </a:buClr>
              <a:buSzPct val="64705"/>
              <a:buFont typeface="Arial"/>
              <a:buNone/>
            </a:pPr>
            <a:r>
              <a:rPr lang="en" sz="1700">
                <a:solidFill>
                  <a:schemeClr val="dk1"/>
                </a:solidFill>
                <a:highlight>
                  <a:srgbClr val="FFFFFF"/>
                </a:highlight>
                <a:latin typeface="Georgia"/>
                <a:ea typeface="Georgia"/>
                <a:cs typeface="Georgia"/>
                <a:sym typeface="Georgia"/>
              </a:rPr>
              <a:t>Disadvantages</a:t>
            </a:r>
          </a:p>
          <a:p>
            <a:pPr indent="-295275" lvl="0" marL="685800" rtl="0">
              <a:spcBef>
                <a:spcPts val="300"/>
              </a:spcBef>
              <a:spcAft>
                <a:spcPts val="100"/>
              </a:spcAft>
              <a:buClr>
                <a:srgbClr val="252525"/>
              </a:buClr>
              <a:buSzPct val="95454"/>
            </a:pPr>
            <a:r>
              <a:rPr lang="en" sz="1050">
                <a:solidFill>
                  <a:srgbClr val="252525"/>
                </a:solidFill>
                <a:highlight>
                  <a:srgbClr val="FFFFFF"/>
                </a:highlight>
              </a:rPr>
              <a:t>Requires creating a separate ConcreteBuilder for each different type of Product.</a:t>
            </a:r>
          </a:p>
          <a:p>
            <a:pPr lvl="0">
              <a:spcBef>
                <a:spcPts val="0"/>
              </a:spcBef>
              <a:buNone/>
            </a:pPr>
            <a:r>
              <a:t/>
            </a:r>
            <a:endParaRPr sz="1200">
              <a:solidFill>
                <a:srgbClr val="252525"/>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30000"/>
              </a:lnSpc>
              <a:spcBef>
                <a:spcPts val="1700"/>
              </a:spcBef>
              <a:spcAft>
                <a:spcPts val="400"/>
              </a:spcAft>
              <a:buClr>
                <a:schemeClr val="dk1"/>
              </a:buClr>
              <a:buSzPct val="64705"/>
              <a:buFont typeface="Arial"/>
              <a:buNone/>
            </a:pPr>
            <a:r>
              <a:rPr lang="en" sz="1700">
                <a:highlight>
                  <a:srgbClr val="FFFFFF"/>
                </a:highlight>
                <a:latin typeface="Georgia"/>
                <a:ea typeface="Georgia"/>
                <a:cs typeface="Georgia"/>
                <a:sym typeface="Georgia"/>
              </a:rPr>
              <a:t>Structure</a:t>
            </a:r>
          </a:p>
          <a:p>
            <a:pPr lvl="0">
              <a:spcBef>
                <a:spcPts val="0"/>
              </a:spcBef>
              <a:buNone/>
            </a:pPr>
            <a:r>
              <a:t/>
            </a:r>
            <a:endParaRPr/>
          </a:p>
        </p:txBody>
      </p:sp>
      <p:sp>
        <p:nvSpPr>
          <p:cNvPr id="129" name="Shape 12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 </a:t>
            </a:r>
          </a:p>
        </p:txBody>
      </p:sp>
      <p:pic>
        <p:nvPicPr>
          <p:cNvPr descr="Builder Structure" id="130" name="Shape 130"/>
          <p:cNvPicPr preferRelativeResize="0"/>
          <p:nvPr/>
        </p:nvPicPr>
        <p:blipFill>
          <a:blip r:embed="rId3">
            <a:alphaModFix/>
          </a:blip>
          <a:stretch>
            <a:fillRect/>
          </a:stretch>
        </p:blipFill>
        <p:spPr>
          <a:xfrm>
            <a:off x="1294775" y="1710550"/>
            <a:ext cx="6343275" cy="2169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 </a:t>
            </a:r>
          </a:p>
        </p:txBody>
      </p:sp>
      <p:sp>
        <p:nvSpPr>
          <p:cNvPr id="136" name="Shape 136"/>
          <p:cNvSpPr txBox="1"/>
          <p:nvPr>
            <p:ph idx="1" type="body"/>
          </p:nvPr>
        </p:nvSpPr>
        <p:spPr>
          <a:xfrm>
            <a:off x="47525" y="0"/>
            <a:ext cx="4608900" cy="5096100"/>
          </a:xfrm>
          <a:prstGeom prst="rect">
            <a:avLst/>
          </a:prstGeom>
        </p:spPr>
        <p:txBody>
          <a:bodyPr anchorCtr="0" anchor="t" bIns="91425" lIns="91425" rIns="91425" tIns="91425">
            <a:noAutofit/>
          </a:bodyPr>
          <a:lstStyle/>
          <a:p>
            <a:pPr lvl="0" rtl="0">
              <a:lnSpc>
                <a:spcPct val="130000"/>
              </a:lnSpc>
              <a:spcBef>
                <a:spcPts val="1700"/>
              </a:spcBef>
              <a:spcAft>
                <a:spcPts val="400"/>
              </a:spcAft>
              <a:buClr>
                <a:schemeClr val="dk1"/>
              </a:buClr>
              <a:buSzPct val="64705"/>
              <a:buFont typeface="Arial"/>
              <a:buNone/>
            </a:pPr>
            <a:r>
              <a:rPr lang="en" sz="1700">
                <a:solidFill>
                  <a:schemeClr val="dk1"/>
                </a:solidFill>
                <a:highlight>
                  <a:srgbClr val="FFFFFF"/>
                </a:highlight>
                <a:latin typeface="Georgia"/>
                <a:ea typeface="Georgia"/>
                <a:cs typeface="Georgia"/>
                <a:sym typeface="Georgia"/>
              </a:rPr>
              <a:t>Pseudocode</a:t>
            </a:r>
          </a:p>
          <a:p>
            <a:pPr lvl="0" rtl="0">
              <a:spcBef>
                <a:spcPts val="600"/>
              </a:spcBef>
              <a:spcAft>
                <a:spcPts val="600"/>
              </a:spcAft>
              <a:buClr>
                <a:schemeClr val="dk1"/>
              </a:buClr>
              <a:buSzPct val="100000"/>
              <a:buFont typeface="Arial"/>
              <a:buNone/>
            </a:pPr>
            <a:r>
              <a:rPr lang="en" sz="1050">
                <a:solidFill>
                  <a:srgbClr val="252525"/>
                </a:solidFill>
                <a:highlight>
                  <a:srgbClr val="FFFFFF"/>
                </a:highlight>
              </a:rPr>
              <a:t>We have a </a:t>
            </a:r>
            <a:r>
              <a:rPr lang="en" sz="1050">
                <a:solidFill>
                  <a:srgbClr val="252525"/>
                </a:solidFill>
                <a:highlight>
                  <a:srgbClr val="FFFFFF"/>
                </a:highlight>
                <a:latin typeface="Verdana"/>
                <a:ea typeface="Verdana"/>
                <a:cs typeface="Verdana"/>
                <a:sym typeface="Verdana"/>
              </a:rPr>
              <a:t>Car</a:t>
            </a:r>
            <a:r>
              <a:rPr lang="en" sz="1050">
                <a:solidFill>
                  <a:srgbClr val="252525"/>
                </a:solidFill>
                <a:highlight>
                  <a:srgbClr val="FFFFFF"/>
                </a:highlight>
              </a:rPr>
              <a:t> class. The problem is that a car has many options. The combination of each option would lead to a huge list of constructors for this class. So we will create a builder class, </a:t>
            </a:r>
            <a:r>
              <a:rPr lang="en" sz="1050">
                <a:solidFill>
                  <a:srgbClr val="252525"/>
                </a:solidFill>
                <a:highlight>
                  <a:srgbClr val="FFFFFF"/>
                </a:highlight>
                <a:latin typeface="Verdana"/>
                <a:ea typeface="Verdana"/>
                <a:cs typeface="Verdana"/>
                <a:sym typeface="Verdana"/>
              </a:rPr>
              <a:t>CarBuilder</a:t>
            </a:r>
            <a:r>
              <a:rPr lang="en" sz="1050">
                <a:solidFill>
                  <a:srgbClr val="252525"/>
                </a:solidFill>
                <a:highlight>
                  <a:srgbClr val="FFFFFF"/>
                </a:highlight>
              </a:rPr>
              <a:t>. We will send to the </a:t>
            </a:r>
            <a:r>
              <a:rPr lang="en" sz="1050">
                <a:solidFill>
                  <a:srgbClr val="252525"/>
                </a:solidFill>
                <a:highlight>
                  <a:srgbClr val="FFFFFF"/>
                </a:highlight>
                <a:latin typeface="Verdana"/>
                <a:ea typeface="Verdana"/>
                <a:cs typeface="Verdana"/>
                <a:sym typeface="Verdana"/>
              </a:rPr>
              <a:t>CarBuilder</a:t>
            </a:r>
            <a:r>
              <a:rPr lang="en" sz="1050">
                <a:solidFill>
                  <a:srgbClr val="252525"/>
                </a:solidFill>
                <a:highlight>
                  <a:srgbClr val="FFFFFF"/>
                </a:highlight>
              </a:rPr>
              <a:t> each car option step by step and then construct the final car with the right options:</a:t>
            </a:r>
          </a:p>
          <a:p>
            <a:pPr lvl="0" rtl="0">
              <a:lnSpc>
                <a:spcPct val="130000"/>
              </a:lnSpc>
              <a:spcBef>
                <a:spcPts val="0"/>
              </a:spcBef>
              <a:spcAft>
                <a:spcPts val="0"/>
              </a:spcAft>
              <a:buNone/>
            </a:pPr>
            <a:r>
              <a:rPr b="1" lang="en" sz="1050">
                <a:solidFill>
                  <a:schemeClr val="dk1"/>
                </a:solidFill>
                <a:highlight>
                  <a:srgbClr val="F8F9FA"/>
                </a:highlight>
                <a:latin typeface="Verdana"/>
                <a:ea typeface="Verdana"/>
                <a:cs typeface="Verdana"/>
                <a:sym typeface="Verdana"/>
              </a:rPr>
              <a:t>class</a:t>
            </a:r>
            <a:r>
              <a:rPr lang="en" sz="1050">
                <a:solidFill>
                  <a:schemeClr val="dk1"/>
                </a:solidFill>
                <a:highlight>
                  <a:srgbClr val="F8F9FA"/>
                </a:highlight>
                <a:latin typeface="Verdana"/>
                <a:ea typeface="Verdana"/>
                <a:cs typeface="Verdana"/>
                <a:sym typeface="Verdana"/>
              </a:rPr>
              <a:t> Car </a:t>
            </a:r>
            <a:r>
              <a:rPr b="1" lang="en" sz="1050">
                <a:solidFill>
                  <a:schemeClr val="dk1"/>
                </a:solidFill>
                <a:highlight>
                  <a:srgbClr val="F8F9FA"/>
                </a:highlight>
                <a:latin typeface="Verdana"/>
                <a:ea typeface="Verdana"/>
                <a:cs typeface="Verdana"/>
                <a:sym typeface="Verdana"/>
              </a:rPr>
              <a:t>is</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Can have GPS, trip computer and various numbers of seats.</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Can be a city car, a sports car, or a cabriolet.</a:t>
            </a:r>
            <a:br>
              <a:rPr lang="en" sz="1050">
                <a:solidFill>
                  <a:schemeClr val="dk1"/>
                </a:solidFill>
                <a:highlight>
                  <a:srgbClr val="F8F9FA"/>
                </a:highlight>
                <a:latin typeface="Verdana"/>
                <a:ea typeface="Verdana"/>
                <a:cs typeface="Verdana"/>
                <a:sym typeface="Verdana"/>
              </a:rPr>
            </a:br>
            <a:br>
              <a:rPr lang="en" sz="1050">
                <a:solidFill>
                  <a:schemeClr val="dk1"/>
                </a:solidFill>
                <a:highlight>
                  <a:srgbClr val="F8F9FA"/>
                </a:highlight>
                <a:latin typeface="Verdana"/>
                <a:ea typeface="Verdana"/>
                <a:cs typeface="Verdana"/>
                <a:sym typeface="Verdana"/>
              </a:rPr>
            </a:br>
            <a:r>
              <a:rPr b="1" lang="en" sz="1050">
                <a:solidFill>
                  <a:schemeClr val="dk1"/>
                </a:solidFill>
                <a:highlight>
                  <a:srgbClr val="F8F9FA"/>
                </a:highlight>
                <a:latin typeface="Verdana"/>
                <a:ea typeface="Verdana"/>
                <a:cs typeface="Verdana"/>
                <a:sym typeface="Verdana"/>
              </a:rPr>
              <a:t>class</a:t>
            </a:r>
            <a:r>
              <a:rPr lang="en" sz="1050">
                <a:solidFill>
                  <a:schemeClr val="dk1"/>
                </a:solidFill>
                <a:highlight>
                  <a:srgbClr val="F8F9FA"/>
                </a:highlight>
                <a:latin typeface="Verdana"/>
                <a:ea typeface="Verdana"/>
                <a:cs typeface="Verdana"/>
                <a:sym typeface="Verdana"/>
              </a:rPr>
              <a:t> CarBuilder </a:t>
            </a:r>
            <a:r>
              <a:rPr b="1" lang="en" sz="1050">
                <a:solidFill>
                  <a:schemeClr val="dk1"/>
                </a:solidFill>
                <a:highlight>
                  <a:srgbClr val="F8F9FA"/>
                </a:highlight>
                <a:latin typeface="Verdana"/>
                <a:ea typeface="Verdana"/>
                <a:cs typeface="Verdana"/>
                <a:sym typeface="Verdana"/>
              </a:rPr>
              <a:t>is</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chemeClr val="dk1"/>
                </a:solidFill>
                <a:highlight>
                  <a:srgbClr val="F8F9FA"/>
                </a:highlight>
                <a:latin typeface="Verdana"/>
                <a:ea typeface="Verdana"/>
                <a:cs typeface="Verdana"/>
                <a:sym typeface="Verdana"/>
              </a:rPr>
              <a:t>method</a:t>
            </a:r>
            <a:r>
              <a:rPr lang="en" sz="1050">
                <a:solidFill>
                  <a:schemeClr val="dk1"/>
                </a:solidFill>
                <a:highlight>
                  <a:srgbClr val="F8F9FA"/>
                </a:highlight>
                <a:latin typeface="Verdana"/>
                <a:ea typeface="Verdana"/>
                <a:cs typeface="Verdana"/>
                <a:sym typeface="Verdana"/>
              </a:rPr>
              <a:t> getResult() </a:t>
            </a:r>
            <a:r>
              <a:rPr b="1" lang="en" sz="1050">
                <a:solidFill>
                  <a:schemeClr val="dk1"/>
                </a:solidFill>
                <a:highlight>
                  <a:srgbClr val="F8F9FA"/>
                </a:highlight>
                <a:latin typeface="Verdana"/>
                <a:ea typeface="Verdana"/>
                <a:cs typeface="Verdana"/>
                <a:sym typeface="Verdana"/>
              </a:rPr>
              <a:t>is</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chemeClr val="dk1"/>
                </a:solidFill>
                <a:highlight>
                  <a:srgbClr val="F8F9FA"/>
                </a:highlight>
                <a:latin typeface="Verdana"/>
                <a:ea typeface="Verdana"/>
                <a:cs typeface="Verdana"/>
                <a:sym typeface="Verdana"/>
              </a:rPr>
              <a:t>output: </a:t>
            </a:r>
            <a:r>
              <a:rPr lang="en" sz="1050">
                <a:solidFill>
                  <a:schemeClr val="dk1"/>
                </a:solidFill>
                <a:highlight>
                  <a:srgbClr val="F8F9FA"/>
                </a:highlight>
                <a:latin typeface="Verdana"/>
                <a:ea typeface="Verdana"/>
                <a:cs typeface="Verdana"/>
                <a:sym typeface="Verdana"/>
              </a:rPr>
              <a:t>a </a:t>
            </a:r>
            <a:r>
              <a:rPr i="1" lang="en" sz="1050">
                <a:solidFill>
                  <a:schemeClr val="dk1"/>
                </a:solidFill>
                <a:highlight>
                  <a:srgbClr val="F8F9FA"/>
                </a:highlight>
                <a:latin typeface="Verdana"/>
                <a:ea typeface="Verdana"/>
                <a:cs typeface="Verdana"/>
                <a:sym typeface="Verdana"/>
              </a:rPr>
              <a:t>Car</a:t>
            </a:r>
            <a:r>
              <a:rPr lang="en" sz="1050">
                <a:solidFill>
                  <a:schemeClr val="dk1"/>
                </a:solidFill>
                <a:highlight>
                  <a:srgbClr val="F8F9FA"/>
                </a:highlight>
                <a:latin typeface="Verdana"/>
                <a:ea typeface="Verdana"/>
                <a:cs typeface="Verdana"/>
                <a:sym typeface="Verdana"/>
              </a:rPr>
              <a:t> with the right options </a:t>
            </a:r>
          </a:p>
          <a:p>
            <a:pPr lvl="0" rtl="0">
              <a:lnSpc>
                <a:spcPct val="130000"/>
              </a:lnSpc>
              <a:spcBef>
                <a:spcPts val="0"/>
              </a:spcBef>
              <a:spcAft>
                <a:spcPts val="0"/>
              </a:spcAft>
              <a:buNone/>
            </a:pPr>
            <a:r>
              <a:rPr lang="en" sz="1050">
                <a:solidFill>
                  <a:schemeClr val="dk1"/>
                </a:solidFill>
                <a:highlight>
                  <a:srgbClr val="F8F9FA"/>
                </a:highlight>
                <a:latin typeface="Verdana"/>
                <a:ea typeface="Verdana"/>
                <a:cs typeface="Verdana"/>
                <a:sym typeface="Verdana"/>
              </a:rPr>
              <a:t>Construct and return the car.</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chemeClr val="dk1"/>
                </a:solidFill>
                <a:highlight>
                  <a:srgbClr val="F8F9FA"/>
                </a:highlight>
                <a:latin typeface="Verdana"/>
                <a:ea typeface="Verdana"/>
                <a:cs typeface="Verdana"/>
                <a:sym typeface="Verdana"/>
              </a:rPr>
              <a:t>method</a:t>
            </a:r>
            <a:r>
              <a:rPr lang="en" sz="1050">
                <a:solidFill>
                  <a:schemeClr val="dk1"/>
                </a:solidFill>
                <a:highlight>
                  <a:srgbClr val="F8F9FA"/>
                </a:highlight>
                <a:latin typeface="Verdana"/>
                <a:ea typeface="Verdana"/>
                <a:cs typeface="Verdana"/>
                <a:sym typeface="Verdana"/>
              </a:rPr>
              <a:t> setSeats(number) </a:t>
            </a:r>
            <a:r>
              <a:rPr b="1" lang="en" sz="1050">
                <a:solidFill>
                  <a:schemeClr val="dk1"/>
                </a:solidFill>
                <a:highlight>
                  <a:srgbClr val="F8F9FA"/>
                </a:highlight>
                <a:latin typeface="Verdana"/>
                <a:ea typeface="Verdana"/>
                <a:cs typeface="Verdana"/>
                <a:sym typeface="Verdana"/>
              </a:rPr>
              <a:t>is</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chemeClr val="dk1"/>
                </a:solidFill>
                <a:highlight>
                  <a:srgbClr val="F8F9FA"/>
                </a:highlight>
                <a:latin typeface="Verdana"/>
                <a:ea typeface="Verdana"/>
                <a:cs typeface="Verdana"/>
                <a:sym typeface="Verdana"/>
              </a:rPr>
              <a:t>input: </a:t>
            </a:r>
            <a:r>
              <a:rPr lang="en" sz="1050">
                <a:solidFill>
                  <a:schemeClr val="dk1"/>
                </a:solidFill>
                <a:highlight>
                  <a:srgbClr val="F8F9FA"/>
                </a:highlight>
                <a:latin typeface="Verdana"/>
                <a:ea typeface="Verdana"/>
                <a:cs typeface="Verdana"/>
                <a:sym typeface="Verdana"/>
              </a:rPr>
              <a:t>the </a:t>
            </a:r>
            <a:r>
              <a:rPr i="1" lang="en" sz="1050">
                <a:solidFill>
                  <a:schemeClr val="dk1"/>
                </a:solidFill>
                <a:highlight>
                  <a:srgbClr val="F8F9FA"/>
                </a:highlight>
                <a:latin typeface="Verdana"/>
                <a:ea typeface="Verdana"/>
                <a:cs typeface="Verdana"/>
                <a:sym typeface="Verdana"/>
              </a:rPr>
              <a:t>number</a:t>
            </a:r>
            <a:r>
              <a:rPr lang="en" sz="1050">
                <a:solidFill>
                  <a:schemeClr val="dk1"/>
                </a:solidFill>
                <a:highlight>
                  <a:srgbClr val="F8F9FA"/>
                </a:highlight>
                <a:latin typeface="Verdana"/>
                <a:ea typeface="Verdana"/>
                <a:cs typeface="Verdana"/>
                <a:sym typeface="Verdana"/>
              </a:rPr>
              <a:t> of seats the car may have.</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Tell the builder the number of seats.</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chemeClr val="dk1"/>
                </a:solidFill>
                <a:highlight>
                  <a:srgbClr val="F8F9FA"/>
                </a:highlight>
                <a:latin typeface="Verdana"/>
                <a:ea typeface="Verdana"/>
                <a:cs typeface="Verdana"/>
                <a:sym typeface="Verdana"/>
              </a:rPr>
              <a:t>method</a:t>
            </a:r>
            <a:r>
              <a:rPr lang="en" sz="1050">
                <a:solidFill>
                  <a:schemeClr val="dk1"/>
                </a:solidFill>
                <a:highlight>
                  <a:srgbClr val="F8F9FA"/>
                </a:highlight>
                <a:latin typeface="Verdana"/>
                <a:ea typeface="Verdana"/>
                <a:cs typeface="Verdana"/>
                <a:sym typeface="Verdana"/>
              </a:rPr>
              <a:t> setCityCar() </a:t>
            </a:r>
            <a:r>
              <a:rPr b="1" lang="en" sz="1050">
                <a:solidFill>
                  <a:schemeClr val="dk1"/>
                </a:solidFill>
                <a:highlight>
                  <a:srgbClr val="F8F9FA"/>
                </a:highlight>
                <a:latin typeface="Verdana"/>
                <a:ea typeface="Verdana"/>
                <a:cs typeface="Verdana"/>
                <a:sym typeface="Verdana"/>
              </a:rPr>
              <a:t>is</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Make the builder remember that the car is a city car.</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chemeClr val="dk1"/>
                </a:solidFill>
                <a:highlight>
                  <a:srgbClr val="F8F9FA"/>
                </a:highlight>
                <a:latin typeface="Verdana"/>
                <a:ea typeface="Verdana"/>
                <a:cs typeface="Verdana"/>
                <a:sym typeface="Verdana"/>
              </a:rPr>
              <a:t>method</a:t>
            </a:r>
            <a:r>
              <a:rPr lang="en" sz="1050">
                <a:solidFill>
                  <a:schemeClr val="dk1"/>
                </a:solidFill>
                <a:highlight>
                  <a:srgbClr val="F8F9FA"/>
                </a:highlight>
                <a:latin typeface="Verdana"/>
                <a:ea typeface="Verdana"/>
                <a:cs typeface="Verdana"/>
                <a:sym typeface="Verdana"/>
              </a:rPr>
              <a:t> setCabriolet() </a:t>
            </a:r>
            <a:r>
              <a:rPr b="1" lang="en" sz="1050">
                <a:solidFill>
                  <a:schemeClr val="dk1"/>
                </a:solidFill>
                <a:highlight>
                  <a:srgbClr val="F8F9FA"/>
                </a:highlight>
                <a:latin typeface="Verdana"/>
                <a:ea typeface="Verdana"/>
                <a:cs typeface="Verdana"/>
                <a:sym typeface="Verdana"/>
              </a:rPr>
              <a:t>is</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Make the builder remember that the car is a cabriolet.</a:t>
            </a:r>
            <a:br>
              <a:rPr lang="en" sz="1050">
                <a:solidFill>
                  <a:schemeClr val="dk1"/>
                </a:solidFill>
                <a:highlight>
                  <a:srgbClr val="F8F9FA"/>
                </a:highlight>
                <a:latin typeface="Verdana"/>
                <a:ea typeface="Verdana"/>
                <a:cs typeface="Verdana"/>
                <a:sym typeface="Verdana"/>
              </a:rPr>
            </a:b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p>
        </p:txBody>
      </p:sp>
      <p:sp>
        <p:nvSpPr>
          <p:cNvPr id="137" name="Shape 137"/>
          <p:cNvSpPr txBox="1"/>
          <p:nvPr/>
        </p:nvSpPr>
        <p:spPr>
          <a:xfrm>
            <a:off x="4656475" y="1017725"/>
            <a:ext cx="4371300" cy="4125900"/>
          </a:xfrm>
          <a:prstGeom prst="rect">
            <a:avLst/>
          </a:prstGeom>
          <a:noFill/>
          <a:ln>
            <a:noFill/>
          </a:ln>
        </p:spPr>
        <p:txBody>
          <a:bodyPr anchorCtr="0" anchor="ctr" bIns="91425" lIns="91425" rIns="91425" tIns="91425">
            <a:noAutofit/>
          </a:bodyPr>
          <a:lstStyle/>
          <a:p>
            <a:pPr lvl="0" rtl="0">
              <a:lnSpc>
                <a:spcPct val="130000"/>
              </a:lnSpc>
              <a:spcBef>
                <a:spcPts val="0"/>
              </a:spcBef>
              <a:buNone/>
            </a:pPr>
            <a:r>
              <a:rPr lang="en" sz="1050">
                <a:solidFill>
                  <a:schemeClr val="dk1"/>
                </a:solidFill>
                <a:highlight>
                  <a:srgbClr val="F8F9FA"/>
                </a:highlight>
                <a:latin typeface="Verdana"/>
                <a:ea typeface="Verdana"/>
                <a:cs typeface="Verdana"/>
                <a:sym typeface="Verdana"/>
              </a:rPr>
              <a:t> </a:t>
            </a:r>
            <a:r>
              <a:rPr b="1" lang="en" sz="1050">
                <a:solidFill>
                  <a:schemeClr val="dk1"/>
                </a:solidFill>
                <a:highlight>
                  <a:srgbClr val="F8F9FA"/>
                </a:highlight>
                <a:latin typeface="Verdana"/>
                <a:ea typeface="Verdana"/>
                <a:cs typeface="Verdana"/>
                <a:sym typeface="Verdana"/>
              </a:rPr>
              <a:t>method</a:t>
            </a:r>
            <a:r>
              <a:rPr lang="en" sz="1050">
                <a:solidFill>
                  <a:schemeClr val="dk1"/>
                </a:solidFill>
                <a:highlight>
                  <a:srgbClr val="F8F9FA"/>
                </a:highlight>
                <a:latin typeface="Verdana"/>
                <a:ea typeface="Verdana"/>
                <a:cs typeface="Verdana"/>
                <a:sym typeface="Verdana"/>
              </a:rPr>
              <a:t> setSportsCar() </a:t>
            </a:r>
            <a:r>
              <a:rPr b="1" lang="en" sz="1050">
                <a:solidFill>
                  <a:schemeClr val="dk1"/>
                </a:solidFill>
                <a:highlight>
                  <a:srgbClr val="F8F9FA"/>
                </a:highlight>
                <a:latin typeface="Verdana"/>
                <a:ea typeface="Verdana"/>
                <a:cs typeface="Verdana"/>
                <a:sym typeface="Verdana"/>
              </a:rPr>
              <a:t>is</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Make the builder remember that the car is a sports car.</a:t>
            </a:r>
            <a:br>
              <a:rPr lang="en" sz="1050">
                <a:solidFill>
                  <a:schemeClr val="dk1"/>
                </a:solidFill>
                <a:highlight>
                  <a:srgbClr val="F8F9FA"/>
                </a:highlight>
                <a:latin typeface="Verdana"/>
                <a:ea typeface="Verdana"/>
                <a:cs typeface="Verdana"/>
                <a:sym typeface="Verdana"/>
              </a:rPr>
            </a:b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chemeClr val="dk1"/>
                </a:solidFill>
                <a:highlight>
                  <a:srgbClr val="F8F9FA"/>
                </a:highlight>
                <a:latin typeface="Verdana"/>
                <a:ea typeface="Verdana"/>
                <a:cs typeface="Verdana"/>
                <a:sym typeface="Verdana"/>
              </a:rPr>
              <a:t>method</a:t>
            </a:r>
            <a:r>
              <a:rPr lang="en" sz="1050">
                <a:solidFill>
                  <a:schemeClr val="dk1"/>
                </a:solidFill>
                <a:highlight>
                  <a:srgbClr val="F8F9FA"/>
                </a:highlight>
                <a:latin typeface="Verdana"/>
                <a:ea typeface="Verdana"/>
                <a:cs typeface="Verdana"/>
                <a:sym typeface="Verdana"/>
              </a:rPr>
              <a:t> setTripComputer() </a:t>
            </a:r>
            <a:r>
              <a:rPr b="1" lang="en" sz="1050">
                <a:solidFill>
                  <a:schemeClr val="dk1"/>
                </a:solidFill>
                <a:highlight>
                  <a:srgbClr val="F8F9FA"/>
                </a:highlight>
                <a:latin typeface="Verdana"/>
                <a:ea typeface="Verdana"/>
                <a:cs typeface="Verdana"/>
                <a:sym typeface="Verdana"/>
              </a:rPr>
              <a:t>is</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Make the builder remember that the car has a trip computer.</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chemeClr val="dk1"/>
                </a:solidFill>
                <a:highlight>
                  <a:srgbClr val="F8F9FA"/>
                </a:highlight>
                <a:latin typeface="Verdana"/>
                <a:ea typeface="Verdana"/>
                <a:cs typeface="Verdana"/>
                <a:sym typeface="Verdana"/>
              </a:rPr>
              <a:t>method</a:t>
            </a:r>
            <a:r>
              <a:rPr lang="en" sz="1050">
                <a:solidFill>
                  <a:schemeClr val="dk1"/>
                </a:solidFill>
                <a:highlight>
                  <a:srgbClr val="F8F9FA"/>
                </a:highlight>
                <a:latin typeface="Verdana"/>
                <a:ea typeface="Verdana"/>
                <a:cs typeface="Verdana"/>
                <a:sym typeface="Verdana"/>
              </a:rPr>
              <a:t> unsetTripComputer() </a:t>
            </a:r>
            <a:r>
              <a:rPr b="1" lang="en" sz="1050">
                <a:solidFill>
                  <a:schemeClr val="dk1"/>
                </a:solidFill>
                <a:highlight>
                  <a:srgbClr val="F8F9FA"/>
                </a:highlight>
                <a:latin typeface="Verdana"/>
                <a:ea typeface="Verdana"/>
                <a:cs typeface="Verdana"/>
                <a:sym typeface="Verdana"/>
              </a:rPr>
              <a:t>is</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Make the builder remember that the car does not have a trip computer.</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chemeClr val="dk1"/>
                </a:solidFill>
                <a:highlight>
                  <a:srgbClr val="F8F9FA"/>
                </a:highlight>
                <a:latin typeface="Verdana"/>
                <a:ea typeface="Verdana"/>
                <a:cs typeface="Verdana"/>
                <a:sym typeface="Verdana"/>
              </a:rPr>
              <a:t>method</a:t>
            </a:r>
            <a:r>
              <a:rPr lang="en" sz="1050">
                <a:solidFill>
                  <a:schemeClr val="dk1"/>
                </a:solidFill>
                <a:highlight>
                  <a:srgbClr val="F8F9FA"/>
                </a:highlight>
                <a:latin typeface="Verdana"/>
                <a:ea typeface="Verdana"/>
                <a:cs typeface="Verdana"/>
                <a:sym typeface="Verdana"/>
              </a:rPr>
              <a:t> setGPS() </a:t>
            </a:r>
            <a:r>
              <a:rPr b="1" lang="en" sz="1050">
                <a:solidFill>
                  <a:schemeClr val="dk1"/>
                </a:solidFill>
                <a:highlight>
                  <a:srgbClr val="F8F9FA"/>
                </a:highlight>
                <a:latin typeface="Verdana"/>
                <a:ea typeface="Verdana"/>
                <a:cs typeface="Verdana"/>
                <a:sym typeface="Verdana"/>
              </a:rPr>
              <a:t>is</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Make the builder remember that the car has a global positioning system.</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chemeClr val="dk1"/>
                </a:solidFill>
                <a:highlight>
                  <a:srgbClr val="F8F9FA"/>
                </a:highlight>
                <a:latin typeface="Verdana"/>
                <a:ea typeface="Verdana"/>
                <a:cs typeface="Verdana"/>
                <a:sym typeface="Verdana"/>
              </a:rPr>
              <a:t>method</a:t>
            </a:r>
            <a:r>
              <a:rPr lang="en" sz="1050">
                <a:solidFill>
                  <a:schemeClr val="dk1"/>
                </a:solidFill>
                <a:highlight>
                  <a:srgbClr val="F8F9FA"/>
                </a:highlight>
                <a:latin typeface="Verdana"/>
                <a:ea typeface="Verdana"/>
                <a:cs typeface="Verdana"/>
                <a:sym typeface="Verdana"/>
              </a:rPr>
              <a:t> unsetGPS() </a:t>
            </a:r>
            <a:r>
              <a:rPr b="1" lang="en" sz="1050">
                <a:solidFill>
                  <a:schemeClr val="dk1"/>
                </a:solidFill>
                <a:highlight>
                  <a:srgbClr val="F8F9FA"/>
                </a:highlight>
                <a:latin typeface="Verdana"/>
                <a:ea typeface="Verdana"/>
                <a:cs typeface="Verdana"/>
                <a:sym typeface="Verdana"/>
              </a:rPr>
              <a:t>is</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Make the builder remember that the car does not have a global positioning system.</a:t>
            </a:r>
          </a:p>
          <a:p>
            <a:pPr lvl="0" rtl="0">
              <a:lnSpc>
                <a:spcPct val="130000"/>
              </a:lnSpc>
              <a:spcBef>
                <a:spcPts val="0"/>
              </a:spcBef>
              <a:buNone/>
            </a:pPr>
            <a:br>
              <a:rPr lang="en" sz="1050">
                <a:solidFill>
                  <a:schemeClr val="dk1"/>
                </a:solidFill>
                <a:highlight>
                  <a:srgbClr val="F8F9FA"/>
                </a:highlight>
                <a:latin typeface="Verdana"/>
                <a:ea typeface="Verdana"/>
                <a:cs typeface="Verdana"/>
                <a:sym typeface="Verdana"/>
              </a:rPr>
            </a:br>
            <a:r>
              <a:rPr b="1" lang="en" sz="1050">
                <a:solidFill>
                  <a:schemeClr val="dk1"/>
                </a:solidFill>
                <a:highlight>
                  <a:srgbClr val="F8F9FA"/>
                </a:highlight>
                <a:latin typeface="Verdana"/>
                <a:ea typeface="Verdana"/>
                <a:cs typeface="Verdana"/>
                <a:sym typeface="Verdana"/>
              </a:rPr>
              <a:t>Construct</a:t>
            </a:r>
            <a:r>
              <a:rPr lang="en" sz="1050">
                <a:solidFill>
                  <a:schemeClr val="dk1"/>
                </a:solidFill>
                <a:highlight>
                  <a:srgbClr val="F8F9FA"/>
                </a:highlight>
                <a:latin typeface="Verdana"/>
                <a:ea typeface="Verdana"/>
                <a:cs typeface="Verdana"/>
                <a:sym typeface="Verdana"/>
              </a:rPr>
              <a:t> a CarBuilder called </a:t>
            </a:r>
            <a:r>
              <a:rPr i="1" lang="en" sz="1050">
                <a:solidFill>
                  <a:schemeClr val="dk1"/>
                </a:solidFill>
                <a:highlight>
                  <a:srgbClr val="F8F9FA"/>
                </a:highlight>
                <a:latin typeface="Verdana"/>
                <a:ea typeface="Verdana"/>
                <a:cs typeface="Verdana"/>
                <a:sym typeface="Verdana"/>
              </a:rPr>
              <a:t>carBuilder</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carBuilder.setSeats(2)</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carBuilder.setSportsCar()</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carBuilder.setTripComputer()</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carBuilder.unsetGPS()</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car := carBuilder.getResult()</a:t>
            </a:r>
          </a:p>
          <a:p>
            <a:pPr lvl="0" rtl="0">
              <a:lnSpc>
                <a:spcPct val="115000"/>
              </a:lnSpc>
              <a:spcBef>
                <a:spcPts val="0"/>
              </a:spcBef>
              <a:spcAft>
                <a:spcPts val="1600"/>
              </a:spcAft>
              <a:buNone/>
            </a:pPr>
            <a:r>
              <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30000"/>
              </a:lnSpc>
              <a:spcBef>
                <a:spcPts val="0"/>
              </a:spcBef>
              <a:spcAft>
                <a:spcPts val="600"/>
              </a:spcAft>
              <a:buClr>
                <a:schemeClr val="dk1"/>
              </a:buClr>
              <a:buSzPct val="61111"/>
              <a:buFont typeface="Arial"/>
              <a:buNone/>
            </a:pPr>
            <a:r>
              <a:rPr lang="en" sz="1800">
                <a:latin typeface="Georgia"/>
                <a:ea typeface="Georgia"/>
                <a:cs typeface="Georgia"/>
                <a:sym typeface="Georgia"/>
              </a:rPr>
              <a:t>Prototype pattern</a:t>
            </a:r>
          </a:p>
          <a:p>
            <a:pPr lvl="0">
              <a:spcBef>
                <a:spcPts val="0"/>
              </a:spcBef>
              <a:buNone/>
            </a:pPr>
            <a:r>
              <a:t/>
            </a:r>
            <a:endParaRPr sz="1800"/>
          </a:p>
        </p:txBody>
      </p:sp>
      <p:sp>
        <p:nvSpPr>
          <p:cNvPr id="143" name="Shape 14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600"/>
              </a:spcBef>
              <a:spcAft>
                <a:spcPts val="600"/>
              </a:spcAft>
              <a:buClr>
                <a:schemeClr val="dk1"/>
              </a:buClr>
              <a:buSzPct val="100000"/>
              <a:buFont typeface="Arial"/>
              <a:buNone/>
            </a:pPr>
            <a:r>
              <a:rPr lang="en" sz="1050">
                <a:solidFill>
                  <a:srgbClr val="252525"/>
                </a:solidFill>
                <a:highlight>
                  <a:srgbClr val="FFFFFF"/>
                </a:highlight>
              </a:rPr>
              <a:t>The </a:t>
            </a:r>
            <a:r>
              <a:rPr b="1" lang="en" sz="1050">
                <a:solidFill>
                  <a:srgbClr val="252525"/>
                </a:solidFill>
                <a:highlight>
                  <a:srgbClr val="FFFFFF"/>
                </a:highlight>
              </a:rPr>
              <a:t>prototype pattern</a:t>
            </a:r>
            <a:r>
              <a:rPr lang="en" sz="1050">
                <a:solidFill>
                  <a:srgbClr val="252525"/>
                </a:solidFill>
                <a:highlight>
                  <a:srgbClr val="FFFFFF"/>
                </a:highlight>
              </a:rPr>
              <a:t> is a creational </a:t>
            </a:r>
            <a:r>
              <a:rPr lang="en" sz="1050">
                <a:solidFill>
                  <a:srgbClr val="0B0080"/>
                </a:solidFill>
                <a:highlight>
                  <a:srgbClr val="FFFFFF"/>
                </a:highlight>
                <a:hlinkClick r:id="rId3"/>
              </a:rPr>
              <a:t>design pattern</a:t>
            </a:r>
            <a:r>
              <a:rPr lang="en" sz="1050">
                <a:solidFill>
                  <a:srgbClr val="252525"/>
                </a:solidFill>
                <a:highlight>
                  <a:srgbClr val="FFFFFF"/>
                </a:highlight>
              </a:rPr>
              <a:t> in </a:t>
            </a:r>
            <a:r>
              <a:rPr lang="en" sz="1050">
                <a:solidFill>
                  <a:srgbClr val="0B0080"/>
                </a:solidFill>
                <a:highlight>
                  <a:srgbClr val="FFFFFF"/>
                </a:highlight>
                <a:hlinkClick r:id="rId4"/>
              </a:rPr>
              <a:t>software development</a:t>
            </a:r>
            <a:r>
              <a:rPr lang="en" sz="1050">
                <a:solidFill>
                  <a:srgbClr val="252525"/>
                </a:solidFill>
                <a:highlight>
                  <a:srgbClr val="FFFFFF"/>
                </a:highlight>
              </a:rPr>
              <a:t>. It is used when the type of </a:t>
            </a:r>
            <a:r>
              <a:rPr lang="en" sz="1050">
                <a:solidFill>
                  <a:srgbClr val="0B0080"/>
                </a:solidFill>
                <a:highlight>
                  <a:srgbClr val="FFFFFF"/>
                </a:highlight>
                <a:hlinkClick r:id="rId5"/>
              </a:rPr>
              <a:t>objects</a:t>
            </a:r>
            <a:r>
              <a:rPr lang="en" sz="1050">
                <a:solidFill>
                  <a:srgbClr val="252525"/>
                </a:solidFill>
                <a:highlight>
                  <a:srgbClr val="FFFFFF"/>
                </a:highlight>
              </a:rPr>
              <a:t> to create is determined by a </a:t>
            </a:r>
            <a:r>
              <a:rPr lang="en" sz="1050">
                <a:solidFill>
                  <a:srgbClr val="0B0080"/>
                </a:solidFill>
                <a:highlight>
                  <a:srgbClr val="FFFFFF"/>
                </a:highlight>
                <a:hlinkClick r:id="rId6"/>
              </a:rPr>
              <a:t>prototypical</a:t>
            </a:r>
            <a:r>
              <a:rPr lang="en" sz="1050">
                <a:solidFill>
                  <a:srgbClr val="252525"/>
                </a:solidFill>
                <a:highlight>
                  <a:srgbClr val="FFFFFF"/>
                </a:highlight>
              </a:rPr>
              <a:t> </a:t>
            </a:r>
            <a:r>
              <a:rPr lang="en" sz="1050">
                <a:solidFill>
                  <a:srgbClr val="0B0080"/>
                </a:solidFill>
                <a:highlight>
                  <a:srgbClr val="FFFFFF"/>
                </a:highlight>
                <a:hlinkClick r:id="rId7"/>
              </a:rPr>
              <a:t>instance</a:t>
            </a:r>
            <a:r>
              <a:rPr lang="en" sz="1050">
                <a:solidFill>
                  <a:srgbClr val="252525"/>
                </a:solidFill>
                <a:highlight>
                  <a:srgbClr val="FFFFFF"/>
                </a:highlight>
              </a:rPr>
              <a:t>, which is cloned to produce new objects. This pattern is used to:</a:t>
            </a:r>
          </a:p>
          <a:p>
            <a:pPr indent="-295275" lvl="0" marL="685800" rtl="0">
              <a:spcBef>
                <a:spcPts val="300"/>
              </a:spcBef>
              <a:spcAft>
                <a:spcPts val="100"/>
              </a:spcAft>
              <a:buClr>
                <a:srgbClr val="252525"/>
              </a:buClr>
              <a:buSzPct val="95454"/>
            </a:pPr>
            <a:r>
              <a:rPr lang="en" sz="1050">
                <a:solidFill>
                  <a:srgbClr val="252525"/>
                </a:solidFill>
                <a:highlight>
                  <a:srgbClr val="FFFFFF"/>
                </a:highlight>
              </a:rPr>
              <a:t>avoid </a:t>
            </a:r>
            <a:r>
              <a:rPr lang="en" sz="1050">
                <a:solidFill>
                  <a:srgbClr val="0B0080"/>
                </a:solidFill>
                <a:highlight>
                  <a:srgbClr val="FFFFFF"/>
                </a:highlight>
                <a:hlinkClick r:id="rId8"/>
              </a:rPr>
              <a:t>subclasses</a:t>
            </a:r>
            <a:r>
              <a:rPr lang="en" sz="1050">
                <a:solidFill>
                  <a:srgbClr val="252525"/>
                </a:solidFill>
                <a:highlight>
                  <a:srgbClr val="FFFFFF"/>
                </a:highlight>
              </a:rPr>
              <a:t> of an object creator in the client application, like the </a:t>
            </a:r>
            <a:r>
              <a:rPr lang="en" sz="1050">
                <a:solidFill>
                  <a:srgbClr val="0B0080"/>
                </a:solidFill>
                <a:highlight>
                  <a:srgbClr val="FFFFFF"/>
                </a:highlight>
                <a:hlinkClick r:id="rId9"/>
              </a:rPr>
              <a:t>abstract factory pattern</a:t>
            </a:r>
            <a:r>
              <a:rPr lang="en" sz="1050">
                <a:solidFill>
                  <a:srgbClr val="252525"/>
                </a:solidFill>
                <a:highlight>
                  <a:srgbClr val="FFFFFF"/>
                </a:highlight>
              </a:rPr>
              <a:t> does.</a:t>
            </a:r>
          </a:p>
          <a:p>
            <a:pPr indent="-295275" lvl="0" marL="685800" rtl="0">
              <a:spcBef>
                <a:spcPts val="300"/>
              </a:spcBef>
              <a:spcAft>
                <a:spcPts val="100"/>
              </a:spcAft>
              <a:buClr>
                <a:srgbClr val="252525"/>
              </a:buClr>
              <a:buSzPct val="95454"/>
            </a:pPr>
            <a:r>
              <a:rPr lang="en" sz="1050">
                <a:solidFill>
                  <a:srgbClr val="252525"/>
                </a:solidFill>
                <a:highlight>
                  <a:srgbClr val="FFFFFF"/>
                </a:highlight>
              </a:rPr>
              <a:t>avoid the inherent cost of creating a new object in the standard way (e.g., using the '</a:t>
            </a:r>
            <a:r>
              <a:rPr lang="en" sz="1050">
                <a:solidFill>
                  <a:srgbClr val="0B0080"/>
                </a:solidFill>
                <a:highlight>
                  <a:srgbClr val="FFFFFF"/>
                </a:highlight>
                <a:hlinkClick r:id="rId10"/>
              </a:rPr>
              <a:t>new</a:t>
            </a:r>
            <a:r>
              <a:rPr lang="en" sz="1050">
                <a:solidFill>
                  <a:srgbClr val="252525"/>
                </a:solidFill>
                <a:highlight>
                  <a:srgbClr val="FFFFFF"/>
                </a:highlight>
              </a:rPr>
              <a:t>' keyword) when it is prohibitively expensive for a given application.</a:t>
            </a:r>
          </a:p>
          <a:p>
            <a:pPr lvl="0">
              <a:spcBef>
                <a:spcPts val="0"/>
              </a:spcBef>
              <a:buNone/>
            </a:pPr>
            <a:r>
              <a:t/>
            </a:r>
            <a:endParaRPr/>
          </a:p>
          <a:p>
            <a:pPr lvl="0">
              <a:spcBef>
                <a:spcPts val="0"/>
              </a:spcBef>
              <a:buNone/>
            </a:pPr>
            <a:r>
              <a:rPr lang="en" sz="1400"/>
              <a:t>Implementation</a:t>
            </a:r>
          </a:p>
          <a:p>
            <a:pPr lvl="0" rtl="0">
              <a:spcBef>
                <a:spcPts val="600"/>
              </a:spcBef>
              <a:spcAft>
                <a:spcPts val="600"/>
              </a:spcAft>
              <a:buClr>
                <a:schemeClr val="dk1"/>
              </a:buClr>
              <a:buSzPct val="100000"/>
              <a:buFont typeface="Arial"/>
              <a:buNone/>
            </a:pPr>
            <a:r>
              <a:rPr lang="en" sz="1050">
                <a:solidFill>
                  <a:srgbClr val="252525"/>
                </a:solidFill>
                <a:highlight>
                  <a:srgbClr val="FFFFFF"/>
                </a:highlight>
              </a:rPr>
              <a:t>To implement the pattern, declare an abstract </a:t>
            </a:r>
            <a:r>
              <a:rPr lang="en" sz="1050">
                <a:solidFill>
                  <a:srgbClr val="0B0080"/>
                </a:solidFill>
                <a:highlight>
                  <a:srgbClr val="FFFFFF"/>
                </a:highlight>
                <a:hlinkClick r:id="rId11"/>
              </a:rPr>
              <a:t>base class</a:t>
            </a:r>
            <a:r>
              <a:rPr lang="en" sz="1050">
                <a:solidFill>
                  <a:srgbClr val="252525"/>
                </a:solidFill>
                <a:highlight>
                  <a:srgbClr val="FFFFFF"/>
                </a:highlight>
              </a:rPr>
              <a:t> that specifies a </a:t>
            </a:r>
            <a:r>
              <a:rPr lang="en" sz="1050">
                <a:solidFill>
                  <a:srgbClr val="0B0080"/>
                </a:solidFill>
                <a:highlight>
                  <a:srgbClr val="FFFFFF"/>
                </a:highlight>
                <a:hlinkClick r:id="rId12"/>
              </a:rPr>
              <a:t>pure virtual</a:t>
            </a:r>
            <a:r>
              <a:rPr lang="en" sz="1050">
                <a:solidFill>
                  <a:srgbClr val="252525"/>
                </a:solidFill>
                <a:highlight>
                  <a:srgbClr val="FFFFFF"/>
                </a:highlight>
              </a:rPr>
              <a:t> </a:t>
            </a:r>
            <a:r>
              <a:rPr i="1" lang="en" sz="1050">
                <a:solidFill>
                  <a:srgbClr val="252525"/>
                </a:solidFill>
                <a:highlight>
                  <a:srgbClr val="FFFFFF"/>
                </a:highlight>
              </a:rPr>
              <a:t>clone()</a:t>
            </a:r>
            <a:r>
              <a:rPr lang="en" sz="1050">
                <a:solidFill>
                  <a:srgbClr val="252525"/>
                </a:solidFill>
                <a:highlight>
                  <a:srgbClr val="FFFFFF"/>
                </a:highlight>
              </a:rPr>
              <a:t> method. Any class that needs a "</a:t>
            </a:r>
            <a:r>
              <a:rPr lang="en" sz="1050">
                <a:solidFill>
                  <a:srgbClr val="0B0080"/>
                </a:solidFill>
                <a:highlight>
                  <a:srgbClr val="FFFFFF"/>
                </a:highlight>
                <a:hlinkClick r:id="rId13"/>
              </a:rPr>
              <a:t>polymorphic</a:t>
            </a:r>
            <a:r>
              <a:rPr lang="en" sz="1050">
                <a:solidFill>
                  <a:srgbClr val="252525"/>
                </a:solidFill>
                <a:highlight>
                  <a:srgbClr val="FFFFFF"/>
                </a:highlight>
              </a:rPr>
              <a:t> </a:t>
            </a:r>
            <a:r>
              <a:rPr lang="en" sz="1050">
                <a:solidFill>
                  <a:srgbClr val="0B0080"/>
                </a:solidFill>
                <a:highlight>
                  <a:srgbClr val="FFFFFF"/>
                </a:highlight>
                <a:hlinkClick r:id="rId14"/>
              </a:rPr>
              <a:t>constructor</a:t>
            </a:r>
            <a:r>
              <a:rPr lang="en" sz="1050">
                <a:solidFill>
                  <a:srgbClr val="252525"/>
                </a:solidFill>
                <a:highlight>
                  <a:srgbClr val="FFFFFF"/>
                </a:highlight>
              </a:rPr>
              <a:t>" capability derives itself from the abstract base class, and implements the </a:t>
            </a:r>
            <a:r>
              <a:rPr i="1" lang="en" sz="1050">
                <a:solidFill>
                  <a:srgbClr val="252525"/>
                </a:solidFill>
                <a:highlight>
                  <a:srgbClr val="FFFFFF"/>
                </a:highlight>
              </a:rPr>
              <a:t>clone()</a:t>
            </a:r>
            <a:r>
              <a:rPr lang="en" sz="1050">
                <a:solidFill>
                  <a:srgbClr val="252525"/>
                </a:solidFill>
                <a:highlight>
                  <a:srgbClr val="FFFFFF"/>
                </a:highlight>
              </a:rPr>
              <a:t> operation.</a:t>
            </a:r>
          </a:p>
          <a:p>
            <a:pPr lvl="0" rtl="0">
              <a:spcBef>
                <a:spcPts val="600"/>
              </a:spcBef>
              <a:spcAft>
                <a:spcPts val="600"/>
              </a:spcAft>
              <a:buClr>
                <a:schemeClr val="dk1"/>
              </a:buClr>
              <a:buSzPct val="100000"/>
              <a:buFont typeface="Arial"/>
              <a:buNone/>
            </a:pPr>
            <a:r>
              <a:rPr lang="en" sz="1050">
                <a:solidFill>
                  <a:srgbClr val="252525"/>
                </a:solidFill>
                <a:highlight>
                  <a:srgbClr val="FFFFFF"/>
                </a:highlight>
              </a:rPr>
              <a:t>The client, instead of writing code that invokes the "new" operator on a hard-coded class name, calls the </a:t>
            </a:r>
            <a:r>
              <a:rPr i="1" lang="en" sz="1050">
                <a:solidFill>
                  <a:srgbClr val="252525"/>
                </a:solidFill>
                <a:highlight>
                  <a:srgbClr val="FFFFFF"/>
                </a:highlight>
              </a:rPr>
              <a:t>clone()</a:t>
            </a:r>
            <a:r>
              <a:rPr lang="en" sz="1050">
                <a:solidFill>
                  <a:srgbClr val="252525"/>
                </a:solidFill>
                <a:highlight>
                  <a:srgbClr val="FFFFFF"/>
                </a:highlight>
              </a:rPr>
              <a:t> method on the prototype, calls a </a:t>
            </a:r>
            <a:r>
              <a:rPr lang="en" sz="1050">
                <a:solidFill>
                  <a:srgbClr val="0B0080"/>
                </a:solidFill>
                <a:highlight>
                  <a:srgbClr val="FFFFFF"/>
                </a:highlight>
                <a:hlinkClick r:id="rId15"/>
              </a:rPr>
              <a:t>factory method</a:t>
            </a:r>
            <a:r>
              <a:rPr lang="en" sz="1050">
                <a:solidFill>
                  <a:srgbClr val="252525"/>
                </a:solidFill>
                <a:highlight>
                  <a:srgbClr val="FFFFFF"/>
                </a:highlight>
              </a:rPr>
              <a:t> with a </a:t>
            </a:r>
            <a:r>
              <a:rPr lang="en" sz="1050">
                <a:solidFill>
                  <a:srgbClr val="0B0080"/>
                </a:solidFill>
                <a:highlight>
                  <a:srgbClr val="FFFFFF"/>
                </a:highlight>
                <a:hlinkClick r:id="rId16"/>
              </a:rPr>
              <a:t>parameter</a:t>
            </a:r>
            <a:r>
              <a:rPr lang="en" sz="1050">
                <a:solidFill>
                  <a:srgbClr val="252525"/>
                </a:solidFill>
                <a:highlight>
                  <a:srgbClr val="FFFFFF"/>
                </a:highlight>
              </a:rPr>
              <a:t> designating the particular concrete </a:t>
            </a:r>
            <a:r>
              <a:rPr lang="en" sz="1050">
                <a:solidFill>
                  <a:srgbClr val="0B0080"/>
                </a:solidFill>
                <a:highlight>
                  <a:srgbClr val="FFFFFF"/>
                </a:highlight>
                <a:hlinkClick r:id="rId17"/>
              </a:rPr>
              <a:t>derived class</a:t>
            </a:r>
            <a:r>
              <a:rPr lang="en" sz="1050">
                <a:solidFill>
                  <a:srgbClr val="252525"/>
                </a:solidFill>
                <a:highlight>
                  <a:srgbClr val="FFFFFF"/>
                </a:highlight>
              </a:rPr>
              <a:t> desired, or invokes the </a:t>
            </a:r>
            <a:r>
              <a:rPr i="1" lang="en" sz="1050">
                <a:solidFill>
                  <a:srgbClr val="252525"/>
                </a:solidFill>
                <a:highlight>
                  <a:srgbClr val="FFFFFF"/>
                </a:highlight>
              </a:rPr>
              <a:t>clone()</a:t>
            </a:r>
            <a:r>
              <a:rPr lang="en" sz="1050">
                <a:solidFill>
                  <a:srgbClr val="252525"/>
                </a:solidFill>
                <a:highlight>
                  <a:srgbClr val="FFFFFF"/>
                </a:highlight>
              </a:rPr>
              <a:t> method through some mechanism provided by another design pattern.</a:t>
            </a: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1800"/>
              <a:t>Structure</a:t>
            </a:r>
          </a:p>
        </p:txBody>
      </p:sp>
      <p:sp>
        <p:nvSpPr>
          <p:cNvPr id="149" name="Shape 14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 </a:t>
            </a:r>
          </a:p>
        </p:txBody>
      </p:sp>
      <p:pic>
        <p:nvPicPr>
          <p:cNvPr id="150" name="Shape 150"/>
          <p:cNvPicPr preferRelativeResize="0"/>
          <p:nvPr/>
        </p:nvPicPr>
        <p:blipFill>
          <a:blip r:embed="rId3">
            <a:alphaModFix/>
          </a:blip>
          <a:stretch>
            <a:fillRect/>
          </a:stretch>
        </p:blipFill>
        <p:spPr>
          <a:xfrm>
            <a:off x="985950" y="1663025"/>
            <a:ext cx="7620000" cy="3035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idx="1" type="body"/>
          </p:nvPr>
        </p:nvSpPr>
        <p:spPr>
          <a:xfrm>
            <a:off x="0" y="0"/>
            <a:ext cx="9144000" cy="4905900"/>
          </a:xfrm>
          <a:prstGeom prst="rect">
            <a:avLst/>
          </a:prstGeom>
        </p:spPr>
        <p:txBody>
          <a:bodyPr anchorCtr="0" anchor="t" bIns="91425" lIns="91425" rIns="91425" tIns="91425">
            <a:noAutofit/>
          </a:bodyPr>
          <a:lstStyle/>
          <a:p>
            <a:pPr lvl="0" rtl="0">
              <a:lnSpc>
                <a:spcPct val="130000"/>
              </a:lnSpc>
              <a:spcBef>
                <a:spcPts val="1700"/>
              </a:spcBef>
              <a:spcAft>
                <a:spcPts val="400"/>
              </a:spcAft>
              <a:buClr>
                <a:schemeClr val="dk1"/>
              </a:buClr>
              <a:buSzPct val="64705"/>
              <a:buFont typeface="Arial"/>
              <a:buNone/>
            </a:pPr>
            <a:r>
              <a:rPr lang="en" sz="1700">
                <a:solidFill>
                  <a:schemeClr val="dk1"/>
                </a:solidFill>
                <a:highlight>
                  <a:srgbClr val="FFFFFF"/>
                </a:highlight>
                <a:latin typeface="Georgia"/>
                <a:ea typeface="Georgia"/>
                <a:cs typeface="Georgia"/>
                <a:sym typeface="Georgia"/>
              </a:rPr>
              <a:t>Example</a:t>
            </a:r>
          </a:p>
          <a:p>
            <a:pPr lvl="0" rtl="0">
              <a:spcBef>
                <a:spcPts val="600"/>
              </a:spcBef>
              <a:spcAft>
                <a:spcPts val="600"/>
              </a:spcAft>
              <a:buNone/>
            </a:pPr>
            <a:r>
              <a:rPr lang="en" sz="1050">
                <a:solidFill>
                  <a:srgbClr val="252525"/>
                </a:solidFill>
                <a:highlight>
                  <a:srgbClr val="FFFFFF"/>
                </a:highlight>
              </a:rPr>
              <a:t>Java</a:t>
            </a:r>
          </a:p>
          <a:p>
            <a:pPr lvl="0" rtl="0">
              <a:spcBef>
                <a:spcPts val="600"/>
              </a:spcBef>
              <a:spcAft>
                <a:spcPts val="600"/>
              </a:spcAft>
              <a:buClr>
                <a:schemeClr val="dk1"/>
              </a:buClr>
              <a:buSzPct val="100000"/>
              <a:buFont typeface="Arial"/>
              <a:buNone/>
            </a:pPr>
            <a:r>
              <a:rPr lang="en" sz="1050">
                <a:solidFill>
                  <a:srgbClr val="252525"/>
                </a:solidFill>
                <a:highlight>
                  <a:srgbClr val="FFFFFF"/>
                </a:highlight>
              </a:rPr>
              <a:t>This pattern creates the kind of object using its prototype. In other words, while creating the object of Prototype object, the class actually creates a clone of it and returns it as prototype. You can see here, we have used Clone method to clone the prototype when required.</a:t>
            </a:r>
          </a:p>
          <a:p>
            <a:pPr lvl="0" rtl="0">
              <a:lnSpc>
                <a:spcPct val="130000"/>
              </a:lnSpc>
              <a:spcBef>
                <a:spcPts val="0"/>
              </a:spcBef>
              <a:spcAft>
                <a:spcPts val="0"/>
              </a:spcAft>
              <a:buClr>
                <a:schemeClr val="dk1"/>
              </a:buClr>
              <a:buSzPct val="100000"/>
              <a:buFont typeface="Arial"/>
              <a:buNone/>
            </a:pPr>
            <a:r>
              <a:rPr i="1" lang="en" sz="1050">
                <a:solidFill>
                  <a:srgbClr val="408080"/>
                </a:solidFill>
                <a:highlight>
                  <a:srgbClr val="F8F9FA"/>
                </a:highlight>
                <a:latin typeface="Verdana"/>
                <a:ea typeface="Verdana"/>
                <a:cs typeface="Verdana"/>
                <a:sym typeface="Verdana"/>
              </a:rPr>
              <a:t>// Prototype pattern</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public</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abstract</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class</a:t>
            </a:r>
            <a:r>
              <a:rPr lang="en" sz="1050">
                <a:solidFill>
                  <a:schemeClr val="dk1"/>
                </a:solidFill>
                <a:highlight>
                  <a:srgbClr val="F8F9FA"/>
                </a:highlight>
                <a:latin typeface="Verdana"/>
                <a:ea typeface="Verdana"/>
                <a:cs typeface="Verdana"/>
                <a:sym typeface="Verdana"/>
              </a:rPr>
              <a:t> </a:t>
            </a:r>
            <a:r>
              <a:rPr b="1" lang="en" sz="1050">
                <a:solidFill>
                  <a:srgbClr val="0000FF"/>
                </a:solidFill>
                <a:highlight>
                  <a:srgbClr val="F8F9FA"/>
                </a:highlight>
                <a:latin typeface="Verdana"/>
                <a:ea typeface="Verdana"/>
                <a:cs typeface="Verdana"/>
                <a:sym typeface="Verdana"/>
              </a:rPr>
              <a:t>Prototype</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implements</a:t>
            </a:r>
            <a:r>
              <a:rPr lang="en" sz="1050">
                <a:solidFill>
                  <a:schemeClr val="dk1"/>
                </a:solidFill>
                <a:highlight>
                  <a:srgbClr val="F8F9FA"/>
                </a:highlight>
                <a:latin typeface="Verdana"/>
                <a:ea typeface="Verdana"/>
                <a:cs typeface="Verdana"/>
                <a:sym typeface="Verdana"/>
              </a:rPr>
              <a:t> Cloneable </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public</a:t>
            </a:r>
            <a:r>
              <a:rPr lang="en" sz="1050">
                <a:solidFill>
                  <a:schemeClr val="dk1"/>
                </a:solidFill>
                <a:highlight>
                  <a:srgbClr val="F8F9FA"/>
                </a:highlight>
                <a:latin typeface="Verdana"/>
                <a:ea typeface="Verdana"/>
                <a:cs typeface="Verdana"/>
                <a:sym typeface="Verdana"/>
              </a:rPr>
              <a:t> Prototype </a:t>
            </a:r>
            <a:r>
              <a:rPr lang="en" sz="1050">
                <a:solidFill>
                  <a:srgbClr val="0000FF"/>
                </a:solidFill>
                <a:highlight>
                  <a:srgbClr val="F8F9FA"/>
                </a:highlight>
                <a:latin typeface="Verdana"/>
                <a:ea typeface="Verdana"/>
                <a:cs typeface="Verdana"/>
                <a:sym typeface="Verdana"/>
              </a:rPr>
              <a:t>clone</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throws</a:t>
            </a:r>
            <a:r>
              <a:rPr lang="en" sz="1050">
                <a:solidFill>
                  <a:schemeClr val="dk1"/>
                </a:solidFill>
                <a:highlight>
                  <a:srgbClr val="F8F9FA"/>
                </a:highlight>
                <a:latin typeface="Verdana"/>
                <a:ea typeface="Verdana"/>
                <a:cs typeface="Verdana"/>
                <a:sym typeface="Verdana"/>
              </a:rPr>
              <a:t> CloneNotSupportedException</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return</a:t>
            </a:r>
            <a:r>
              <a:rPr lang="en" sz="1050">
                <a:solidFill>
                  <a:schemeClr val="dk1"/>
                </a:solidFill>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Prototype</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super</a:t>
            </a:r>
            <a:r>
              <a:rPr lang="en" sz="1050">
                <a:solidFill>
                  <a:srgbClr val="666666"/>
                </a:solidFill>
                <a:highlight>
                  <a:srgbClr val="F8F9FA"/>
                </a:highlight>
                <a:latin typeface="Verdana"/>
                <a:ea typeface="Verdana"/>
                <a:cs typeface="Verdana"/>
                <a:sym typeface="Verdana"/>
              </a:rPr>
              <a:t>.</a:t>
            </a:r>
            <a:r>
              <a:rPr lang="en" sz="1050">
                <a:solidFill>
                  <a:srgbClr val="7D9029"/>
                </a:solidFill>
                <a:highlight>
                  <a:srgbClr val="F8F9FA"/>
                </a:highlight>
                <a:latin typeface="Verdana"/>
                <a:ea typeface="Verdana"/>
                <a:cs typeface="Verdana"/>
                <a:sym typeface="Verdana"/>
              </a:rPr>
              <a:t>clone</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public</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class</a:t>
            </a:r>
            <a:r>
              <a:rPr lang="en" sz="1050">
                <a:solidFill>
                  <a:schemeClr val="dk1"/>
                </a:solidFill>
                <a:highlight>
                  <a:srgbClr val="F8F9FA"/>
                </a:highlight>
                <a:latin typeface="Verdana"/>
                <a:ea typeface="Verdana"/>
                <a:cs typeface="Verdana"/>
                <a:sym typeface="Verdana"/>
              </a:rPr>
              <a:t> </a:t>
            </a:r>
            <a:r>
              <a:rPr b="1" lang="en" sz="1050">
                <a:solidFill>
                  <a:srgbClr val="0000FF"/>
                </a:solidFill>
                <a:highlight>
                  <a:srgbClr val="F8F9FA"/>
                </a:highlight>
                <a:latin typeface="Verdana"/>
                <a:ea typeface="Verdana"/>
                <a:cs typeface="Verdana"/>
                <a:sym typeface="Verdana"/>
              </a:rPr>
              <a:t>ConcretePrototype1</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extends</a:t>
            </a:r>
            <a:r>
              <a:rPr lang="en" sz="1050">
                <a:solidFill>
                  <a:schemeClr val="dk1"/>
                </a:solidFill>
                <a:highlight>
                  <a:srgbClr val="F8F9FA"/>
                </a:highlight>
                <a:latin typeface="Verdana"/>
                <a:ea typeface="Verdana"/>
                <a:cs typeface="Verdana"/>
                <a:sym typeface="Verdana"/>
              </a:rPr>
              <a:t> Prototype </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lang="en" sz="1050">
                <a:solidFill>
                  <a:srgbClr val="AA22FF"/>
                </a:solidFill>
                <a:highlight>
                  <a:srgbClr val="F8F9FA"/>
                </a:highlight>
                <a:latin typeface="Verdana"/>
                <a:ea typeface="Verdana"/>
                <a:cs typeface="Verdana"/>
                <a:sym typeface="Verdana"/>
              </a:rPr>
              <a:t>@Override</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public</a:t>
            </a:r>
            <a:r>
              <a:rPr lang="en" sz="1050">
                <a:solidFill>
                  <a:schemeClr val="dk1"/>
                </a:solidFill>
                <a:highlight>
                  <a:srgbClr val="F8F9FA"/>
                </a:highlight>
                <a:latin typeface="Verdana"/>
                <a:ea typeface="Verdana"/>
                <a:cs typeface="Verdana"/>
                <a:sym typeface="Verdana"/>
              </a:rPr>
              <a:t> Prototype </a:t>
            </a:r>
            <a:r>
              <a:rPr lang="en" sz="1050">
                <a:solidFill>
                  <a:srgbClr val="0000FF"/>
                </a:solidFill>
                <a:highlight>
                  <a:srgbClr val="F8F9FA"/>
                </a:highlight>
                <a:latin typeface="Verdana"/>
                <a:ea typeface="Verdana"/>
                <a:cs typeface="Verdana"/>
                <a:sym typeface="Verdana"/>
              </a:rPr>
              <a:t>clone</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throws</a:t>
            </a:r>
            <a:r>
              <a:rPr lang="en" sz="1050">
                <a:solidFill>
                  <a:schemeClr val="dk1"/>
                </a:solidFill>
                <a:highlight>
                  <a:srgbClr val="F8F9FA"/>
                </a:highlight>
                <a:latin typeface="Verdana"/>
                <a:ea typeface="Verdana"/>
                <a:cs typeface="Verdana"/>
                <a:sym typeface="Verdana"/>
              </a:rPr>
              <a:t> CloneNotSupportedException </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return</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super</a:t>
            </a:r>
            <a:r>
              <a:rPr lang="en" sz="1050">
                <a:solidFill>
                  <a:srgbClr val="666666"/>
                </a:solidFill>
                <a:highlight>
                  <a:srgbClr val="F8F9FA"/>
                </a:highlight>
                <a:latin typeface="Verdana"/>
                <a:ea typeface="Verdana"/>
                <a:cs typeface="Verdana"/>
                <a:sym typeface="Verdana"/>
              </a:rPr>
              <a:t>.</a:t>
            </a:r>
            <a:r>
              <a:rPr lang="en" sz="1050">
                <a:solidFill>
                  <a:srgbClr val="7D9029"/>
                </a:solidFill>
                <a:highlight>
                  <a:srgbClr val="F8F9FA"/>
                </a:highlight>
                <a:latin typeface="Verdana"/>
                <a:ea typeface="Verdana"/>
                <a:cs typeface="Verdana"/>
                <a:sym typeface="Verdana"/>
              </a:rPr>
              <a:t>clone</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public</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class</a:t>
            </a:r>
            <a:r>
              <a:rPr lang="en" sz="1050">
                <a:solidFill>
                  <a:schemeClr val="dk1"/>
                </a:solidFill>
                <a:highlight>
                  <a:srgbClr val="F8F9FA"/>
                </a:highlight>
                <a:latin typeface="Verdana"/>
                <a:ea typeface="Verdana"/>
                <a:cs typeface="Verdana"/>
                <a:sym typeface="Verdana"/>
              </a:rPr>
              <a:t> </a:t>
            </a:r>
            <a:r>
              <a:rPr b="1" lang="en" sz="1050">
                <a:solidFill>
                  <a:srgbClr val="0000FF"/>
                </a:solidFill>
                <a:highlight>
                  <a:srgbClr val="F8F9FA"/>
                </a:highlight>
                <a:latin typeface="Verdana"/>
                <a:ea typeface="Verdana"/>
                <a:cs typeface="Verdana"/>
                <a:sym typeface="Verdana"/>
              </a:rPr>
              <a:t>ConcretePrototype2</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extends</a:t>
            </a:r>
            <a:r>
              <a:rPr lang="en" sz="1050">
                <a:solidFill>
                  <a:schemeClr val="dk1"/>
                </a:solidFill>
                <a:highlight>
                  <a:srgbClr val="F8F9FA"/>
                </a:highlight>
                <a:latin typeface="Verdana"/>
                <a:ea typeface="Verdana"/>
                <a:cs typeface="Verdana"/>
                <a:sym typeface="Verdana"/>
              </a:rPr>
              <a:t> Prototype </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lang="en" sz="1050">
                <a:solidFill>
                  <a:srgbClr val="AA22FF"/>
                </a:solidFill>
                <a:highlight>
                  <a:srgbClr val="F8F9FA"/>
                </a:highlight>
                <a:latin typeface="Verdana"/>
                <a:ea typeface="Verdana"/>
                <a:cs typeface="Verdana"/>
                <a:sym typeface="Verdana"/>
              </a:rPr>
              <a:t>@Override</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public</a:t>
            </a:r>
            <a:r>
              <a:rPr lang="en" sz="1050">
                <a:solidFill>
                  <a:schemeClr val="dk1"/>
                </a:solidFill>
                <a:highlight>
                  <a:srgbClr val="F8F9FA"/>
                </a:highlight>
                <a:latin typeface="Verdana"/>
                <a:ea typeface="Verdana"/>
                <a:cs typeface="Verdana"/>
                <a:sym typeface="Verdana"/>
              </a:rPr>
              <a:t> Prototype </a:t>
            </a:r>
            <a:r>
              <a:rPr lang="en" sz="1050">
                <a:solidFill>
                  <a:srgbClr val="0000FF"/>
                </a:solidFill>
                <a:highlight>
                  <a:srgbClr val="F8F9FA"/>
                </a:highlight>
                <a:latin typeface="Verdana"/>
                <a:ea typeface="Verdana"/>
                <a:cs typeface="Verdana"/>
                <a:sym typeface="Verdana"/>
              </a:rPr>
              <a:t>clone</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throws</a:t>
            </a:r>
            <a:r>
              <a:rPr lang="en" sz="1050">
                <a:solidFill>
                  <a:schemeClr val="dk1"/>
                </a:solidFill>
                <a:highlight>
                  <a:srgbClr val="F8F9FA"/>
                </a:highlight>
                <a:latin typeface="Verdana"/>
                <a:ea typeface="Verdana"/>
                <a:cs typeface="Verdana"/>
                <a:sym typeface="Verdana"/>
              </a:rPr>
              <a:t> CloneNotSupportedException </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return</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super</a:t>
            </a:r>
            <a:r>
              <a:rPr lang="en" sz="1050">
                <a:solidFill>
                  <a:srgbClr val="666666"/>
                </a:solidFill>
                <a:highlight>
                  <a:srgbClr val="F8F9FA"/>
                </a:highlight>
                <a:latin typeface="Verdana"/>
                <a:ea typeface="Verdana"/>
                <a:cs typeface="Verdana"/>
                <a:sym typeface="Verdana"/>
              </a:rPr>
              <a:t>.</a:t>
            </a:r>
            <a:r>
              <a:rPr lang="en" sz="1050">
                <a:solidFill>
                  <a:srgbClr val="7D9029"/>
                </a:solidFill>
                <a:highlight>
                  <a:srgbClr val="F8F9FA"/>
                </a:highlight>
                <a:latin typeface="Verdana"/>
                <a:ea typeface="Verdana"/>
                <a:cs typeface="Verdana"/>
                <a:sym typeface="Verdana"/>
              </a:rPr>
              <a:t>clone</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ctrTitle"/>
          </p:nvPr>
        </p:nvSpPr>
        <p:spPr>
          <a:xfrm>
            <a:off x="311700" y="744575"/>
            <a:ext cx="8520600" cy="894600"/>
          </a:xfrm>
          <a:prstGeom prst="rect">
            <a:avLst/>
          </a:prstGeom>
        </p:spPr>
        <p:txBody>
          <a:bodyPr anchorCtr="0" anchor="b" bIns="91425" lIns="91425" rIns="91425" tIns="91425">
            <a:noAutofit/>
          </a:bodyPr>
          <a:lstStyle/>
          <a:p>
            <a:pPr lvl="0">
              <a:spcBef>
                <a:spcPts val="0"/>
              </a:spcBef>
              <a:buClr>
                <a:schemeClr val="dk1"/>
              </a:buClr>
              <a:buSzPct val="61111"/>
              <a:buFont typeface="Arial"/>
              <a:buNone/>
            </a:pPr>
            <a:r>
              <a:rPr b="1" lang="en" sz="1800">
                <a:solidFill>
                  <a:srgbClr val="008080"/>
                </a:solidFill>
                <a:highlight>
                  <a:srgbClr val="FFFFFF"/>
                </a:highlight>
                <a:latin typeface="Verdana"/>
                <a:ea typeface="Verdana"/>
                <a:cs typeface="Verdana"/>
                <a:sym typeface="Verdana"/>
              </a:rPr>
              <a:t>Creational Patterns</a:t>
            </a:r>
          </a:p>
          <a:p>
            <a:pPr lvl="0">
              <a:spcBef>
                <a:spcPts val="0"/>
              </a:spcBef>
              <a:buNone/>
            </a:pPr>
            <a:r>
              <a:t/>
            </a:r>
            <a:endParaRPr b="1" sz="1800">
              <a:solidFill>
                <a:srgbClr val="313131"/>
              </a:solidFill>
              <a:highlight>
                <a:srgbClr val="FFFFFF"/>
              </a:highlight>
              <a:latin typeface="Verdana"/>
              <a:ea typeface="Verdana"/>
              <a:cs typeface="Verdana"/>
              <a:sym typeface="Verdana"/>
            </a:endParaRPr>
          </a:p>
        </p:txBody>
      </p:sp>
      <p:sp>
        <p:nvSpPr>
          <p:cNvPr id="61" name="Shape 61"/>
          <p:cNvSpPr txBox="1"/>
          <p:nvPr>
            <p:ph idx="1" type="subTitle"/>
          </p:nvPr>
        </p:nvSpPr>
        <p:spPr>
          <a:xfrm>
            <a:off x="311700" y="1912475"/>
            <a:ext cx="8520600" cy="1092900"/>
          </a:xfrm>
          <a:prstGeom prst="rect">
            <a:avLst/>
          </a:prstGeom>
        </p:spPr>
        <p:txBody>
          <a:bodyPr anchorCtr="0" anchor="t" bIns="91425" lIns="91425" rIns="91425" tIns="91425">
            <a:noAutofit/>
          </a:bodyPr>
          <a:lstStyle/>
          <a:p>
            <a:pPr lvl="0" algn="l">
              <a:spcBef>
                <a:spcPts val="0"/>
              </a:spcBef>
              <a:buNone/>
            </a:pPr>
            <a:r>
              <a:rPr lang="en" sz="1200">
                <a:solidFill>
                  <a:srgbClr val="313131"/>
                </a:solidFill>
                <a:highlight>
                  <a:srgbClr val="FFFFFF"/>
                </a:highlight>
                <a:latin typeface="Verdana"/>
                <a:ea typeface="Verdana"/>
                <a:cs typeface="Verdana"/>
                <a:sym typeface="Verdana"/>
              </a:rPr>
              <a:t>These design patterns provide a way to create objects while hiding the creation logic, rather than instantiating objects directly using new operator. This gives program more flexibility in deciding which objects need to be created for a given use case.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311700" y="380125"/>
            <a:ext cx="8520600" cy="475200"/>
          </a:xfrm>
          <a:prstGeom prst="rect">
            <a:avLst/>
          </a:prstGeom>
        </p:spPr>
        <p:txBody>
          <a:bodyPr anchorCtr="0" anchor="b" bIns="91425" lIns="91425" rIns="91425" tIns="91425">
            <a:noAutofit/>
          </a:bodyPr>
          <a:lstStyle/>
          <a:p>
            <a:pPr lvl="0" algn="l">
              <a:spcBef>
                <a:spcPts val="0"/>
              </a:spcBef>
              <a:buNone/>
            </a:pPr>
            <a:r>
              <a:rPr lang="en" sz="1800">
                <a:solidFill>
                  <a:srgbClr val="008080"/>
                </a:solidFill>
              </a:rPr>
              <a:t>Types of creational design patterns</a:t>
            </a:r>
          </a:p>
        </p:txBody>
      </p:sp>
      <p:sp>
        <p:nvSpPr>
          <p:cNvPr id="67" name="Shape 67"/>
          <p:cNvSpPr txBox="1"/>
          <p:nvPr>
            <p:ph idx="1" type="subTitle"/>
          </p:nvPr>
        </p:nvSpPr>
        <p:spPr>
          <a:xfrm>
            <a:off x="311700" y="1116600"/>
            <a:ext cx="8520600" cy="3872400"/>
          </a:xfrm>
          <a:prstGeom prst="rect">
            <a:avLst/>
          </a:prstGeom>
        </p:spPr>
        <p:txBody>
          <a:bodyPr anchorCtr="0" anchor="t" bIns="91425" lIns="91425" rIns="91425" tIns="91425">
            <a:noAutofit/>
          </a:bodyPr>
          <a:lstStyle/>
          <a:p>
            <a:pPr lvl="0" rtl="0" algn="l">
              <a:spcBef>
                <a:spcPts val="0"/>
              </a:spcBef>
              <a:buNone/>
            </a:pPr>
            <a:r>
              <a:rPr lang="en" sz="1400"/>
              <a:t>Some of the types of creational design pattern are</a:t>
            </a:r>
          </a:p>
          <a:p>
            <a:pPr lvl="0" rtl="0" algn="l">
              <a:spcBef>
                <a:spcPts val="0"/>
              </a:spcBef>
              <a:buNone/>
            </a:pPr>
            <a:r>
              <a:t/>
            </a:r>
            <a:endParaRPr sz="1400"/>
          </a:p>
          <a:p>
            <a:pPr indent="-317500" lvl="0" marL="457200" rtl="0" algn="l">
              <a:spcBef>
                <a:spcPts val="0"/>
              </a:spcBef>
              <a:buSzPct val="100000"/>
              <a:buChar char="●"/>
            </a:pPr>
            <a:r>
              <a:rPr lang="en" sz="1400"/>
              <a:t>Singleton</a:t>
            </a:r>
          </a:p>
          <a:p>
            <a:pPr indent="-317500" lvl="0" marL="457200" rtl="0" algn="l">
              <a:spcBef>
                <a:spcPts val="0"/>
              </a:spcBef>
              <a:buSzPct val="100000"/>
              <a:buChar char="●"/>
            </a:pPr>
            <a:r>
              <a:rPr lang="en" sz="1400"/>
              <a:t>Factory</a:t>
            </a:r>
          </a:p>
          <a:p>
            <a:pPr indent="-317500" lvl="0" marL="457200" rtl="0" algn="l">
              <a:spcBef>
                <a:spcPts val="0"/>
              </a:spcBef>
              <a:buSzPct val="100000"/>
              <a:buChar char="●"/>
            </a:pPr>
            <a:r>
              <a:rPr lang="en" sz="1400"/>
              <a:t>Abstract Factory</a:t>
            </a:r>
          </a:p>
          <a:p>
            <a:pPr indent="-317500" lvl="0" marL="457200" rtl="0" algn="l">
              <a:spcBef>
                <a:spcPts val="0"/>
              </a:spcBef>
              <a:buSzPct val="100000"/>
              <a:buChar char="●"/>
            </a:pPr>
            <a:r>
              <a:rPr lang="en" sz="1400"/>
              <a:t>Builder</a:t>
            </a:r>
          </a:p>
          <a:p>
            <a:pPr indent="-317500" lvl="0" marL="457200" algn="l">
              <a:spcBef>
                <a:spcPts val="0"/>
              </a:spcBef>
              <a:buSzPct val="100000"/>
              <a:buChar char="●"/>
            </a:pPr>
            <a:r>
              <a:rPr lang="en" sz="1400"/>
              <a:t>Prototype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ctrTitle"/>
          </p:nvPr>
        </p:nvSpPr>
        <p:spPr>
          <a:xfrm>
            <a:off x="311700" y="744575"/>
            <a:ext cx="8520600" cy="526500"/>
          </a:xfrm>
          <a:prstGeom prst="rect">
            <a:avLst/>
          </a:prstGeom>
        </p:spPr>
        <p:txBody>
          <a:bodyPr anchorCtr="0" anchor="b" bIns="91425" lIns="91425" rIns="91425" tIns="91425">
            <a:noAutofit/>
          </a:bodyPr>
          <a:lstStyle/>
          <a:p>
            <a:pPr lvl="0" algn="l">
              <a:spcBef>
                <a:spcPts val="0"/>
              </a:spcBef>
              <a:buNone/>
            </a:pPr>
            <a:r>
              <a:rPr lang="en" sz="1800"/>
              <a:t>Singleton Design Pattern</a:t>
            </a:r>
          </a:p>
        </p:txBody>
      </p:sp>
      <p:sp>
        <p:nvSpPr>
          <p:cNvPr id="73" name="Shape 73"/>
          <p:cNvSpPr txBox="1"/>
          <p:nvPr>
            <p:ph idx="1" type="subTitle"/>
          </p:nvPr>
        </p:nvSpPr>
        <p:spPr>
          <a:xfrm>
            <a:off x="311700" y="1437325"/>
            <a:ext cx="8520600" cy="3337800"/>
          </a:xfrm>
          <a:prstGeom prst="rect">
            <a:avLst/>
          </a:prstGeom>
        </p:spPr>
        <p:txBody>
          <a:bodyPr anchorCtr="0" anchor="t" bIns="91425" lIns="91425" rIns="91425" tIns="91425">
            <a:noAutofit/>
          </a:bodyPr>
          <a:lstStyle/>
          <a:p>
            <a:pPr lvl="0" rtl="0" algn="l">
              <a:lnSpc>
                <a:spcPct val="115000"/>
              </a:lnSpc>
              <a:spcBef>
                <a:spcPts val="600"/>
              </a:spcBef>
              <a:spcAft>
                <a:spcPts val="600"/>
              </a:spcAft>
              <a:buClr>
                <a:schemeClr val="dk1"/>
              </a:buClr>
              <a:buSzPct val="91666"/>
              <a:buFont typeface="Arial"/>
              <a:buNone/>
            </a:pPr>
            <a:r>
              <a:rPr lang="en" sz="1200">
                <a:solidFill>
                  <a:srgbClr val="252525"/>
                </a:solidFill>
                <a:highlight>
                  <a:srgbClr val="FFFFFF"/>
                </a:highlight>
              </a:rPr>
              <a:t>The </a:t>
            </a:r>
            <a:r>
              <a:rPr b="1" lang="en" sz="1200">
                <a:solidFill>
                  <a:srgbClr val="252525"/>
                </a:solidFill>
                <a:highlight>
                  <a:srgbClr val="FFFFFF"/>
                </a:highlight>
              </a:rPr>
              <a:t>singleton pattern</a:t>
            </a:r>
            <a:r>
              <a:rPr lang="en" sz="1200">
                <a:solidFill>
                  <a:srgbClr val="252525"/>
                </a:solidFill>
                <a:highlight>
                  <a:srgbClr val="FFFFFF"/>
                </a:highlight>
              </a:rPr>
              <a:t> is a software design pattern that restricts the instantiation of a class to one object. This is useful when exactly one object is needed to coordinate actions across the system. The concept is sometimes generalized to systems that operate more efficiently when only one object exists, or that restrict the instantiation to a certain number of objects. The term comes from the mathematical concept of a singleton.</a:t>
            </a:r>
          </a:p>
          <a:p>
            <a:pPr lvl="0" rtl="0" algn="l">
              <a:lnSpc>
                <a:spcPct val="115000"/>
              </a:lnSpc>
              <a:spcBef>
                <a:spcPts val="600"/>
              </a:spcBef>
              <a:spcAft>
                <a:spcPts val="600"/>
              </a:spcAft>
              <a:buClr>
                <a:schemeClr val="dk1"/>
              </a:buClr>
              <a:buSzPct val="91666"/>
              <a:buFont typeface="Arial"/>
              <a:buNone/>
            </a:pPr>
            <a:r>
              <a:rPr lang="en" sz="1200">
                <a:solidFill>
                  <a:srgbClr val="252525"/>
                </a:solidFill>
                <a:highlight>
                  <a:srgbClr val="FFFFFF"/>
                </a:highlight>
              </a:rPr>
              <a:t>An implementation of the singleton pattern must:</a:t>
            </a:r>
          </a:p>
          <a:p>
            <a:pPr indent="-304800" lvl="0" marL="685800" rtl="0" algn="l">
              <a:lnSpc>
                <a:spcPct val="115000"/>
              </a:lnSpc>
              <a:spcBef>
                <a:spcPts val="300"/>
              </a:spcBef>
              <a:spcAft>
                <a:spcPts val="100"/>
              </a:spcAft>
              <a:buClr>
                <a:srgbClr val="252525"/>
              </a:buClr>
              <a:buSzPct val="100000"/>
              <a:buFont typeface="Arial"/>
              <a:buChar char="●"/>
            </a:pPr>
            <a:r>
              <a:rPr lang="en" sz="1200">
                <a:solidFill>
                  <a:srgbClr val="252525"/>
                </a:solidFill>
                <a:highlight>
                  <a:srgbClr val="FFFFFF"/>
                </a:highlight>
              </a:rPr>
              <a:t>ensure that </a:t>
            </a:r>
            <a:r>
              <a:rPr i="1" lang="en" sz="1200">
                <a:solidFill>
                  <a:srgbClr val="252525"/>
                </a:solidFill>
                <a:highlight>
                  <a:srgbClr val="FFFFFF"/>
                </a:highlight>
              </a:rPr>
              <a:t>only one instance</a:t>
            </a:r>
            <a:r>
              <a:rPr lang="en" sz="1200">
                <a:solidFill>
                  <a:srgbClr val="252525"/>
                </a:solidFill>
                <a:highlight>
                  <a:srgbClr val="FFFFFF"/>
                </a:highlight>
              </a:rPr>
              <a:t> of the singleton class ever exists; and</a:t>
            </a:r>
          </a:p>
          <a:p>
            <a:pPr indent="-304800" lvl="0" marL="685800" rtl="0" algn="l">
              <a:lnSpc>
                <a:spcPct val="115000"/>
              </a:lnSpc>
              <a:spcBef>
                <a:spcPts val="300"/>
              </a:spcBef>
              <a:spcAft>
                <a:spcPts val="100"/>
              </a:spcAft>
              <a:buClr>
                <a:srgbClr val="252525"/>
              </a:buClr>
              <a:buSzPct val="100000"/>
              <a:buFont typeface="Arial"/>
              <a:buChar char="●"/>
            </a:pPr>
            <a:r>
              <a:rPr lang="en" sz="1200">
                <a:solidFill>
                  <a:srgbClr val="252525"/>
                </a:solidFill>
                <a:highlight>
                  <a:srgbClr val="FFFFFF"/>
                </a:highlight>
              </a:rPr>
              <a:t>provide </a:t>
            </a:r>
            <a:r>
              <a:rPr i="1" lang="en" sz="1200">
                <a:solidFill>
                  <a:srgbClr val="252525"/>
                </a:solidFill>
                <a:highlight>
                  <a:srgbClr val="FFFFFF"/>
                </a:highlight>
              </a:rPr>
              <a:t>global access</a:t>
            </a:r>
            <a:r>
              <a:rPr lang="en" sz="1200">
                <a:solidFill>
                  <a:srgbClr val="252525"/>
                </a:solidFill>
                <a:highlight>
                  <a:srgbClr val="FFFFFF"/>
                </a:highlight>
              </a:rPr>
              <a:t> to that instance.</a:t>
            </a:r>
          </a:p>
          <a:p>
            <a:pPr lvl="0" rtl="0" algn="l">
              <a:lnSpc>
                <a:spcPct val="115000"/>
              </a:lnSpc>
              <a:spcBef>
                <a:spcPts val="600"/>
              </a:spcBef>
              <a:spcAft>
                <a:spcPts val="600"/>
              </a:spcAft>
              <a:buClr>
                <a:schemeClr val="dk1"/>
              </a:buClr>
              <a:buSzPct val="91666"/>
              <a:buFont typeface="Arial"/>
              <a:buNone/>
            </a:pPr>
            <a:r>
              <a:rPr lang="en" sz="1200">
                <a:solidFill>
                  <a:srgbClr val="252525"/>
                </a:solidFill>
                <a:highlight>
                  <a:srgbClr val="FFFFFF"/>
                </a:highlight>
              </a:rPr>
              <a:t>Typically, this is done by:</a:t>
            </a:r>
          </a:p>
          <a:p>
            <a:pPr indent="-304800" lvl="0" marL="685800" rtl="0" algn="l">
              <a:lnSpc>
                <a:spcPct val="115000"/>
              </a:lnSpc>
              <a:spcBef>
                <a:spcPts val="300"/>
              </a:spcBef>
              <a:spcAft>
                <a:spcPts val="100"/>
              </a:spcAft>
              <a:buClr>
                <a:srgbClr val="252525"/>
              </a:buClr>
              <a:buSzPct val="100000"/>
              <a:buFont typeface="Arial"/>
              <a:buChar char="●"/>
            </a:pPr>
            <a:r>
              <a:rPr lang="en" sz="1200">
                <a:solidFill>
                  <a:srgbClr val="252525"/>
                </a:solidFill>
                <a:highlight>
                  <a:srgbClr val="FFFFFF"/>
                </a:highlight>
              </a:rPr>
              <a:t>declaring all constructors of the class to be private; and</a:t>
            </a:r>
          </a:p>
          <a:p>
            <a:pPr indent="-304800" lvl="0" marL="685800" rtl="0" algn="l">
              <a:lnSpc>
                <a:spcPct val="115000"/>
              </a:lnSpc>
              <a:spcBef>
                <a:spcPts val="300"/>
              </a:spcBef>
              <a:spcAft>
                <a:spcPts val="100"/>
              </a:spcAft>
              <a:buClr>
                <a:srgbClr val="252525"/>
              </a:buClr>
              <a:buSzPct val="100000"/>
              <a:buFont typeface="Arial"/>
              <a:buChar char="●"/>
            </a:pPr>
            <a:r>
              <a:rPr lang="en" sz="1200">
                <a:solidFill>
                  <a:srgbClr val="252525"/>
                </a:solidFill>
                <a:highlight>
                  <a:srgbClr val="FFFFFF"/>
                </a:highlight>
              </a:rPr>
              <a:t>providing a static method that returns a reference to the instance.</a:t>
            </a:r>
          </a:p>
          <a:p>
            <a:pPr lvl="0" algn="l">
              <a:spcBef>
                <a:spcPts val="0"/>
              </a:spcBef>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ctrTitle"/>
          </p:nvPr>
        </p:nvSpPr>
        <p:spPr>
          <a:xfrm>
            <a:off x="311700" y="368250"/>
            <a:ext cx="8520600" cy="486900"/>
          </a:xfrm>
          <a:prstGeom prst="rect">
            <a:avLst/>
          </a:prstGeom>
        </p:spPr>
        <p:txBody>
          <a:bodyPr anchorCtr="0" anchor="b" bIns="91425" lIns="91425" rIns="91425" tIns="91425">
            <a:noAutofit/>
          </a:bodyPr>
          <a:lstStyle/>
          <a:p>
            <a:pPr lvl="0" algn="l">
              <a:spcBef>
                <a:spcPts val="0"/>
              </a:spcBef>
              <a:buNone/>
            </a:pPr>
            <a:r>
              <a:rPr lang="en" sz="1800"/>
              <a:t>Code</a:t>
            </a:r>
          </a:p>
        </p:txBody>
      </p:sp>
      <p:sp>
        <p:nvSpPr>
          <p:cNvPr id="79" name="Shape 79"/>
          <p:cNvSpPr txBox="1"/>
          <p:nvPr>
            <p:ph idx="1" type="subTitle"/>
          </p:nvPr>
        </p:nvSpPr>
        <p:spPr>
          <a:xfrm>
            <a:off x="593950" y="855150"/>
            <a:ext cx="8238300" cy="3777300"/>
          </a:xfrm>
          <a:prstGeom prst="rect">
            <a:avLst/>
          </a:prstGeom>
        </p:spPr>
        <p:txBody>
          <a:bodyPr anchorCtr="0" anchor="t" bIns="91425" lIns="91425" rIns="91425" tIns="91425">
            <a:noAutofit/>
          </a:bodyPr>
          <a:lstStyle/>
          <a:p>
            <a:pPr lvl="0" rtl="0" algn="l">
              <a:lnSpc>
                <a:spcPct val="130000"/>
              </a:lnSpc>
              <a:spcBef>
                <a:spcPts val="0"/>
              </a:spcBef>
              <a:buNone/>
            </a:pPr>
            <a:r>
              <a:rPr b="1" lang="en" sz="1050">
                <a:solidFill>
                  <a:srgbClr val="008000"/>
                </a:solidFill>
                <a:highlight>
                  <a:srgbClr val="F8F9FA"/>
                </a:highlight>
                <a:latin typeface="Verdana"/>
                <a:ea typeface="Verdana"/>
                <a:cs typeface="Verdana"/>
                <a:sym typeface="Verdana"/>
              </a:rPr>
              <a:t>Java</a:t>
            </a:r>
          </a:p>
          <a:p>
            <a:pPr lvl="0" rtl="0" algn="l">
              <a:lnSpc>
                <a:spcPct val="130000"/>
              </a:lnSpc>
              <a:spcBef>
                <a:spcPts val="0"/>
              </a:spcBef>
              <a:buNone/>
            </a:pPr>
            <a:r>
              <a:t/>
            </a:r>
            <a:endParaRPr b="1" sz="1050">
              <a:solidFill>
                <a:srgbClr val="008000"/>
              </a:solidFill>
              <a:highlight>
                <a:srgbClr val="F8F9FA"/>
              </a:highlight>
              <a:latin typeface="Verdana"/>
              <a:ea typeface="Verdana"/>
              <a:cs typeface="Verdana"/>
              <a:sym typeface="Verdana"/>
            </a:endParaRPr>
          </a:p>
          <a:p>
            <a:pPr lvl="0" rtl="0" algn="l">
              <a:lnSpc>
                <a:spcPct val="130000"/>
              </a:lnSpc>
              <a:spcBef>
                <a:spcPts val="0"/>
              </a:spcBef>
              <a:buClr>
                <a:schemeClr val="dk1"/>
              </a:buClr>
              <a:buSzPct val="100000"/>
              <a:buFont typeface="Arial"/>
              <a:buNone/>
            </a:pPr>
            <a:r>
              <a:rPr b="1" lang="en" sz="1050">
                <a:solidFill>
                  <a:srgbClr val="008000"/>
                </a:solidFill>
                <a:highlight>
                  <a:srgbClr val="F8F9FA"/>
                </a:highlight>
                <a:latin typeface="Verdana"/>
                <a:ea typeface="Verdana"/>
                <a:cs typeface="Verdana"/>
                <a:sym typeface="Verdana"/>
              </a:rPr>
              <a:t>public</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final</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class</a:t>
            </a:r>
            <a:r>
              <a:rPr lang="en" sz="1050">
                <a:solidFill>
                  <a:schemeClr val="dk1"/>
                </a:solidFill>
                <a:highlight>
                  <a:srgbClr val="F8F9FA"/>
                </a:highlight>
                <a:latin typeface="Verdana"/>
                <a:ea typeface="Verdana"/>
                <a:cs typeface="Verdana"/>
                <a:sym typeface="Verdana"/>
              </a:rPr>
              <a:t> </a:t>
            </a:r>
            <a:r>
              <a:rPr b="1" lang="en" sz="1050">
                <a:solidFill>
                  <a:srgbClr val="0000FF"/>
                </a:solidFill>
                <a:highlight>
                  <a:srgbClr val="F8F9FA"/>
                </a:highlight>
                <a:latin typeface="Verdana"/>
                <a:ea typeface="Verdana"/>
                <a:cs typeface="Verdana"/>
                <a:sym typeface="Verdana"/>
              </a:rPr>
              <a:t>Singleton</a:t>
            </a:r>
            <a:r>
              <a:rPr lang="en" sz="1050">
                <a:solidFill>
                  <a:schemeClr val="dk1"/>
                </a:solidFill>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private</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static</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volatile</a:t>
            </a:r>
            <a:r>
              <a:rPr lang="en" sz="1050">
                <a:solidFill>
                  <a:schemeClr val="dk1"/>
                </a:solidFill>
                <a:highlight>
                  <a:srgbClr val="F8F9FA"/>
                </a:highlight>
                <a:latin typeface="Verdana"/>
                <a:ea typeface="Verdana"/>
                <a:cs typeface="Verdana"/>
                <a:sym typeface="Verdana"/>
              </a:rPr>
              <a:t> Singleton instance </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null</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private</a:t>
            </a:r>
            <a:r>
              <a:rPr lang="en" sz="1050">
                <a:solidFill>
                  <a:schemeClr val="dk1"/>
                </a:solidFill>
                <a:highlight>
                  <a:srgbClr val="F8F9FA"/>
                </a:highlight>
                <a:latin typeface="Verdana"/>
                <a:ea typeface="Verdana"/>
                <a:cs typeface="Verdana"/>
                <a:sym typeface="Verdana"/>
              </a:rPr>
              <a:t> </a:t>
            </a:r>
            <a:r>
              <a:rPr lang="en" sz="1050">
                <a:solidFill>
                  <a:srgbClr val="0000FF"/>
                </a:solidFill>
                <a:highlight>
                  <a:srgbClr val="F8F9FA"/>
                </a:highlight>
                <a:latin typeface="Verdana"/>
                <a:ea typeface="Verdana"/>
                <a:cs typeface="Verdana"/>
                <a:sym typeface="Verdana"/>
              </a:rPr>
              <a:t>Singleton</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public</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static</a:t>
            </a:r>
            <a:r>
              <a:rPr lang="en" sz="1050">
                <a:solidFill>
                  <a:schemeClr val="dk1"/>
                </a:solidFill>
                <a:highlight>
                  <a:srgbClr val="F8F9FA"/>
                </a:highlight>
                <a:latin typeface="Verdana"/>
                <a:ea typeface="Verdana"/>
                <a:cs typeface="Verdana"/>
                <a:sym typeface="Verdana"/>
              </a:rPr>
              <a:t> Singleton </a:t>
            </a:r>
            <a:r>
              <a:rPr lang="en" sz="1050">
                <a:solidFill>
                  <a:srgbClr val="0000FF"/>
                </a:solidFill>
                <a:highlight>
                  <a:srgbClr val="F8F9FA"/>
                </a:highlight>
                <a:latin typeface="Verdana"/>
                <a:ea typeface="Verdana"/>
                <a:cs typeface="Verdana"/>
                <a:sym typeface="Verdana"/>
              </a:rPr>
              <a:t>getInstance</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if</a:t>
            </a:r>
            <a:r>
              <a:rPr lang="en" sz="1050">
                <a:solidFill>
                  <a:schemeClr val="dk1"/>
                </a:solidFill>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instance </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null</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synchronized</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Singleton</a:t>
            </a:r>
            <a:r>
              <a:rPr lang="en" sz="1050">
                <a:solidFill>
                  <a:srgbClr val="666666"/>
                </a:solidFill>
                <a:highlight>
                  <a:srgbClr val="F8F9FA"/>
                </a:highlight>
                <a:latin typeface="Verdana"/>
                <a:ea typeface="Verdana"/>
                <a:cs typeface="Verdana"/>
                <a:sym typeface="Verdana"/>
              </a:rPr>
              <a:t>.</a:t>
            </a:r>
            <a:r>
              <a:rPr lang="en" sz="1050">
                <a:solidFill>
                  <a:srgbClr val="7D9029"/>
                </a:solidFill>
                <a:highlight>
                  <a:srgbClr val="F8F9FA"/>
                </a:highlight>
                <a:latin typeface="Verdana"/>
                <a:ea typeface="Verdana"/>
                <a:cs typeface="Verdana"/>
                <a:sym typeface="Verdana"/>
              </a:rPr>
              <a:t>class</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if</a:t>
            </a:r>
            <a:r>
              <a:rPr lang="en" sz="1050">
                <a:solidFill>
                  <a:schemeClr val="dk1"/>
                </a:solidFill>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instance </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null</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instance </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new</a:t>
            </a:r>
            <a:r>
              <a:rPr lang="en" sz="1050">
                <a:solidFill>
                  <a:schemeClr val="dk1"/>
                </a:solidFill>
                <a:highlight>
                  <a:srgbClr val="F8F9FA"/>
                </a:highlight>
                <a:latin typeface="Verdana"/>
                <a:ea typeface="Verdana"/>
                <a:cs typeface="Verdana"/>
                <a:sym typeface="Verdana"/>
              </a:rPr>
              <a:t> Singleton</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return</a:t>
            </a:r>
            <a:r>
              <a:rPr lang="en" sz="1050">
                <a:solidFill>
                  <a:schemeClr val="dk1"/>
                </a:solidFill>
                <a:highlight>
                  <a:srgbClr val="F8F9FA"/>
                </a:highlight>
                <a:latin typeface="Verdana"/>
                <a:ea typeface="Verdana"/>
                <a:cs typeface="Verdana"/>
                <a:sym typeface="Verdana"/>
              </a:rPr>
              <a:t> instance</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rgbClr val="666666"/>
                </a:solidFill>
                <a:highlight>
                  <a:srgbClr val="F8F9FA"/>
                </a:highlight>
                <a:latin typeface="Verdana"/>
                <a:ea typeface="Verdana"/>
                <a:cs typeface="Verdana"/>
                <a:sym typeface="Verdana"/>
              </a:rPr>
              <a:t>}</a:t>
            </a:r>
          </a:p>
          <a:p>
            <a:pPr lvl="0" algn="l">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1800"/>
              <a:t>Factory Method Pattern</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200">
                <a:solidFill>
                  <a:srgbClr val="252525"/>
                </a:solidFill>
                <a:highlight>
                  <a:srgbClr val="FFFFFF"/>
                </a:highlight>
              </a:rPr>
              <a:t>Factory methods to deal with the problem of creating objects without having to specify the exact class of the object that will be created. </a:t>
            </a:r>
          </a:p>
          <a:p>
            <a:pPr lvl="0">
              <a:spcBef>
                <a:spcPts val="0"/>
              </a:spcBef>
              <a:buNone/>
            </a:pPr>
            <a:r>
              <a:rPr lang="en" sz="1200">
                <a:solidFill>
                  <a:srgbClr val="252525"/>
                </a:solidFill>
                <a:highlight>
                  <a:srgbClr val="FFFFFF"/>
                </a:highlight>
              </a:rPr>
              <a:t>This is done by creating objects by calling a factory method—either specified in an interface and implemented by child classes, or implemented in a base class and optionally overridden by derived classes—rather than by calling a constructor.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60000"/>
              </a:lnSpc>
              <a:spcBef>
                <a:spcPts val="400"/>
              </a:spcBef>
              <a:buClr>
                <a:schemeClr val="dk1"/>
              </a:buClr>
              <a:buSzPct val="68750"/>
              <a:buFont typeface="Arial"/>
              <a:buNone/>
            </a:pPr>
            <a:r>
              <a:rPr b="1" lang="en" sz="1550">
                <a:highlight>
                  <a:srgbClr val="FFFFFF"/>
                </a:highlight>
              </a:rPr>
              <a:t>Structure</a:t>
            </a:r>
          </a:p>
          <a:p>
            <a:pPr lvl="0">
              <a:spcBef>
                <a:spcPts val="0"/>
              </a:spcBef>
              <a:buNone/>
            </a:pPr>
            <a:r>
              <a:t/>
            </a:r>
            <a:endParaRP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 </a:t>
            </a:r>
          </a:p>
        </p:txBody>
      </p:sp>
      <p:pic>
        <p:nvPicPr>
          <p:cNvPr descr="New WikiFactoryMethod.png" id="92" name="Shape 92"/>
          <p:cNvPicPr preferRelativeResize="0"/>
          <p:nvPr/>
        </p:nvPicPr>
        <p:blipFill>
          <a:blip r:embed="rId3">
            <a:alphaModFix/>
          </a:blip>
          <a:stretch>
            <a:fillRect/>
          </a:stretch>
        </p:blipFill>
        <p:spPr>
          <a:xfrm>
            <a:off x="948887" y="1152474"/>
            <a:ext cx="7246224" cy="39390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nvSpPr>
        <p:spPr>
          <a:xfrm>
            <a:off x="0" y="0"/>
            <a:ext cx="4525800" cy="4989000"/>
          </a:xfrm>
          <a:prstGeom prst="rect">
            <a:avLst/>
          </a:prstGeom>
          <a:noFill/>
          <a:ln>
            <a:noFill/>
          </a:ln>
        </p:spPr>
        <p:txBody>
          <a:bodyPr anchorCtr="0" anchor="ctr" bIns="91425" lIns="91425" rIns="91425" tIns="91425">
            <a:noAutofit/>
          </a:bodyPr>
          <a:lstStyle/>
          <a:p>
            <a:pPr lvl="0" rtl="0">
              <a:lnSpc>
                <a:spcPct val="160000"/>
              </a:lnSpc>
              <a:spcBef>
                <a:spcPts val="400"/>
              </a:spcBef>
              <a:buNone/>
            </a:pPr>
            <a:r>
              <a:rPr b="1" lang="en" sz="1550">
                <a:solidFill>
                  <a:schemeClr val="dk1"/>
                </a:solidFill>
                <a:highlight>
                  <a:srgbClr val="FFFFFF"/>
                </a:highlight>
              </a:rPr>
              <a:t>Example implementations</a:t>
            </a:r>
          </a:p>
          <a:p>
            <a:pPr lvl="0" rtl="0">
              <a:lnSpc>
                <a:spcPct val="160000"/>
              </a:lnSpc>
              <a:spcBef>
                <a:spcPts val="300"/>
              </a:spcBef>
              <a:buNone/>
            </a:pPr>
            <a:r>
              <a:rPr b="1" lang="en" sz="1050">
                <a:solidFill>
                  <a:schemeClr val="dk1"/>
                </a:solidFill>
                <a:highlight>
                  <a:srgbClr val="FFFFFF"/>
                </a:highlight>
              </a:rPr>
              <a:t>Java</a:t>
            </a:r>
          </a:p>
          <a:p>
            <a:pPr lvl="0" rtl="0">
              <a:lnSpc>
                <a:spcPct val="115000"/>
              </a:lnSpc>
              <a:spcBef>
                <a:spcPts val="600"/>
              </a:spcBef>
              <a:spcAft>
                <a:spcPts val="600"/>
              </a:spcAft>
              <a:buNone/>
            </a:pPr>
            <a:r>
              <a:rPr lang="en" sz="1050">
                <a:solidFill>
                  <a:srgbClr val="252525"/>
                </a:solidFill>
                <a:highlight>
                  <a:srgbClr val="FFFFFF"/>
                </a:highlight>
              </a:rPr>
              <a:t>A maze game may be played in two modes, one with regular rooms that are only connected with adjacent rooms, and one with magic rooms that allow players to be transported at random (this Java example is similar to one in the book </a:t>
            </a:r>
            <a:r>
              <a:rPr i="1" lang="en" sz="1050">
                <a:solidFill>
                  <a:srgbClr val="252525"/>
                </a:solidFill>
                <a:highlight>
                  <a:srgbClr val="FFFFFF"/>
                </a:highlight>
              </a:rPr>
              <a:t>Design Patterns</a:t>
            </a:r>
            <a:r>
              <a:rPr lang="en" sz="1050">
                <a:solidFill>
                  <a:srgbClr val="252525"/>
                </a:solidFill>
                <a:highlight>
                  <a:srgbClr val="FFFFFF"/>
                </a:highlight>
              </a:rPr>
              <a:t>). The MazeGame uses Rooms but it puts the responsibility of creating Rooms to its subclasses which create the concrete classes. The regular game mode could use this template method:</a:t>
            </a:r>
          </a:p>
          <a:p>
            <a:pPr lvl="0" rtl="0">
              <a:lnSpc>
                <a:spcPct val="130000"/>
              </a:lnSpc>
              <a:spcBef>
                <a:spcPts val="0"/>
              </a:spcBef>
              <a:buNone/>
            </a:pPr>
            <a:r>
              <a:rPr b="1" lang="en" sz="1050">
                <a:solidFill>
                  <a:srgbClr val="008000"/>
                </a:solidFill>
                <a:highlight>
                  <a:srgbClr val="F8F9FA"/>
                </a:highlight>
                <a:latin typeface="Verdana"/>
                <a:ea typeface="Verdana"/>
                <a:cs typeface="Verdana"/>
                <a:sym typeface="Verdana"/>
              </a:rPr>
              <a:t>public</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abstract</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class</a:t>
            </a:r>
            <a:r>
              <a:rPr lang="en" sz="1050">
                <a:solidFill>
                  <a:schemeClr val="dk1"/>
                </a:solidFill>
                <a:highlight>
                  <a:srgbClr val="F8F9FA"/>
                </a:highlight>
                <a:latin typeface="Verdana"/>
                <a:ea typeface="Verdana"/>
                <a:cs typeface="Verdana"/>
                <a:sym typeface="Verdana"/>
              </a:rPr>
              <a:t> </a:t>
            </a:r>
            <a:r>
              <a:rPr b="1" lang="en" sz="1050">
                <a:solidFill>
                  <a:srgbClr val="0000FF"/>
                </a:solidFill>
                <a:highlight>
                  <a:srgbClr val="F8F9FA"/>
                </a:highlight>
                <a:latin typeface="Verdana"/>
                <a:ea typeface="Verdana"/>
                <a:cs typeface="Verdana"/>
                <a:sym typeface="Verdana"/>
              </a:rPr>
              <a:t>MazeGame</a:t>
            </a:r>
            <a:r>
              <a:rPr lang="en" sz="1050">
                <a:solidFill>
                  <a:schemeClr val="dk1"/>
                </a:solidFill>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private</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final</a:t>
            </a:r>
            <a:r>
              <a:rPr lang="en" sz="1050">
                <a:solidFill>
                  <a:schemeClr val="dk1"/>
                </a:solidFill>
                <a:highlight>
                  <a:srgbClr val="F8F9FA"/>
                </a:highlight>
                <a:latin typeface="Verdana"/>
                <a:ea typeface="Verdana"/>
                <a:cs typeface="Verdana"/>
                <a:sym typeface="Verdana"/>
              </a:rPr>
              <a:t> List</a:t>
            </a:r>
            <a:r>
              <a:rPr lang="en" sz="1050">
                <a:solidFill>
                  <a:srgbClr val="666666"/>
                </a:solidFill>
                <a:highlight>
                  <a:srgbClr val="F8F9FA"/>
                </a:highlight>
                <a:latin typeface="Verdana"/>
                <a:ea typeface="Verdana"/>
                <a:cs typeface="Verdana"/>
                <a:sym typeface="Verdana"/>
              </a:rPr>
              <a:t>&lt;</a:t>
            </a:r>
            <a:r>
              <a:rPr lang="en" sz="1050">
                <a:solidFill>
                  <a:schemeClr val="dk1"/>
                </a:solidFill>
                <a:highlight>
                  <a:srgbClr val="F8F9FA"/>
                </a:highlight>
                <a:latin typeface="Verdana"/>
                <a:ea typeface="Verdana"/>
                <a:cs typeface="Verdana"/>
                <a:sym typeface="Verdana"/>
              </a:rPr>
              <a:t>Room</a:t>
            </a:r>
            <a:r>
              <a:rPr lang="en" sz="1050">
                <a:solidFill>
                  <a:srgbClr val="666666"/>
                </a:solidFill>
                <a:highlight>
                  <a:srgbClr val="F8F9FA"/>
                </a:highlight>
                <a:latin typeface="Verdana"/>
                <a:ea typeface="Verdana"/>
                <a:cs typeface="Verdana"/>
                <a:sym typeface="Verdana"/>
              </a:rPr>
              <a:t>&gt;</a:t>
            </a:r>
            <a:r>
              <a:rPr lang="en" sz="1050">
                <a:solidFill>
                  <a:schemeClr val="dk1"/>
                </a:solidFill>
                <a:highlight>
                  <a:srgbClr val="F8F9FA"/>
                </a:highlight>
                <a:latin typeface="Verdana"/>
                <a:ea typeface="Verdana"/>
                <a:cs typeface="Verdana"/>
                <a:sym typeface="Verdana"/>
              </a:rPr>
              <a:t> rooms </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new</a:t>
            </a:r>
            <a:r>
              <a:rPr lang="en" sz="1050">
                <a:solidFill>
                  <a:schemeClr val="dk1"/>
                </a:solidFill>
                <a:highlight>
                  <a:srgbClr val="F8F9FA"/>
                </a:highlight>
                <a:latin typeface="Verdana"/>
                <a:ea typeface="Verdana"/>
                <a:cs typeface="Verdana"/>
                <a:sym typeface="Verdana"/>
              </a:rPr>
              <a:t> ArrayList</a:t>
            </a:r>
            <a:r>
              <a:rPr lang="en" sz="1050">
                <a:solidFill>
                  <a:srgbClr val="666666"/>
                </a:solidFill>
                <a:highlight>
                  <a:srgbClr val="F8F9FA"/>
                </a:highlight>
                <a:latin typeface="Verdana"/>
                <a:ea typeface="Verdana"/>
                <a:cs typeface="Verdana"/>
                <a:sym typeface="Verdana"/>
              </a:rPr>
              <a:t>&lt;&gt;();</a:t>
            </a:r>
            <a:br>
              <a:rPr lang="en" sz="1050">
                <a:solidFill>
                  <a:schemeClr val="dk1"/>
                </a:solidFill>
                <a:highlight>
                  <a:srgbClr val="F8F9FA"/>
                </a:highlight>
                <a:latin typeface="Verdana"/>
                <a:ea typeface="Verdana"/>
                <a:cs typeface="Verdana"/>
                <a:sym typeface="Verdana"/>
              </a:rPr>
            </a:b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public</a:t>
            </a:r>
            <a:r>
              <a:rPr lang="en" sz="1050">
                <a:solidFill>
                  <a:schemeClr val="dk1"/>
                </a:solidFill>
                <a:highlight>
                  <a:srgbClr val="F8F9FA"/>
                </a:highlight>
                <a:latin typeface="Verdana"/>
                <a:ea typeface="Verdana"/>
                <a:cs typeface="Verdana"/>
                <a:sym typeface="Verdana"/>
              </a:rPr>
              <a:t> </a:t>
            </a:r>
            <a:r>
              <a:rPr lang="en" sz="1050">
                <a:solidFill>
                  <a:srgbClr val="0000FF"/>
                </a:solidFill>
                <a:highlight>
                  <a:srgbClr val="F8F9FA"/>
                </a:highlight>
                <a:latin typeface="Verdana"/>
                <a:ea typeface="Verdana"/>
                <a:cs typeface="Verdana"/>
                <a:sym typeface="Verdana"/>
              </a:rPr>
              <a:t>MazeGame</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Room room1 </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 makeRoom</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Room room2 </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 makeRoom</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room1</a:t>
            </a:r>
            <a:r>
              <a:rPr lang="en" sz="1050">
                <a:solidFill>
                  <a:srgbClr val="666666"/>
                </a:solidFill>
                <a:highlight>
                  <a:srgbClr val="F8F9FA"/>
                </a:highlight>
                <a:latin typeface="Verdana"/>
                <a:ea typeface="Verdana"/>
                <a:cs typeface="Verdana"/>
                <a:sym typeface="Verdana"/>
              </a:rPr>
              <a:t>.</a:t>
            </a:r>
            <a:r>
              <a:rPr lang="en" sz="1050">
                <a:solidFill>
                  <a:srgbClr val="7D9029"/>
                </a:solidFill>
                <a:highlight>
                  <a:srgbClr val="F8F9FA"/>
                </a:highlight>
                <a:latin typeface="Verdana"/>
                <a:ea typeface="Verdana"/>
                <a:cs typeface="Verdana"/>
                <a:sym typeface="Verdana"/>
              </a:rPr>
              <a:t>connect</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room2</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rooms</a:t>
            </a:r>
            <a:r>
              <a:rPr lang="en" sz="1050">
                <a:solidFill>
                  <a:srgbClr val="666666"/>
                </a:solidFill>
                <a:highlight>
                  <a:srgbClr val="F8F9FA"/>
                </a:highlight>
                <a:latin typeface="Verdana"/>
                <a:ea typeface="Verdana"/>
                <a:cs typeface="Verdana"/>
                <a:sym typeface="Verdana"/>
              </a:rPr>
              <a:t>.</a:t>
            </a:r>
            <a:r>
              <a:rPr lang="en" sz="1050">
                <a:solidFill>
                  <a:srgbClr val="7D9029"/>
                </a:solidFill>
                <a:highlight>
                  <a:srgbClr val="F8F9FA"/>
                </a:highlight>
                <a:latin typeface="Verdana"/>
                <a:ea typeface="Verdana"/>
                <a:cs typeface="Verdana"/>
                <a:sym typeface="Verdana"/>
              </a:rPr>
              <a:t>add</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room1</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rooms</a:t>
            </a:r>
            <a:r>
              <a:rPr lang="en" sz="1050">
                <a:solidFill>
                  <a:srgbClr val="666666"/>
                </a:solidFill>
                <a:highlight>
                  <a:srgbClr val="F8F9FA"/>
                </a:highlight>
                <a:latin typeface="Verdana"/>
                <a:ea typeface="Verdana"/>
                <a:cs typeface="Verdana"/>
                <a:sym typeface="Verdana"/>
              </a:rPr>
              <a:t>.</a:t>
            </a:r>
            <a:r>
              <a:rPr lang="en" sz="1050">
                <a:solidFill>
                  <a:srgbClr val="7D9029"/>
                </a:solidFill>
                <a:highlight>
                  <a:srgbClr val="F8F9FA"/>
                </a:highlight>
                <a:latin typeface="Verdana"/>
                <a:ea typeface="Verdana"/>
                <a:cs typeface="Verdana"/>
                <a:sym typeface="Verdana"/>
              </a:rPr>
              <a:t>add</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room2</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abstract</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protected</a:t>
            </a:r>
            <a:r>
              <a:rPr lang="en" sz="1050">
                <a:solidFill>
                  <a:schemeClr val="dk1"/>
                </a:solidFill>
                <a:highlight>
                  <a:srgbClr val="F8F9FA"/>
                </a:highlight>
                <a:latin typeface="Verdana"/>
                <a:ea typeface="Verdana"/>
                <a:cs typeface="Verdana"/>
                <a:sym typeface="Verdana"/>
              </a:rPr>
              <a:t> Room </a:t>
            </a:r>
            <a:r>
              <a:rPr lang="en" sz="1050">
                <a:solidFill>
                  <a:srgbClr val="0000FF"/>
                </a:solidFill>
                <a:highlight>
                  <a:srgbClr val="F8F9FA"/>
                </a:highlight>
                <a:latin typeface="Verdana"/>
                <a:ea typeface="Verdana"/>
                <a:cs typeface="Verdana"/>
                <a:sym typeface="Verdana"/>
              </a:rPr>
              <a:t>makeRoom</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rgbClr val="666666"/>
                </a:solidFill>
                <a:highlight>
                  <a:srgbClr val="F8F9FA"/>
                </a:highlight>
                <a:latin typeface="Verdana"/>
                <a:ea typeface="Verdana"/>
                <a:cs typeface="Verdana"/>
                <a:sym typeface="Verdana"/>
              </a:rPr>
              <a:t>}</a:t>
            </a:r>
          </a:p>
        </p:txBody>
      </p:sp>
      <p:sp>
        <p:nvSpPr>
          <p:cNvPr id="98" name="Shape 98"/>
          <p:cNvSpPr txBox="1"/>
          <p:nvPr/>
        </p:nvSpPr>
        <p:spPr>
          <a:xfrm>
            <a:off x="4490100" y="795875"/>
            <a:ext cx="4653900" cy="4347600"/>
          </a:xfrm>
          <a:prstGeom prst="rect">
            <a:avLst/>
          </a:prstGeom>
          <a:noFill/>
          <a:ln>
            <a:noFill/>
          </a:ln>
        </p:spPr>
        <p:txBody>
          <a:bodyPr anchorCtr="0" anchor="ctr" bIns="91425" lIns="91425" rIns="91425" tIns="91425">
            <a:noAutofit/>
          </a:bodyPr>
          <a:lstStyle/>
          <a:p>
            <a:pPr lvl="0" rtl="0">
              <a:lnSpc>
                <a:spcPct val="115000"/>
              </a:lnSpc>
              <a:spcBef>
                <a:spcPts val="600"/>
              </a:spcBef>
              <a:spcAft>
                <a:spcPts val="600"/>
              </a:spcAft>
              <a:buNone/>
            </a:pPr>
            <a:r>
              <a:rPr lang="en" sz="1050">
                <a:solidFill>
                  <a:srgbClr val="252525"/>
                </a:solidFill>
                <a:highlight>
                  <a:srgbClr val="FFFFFF"/>
                </a:highlight>
              </a:rPr>
              <a:t>I</a:t>
            </a:r>
            <a:r>
              <a:rPr lang="en" sz="1050">
                <a:solidFill>
                  <a:srgbClr val="252525"/>
                </a:solidFill>
                <a:highlight>
                  <a:srgbClr val="FFFFFF"/>
                </a:highlight>
              </a:rPr>
              <a:t>n the previous snippet, the </a:t>
            </a:r>
            <a:r>
              <a:rPr lang="en" sz="1050">
                <a:solidFill>
                  <a:schemeClr val="dk1"/>
                </a:solidFill>
                <a:highlight>
                  <a:srgbClr val="F8F9FA"/>
                </a:highlight>
                <a:latin typeface="Verdana"/>
                <a:ea typeface="Verdana"/>
                <a:cs typeface="Verdana"/>
                <a:sym typeface="Verdana"/>
              </a:rPr>
              <a:t>MazeGame</a:t>
            </a:r>
            <a:r>
              <a:rPr lang="en" sz="1050">
                <a:solidFill>
                  <a:srgbClr val="252525"/>
                </a:solidFill>
                <a:highlight>
                  <a:srgbClr val="FFFFFF"/>
                </a:highlight>
              </a:rPr>
              <a:t> constructor is a template</a:t>
            </a:r>
            <a:r>
              <a:rPr lang="en" sz="1050">
                <a:solidFill>
                  <a:srgbClr val="0B0080"/>
                </a:solidFill>
                <a:highlight>
                  <a:srgbClr val="FFFFFF"/>
                </a:highlight>
                <a:hlinkClick r:id="rId3"/>
              </a:rPr>
              <a:t> method</a:t>
            </a:r>
            <a:r>
              <a:rPr lang="en" sz="1050">
                <a:solidFill>
                  <a:srgbClr val="252525"/>
                </a:solidFill>
                <a:highlight>
                  <a:srgbClr val="FFFFFF"/>
                </a:highlight>
              </a:rPr>
              <a:t> that makes some common logic. It refers to the </a:t>
            </a:r>
            <a:r>
              <a:rPr lang="en" sz="1050">
                <a:solidFill>
                  <a:schemeClr val="dk1"/>
                </a:solidFill>
                <a:highlight>
                  <a:srgbClr val="F8F9FA"/>
                </a:highlight>
                <a:latin typeface="Verdana"/>
                <a:ea typeface="Verdana"/>
                <a:cs typeface="Verdana"/>
                <a:sym typeface="Verdana"/>
              </a:rPr>
              <a:t>makeRoom</a:t>
            </a:r>
            <a:r>
              <a:rPr lang="en" sz="1050">
                <a:solidFill>
                  <a:srgbClr val="252525"/>
                </a:solidFill>
                <a:highlight>
                  <a:srgbClr val="FFFFFF"/>
                </a:highlight>
              </a:rPr>
              <a:t>factory method that encapsulates the creation of rooms such that other rooms can be used in a subclass. To implement the other game mode that has magic rooms, it suffices to override the </a:t>
            </a:r>
            <a:r>
              <a:rPr lang="en" sz="1050">
                <a:solidFill>
                  <a:schemeClr val="dk1"/>
                </a:solidFill>
                <a:highlight>
                  <a:srgbClr val="F8F9FA"/>
                </a:highlight>
                <a:latin typeface="Verdana"/>
                <a:ea typeface="Verdana"/>
                <a:cs typeface="Verdana"/>
                <a:sym typeface="Verdana"/>
              </a:rPr>
              <a:t>makeRoom</a:t>
            </a:r>
            <a:r>
              <a:rPr lang="en" sz="1050">
                <a:solidFill>
                  <a:srgbClr val="252525"/>
                </a:solidFill>
                <a:highlight>
                  <a:srgbClr val="FFFFFF"/>
                </a:highlight>
              </a:rPr>
              <a:t> method:</a:t>
            </a:r>
          </a:p>
          <a:p>
            <a:pPr lvl="0" rtl="0">
              <a:lnSpc>
                <a:spcPct val="130000"/>
              </a:lnSpc>
              <a:spcBef>
                <a:spcPts val="0"/>
              </a:spcBef>
              <a:buNone/>
            </a:pPr>
            <a:r>
              <a:rPr b="1" lang="en" sz="1050">
                <a:solidFill>
                  <a:srgbClr val="008000"/>
                </a:solidFill>
                <a:highlight>
                  <a:srgbClr val="F8F9FA"/>
                </a:highlight>
                <a:latin typeface="Verdana"/>
                <a:ea typeface="Verdana"/>
                <a:cs typeface="Verdana"/>
                <a:sym typeface="Verdana"/>
              </a:rPr>
              <a:t>public</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class</a:t>
            </a:r>
            <a:r>
              <a:rPr lang="en" sz="1050">
                <a:solidFill>
                  <a:schemeClr val="dk1"/>
                </a:solidFill>
                <a:highlight>
                  <a:srgbClr val="F8F9FA"/>
                </a:highlight>
                <a:latin typeface="Verdana"/>
                <a:ea typeface="Verdana"/>
                <a:cs typeface="Verdana"/>
                <a:sym typeface="Verdana"/>
              </a:rPr>
              <a:t> </a:t>
            </a:r>
            <a:r>
              <a:rPr b="1" lang="en" sz="1050">
                <a:solidFill>
                  <a:srgbClr val="0000FF"/>
                </a:solidFill>
                <a:highlight>
                  <a:srgbClr val="F8F9FA"/>
                </a:highlight>
                <a:latin typeface="Verdana"/>
                <a:ea typeface="Verdana"/>
                <a:cs typeface="Verdana"/>
                <a:sym typeface="Verdana"/>
              </a:rPr>
              <a:t>MagicMazeGame</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extends</a:t>
            </a:r>
            <a:r>
              <a:rPr lang="en" sz="1050">
                <a:solidFill>
                  <a:schemeClr val="dk1"/>
                </a:solidFill>
                <a:highlight>
                  <a:srgbClr val="F8F9FA"/>
                </a:highlight>
                <a:latin typeface="Verdana"/>
                <a:ea typeface="Verdana"/>
                <a:cs typeface="Verdana"/>
                <a:sym typeface="Verdana"/>
              </a:rPr>
              <a:t> MazeGame </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lang="en" sz="1050">
                <a:solidFill>
                  <a:srgbClr val="AA22FF"/>
                </a:solidFill>
                <a:highlight>
                  <a:srgbClr val="F8F9FA"/>
                </a:highlight>
                <a:latin typeface="Verdana"/>
                <a:ea typeface="Verdana"/>
                <a:cs typeface="Verdana"/>
                <a:sym typeface="Verdana"/>
              </a:rPr>
              <a:t>@Override</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protected</a:t>
            </a:r>
            <a:r>
              <a:rPr lang="en" sz="1050">
                <a:solidFill>
                  <a:schemeClr val="dk1"/>
                </a:solidFill>
                <a:highlight>
                  <a:srgbClr val="F8F9FA"/>
                </a:highlight>
                <a:latin typeface="Verdana"/>
                <a:ea typeface="Verdana"/>
                <a:cs typeface="Verdana"/>
                <a:sym typeface="Verdana"/>
              </a:rPr>
              <a:t> Room </a:t>
            </a:r>
            <a:r>
              <a:rPr lang="en" sz="1050">
                <a:solidFill>
                  <a:srgbClr val="0000FF"/>
                </a:solidFill>
                <a:highlight>
                  <a:srgbClr val="F8F9FA"/>
                </a:highlight>
                <a:latin typeface="Verdana"/>
                <a:ea typeface="Verdana"/>
                <a:cs typeface="Verdana"/>
                <a:sym typeface="Verdana"/>
              </a:rPr>
              <a:t>makeRoom</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return</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new</a:t>
            </a:r>
            <a:r>
              <a:rPr lang="en" sz="1050">
                <a:solidFill>
                  <a:schemeClr val="dk1"/>
                </a:solidFill>
                <a:highlight>
                  <a:srgbClr val="F8F9FA"/>
                </a:highlight>
                <a:latin typeface="Verdana"/>
                <a:ea typeface="Verdana"/>
                <a:cs typeface="Verdana"/>
                <a:sym typeface="Verdana"/>
              </a:rPr>
              <a:t> MagicRoom</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 </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br>
              <a:rPr lang="en" sz="1050">
                <a:solidFill>
                  <a:schemeClr val="dk1"/>
                </a:solidFill>
                <a:highlight>
                  <a:srgbClr val="F8F9FA"/>
                </a:highlight>
                <a:latin typeface="Verdana"/>
                <a:ea typeface="Verdana"/>
                <a:cs typeface="Verdana"/>
                <a:sym typeface="Verdana"/>
              </a:rPr>
            </a:br>
            <a:r>
              <a:rPr b="1" lang="en" sz="1050">
                <a:solidFill>
                  <a:srgbClr val="008000"/>
                </a:solidFill>
                <a:highlight>
                  <a:srgbClr val="F8F9FA"/>
                </a:highlight>
                <a:latin typeface="Verdana"/>
                <a:ea typeface="Verdana"/>
                <a:cs typeface="Verdana"/>
                <a:sym typeface="Verdana"/>
              </a:rPr>
              <a:t>public</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class</a:t>
            </a:r>
            <a:r>
              <a:rPr lang="en" sz="1050">
                <a:solidFill>
                  <a:schemeClr val="dk1"/>
                </a:solidFill>
                <a:highlight>
                  <a:srgbClr val="F8F9FA"/>
                </a:highlight>
                <a:latin typeface="Verdana"/>
                <a:ea typeface="Verdana"/>
                <a:cs typeface="Verdana"/>
                <a:sym typeface="Verdana"/>
              </a:rPr>
              <a:t> </a:t>
            </a:r>
            <a:r>
              <a:rPr b="1" lang="en" sz="1050">
                <a:solidFill>
                  <a:srgbClr val="0000FF"/>
                </a:solidFill>
                <a:highlight>
                  <a:srgbClr val="F8F9FA"/>
                </a:highlight>
                <a:latin typeface="Verdana"/>
                <a:ea typeface="Verdana"/>
                <a:cs typeface="Verdana"/>
                <a:sym typeface="Verdana"/>
              </a:rPr>
              <a:t>OrdinaryMazeGame</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extends</a:t>
            </a:r>
            <a:r>
              <a:rPr lang="en" sz="1050">
                <a:solidFill>
                  <a:schemeClr val="dk1"/>
                </a:solidFill>
                <a:highlight>
                  <a:srgbClr val="F8F9FA"/>
                </a:highlight>
                <a:latin typeface="Verdana"/>
                <a:ea typeface="Verdana"/>
                <a:cs typeface="Verdana"/>
                <a:sym typeface="Verdana"/>
              </a:rPr>
              <a:t> MazeGame </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lang="en" sz="1050">
                <a:solidFill>
                  <a:srgbClr val="AA22FF"/>
                </a:solidFill>
                <a:highlight>
                  <a:srgbClr val="F8F9FA"/>
                </a:highlight>
                <a:latin typeface="Verdana"/>
                <a:ea typeface="Verdana"/>
                <a:cs typeface="Verdana"/>
                <a:sym typeface="Verdana"/>
              </a:rPr>
              <a:t>@Override</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protected</a:t>
            </a:r>
            <a:r>
              <a:rPr lang="en" sz="1050">
                <a:solidFill>
                  <a:schemeClr val="dk1"/>
                </a:solidFill>
                <a:highlight>
                  <a:srgbClr val="F8F9FA"/>
                </a:highlight>
                <a:latin typeface="Verdana"/>
                <a:ea typeface="Verdana"/>
                <a:cs typeface="Verdana"/>
                <a:sym typeface="Verdana"/>
              </a:rPr>
              <a:t> Room </a:t>
            </a:r>
            <a:r>
              <a:rPr lang="en" sz="1050">
                <a:solidFill>
                  <a:srgbClr val="0000FF"/>
                </a:solidFill>
                <a:highlight>
                  <a:srgbClr val="F8F9FA"/>
                </a:highlight>
                <a:latin typeface="Verdana"/>
                <a:ea typeface="Verdana"/>
                <a:cs typeface="Verdana"/>
                <a:sym typeface="Verdana"/>
              </a:rPr>
              <a:t>makeRoom</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return</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new</a:t>
            </a:r>
            <a:r>
              <a:rPr lang="en" sz="1050">
                <a:solidFill>
                  <a:schemeClr val="dk1"/>
                </a:solidFill>
                <a:highlight>
                  <a:srgbClr val="F8F9FA"/>
                </a:highlight>
                <a:latin typeface="Verdana"/>
                <a:ea typeface="Verdana"/>
                <a:cs typeface="Verdana"/>
                <a:sym typeface="Verdana"/>
              </a:rPr>
              <a:t> OrdinaryRoom</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 </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MazeGame ordinaryGame </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new</a:t>
            </a:r>
            <a:r>
              <a:rPr lang="en" sz="1050">
                <a:solidFill>
                  <a:schemeClr val="dk1"/>
                </a:solidFill>
                <a:highlight>
                  <a:srgbClr val="F8F9FA"/>
                </a:highlight>
                <a:latin typeface="Verdana"/>
                <a:ea typeface="Verdana"/>
                <a:cs typeface="Verdana"/>
                <a:sym typeface="Verdana"/>
              </a:rPr>
              <a:t> OrdinaryMazeGame</a:t>
            </a:r>
            <a:r>
              <a:rPr lang="en" sz="1050">
                <a:solidFill>
                  <a:srgbClr val="666666"/>
                </a:solidFill>
                <a:highlight>
                  <a:srgbClr val="F8F9FA"/>
                </a:highlight>
                <a:latin typeface="Verdana"/>
                <a:ea typeface="Verdana"/>
                <a:cs typeface="Verdana"/>
                <a:sym typeface="Verdana"/>
              </a:rPr>
              <a:t>();</a:t>
            </a:r>
            <a:br>
              <a:rPr lang="en" sz="1050">
                <a:solidFill>
                  <a:schemeClr val="dk1"/>
                </a:solidFill>
                <a:highlight>
                  <a:srgbClr val="F8F9FA"/>
                </a:highlight>
                <a:latin typeface="Verdana"/>
                <a:ea typeface="Verdana"/>
                <a:cs typeface="Verdana"/>
                <a:sym typeface="Verdana"/>
              </a:rPr>
            </a:br>
            <a:r>
              <a:rPr lang="en" sz="1050">
                <a:solidFill>
                  <a:schemeClr val="dk1"/>
                </a:solidFill>
                <a:highlight>
                  <a:srgbClr val="F8F9FA"/>
                </a:highlight>
                <a:latin typeface="Verdana"/>
                <a:ea typeface="Verdana"/>
                <a:cs typeface="Verdana"/>
                <a:sym typeface="Verdana"/>
              </a:rPr>
              <a:t>MazeGame magicGame </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new</a:t>
            </a:r>
            <a:r>
              <a:rPr lang="en" sz="1050">
                <a:solidFill>
                  <a:schemeClr val="dk1"/>
                </a:solidFill>
                <a:highlight>
                  <a:srgbClr val="F8F9FA"/>
                </a:highlight>
                <a:latin typeface="Verdana"/>
                <a:ea typeface="Verdana"/>
                <a:cs typeface="Verdana"/>
                <a:sym typeface="Verdana"/>
              </a:rPr>
              <a:t> MagicMazeGame</a:t>
            </a:r>
            <a:r>
              <a:rPr lang="en" sz="1050">
                <a:solidFill>
                  <a:srgbClr val="666666"/>
                </a:solidFill>
                <a:highlight>
                  <a:srgbClr val="F8F9FA"/>
                </a:highlight>
                <a:latin typeface="Verdana"/>
                <a:ea typeface="Verdana"/>
                <a:cs typeface="Verdana"/>
                <a:sym typeface="Verdana"/>
              </a:rPr>
              <a: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1800"/>
              <a:t>Abstract Factory Pattern</a:t>
            </a:r>
          </a:p>
        </p:txBody>
      </p:sp>
      <p:sp>
        <p:nvSpPr>
          <p:cNvPr id="104" name="Shape 104"/>
          <p:cNvSpPr txBox="1"/>
          <p:nvPr>
            <p:ph idx="1" type="body"/>
          </p:nvPr>
        </p:nvSpPr>
        <p:spPr>
          <a:xfrm>
            <a:off x="311700" y="1017725"/>
            <a:ext cx="8520600" cy="3971400"/>
          </a:xfrm>
          <a:prstGeom prst="rect">
            <a:avLst/>
          </a:prstGeom>
        </p:spPr>
        <p:txBody>
          <a:bodyPr anchorCtr="0" anchor="t" bIns="91425" lIns="91425" rIns="91425" tIns="91425">
            <a:noAutofit/>
          </a:bodyPr>
          <a:lstStyle/>
          <a:p>
            <a:pPr lvl="0" rtl="0">
              <a:spcBef>
                <a:spcPts val="600"/>
              </a:spcBef>
              <a:spcAft>
                <a:spcPts val="600"/>
              </a:spcAft>
              <a:buNone/>
            </a:pPr>
            <a:r>
              <a:rPr lang="en" sz="1400">
                <a:solidFill>
                  <a:srgbClr val="252525"/>
                </a:solidFill>
                <a:highlight>
                  <a:srgbClr val="FFFFFF"/>
                </a:highlight>
              </a:rPr>
              <a:t>The </a:t>
            </a:r>
            <a:r>
              <a:rPr b="1" lang="en" sz="1400">
                <a:solidFill>
                  <a:srgbClr val="252525"/>
                </a:solidFill>
                <a:highlight>
                  <a:srgbClr val="FFFFFF"/>
                </a:highlight>
              </a:rPr>
              <a:t>abstract factory pattern</a:t>
            </a:r>
            <a:r>
              <a:rPr lang="en" sz="1400">
                <a:solidFill>
                  <a:srgbClr val="252525"/>
                </a:solidFill>
                <a:highlight>
                  <a:srgbClr val="FFFFFF"/>
                </a:highlight>
              </a:rPr>
              <a:t> provides a way to encapsulate a group of individual factories that have a common theme without specifying their concrete classes.</a:t>
            </a:r>
            <a:r>
              <a:rPr baseline="30000" lang="en" sz="1400">
                <a:solidFill>
                  <a:srgbClr val="0B0080"/>
                </a:solidFill>
                <a:highlight>
                  <a:srgbClr val="FFFFFF"/>
                </a:highlight>
                <a:hlinkClick r:id="rId3"/>
              </a:rPr>
              <a:t>[1]</a:t>
            </a:r>
            <a:r>
              <a:rPr lang="en" sz="1400">
                <a:solidFill>
                  <a:srgbClr val="252525"/>
                </a:solidFill>
                <a:highlight>
                  <a:srgbClr val="FFFFFF"/>
                </a:highlight>
              </a:rPr>
              <a:t> In normal usage, the client software creates a concrete implementation of the abstract factory and then uses the generic interface of the factory to create the concrete objects that are part of the theme.</a:t>
            </a:r>
          </a:p>
          <a:p>
            <a:pPr lvl="0" rtl="0">
              <a:spcBef>
                <a:spcPts val="600"/>
              </a:spcBef>
              <a:spcAft>
                <a:spcPts val="600"/>
              </a:spcAft>
              <a:buNone/>
            </a:pPr>
            <a:r>
              <a:t/>
            </a:r>
            <a:endParaRPr sz="1400">
              <a:solidFill>
                <a:srgbClr val="252525"/>
              </a:solidFill>
              <a:highlight>
                <a:srgbClr val="FFFFFF"/>
              </a:highlight>
            </a:endParaRPr>
          </a:p>
          <a:p>
            <a:pPr lvl="0" rtl="0">
              <a:spcBef>
                <a:spcPts val="600"/>
              </a:spcBef>
              <a:spcAft>
                <a:spcPts val="600"/>
              </a:spcAft>
              <a:buNone/>
            </a:pPr>
            <a:r>
              <a:rPr lang="en" sz="1400">
                <a:solidFill>
                  <a:srgbClr val="252525"/>
                </a:solidFill>
                <a:highlight>
                  <a:srgbClr val="FFFFFF"/>
                </a:highlight>
              </a:rPr>
              <a:t>A </a:t>
            </a:r>
            <a:r>
              <a:rPr b="1" lang="en" sz="1400">
                <a:solidFill>
                  <a:srgbClr val="252525"/>
                </a:solidFill>
                <a:highlight>
                  <a:srgbClr val="FFFFFF"/>
                </a:highlight>
              </a:rPr>
              <a:t>factory</a:t>
            </a:r>
            <a:r>
              <a:rPr lang="en" sz="1400">
                <a:solidFill>
                  <a:srgbClr val="252525"/>
                </a:solidFill>
                <a:highlight>
                  <a:srgbClr val="FFFFFF"/>
                </a:highlight>
              </a:rPr>
              <a:t> is the location of a concrete class in the code at which objects are constructed.</a:t>
            </a:r>
          </a:p>
          <a:p>
            <a:pPr lvl="0" rtl="0">
              <a:spcBef>
                <a:spcPts val="600"/>
              </a:spcBef>
              <a:spcAft>
                <a:spcPts val="600"/>
              </a:spcAft>
              <a:buNone/>
            </a:pPr>
            <a:r>
              <a:t/>
            </a:r>
            <a:endParaRPr sz="1050">
              <a:solidFill>
                <a:srgbClr val="252525"/>
              </a:solidFill>
              <a:highlight>
                <a:srgbClr val="FFFFFF"/>
              </a:highlight>
            </a:endParaRPr>
          </a:p>
          <a:p>
            <a:pPr lvl="0" rtl="0">
              <a:spcBef>
                <a:spcPts val="600"/>
              </a:spcBef>
              <a:spcAft>
                <a:spcPts val="600"/>
              </a:spcAft>
              <a:buNone/>
            </a:pPr>
            <a:r>
              <a:rPr lang="en" sz="1400">
                <a:solidFill>
                  <a:srgbClr val="252525"/>
                </a:solidFill>
                <a:highlight>
                  <a:srgbClr val="FFFFFF"/>
                </a:highlight>
              </a:rPr>
              <a:t>The </a:t>
            </a:r>
            <a:r>
              <a:rPr i="1" lang="en" sz="1400">
                <a:solidFill>
                  <a:srgbClr val="252525"/>
                </a:solidFill>
                <a:highlight>
                  <a:srgbClr val="FFFFFF"/>
                </a:highlight>
              </a:rPr>
              <a:t>factory</a:t>
            </a:r>
            <a:r>
              <a:rPr lang="en" sz="1400">
                <a:solidFill>
                  <a:srgbClr val="252525"/>
                </a:solidFill>
                <a:highlight>
                  <a:srgbClr val="FFFFFF"/>
                </a:highlight>
              </a:rPr>
              <a:t> determines the actual </a:t>
            </a:r>
            <a:r>
              <a:rPr i="1" lang="en" sz="1400">
                <a:solidFill>
                  <a:srgbClr val="252525"/>
                </a:solidFill>
                <a:highlight>
                  <a:srgbClr val="FFFFFF"/>
                </a:highlight>
              </a:rPr>
              <a:t>concrete</a:t>
            </a:r>
            <a:r>
              <a:rPr lang="en" sz="1400">
                <a:solidFill>
                  <a:srgbClr val="252525"/>
                </a:solidFill>
                <a:highlight>
                  <a:srgbClr val="FFFFFF"/>
                </a:highlight>
              </a:rPr>
              <a:t> type of object to be created, and it is here that the object is actually created (in C++, for instance, by the </a:t>
            </a:r>
            <a:r>
              <a:rPr b="1" lang="en" sz="1400">
                <a:solidFill>
                  <a:srgbClr val="252525"/>
                </a:solidFill>
                <a:highlight>
                  <a:srgbClr val="FFFFFF"/>
                </a:highlight>
              </a:rPr>
              <a:t>new</a:t>
            </a:r>
            <a:r>
              <a:rPr lang="en" sz="1400">
                <a:solidFill>
                  <a:srgbClr val="252525"/>
                </a:solidFill>
                <a:highlight>
                  <a:srgbClr val="FFFFFF"/>
                </a:highlight>
              </a:rPr>
              <a:t> operator). However, the factory only returns an </a:t>
            </a:r>
            <a:r>
              <a:rPr i="1" lang="en" sz="1400">
                <a:solidFill>
                  <a:srgbClr val="252525"/>
                </a:solidFill>
                <a:highlight>
                  <a:srgbClr val="FFFFFF"/>
                </a:highlight>
              </a:rPr>
              <a:t>abstract</a:t>
            </a:r>
            <a:r>
              <a:rPr lang="en" sz="1400">
                <a:solidFill>
                  <a:srgbClr val="252525"/>
                </a:solidFill>
                <a:highlight>
                  <a:srgbClr val="FFFFFF"/>
                </a:highlight>
              </a:rPr>
              <a:t> pointer to the created concrete object.</a:t>
            </a:r>
          </a:p>
          <a:p>
            <a:pPr lvl="0" rtl="0">
              <a:spcBef>
                <a:spcPts val="600"/>
              </a:spcBef>
              <a:spcAft>
                <a:spcPts val="600"/>
              </a:spcAft>
              <a:buClr>
                <a:schemeClr val="dk1"/>
              </a:buClr>
              <a:buSzPct val="78571"/>
              <a:buFont typeface="Arial"/>
              <a:buNone/>
            </a:pPr>
            <a:r>
              <a:t/>
            </a:r>
            <a:endParaRPr sz="1400">
              <a:solidFill>
                <a:srgbClr val="252525"/>
              </a:solidFill>
              <a:highlight>
                <a:srgbClr val="FFFFFF"/>
              </a:highlight>
            </a:endParaRPr>
          </a:p>
          <a:p>
            <a:pPr lvl="0" rtl="0">
              <a:spcBef>
                <a:spcPts val="600"/>
              </a:spcBef>
              <a:spcAft>
                <a:spcPts val="600"/>
              </a:spcAft>
              <a:buClr>
                <a:schemeClr val="dk1"/>
              </a:buClr>
              <a:buSzPct val="78571"/>
              <a:buFont typeface="Arial"/>
              <a:buNone/>
            </a:pPr>
            <a:r>
              <a:rPr lang="en" sz="1400">
                <a:solidFill>
                  <a:srgbClr val="252525"/>
                </a:solidFill>
                <a:highlight>
                  <a:srgbClr val="FFFFFF"/>
                </a:highlight>
              </a:rPr>
              <a:t>This insulates client code from object creation by having clients ask a factory object to create an object of the desired abstract type and to return an abstract pointer to the object.</a:t>
            </a:r>
            <a:r>
              <a:rPr baseline="30000" lang="en" sz="1400">
                <a:solidFill>
                  <a:srgbClr val="252525"/>
                </a:solidFill>
                <a:highlight>
                  <a:srgbClr val="FFFFFF"/>
                </a:highlight>
              </a:rPr>
              <a:t>[4]</a:t>
            </a:r>
          </a:p>
          <a:p>
            <a:pPr lvl="0">
              <a:spcBef>
                <a:spcPts val="0"/>
              </a:spcBef>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