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8" r:id="rId4"/>
    <p:sldId id="257" r:id="rId5"/>
    <p:sldId id="259" r:id="rId6"/>
    <p:sldId id="263" r:id="rId7"/>
    <p:sldId id="262" r:id="rId8"/>
    <p:sldId id="264" r:id="rId9"/>
    <p:sldId id="261" r:id="rId10"/>
    <p:sldId id="270" r:id="rId11"/>
    <p:sldId id="271" r:id="rId12"/>
    <p:sldId id="265" r:id="rId13"/>
    <p:sldId id="266" r:id="rId14"/>
    <p:sldId id="267" r:id="rId15"/>
    <p:sldId id="268" r:id="rId16"/>
    <p:sldId id="269"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3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10/24/2017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10/24/2017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10/24/2017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10/24/2017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10/24/2017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10/24/2017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10/24/2017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BC484-D6CF-4A1E-A2CB-091183DDFDE6}"/>
              </a:ext>
            </a:extLst>
          </p:cNvPr>
          <p:cNvSpPr>
            <a:spLocks noGrp="1"/>
          </p:cNvSpPr>
          <p:nvPr>
            <p:ph type="ctrTitle"/>
          </p:nvPr>
        </p:nvSpPr>
        <p:spPr/>
        <p:txBody>
          <a:bodyPr/>
          <a:lstStyle/>
          <a:p>
            <a:r>
              <a:rPr lang="en-US" dirty="0"/>
              <a:t>       </a:t>
            </a:r>
          </a:p>
        </p:txBody>
      </p:sp>
      <p:sp>
        <p:nvSpPr>
          <p:cNvPr id="6" name="Subtitle 5">
            <a:extLst>
              <a:ext uri="{FF2B5EF4-FFF2-40B4-BE49-F238E27FC236}">
                <a16:creationId xmlns:a16="http://schemas.microsoft.com/office/drawing/2014/main" id="{E54703B6-3C91-4CB3-A139-8C3A19995D92}"/>
              </a:ext>
            </a:extLst>
          </p:cNvPr>
          <p:cNvSpPr>
            <a:spLocks noGrp="1"/>
          </p:cNvSpPr>
          <p:nvPr>
            <p:ph type="subTitle" idx="1"/>
          </p:nvPr>
        </p:nvSpPr>
        <p:spPr>
          <a:xfrm>
            <a:off x="80299" y="3910113"/>
            <a:ext cx="10694538" cy="2000493"/>
          </a:xfrm>
        </p:spPr>
        <p:txBody>
          <a:bodyPr>
            <a:noAutofit/>
          </a:bodyPr>
          <a:lstStyle/>
          <a:p>
            <a:pPr algn="r"/>
            <a:endParaRPr lang="en-US" sz="4000" b="1" dirty="0"/>
          </a:p>
          <a:p>
            <a:pPr algn="r"/>
            <a:r>
              <a:rPr lang="en-US" sz="4000" b="1" dirty="0"/>
              <a:t>PRESENTATION  BY:    ANCHAL SADHU (s18000650081)</a:t>
            </a:r>
          </a:p>
        </p:txBody>
      </p:sp>
      <p:pic>
        <p:nvPicPr>
          <p:cNvPr id="7" name="Picture 6">
            <a:extLst>
              <a:ext uri="{FF2B5EF4-FFF2-40B4-BE49-F238E27FC236}">
                <a16:creationId xmlns:a16="http://schemas.microsoft.com/office/drawing/2014/main" id="{D066D0BD-8022-4947-AA1C-F0322551FA6B}"/>
              </a:ext>
            </a:extLst>
          </p:cNvPr>
          <p:cNvPicPr/>
          <p:nvPr/>
        </p:nvPicPr>
        <p:blipFill>
          <a:blip r:embed="rId2">
            <a:extLst>
              <a:ext uri="{28A0092B-C50C-407E-A947-70E740481C1C}">
                <a14:useLocalDpi xmlns:a14="http://schemas.microsoft.com/office/drawing/2010/main" val="0"/>
              </a:ext>
            </a:extLst>
          </a:blip>
          <a:stretch>
            <a:fillRect/>
          </a:stretch>
        </p:blipFill>
        <p:spPr>
          <a:xfrm>
            <a:off x="2080555" y="649705"/>
            <a:ext cx="7355675" cy="3884587"/>
          </a:xfrm>
          <a:prstGeom prst="rect">
            <a:avLst/>
          </a:prstGeom>
        </p:spPr>
      </p:pic>
    </p:spTree>
    <p:extLst>
      <p:ext uri="{BB962C8B-B14F-4D97-AF65-F5344CB8AC3E}">
        <p14:creationId xmlns:p14="http://schemas.microsoft.com/office/powerpoint/2010/main" val="2867303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476B-35FB-4145-A6F8-1A776C420E47}"/>
              </a:ext>
            </a:extLst>
          </p:cNvPr>
          <p:cNvSpPr>
            <a:spLocks noGrp="1"/>
          </p:cNvSpPr>
          <p:nvPr>
            <p:ph type="title"/>
          </p:nvPr>
        </p:nvSpPr>
        <p:spPr/>
        <p:txBody>
          <a:bodyPr/>
          <a:lstStyle/>
          <a:p>
            <a:pPr algn="ctr"/>
            <a:r>
              <a:rPr lang="en-US" dirty="0"/>
              <a:t>   MapReduce</a:t>
            </a:r>
          </a:p>
        </p:txBody>
      </p:sp>
      <p:sp>
        <p:nvSpPr>
          <p:cNvPr id="3" name="Text Placeholder 2">
            <a:extLst>
              <a:ext uri="{FF2B5EF4-FFF2-40B4-BE49-F238E27FC236}">
                <a16:creationId xmlns:a16="http://schemas.microsoft.com/office/drawing/2014/main" id="{8BA4A5CA-18C9-498A-A135-7237ABE50E9D}"/>
              </a:ext>
            </a:extLst>
          </p:cNvPr>
          <p:cNvSpPr>
            <a:spLocks noGrp="1"/>
          </p:cNvSpPr>
          <p:nvPr>
            <p:ph type="body" sz="half" idx="2"/>
          </p:nvPr>
        </p:nvSpPr>
        <p:spPr>
          <a:xfrm>
            <a:off x="2158738" y="5137608"/>
            <a:ext cx="8825659" cy="1919140"/>
          </a:xfrm>
        </p:spPr>
        <p:txBody>
          <a:bodyPr>
            <a:normAutofit/>
          </a:bodyPr>
          <a:lstStyle/>
          <a:p>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A MapReduce job usually splits the input data-set into independent chunks which are processed by the map tasks in a completely parallel manner. The framework sorts the outputs of the maps, which are then input to the reduce tasks. Typically both the input and the output of the job are stored in a file-system.</a:t>
            </a:r>
          </a:p>
        </p:txBody>
      </p:sp>
      <p:sp>
        <p:nvSpPr>
          <p:cNvPr id="4" name="Rectangle 3">
            <a:extLst>
              <a:ext uri="{FF2B5EF4-FFF2-40B4-BE49-F238E27FC236}">
                <a16:creationId xmlns:a16="http://schemas.microsoft.com/office/drawing/2014/main" id="{A13C1B04-822E-4229-905C-34C8D06B2DFA}"/>
              </a:ext>
            </a:extLst>
          </p:cNvPr>
          <p:cNvSpPr/>
          <p:nvPr/>
        </p:nvSpPr>
        <p:spPr>
          <a:xfrm>
            <a:off x="1809946" y="3136299"/>
            <a:ext cx="6096000" cy="2554545"/>
          </a:xfrm>
          <a:prstGeom prst="rect">
            <a:avLst/>
          </a:prstGeom>
        </p:spPr>
        <p:txBody>
          <a:bodyPr>
            <a:spAutoFit/>
          </a:bodyPr>
          <a:lstStyle/>
          <a:p>
            <a:pPr marL="342900" indent="-342900">
              <a:buFont typeface="Wingdings" panose="05000000000000000000" pitchFamily="2" charset="2"/>
              <a:buChar char="q"/>
            </a:pP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Hadoop MapReduce (Hadoop Map/Reduce) is a software framework for distributed processing of large data sets on compute clusters of commodity hardware. It is a sub-project of the Apache Hadoop project. The framework takes care of scheduling tasks, monitoring them and re-executing any failed tasks.</a:t>
            </a:r>
          </a:p>
          <a:p>
            <a:pPr marL="342900" indent="-342900">
              <a:buFont typeface="Wingdings" panose="05000000000000000000" pitchFamily="2" charset="2"/>
              <a:buChar char="q"/>
            </a:pP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8873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apreduce">
            <a:extLst>
              <a:ext uri="{FF2B5EF4-FFF2-40B4-BE49-F238E27FC236}">
                <a16:creationId xmlns:a16="http://schemas.microsoft.com/office/drawing/2014/main" id="{26EB0E62-8EC8-4038-B4DA-BB31B8EF1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095" y="1035139"/>
            <a:ext cx="9990179" cy="472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71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D309-1894-4C5D-A2DB-994FC4D15AD4}"/>
              </a:ext>
            </a:extLst>
          </p:cNvPr>
          <p:cNvSpPr>
            <a:spLocks noGrp="1"/>
          </p:cNvSpPr>
          <p:nvPr>
            <p:ph type="title"/>
          </p:nvPr>
        </p:nvSpPr>
        <p:spPr>
          <a:xfrm>
            <a:off x="3175701" y="145940"/>
            <a:ext cx="5606939" cy="1814834"/>
          </a:xfrm>
        </p:spPr>
        <p:txBody>
          <a:bodyPr/>
          <a:lstStyle/>
          <a:p>
            <a:pPr algn="ctr"/>
            <a:r>
              <a:rPr lang="en-US" b="1" dirty="0"/>
              <a:t>HIVE</a:t>
            </a:r>
            <a:br>
              <a:rPr lang="en-US" dirty="0"/>
            </a:br>
            <a:endParaRPr lang="en-US" dirty="0"/>
          </a:p>
        </p:txBody>
      </p:sp>
      <p:pic>
        <p:nvPicPr>
          <p:cNvPr id="4" name="Picture 3">
            <a:extLst>
              <a:ext uri="{FF2B5EF4-FFF2-40B4-BE49-F238E27FC236}">
                <a16:creationId xmlns:a16="http://schemas.microsoft.com/office/drawing/2014/main" id="{6DB058DD-2AAE-4873-A1F5-DF182F9E7331}"/>
              </a:ext>
            </a:extLst>
          </p:cNvPr>
          <p:cNvPicPr/>
          <p:nvPr/>
        </p:nvPicPr>
        <p:blipFill>
          <a:blip r:embed="rId2"/>
          <a:stretch>
            <a:fillRect/>
          </a:stretch>
        </p:blipFill>
        <p:spPr>
          <a:xfrm>
            <a:off x="1093776" y="1241746"/>
            <a:ext cx="3883577" cy="2774073"/>
          </a:xfrm>
          <a:prstGeom prst="rect">
            <a:avLst/>
          </a:prstGeom>
        </p:spPr>
      </p:pic>
      <p:sp>
        <p:nvSpPr>
          <p:cNvPr id="5" name="Rectangle 4">
            <a:extLst>
              <a:ext uri="{FF2B5EF4-FFF2-40B4-BE49-F238E27FC236}">
                <a16:creationId xmlns:a16="http://schemas.microsoft.com/office/drawing/2014/main" id="{70CE1D97-4B43-4CAB-AFE0-0D84E100DD06}"/>
              </a:ext>
            </a:extLst>
          </p:cNvPr>
          <p:cNvSpPr/>
          <p:nvPr/>
        </p:nvSpPr>
        <p:spPr>
          <a:xfrm>
            <a:off x="5423555" y="2517384"/>
            <a:ext cx="6096000" cy="4151906"/>
          </a:xfrm>
          <a:prstGeom prst="rect">
            <a:avLst/>
          </a:prstGeom>
        </p:spPr>
        <p:txBody>
          <a:bodyPr>
            <a:spAutoFit/>
          </a:bodyPr>
          <a:lstStyle/>
          <a:p>
            <a:pPr marL="285750" indent="-285750" algn="just">
              <a:lnSpc>
                <a:spcPct val="110000"/>
              </a:lnSpc>
              <a:spcBef>
                <a:spcPts val="600"/>
              </a:spcBef>
              <a:spcAft>
                <a:spcPts val="1000"/>
              </a:spcAft>
              <a:buFont typeface="Wingdings" panose="05000000000000000000" pitchFamily="2" charset="2"/>
              <a:buChar char="q"/>
            </a:pPr>
            <a:r>
              <a:rPr lang="en-US" b="1" dirty="0">
                <a:solidFill>
                  <a:schemeClr val="accent1">
                    <a:lumMod val="60000"/>
                    <a:lumOff val="40000"/>
                  </a:schemeClr>
                </a:solidFill>
                <a:latin typeface="Constantia" panose="02030602050306030303" pitchFamily="18" charset="0"/>
                <a:ea typeface="Constantia" panose="02030602050306030303" pitchFamily="18" charset="0"/>
                <a:cs typeface="Times New Roman" panose="02020603050405020304" pitchFamily="18" charset="0"/>
              </a:rPr>
              <a:t>Apache Hive is a data warehouse infrastructure built on top of Hadoop for providing data summarization, query, and analysis.</a:t>
            </a:r>
          </a:p>
          <a:p>
            <a:pPr marL="285750" indent="-285750" algn="just">
              <a:lnSpc>
                <a:spcPct val="110000"/>
              </a:lnSpc>
              <a:spcBef>
                <a:spcPts val="600"/>
              </a:spcBef>
              <a:spcAft>
                <a:spcPts val="1000"/>
              </a:spcAft>
              <a:buFont typeface="Wingdings" panose="05000000000000000000" pitchFamily="2" charset="2"/>
              <a:buChar char="q"/>
            </a:pPr>
            <a:r>
              <a:rPr lang="en-US" b="1" dirty="0">
                <a:solidFill>
                  <a:schemeClr val="accent1">
                    <a:lumMod val="60000"/>
                    <a:lumOff val="40000"/>
                  </a:schemeClr>
                </a:solidFill>
                <a:latin typeface="Constantia" panose="02030602050306030303" pitchFamily="18" charset="0"/>
                <a:ea typeface="Constantia" panose="02030602050306030303" pitchFamily="18" charset="0"/>
                <a:cs typeface="Times New Roman" panose="02020603050405020304" pitchFamily="18" charset="0"/>
              </a:rPr>
              <a:t>  Hive gives an SQL-like interface to query data stored in various databases and file systems that integrate with Hadoop. </a:t>
            </a:r>
            <a:r>
              <a:rPr lang="en-US" b="1" dirty="0">
                <a:solidFill>
                  <a:schemeClr val="accent1">
                    <a:lumMod val="60000"/>
                    <a:lumOff val="40000"/>
                  </a:schemeClr>
                </a:solidFill>
                <a:latin typeface="Verdana" panose="020B0604030504040204" pitchFamily="34" charset="0"/>
                <a:ea typeface="Times New Roman" panose="02020603050405020304" pitchFamily="18" charset="0"/>
              </a:rPr>
              <a:t> </a:t>
            </a:r>
            <a:endParaRPr lang="en-US" b="1" dirty="0">
              <a:solidFill>
                <a:schemeClr val="accent1">
                  <a:lumMod val="60000"/>
                  <a:lumOff val="40000"/>
                </a:schemeClr>
              </a:solidFill>
              <a:latin typeface="Times New Roman" panose="02020603050405020304" pitchFamily="18" charset="0"/>
              <a:ea typeface="Times New Roman" panose="02020603050405020304" pitchFamily="18" charset="0"/>
            </a:endParaRPr>
          </a:p>
          <a:p>
            <a:pPr marL="285750" indent="-285750" algn="just">
              <a:lnSpc>
                <a:spcPts val="1950"/>
              </a:lnSpc>
              <a:spcAft>
                <a:spcPts val="750"/>
              </a:spcAft>
              <a:buFont typeface="Wingdings" panose="05000000000000000000" pitchFamily="2" charset="2"/>
              <a:buChar char="q"/>
            </a:pPr>
            <a:r>
              <a:rPr lang="en-US" b="1" dirty="0">
                <a:solidFill>
                  <a:schemeClr val="accent1">
                    <a:lumMod val="60000"/>
                    <a:lumOff val="40000"/>
                  </a:schemeClr>
                </a:solidFill>
                <a:latin typeface="Verdana" panose="020B0604030504040204" pitchFamily="34" charset="0"/>
                <a:ea typeface="Times New Roman" panose="02020603050405020304" pitchFamily="18" charset="0"/>
              </a:rPr>
              <a:t> </a:t>
            </a:r>
            <a:r>
              <a:rPr lang="en-US" b="1" dirty="0">
                <a:solidFill>
                  <a:schemeClr val="accent1">
                    <a:lumMod val="60000"/>
                    <a:lumOff val="40000"/>
                  </a:schemeClr>
                </a:solidFill>
                <a:latin typeface="Constantia" panose="02030602050306030303" pitchFamily="18" charset="0"/>
                <a:ea typeface="Times New Roman" panose="02020603050405020304" pitchFamily="18" charset="0"/>
              </a:rPr>
              <a:t>It is built on top of Hadoop and developed by Facebook. Hive provides a way to query the data using a SQL-like query language called HiveQL (Hive query Language).</a:t>
            </a:r>
            <a:endParaRPr lang="en-US" b="1" dirty="0">
              <a:solidFill>
                <a:schemeClr val="accent1">
                  <a:lumMod val="60000"/>
                  <a:lumOff val="40000"/>
                </a:schemeClr>
              </a:solidFill>
              <a:latin typeface="Times New Roman" panose="02020603050405020304" pitchFamily="18" charset="0"/>
              <a:ea typeface="Times New Roman" panose="02020603050405020304" pitchFamily="18" charset="0"/>
            </a:endParaRPr>
          </a:p>
          <a:p>
            <a:pPr marL="285750" indent="-285750" algn="just">
              <a:lnSpc>
                <a:spcPts val="1950"/>
              </a:lnSpc>
              <a:spcAft>
                <a:spcPts val="750"/>
              </a:spcAft>
              <a:buFont typeface="Wingdings" panose="05000000000000000000" pitchFamily="2" charset="2"/>
              <a:buChar char="q"/>
            </a:pPr>
            <a:r>
              <a:rPr lang="en-US" b="1" dirty="0">
                <a:solidFill>
                  <a:schemeClr val="accent1">
                    <a:lumMod val="60000"/>
                    <a:lumOff val="40000"/>
                  </a:schemeClr>
                </a:solidFill>
                <a:latin typeface="Constantia" panose="02030602050306030303" pitchFamily="18" charset="0"/>
                <a:ea typeface="Times New Roman" panose="02020603050405020304" pitchFamily="18" charset="0"/>
              </a:rPr>
              <a:t>Internally, a compiler translates HiveQL statements into MapReduce jobs, which are then submitted to Hadoop framework for execution.</a:t>
            </a:r>
            <a:endParaRPr lang="en-US" b="1" dirty="0">
              <a:solidFill>
                <a:schemeClr val="accent1">
                  <a:lumMod val="60000"/>
                  <a:lumOff val="40000"/>
                </a:schemeClr>
              </a:solidFill>
            </a:endParaRPr>
          </a:p>
        </p:txBody>
      </p:sp>
    </p:spTree>
    <p:extLst>
      <p:ext uri="{BB962C8B-B14F-4D97-AF65-F5344CB8AC3E}">
        <p14:creationId xmlns:p14="http://schemas.microsoft.com/office/powerpoint/2010/main" val="12477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CD10-A4F6-45D1-BD2D-677369CFCDB5}"/>
              </a:ext>
            </a:extLst>
          </p:cNvPr>
          <p:cNvSpPr>
            <a:spLocks noGrp="1"/>
          </p:cNvSpPr>
          <p:nvPr>
            <p:ph type="title"/>
          </p:nvPr>
        </p:nvSpPr>
        <p:spPr>
          <a:xfrm>
            <a:off x="1187076" y="540035"/>
            <a:ext cx="8761413" cy="706964"/>
          </a:xfrm>
        </p:spPr>
        <p:txBody>
          <a:bodyPr/>
          <a:lstStyle/>
          <a:p>
            <a:pPr algn="ctr"/>
            <a:r>
              <a:rPr lang="en-US" b="1" dirty="0"/>
              <a:t>Apache Pig </a:t>
            </a:r>
            <a:endParaRPr lang="en-US" dirty="0"/>
          </a:p>
        </p:txBody>
      </p:sp>
      <p:pic>
        <p:nvPicPr>
          <p:cNvPr id="4" name="Picture 3">
            <a:extLst>
              <a:ext uri="{FF2B5EF4-FFF2-40B4-BE49-F238E27FC236}">
                <a16:creationId xmlns:a16="http://schemas.microsoft.com/office/drawing/2014/main" id="{C15A84C8-8727-4AD1-9BE0-D11F26834CDE}"/>
              </a:ext>
            </a:extLst>
          </p:cNvPr>
          <p:cNvPicPr/>
          <p:nvPr/>
        </p:nvPicPr>
        <p:blipFill>
          <a:blip r:embed="rId2">
            <a:extLst>
              <a:ext uri="{28A0092B-C50C-407E-A947-70E740481C1C}">
                <a14:useLocalDpi xmlns:a14="http://schemas.microsoft.com/office/drawing/2010/main" val="0"/>
              </a:ext>
            </a:extLst>
          </a:blip>
          <a:stretch>
            <a:fillRect/>
          </a:stretch>
        </p:blipFill>
        <p:spPr>
          <a:xfrm>
            <a:off x="8615460" y="3044859"/>
            <a:ext cx="3507410" cy="3246208"/>
          </a:xfrm>
          <a:prstGeom prst="rect">
            <a:avLst/>
          </a:prstGeom>
        </p:spPr>
      </p:pic>
      <p:sp>
        <p:nvSpPr>
          <p:cNvPr id="5" name="Rectangle 4">
            <a:extLst>
              <a:ext uri="{FF2B5EF4-FFF2-40B4-BE49-F238E27FC236}">
                <a16:creationId xmlns:a16="http://schemas.microsoft.com/office/drawing/2014/main" id="{EA88A596-365A-4B69-85AC-D1E37DE39F31}"/>
              </a:ext>
            </a:extLst>
          </p:cNvPr>
          <p:cNvSpPr/>
          <p:nvPr/>
        </p:nvSpPr>
        <p:spPr>
          <a:xfrm>
            <a:off x="2365427" y="1126353"/>
            <a:ext cx="6096000" cy="4886979"/>
          </a:xfrm>
          <a:prstGeom prst="rect">
            <a:avLst/>
          </a:prstGeom>
        </p:spPr>
        <p:txBody>
          <a:bodyPr>
            <a:spAutoFit/>
          </a:bodyPr>
          <a:lstStyle/>
          <a:p>
            <a:pPr marL="285750" indent="-285750" algn="just">
              <a:lnSpc>
                <a:spcPct val="110000"/>
              </a:lnSpc>
              <a:spcBef>
                <a:spcPts val="600"/>
              </a:spcBef>
              <a:spcAft>
                <a:spcPts val="1000"/>
              </a:spcAft>
              <a:buFont typeface="Wingdings" panose="05000000000000000000" pitchFamily="2" charset="2"/>
              <a:buChar char="q"/>
            </a:pPr>
            <a:r>
              <a:rPr lang="en-US" sz="2000" b="1" dirty="0">
                <a:solidFill>
                  <a:schemeClr val="accent1">
                    <a:lumMod val="60000"/>
                    <a:lumOff val="40000"/>
                  </a:schemeClr>
                </a:solidFill>
                <a:latin typeface="Times New Roman" panose="02020603050405020304" pitchFamily="18" charset="0"/>
                <a:ea typeface="Constantia" panose="02030602050306030303" pitchFamily="18" charset="0"/>
                <a:cs typeface="Times New Roman" panose="02020603050405020304" pitchFamily="18" charset="0"/>
              </a:rPr>
              <a:t>Apache Pig is a high-level platform for creating programs that run on Apache Hadoop. The language for this platform is called Pig Latin.</a:t>
            </a:r>
          </a:p>
          <a:p>
            <a:pPr marL="285750" indent="-285750" algn="just">
              <a:lnSpc>
                <a:spcPct val="110000"/>
              </a:lnSpc>
              <a:spcBef>
                <a:spcPts val="600"/>
              </a:spcBef>
              <a:spcAft>
                <a:spcPts val="1000"/>
              </a:spcAft>
              <a:buFont typeface="Wingdings" panose="05000000000000000000" pitchFamily="2" charset="2"/>
              <a:buChar char="q"/>
            </a:pPr>
            <a:r>
              <a:rPr lang="en-US" sz="2000" b="1" dirty="0">
                <a:solidFill>
                  <a:schemeClr val="accent1">
                    <a:lumMod val="60000"/>
                    <a:lumOff val="40000"/>
                  </a:schemeClr>
                </a:solidFill>
                <a:latin typeface="Times New Roman" panose="02020603050405020304" pitchFamily="18" charset="0"/>
                <a:ea typeface="Constantia" panose="02030602050306030303" pitchFamily="18" charset="0"/>
                <a:cs typeface="Times New Roman" panose="02020603050405020304" pitchFamily="18" charset="0"/>
              </a:rPr>
              <a:t>  Pig can execute its Hadoop jobs in Map Reduce, Apache Tez, or Apache Spark. Pig Latin abstracts the programming from the Java Map Reduce idiom into a notation which makes Map Reduce programming high level, similar to that of SQL for RDBMS.</a:t>
            </a:r>
          </a:p>
          <a:p>
            <a:pPr marL="285750" indent="-285750" algn="just">
              <a:lnSpc>
                <a:spcPct val="110000"/>
              </a:lnSpc>
              <a:spcBef>
                <a:spcPts val="600"/>
              </a:spcBef>
              <a:spcAft>
                <a:spcPts val="1000"/>
              </a:spcAft>
              <a:buFont typeface="Wingdings" panose="05000000000000000000" pitchFamily="2" charset="2"/>
              <a:buChar char="q"/>
            </a:pPr>
            <a:r>
              <a:rPr lang="en-US" sz="2000" b="1" dirty="0">
                <a:solidFill>
                  <a:schemeClr val="accent1">
                    <a:lumMod val="60000"/>
                    <a:lumOff val="40000"/>
                  </a:schemeClr>
                </a:solidFill>
                <a:latin typeface="Times New Roman" panose="02020603050405020304" pitchFamily="18" charset="0"/>
                <a:ea typeface="Constantia" panose="02030602050306030303" pitchFamily="18" charset="0"/>
                <a:cs typeface="Times New Roman" panose="02020603050405020304" pitchFamily="18" charset="0"/>
              </a:rPr>
              <a:t>  Pig Latin can be extended using User Defined Functions (UDFs) which the user can write in Java, Python, JavaScript, Ruby or Groovy and then call directly from the language.</a:t>
            </a:r>
            <a:endParaRPr lang="en-US" sz="2000" b="1" dirty="0">
              <a:solidFill>
                <a:schemeClr val="accent1">
                  <a:lumMod val="60000"/>
                  <a:lumOff val="40000"/>
                </a:schemeClr>
              </a:solidFill>
              <a:effectLst/>
              <a:latin typeface="Times New Roman" panose="02020603050405020304"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128176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D700-C295-4782-91F0-C75AE9609802}"/>
              </a:ext>
            </a:extLst>
          </p:cNvPr>
          <p:cNvSpPr>
            <a:spLocks noGrp="1"/>
          </p:cNvSpPr>
          <p:nvPr>
            <p:ph type="title"/>
          </p:nvPr>
        </p:nvSpPr>
        <p:spPr>
          <a:xfrm>
            <a:off x="1070113" y="260459"/>
            <a:ext cx="3865134" cy="1210123"/>
          </a:xfrm>
        </p:spPr>
        <p:txBody>
          <a:bodyPr/>
          <a:lstStyle/>
          <a:p>
            <a:pPr algn="ctr"/>
            <a:r>
              <a:rPr lang="en-US" b="1" dirty="0">
                <a:latin typeface="Times New Roman" panose="02020603050405020304" pitchFamily="18" charset="0"/>
                <a:cs typeface="Times New Roman" panose="02020603050405020304" pitchFamily="18" charset="0"/>
              </a:rPr>
              <a:t>SQOOP</a:t>
            </a:r>
          </a:p>
        </p:txBody>
      </p:sp>
      <p:sp>
        <p:nvSpPr>
          <p:cNvPr id="4" name="Text Placeholder 3">
            <a:extLst>
              <a:ext uri="{FF2B5EF4-FFF2-40B4-BE49-F238E27FC236}">
                <a16:creationId xmlns:a16="http://schemas.microsoft.com/office/drawing/2014/main" id="{83386443-E523-4CD7-8679-4346F8F1A38A}"/>
              </a:ext>
            </a:extLst>
          </p:cNvPr>
          <p:cNvSpPr>
            <a:spLocks noGrp="1"/>
          </p:cNvSpPr>
          <p:nvPr>
            <p:ph type="body" sz="half" idx="2"/>
          </p:nvPr>
        </p:nvSpPr>
        <p:spPr>
          <a:xfrm>
            <a:off x="1070113" y="1781666"/>
            <a:ext cx="3859212" cy="4147794"/>
          </a:xfrm>
        </p:spPr>
        <p:txBody>
          <a:bodyPr>
            <a:normAutofit/>
          </a:bodyPr>
          <a:lstStyle/>
          <a:p>
            <a:r>
              <a:rPr lang="en-US" sz="2600" dirty="0">
                <a:latin typeface="Times New Roman" panose="02020603050405020304" pitchFamily="18" charset="0"/>
                <a:cs typeface="Times New Roman" panose="02020603050405020304" pitchFamily="18" charset="0"/>
              </a:rPr>
              <a:t>Sqoop is a tool designed to transfer data between Hadoop and relational database servers. It is used to import data from relational databases such as MySQL, Oracle to Hadoop HDFS, and export from Hadoop file system to relational databases.</a:t>
            </a:r>
          </a:p>
          <a:p>
            <a:endParaRPr lang="en-US" dirty="0"/>
          </a:p>
        </p:txBody>
      </p:sp>
      <p:pic>
        <p:nvPicPr>
          <p:cNvPr id="4100" name="Picture 4" descr="Image result for SQOOP">
            <a:extLst>
              <a:ext uri="{FF2B5EF4-FFF2-40B4-BE49-F238E27FC236}">
                <a16:creationId xmlns:a16="http://schemas.microsoft.com/office/drawing/2014/main" id="{5612C53B-CF02-41C0-880F-A8A6AC59E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252" y="750991"/>
            <a:ext cx="5062194" cy="517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35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7305-89F6-4237-AF7D-033AEA3B780B}"/>
              </a:ext>
            </a:extLst>
          </p:cNvPr>
          <p:cNvSpPr>
            <a:spLocks noGrp="1"/>
          </p:cNvSpPr>
          <p:nvPr>
            <p:ph type="title"/>
          </p:nvPr>
        </p:nvSpPr>
        <p:spPr/>
        <p:txBody>
          <a:bodyPr/>
          <a:lstStyle/>
          <a:p>
            <a:pPr algn="ctr"/>
            <a:r>
              <a:rPr lang="en-US" dirty="0"/>
              <a:t>SQOOP WORKFLOW</a:t>
            </a:r>
          </a:p>
        </p:txBody>
      </p:sp>
      <p:pic>
        <p:nvPicPr>
          <p:cNvPr id="1026" name="Picture 2" descr="Sqoop Work">
            <a:extLst>
              <a:ext uri="{FF2B5EF4-FFF2-40B4-BE49-F238E27FC236}">
                <a16:creationId xmlns:a16="http://schemas.microsoft.com/office/drawing/2014/main" id="{0DF8CDB1-D5A0-4AC4-80BC-7179AC7EE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4548" y="2455945"/>
            <a:ext cx="7366655" cy="3437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966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C0462D-EF26-4836-9CAC-129870F8F7ED}"/>
              </a:ext>
            </a:extLst>
          </p:cNvPr>
          <p:cNvSpPr/>
          <p:nvPr/>
        </p:nvSpPr>
        <p:spPr>
          <a:xfrm>
            <a:off x="1747101" y="938415"/>
            <a:ext cx="6096000" cy="2800767"/>
          </a:xfrm>
          <a:prstGeom prst="rect">
            <a:avLst/>
          </a:prstGeom>
        </p:spPr>
        <p:txBody>
          <a:bodyPr>
            <a:spAutoFit/>
          </a:bodyPr>
          <a:lstStyle/>
          <a:p>
            <a:r>
              <a:rPr lang="en-US" sz="3200" b="1" dirty="0">
                <a:solidFill>
                  <a:schemeClr val="accent5">
                    <a:lumMod val="75000"/>
                  </a:schemeClr>
                </a:solidFill>
                <a:latin typeface="Times New Roman" panose="02020603050405020304" pitchFamily="18" charset="0"/>
                <a:cs typeface="Times New Roman" panose="02020603050405020304" pitchFamily="18" charset="0"/>
              </a:rPr>
              <a:t>SQOOP  Import</a:t>
            </a:r>
          </a:p>
          <a:p>
            <a:pPr algn="just"/>
            <a:r>
              <a:rPr lang="en-US" dirty="0">
                <a:solidFill>
                  <a:schemeClr val="accent1">
                    <a:lumMod val="60000"/>
                    <a:lumOff val="40000"/>
                  </a:schemeClr>
                </a:solidFill>
                <a:latin typeface="Verdana" panose="020B0604030504040204" pitchFamily="34" charset="0"/>
              </a:rPr>
              <a:t>The import tool imports individual tables from RDBMS to HDFS. Each row in a table is treated as a record in HDFS. All records are stored as text data in text files or as binary data in Avro and Sequence files.</a:t>
            </a:r>
          </a:p>
          <a:p>
            <a:pPr algn="just"/>
            <a:endParaRPr lang="en-US" dirty="0">
              <a:solidFill>
                <a:schemeClr val="accent1">
                  <a:lumMod val="60000"/>
                  <a:lumOff val="40000"/>
                </a:schemeClr>
              </a:solidFill>
              <a:latin typeface="Verdana" panose="020B0604030504040204" pitchFamily="34" charset="0"/>
            </a:endParaRPr>
          </a:p>
          <a:p>
            <a:pPr algn="just"/>
            <a:endParaRPr lang="en-US" dirty="0">
              <a:solidFill>
                <a:schemeClr val="accent1">
                  <a:lumMod val="60000"/>
                  <a:lumOff val="40000"/>
                </a:schemeClr>
              </a:solidFill>
              <a:latin typeface="Verdana" panose="020B0604030504040204" pitchFamily="34" charset="0"/>
            </a:endParaRPr>
          </a:p>
          <a:p>
            <a:r>
              <a:rPr lang="en-US" dirty="0">
                <a:solidFill>
                  <a:schemeClr val="accent1">
                    <a:lumMod val="60000"/>
                    <a:lumOff val="40000"/>
                  </a:schemeClr>
                </a:solidFill>
                <a:latin typeface="Verdana" panose="020B0604030504040204" pitchFamily="34" charset="0"/>
              </a:rPr>
              <a:t>.</a:t>
            </a:r>
            <a:endParaRPr lang="en-US" b="0" i="0" dirty="0">
              <a:solidFill>
                <a:schemeClr val="accent1">
                  <a:lumMod val="60000"/>
                  <a:lumOff val="40000"/>
                </a:schemeClr>
              </a:solidFill>
              <a:effectLst/>
              <a:latin typeface="Verdana" panose="020B0604030504040204" pitchFamily="34" charset="0"/>
            </a:endParaRPr>
          </a:p>
        </p:txBody>
      </p:sp>
      <p:sp>
        <p:nvSpPr>
          <p:cNvPr id="5" name="Rectangle 4">
            <a:extLst>
              <a:ext uri="{FF2B5EF4-FFF2-40B4-BE49-F238E27FC236}">
                <a16:creationId xmlns:a16="http://schemas.microsoft.com/office/drawing/2014/main" id="{07850463-9B6F-4EF4-B7F5-19A0DD81CB80}"/>
              </a:ext>
            </a:extLst>
          </p:cNvPr>
          <p:cNvSpPr/>
          <p:nvPr/>
        </p:nvSpPr>
        <p:spPr>
          <a:xfrm>
            <a:off x="4237856" y="3440232"/>
            <a:ext cx="6096000" cy="1969770"/>
          </a:xfrm>
          <a:prstGeom prst="rect">
            <a:avLst/>
          </a:prstGeom>
        </p:spPr>
        <p:txBody>
          <a:bodyPr>
            <a:spAutoFit/>
          </a:bodyPr>
          <a:lstStyle/>
          <a:p>
            <a:r>
              <a:rPr lang="en-US" sz="3200" b="1" dirty="0">
                <a:solidFill>
                  <a:schemeClr val="accent5">
                    <a:lumMod val="75000"/>
                  </a:schemeClr>
                </a:solidFill>
                <a:latin typeface="Times New Roman" panose="02020603050405020304" pitchFamily="18" charset="0"/>
                <a:cs typeface="Times New Roman" panose="02020603050405020304" pitchFamily="18" charset="0"/>
              </a:rPr>
              <a:t>SQOOP  Export</a:t>
            </a:r>
          </a:p>
          <a:p>
            <a:pPr algn="just"/>
            <a:r>
              <a:rPr lang="en-US" dirty="0">
                <a:solidFill>
                  <a:schemeClr val="accent1">
                    <a:lumMod val="60000"/>
                    <a:lumOff val="40000"/>
                  </a:schemeClr>
                </a:solidFill>
                <a:latin typeface="Verdana" panose="020B0604030504040204" pitchFamily="34" charset="0"/>
              </a:rPr>
              <a:t>The export tool exports a set of files from HDFS back to an RDBMS. The files given as input to SQOOP contain records, which are called as rows in table. Those are read and parsed into a set of records and delimited with user-specified delimiter</a:t>
            </a:r>
            <a:endParaRPr lang="en-US" dirty="0"/>
          </a:p>
        </p:txBody>
      </p:sp>
    </p:spTree>
    <p:extLst>
      <p:ext uri="{BB962C8B-B14F-4D97-AF65-F5344CB8AC3E}">
        <p14:creationId xmlns:p14="http://schemas.microsoft.com/office/powerpoint/2010/main" val="1665784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hank you">
            <a:extLst>
              <a:ext uri="{FF2B5EF4-FFF2-40B4-BE49-F238E27FC236}">
                <a16:creationId xmlns:a16="http://schemas.microsoft.com/office/drawing/2014/main" id="{8935D379-022F-4A56-9527-6232AAED8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9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62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0DF096-9FC3-4FCF-8673-F7B809E2B3D6}"/>
              </a:ext>
            </a:extLst>
          </p:cNvPr>
          <p:cNvSpPr/>
          <p:nvPr/>
        </p:nvSpPr>
        <p:spPr>
          <a:xfrm>
            <a:off x="4028147" y="340879"/>
            <a:ext cx="2994822" cy="830997"/>
          </a:xfrm>
          <a:prstGeom prst="rect">
            <a:avLst/>
          </a:prstGeom>
        </p:spPr>
        <p:txBody>
          <a:bodyPr wrap="square">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Index</a:t>
            </a:r>
          </a:p>
        </p:txBody>
      </p:sp>
      <p:sp>
        <p:nvSpPr>
          <p:cNvPr id="3" name="Rectangle 2">
            <a:extLst>
              <a:ext uri="{FF2B5EF4-FFF2-40B4-BE49-F238E27FC236}">
                <a16:creationId xmlns:a16="http://schemas.microsoft.com/office/drawing/2014/main" id="{50589897-9BB8-452F-98B4-3DCC0AE31538}"/>
              </a:ext>
            </a:extLst>
          </p:cNvPr>
          <p:cNvSpPr/>
          <p:nvPr/>
        </p:nvSpPr>
        <p:spPr>
          <a:xfrm>
            <a:off x="1181493" y="2096475"/>
            <a:ext cx="9169138" cy="3416320"/>
          </a:xfrm>
          <a:prstGeom prst="rect">
            <a:avLst/>
          </a:prstGeom>
        </p:spPr>
        <p:txBody>
          <a:bodyPr wrap="square">
            <a:spAutoFit/>
          </a:bodyPr>
          <a:lstStyle/>
          <a:p>
            <a:pPr marL="800100" lvl="1" indent="-342900">
              <a:buFont typeface="+mj-lt"/>
              <a:buAutoNum type="arabicPeriod"/>
            </a:pPr>
            <a:r>
              <a:rPr lang="en-US" sz="2400" b="1" dirty="0">
                <a:latin typeface="Times New Roman" panose="02020603050405020304" pitchFamily="18" charset="0"/>
                <a:cs typeface="Times New Roman" panose="02020603050405020304" pitchFamily="18" charset="0"/>
              </a:rPr>
              <a:t>Introduction to Big Data				</a:t>
            </a:r>
          </a:p>
          <a:p>
            <a:pPr marL="800100" lvl="1" indent="-342900">
              <a:buFont typeface="+mj-lt"/>
              <a:buAutoNum type="arabicPeriod"/>
            </a:pPr>
            <a:r>
              <a:rPr lang="en-US" sz="2400" b="1" dirty="0">
                <a:latin typeface="Times New Roman" panose="02020603050405020304" pitchFamily="18" charset="0"/>
                <a:cs typeface="Times New Roman" panose="02020603050405020304" pitchFamily="18" charset="0"/>
              </a:rPr>
              <a:t>4 V’s Of Big Data					</a:t>
            </a:r>
          </a:p>
          <a:p>
            <a:pPr marL="800100" lvl="1" indent="-342900">
              <a:buFont typeface="+mj-lt"/>
              <a:buAutoNum type="arabicPeriod"/>
            </a:pPr>
            <a:r>
              <a:rPr lang="en-US" sz="2400" b="1" dirty="0">
                <a:latin typeface="Times New Roman" panose="02020603050405020304" pitchFamily="18" charset="0"/>
                <a:cs typeface="Times New Roman" panose="02020603050405020304" pitchFamily="18" charset="0"/>
              </a:rPr>
              <a:t>Hadoop and its Components					</a:t>
            </a:r>
          </a:p>
          <a:p>
            <a:pPr marL="800100" lvl="1" indent="-342900">
              <a:buAutoNum type="arabicPeriod" startAt="4"/>
            </a:pPr>
            <a:r>
              <a:rPr lang="en-US" sz="2400" b="1" dirty="0">
                <a:latin typeface="Times New Roman" panose="02020603050405020304" pitchFamily="18" charset="0"/>
                <a:cs typeface="Times New Roman" panose="02020603050405020304" pitchFamily="18" charset="0"/>
              </a:rPr>
              <a:t>MapReduce</a:t>
            </a:r>
          </a:p>
          <a:p>
            <a:pPr marL="800100" lvl="1" indent="-342900">
              <a:buAutoNum type="arabicPeriod" startAt="4"/>
            </a:pPr>
            <a:r>
              <a:rPr lang="en-US" sz="2400" b="1" dirty="0">
                <a:latin typeface="Times New Roman" panose="02020603050405020304" pitchFamily="18" charset="0"/>
                <a:cs typeface="Times New Roman" panose="02020603050405020304" pitchFamily="18" charset="0"/>
              </a:rPr>
              <a:t>Workflow of MapReduce</a:t>
            </a:r>
          </a:p>
          <a:p>
            <a:pPr marL="800100" lvl="1" indent="-342900">
              <a:buAutoNum type="arabicPeriod" startAt="4"/>
            </a:pPr>
            <a:r>
              <a:rPr lang="en-US" sz="2400" b="1" dirty="0">
                <a:latin typeface="Times New Roman" panose="02020603050405020304" pitchFamily="18" charset="0"/>
                <a:cs typeface="Times New Roman" panose="02020603050405020304" pitchFamily="18" charset="0"/>
              </a:rPr>
              <a:t>HIVE</a:t>
            </a:r>
          </a:p>
          <a:p>
            <a:pPr marL="800100" lvl="1" indent="-342900">
              <a:buAutoNum type="arabicPeriod" startAt="4"/>
            </a:pPr>
            <a:r>
              <a:rPr lang="en-US" sz="2400" b="1" dirty="0">
                <a:latin typeface="Times New Roman" panose="02020603050405020304" pitchFamily="18" charset="0"/>
                <a:cs typeface="Times New Roman" panose="02020603050405020304" pitchFamily="18" charset="0"/>
              </a:rPr>
              <a:t>Apache PIG							</a:t>
            </a:r>
          </a:p>
          <a:p>
            <a:pPr lvl="1"/>
            <a:r>
              <a:rPr lang="en-US" sz="2400" b="1" dirty="0">
                <a:latin typeface="Times New Roman" panose="02020603050405020304" pitchFamily="18" charset="0"/>
                <a:cs typeface="Times New Roman" panose="02020603050405020304" pitchFamily="18" charset="0"/>
              </a:rPr>
              <a:t>8.  SQOOP						</a:t>
            </a:r>
          </a:p>
          <a:p>
            <a:pPr lvl="1"/>
            <a:r>
              <a:rPr lang="en-US" sz="2400" b="1" dirty="0">
                <a:latin typeface="Times New Roman" panose="02020603050405020304" pitchFamily="18" charset="0"/>
                <a:cs typeface="Times New Roman" panose="02020603050405020304" pitchFamily="18" charset="0"/>
              </a:rPr>
              <a:t>9.  SQOOP Workflow</a:t>
            </a:r>
            <a:r>
              <a:rPr lang="en-US" b="1" dirty="0"/>
              <a:t>				</a:t>
            </a:r>
          </a:p>
        </p:txBody>
      </p:sp>
    </p:spTree>
    <p:extLst>
      <p:ext uri="{BB962C8B-B14F-4D97-AF65-F5344CB8AC3E}">
        <p14:creationId xmlns:p14="http://schemas.microsoft.com/office/powerpoint/2010/main" val="20184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BD9-1D1C-4A8F-AA38-8A31A2BF716E}"/>
              </a:ext>
            </a:extLst>
          </p:cNvPr>
          <p:cNvSpPr>
            <a:spLocks noGrp="1"/>
          </p:cNvSpPr>
          <p:nvPr>
            <p:ph type="ctrTitle"/>
          </p:nvPr>
        </p:nvSpPr>
        <p:spPr>
          <a:xfrm>
            <a:off x="1532027" y="1093509"/>
            <a:ext cx="8825658" cy="1904216"/>
          </a:xfrm>
        </p:spPr>
        <p:txBody>
          <a:bodyPr/>
          <a:lstStyle/>
          <a:p>
            <a:r>
              <a:rPr lang="en-US" dirty="0"/>
              <a:t>    </a:t>
            </a:r>
            <a:br>
              <a:rPr lang="en-US" dirty="0"/>
            </a:br>
            <a:br>
              <a:rPr lang="en-US" dirty="0"/>
            </a:br>
            <a:br>
              <a:rPr lang="en-US" dirty="0"/>
            </a:br>
            <a:br>
              <a:rPr lang="en-US" dirty="0"/>
            </a:br>
            <a:br>
              <a:rPr lang="en-US" dirty="0"/>
            </a:br>
            <a:br>
              <a:rPr lang="en-US" dirty="0"/>
            </a:br>
            <a:r>
              <a:rPr lang="en-US" dirty="0"/>
              <a:t> What’s </a:t>
            </a:r>
            <a:r>
              <a:rPr lang="en-US" dirty="0">
                <a:latin typeface="Aharoni" pitchFamily="2" charset="-79"/>
                <a:cs typeface="Aharoni" pitchFamily="2" charset="-79"/>
              </a:rPr>
              <a:t>Big</a:t>
            </a:r>
            <a:r>
              <a:rPr lang="en-US" dirty="0"/>
              <a:t> Data ?</a:t>
            </a:r>
            <a:br>
              <a:rPr lang="en-US" dirty="0"/>
            </a:br>
            <a:br>
              <a:rPr lang="en-US" dirty="0"/>
            </a:br>
            <a:endParaRPr lang="en-US" dirty="0"/>
          </a:p>
        </p:txBody>
      </p:sp>
      <p:sp>
        <p:nvSpPr>
          <p:cNvPr id="3" name="Subtitle 2">
            <a:extLst>
              <a:ext uri="{FF2B5EF4-FFF2-40B4-BE49-F238E27FC236}">
                <a16:creationId xmlns:a16="http://schemas.microsoft.com/office/drawing/2014/main" id="{07AEEC37-FE87-4328-B281-E9B86A373D78}"/>
              </a:ext>
            </a:extLst>
          </p:cNvPr>
          <p:cNvSpPr>
            <a:spLocks noGrp="1"/>
          </p:cNvSpPr>
          <p:nvPr>
            <p:ph type="subTitle" idx="1"/>
          </p:nvPr>
        </p:nvSpPr>
        <p:spPr>
          <a:xfrm>
            <a:off x="1253765" y="1958765"/>
            <a:ext cx="8877677" cy="1038959"/>
          </a:xfrm>
        </p:spPr>
        <p:txBody>
          <a:bodyPr>
            <a:normAutofit fontScale="25000" lnSpcReduction="20000"/>
          </a:bodyPr>
          <a:lstStyle/>
          <a:p>
            <a:pPr lvl="1" algn="just"/>
            <a:r>
              <a:rPr lang="en-US" sz="11000" b="1" dirty="0">
                <a:solidFill>
                  <a:schemeClr val="accent1">
                    <a:lumMod val="60000"/>
                    <a:lumOff val="40000"/>
                  </a:schemeClr>
                </a:solidFill>
                <a:latin typeface="Arial Black" panose="020B0A04020102020204" pitchFamily="34" charset="0"/>
                <a:cs typeface="Arabic Typesetting" pitchFamily="66" charset="-78"/>
              </a:rPr>
              <a:t>Big data usually consists of very large      sets which organizations can analyze to generate desired output. </a:t>
            </a:r>
          </a:p>
          <a:p>
            <a:pPr marL="822960" lvl="2" algn="just"/>
            <a:endParaRPr lang="en-US" sz="11000" b="1" dirty="0">
              <a:solidFill>
                <a:schemeClr val="accent1">
                  <a:lumMod val="60000"/>
                  <a:lumOff val="40000"/>
                </a:schemeClr>
              </a:solidFill>
              <a:latin typeface="Arial Black" panose="020B0A04020102020204" pitchFamily="34" charset="0"/>
              <a:cs typeface="Arabic Typesetting" pitchFamily="66" charset="-78"/>
            </a:endParaRPr>
          </a:p>
          <a:p>
            <a:pPr marL="822960" lvl="2" algn="just"/>
            <a:r>
              <a:rPr lang="en-US" sz="11000" b="1" dirty="0">
                <a:solidFill>
                  <a:schemeClr val="accent1">
                    <a:lumMod val="60000"/>
                    <a:lumOff val="40000"/>
                  </a:schemeClr>
                </a:solidFill>
                <a:latin typeface="Arial Black" panose="020B0A04020102020204" pitchFamily="34" charset="0"/>
                <a:cs typeface="Arabic Typesetting" pitchFamily="66" charset="-78"/>
              </a:rPr>
              <a:t>But apart from the large Datasets , Big Data also deals with the real time data generating from various online websites which includes the Data variety, Data velocity and Data veracity. </a:t>
            </a:r>
          </a:p>
          <a:p>
            <a:endParaRPr lang="en-US" dirty="0"/>
          </a:p>
        </p:txBody>
      </p:sp>
    </p:spTree>
    <p:extLst>
      <p:ext uri="{BB962C8B-B14F-4D97-AF65-F5344CB8AC3E}">
        <p14:creationId xmlns:p14="http://schemas.microsoft.com/office/powerpoint/2010/main" val="352957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C0ED-2667-4065-BD78-B0B50939541E}"/>
              </a:ext>
            </a:extLst>
          </p:cNvPr>
          <p:cNvSpPr>
            <a:spLocks noGrp="1"/>
          </p:cNvSpPr>
          <p:nvPr>
            <p:ph type="title"/>
          </p:nvPr>
        </p:nvSpPr>
        <p:spPr/>
        <p:txBody>
          <a:bodyPr/>
          <a:lstStyle/>
          <a:p>
            <a:r>
              <a:rPr lang="en-US" dirty="0"/>
              <a:t>                     What’s Big Data ?</a:t>
            </a:r>
          </a:p>
        </p:txBody>
      </p:sp>
      <p:sp>
        <p:nvSpPr>
          <p:cNvPr id="3" name="Content Placeholder 2">
            <a:extLst>
              <a:ext uri="{FF2B5EF4-FFF2-40B4-BE49-F238E27FC236}">
                <a16:creationId xmlns:a16="http://schemas.microsoft.com/office/drawing/2014/main" id="{2F1246A4-CC92-4CC8-90E4-A7FE4D0479BD}"/>
              </a:ext>
            </a:extLst>
          </p:cNvPr>
          <p:cNvSpPr>
            <a:spLocks noGrp="1"/>
          </p:cNvSpPr>
          <p:nvPr>
            <p:ph idx="1"/>
          </p:nvPr>
        </p:nvSpPr>
        <p:spPr/>
        <p:txBody>
          <a:bodyPr/>
          <a:lstStyle/>
          <a:p>
            <a:pPr marL="0" indent="0">
              <a:buNone/>
            </a:pPr>
            <a:r>
              <a:rPr lang="en-US" b="1" dirty="0"/>
              <a:t>                                                      </a:t>
            </a:r>
            <a:r>
              <a:rPr lang="en-US" sz="2800" b="1" dirty="0"/>
              <a:t>BIG DATA     </a:t>
            </a:r>
          </a:p>
          <a:p>
            <a:pPr marL="0" indent="0">
              <a:buNone/>
            </a:pPr>
            <a:endParaRPr lang="en-US" dirty="0"/>
          </a:p>
        </p:txBody>
      </p:sp>
      <p:cxnSp>
        <p:nvCxnSpPr>
          <p:cNvPr id="18" name="Straight Arrow Connector 17">
            <a:extLst>
              <a:ext uri="{FF2B5EF4-FFF2-40B4-BE49-F238E27FC236}">
                <a16:creationId xmlns:a16="http://schemas.microsoft.com/office/drawing/2014/main" id="{84614951-C796-4CF0-B133-650E060511F2}"/>
              </a:ext>
            </a:extLst>
          </p:cNvPr>
          <p:cNvCxnSpPr/>
          <p:nvPr/>
        </p:nvCxnSpPr>
        <p:spPr>
          <a:xfrm flipH="1">
            <a:off x="3180761" y="3157980"/>
            <a:ext cx="1676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5A60A0-5319-4D56-B73B-02C3C880A05B}"/>
              </a:ext>
            </a:extLst>
          </p:cNvPr>
          <p:cNvCxnSpPr/>
          <p:nvPr/>
        </p:nvCxnSpPr>
        <p:spPr>
          <a:xfrm flipH="1">
            <a:off x="4018961" y="3157980"/>
            <a:ext cx="1440874"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B72BB0-7C42-482A-BA24-BFA9934BB6F6}"/>
              </a:ext>
            </a:extLst>
          </p:cNvPr>
          <p:cNvCxnSpPr/>
          <p:nvPr/>
        </p:nvCxnSpPr>
        <p:spPr>
          <a:xfrm>
            <a:off x="6228761" y="3157980"/>
            <a:ext cx="1905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F6736CF-CD00-435F-9D67-EDFDE7DD0E0E}"/>
              </a:ext>
            </a:extLst>
          </p:cNvPr>
          <p:cNvSpPr/>
          <p:nvPr/>
        </p:nvSpPr>
        <p:spPr>
          <a:xfrm>
            <a:off x="2037761" y="4453380"/>
            <a:ext cx="16002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Large Datasets</a:t>
            </a:r>
          </a:p>
        </p:txBody>
      </p:sp>
      <p:cxnSp>
        <p:nvCxnSpPr>
          <p:cNvPr id="22" name="Straight Arrow Connector 21">
            <a:extLst>
              <a:ext uri="{FF2B5EF4-FFF2-40B4-BE49-F238E27FC236}">
                <a16:creationId xmlns:a16="http://schemas.microsoft.com/office/drawing/2014/main" id="{71B7AAB5-9095-486A-9EF9-2F3E501EB829}"/>
              </a:ext>
            </a:extLst>
          </p:cNvPr>
          <p:cNvCxnSpPr/>
          <p:nvPr/>
        </p:nvCxnSpPr>
        <p:spPr>
          <a:xfrm>
            <a:off x="5923961" y="3157980"/>
            <a:ext cx="6096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F3E7E5-9205-42EC-BBEA-FC7EE9497CFC}"/>
              </a:ext>
            </a:extLst>
          </p:cNvPr>
          <p:cNvSpPr/>
          <p:nvPr/>
        </p:nvSpPr>
        <p:spPr>
          <a:xfrm>
            <a:off x="3180761" y="5367780"/>
            <a:ext cx="1981200"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Structured &amp; Unstructured</a:t>
            </a:r>
          </a:p>
        </p:txBody>
      </p:sp>
      <p:sp>
        <p:nvSpPr>
          <p:cNvPr id="24" name="Rectangle 23">
            <a:extLst>
              <a:ext uri="{FF2B5EF4-FFF2-40B4-BE49-F238E27FC236}">
                <a16:creationId xmlns:a16="http://schemas.microsoft.com/office/drawing/2014/main" id="{1E47FF5B-7619-4C50-B161-B9093DA129B4}"/>
              </a:ext>
            </a:extLst>
          </p:cNvPr>
          <p:cNvSpPr/>
          <p:nvPr/>
        </p:nvSpPr>
        <p:spPr>
          <a:xfrm>
            <a:off x="5771561" y="5367780"/>
            <a:ext cx="1828800"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generation speed</a:t>
            </a:r>
          </a:p>
        </p:txBody>
      </p:sp>
      <p:sp>
        <p:nvSpPr>
          <p:cNvPr id="25" name="Rectangle 24">
            <a:extLst>
              <a:ext uri="{FF2B5EF4-FFF2-40B4-BE49-F238E27FC236}">
                <a16:creationId xmlns:a16="http://schemas.microsoft.com/office/drawing/2014/main" id="{7410B70B-9542-4C19-9C5D-01F854CA541F}"/>
              </a:ext>
            </a:extLst>
          </p:cNvPr>
          <p:cNvSpPr/>
          <p:nvPr/>
        </p:nvSpPr>
        <p:spPr>
          <a:xfrm>
            <a:off x="7371761" y="4453380"/>
            <a:ext cx="1752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Accurate/Inaccurate Data</a:t>
            </a:r>
          </a:p>
        </p:txBody>
      </p:sp>
    </p:spTree>
    <p:extLst>
      <p:ext uri="{BB962C8B-B14F-4D97-AF65-F5344CB8AC3E}">
        <p14:creationId xmlns:p14="http://schemas.microsoft.com/office/powerpoint/2010/main" val="178000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EA93-F5DB-47BB-B2D8-3CFB09A5B537}"/>
              </a:ext>
            </a:extLst>
          </p:cNvPr>
          <p:cNvSpPr>
            <a:spLocks noGrp="1"/>
          </p:cNvSpPr>
          <p:nvPr>
            <p:ph type="title"/>
          </p:nvPr>
        </p:nvSpPr>
        <p:spPr/>
        <p:txBody>
          <a:bodyPr/>
          <a:lstStyle/>
          <a:p>
            <a:r>
              <a:rPr lang="en-US" dirty="0"/>
              <a:t>               Four V’s of Big Data</a:t>
            </a:r>
          </a:p>
        </p:txBody>
      </p:sp>
      <p:pic>
        <p:nvPicPr>
          <p:cNvPr id="1026" name="Picture 2" descr="Image result for 4 v's of big data">
            <a:extLst>
              <a:ext uri="{FF2B5EF4-FFF2-40B4-BE49-F238E27FC236}">
                <a16:creationId xmlns:a16="http://schemas.microsoft.com/office/drawing/2014/main" id="{8E1EBED8-B57D-4849-BAFD-52F7612260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86475" y="2603500"/>
            <a:ext cx="5963363"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54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74FC30-BF85-4BAE-A94C-9DF6F2713E0A}"/>
              </a:ext>
            </a:extLst>
          </p:cNvPr>
          <p:cNvSpPr/>
          <p:nvPr/>
        </p:nvSpPr>
        <p:spPr>
          <a:xfrm>
            <a:off x="719580" y="662455"/>
            <a:ext cx="6096000" cy="2978251"/>
          </a:xfrm>
          <a:prstGeom prst="rect">
            <a:avLst/>
          </a:prstGeom>
        </p:spPr>
        <p:txBody>
          <a:bodyPr>
            <a:spAutoFit/>
          </a:bodyPr>
          <a:lstStyle/>
          <a:p>
            <a:pPr algn="just">
              <a:lnSpc>
                <a:spcPct val="110000"/>
              </a:lnSpc>
              <a:spcBef>
                <a:spcPts val="600"/>
              </a:spcBef>
              <a:spcAft>
                <a:spcPts val="1000"/>
              </a:spcAft>
            </a:pPr>
            <a:r>
              <a:rPr lang="en-US" sz="3200" b="1" i="1" dirty="0">
                <a:solidFill>
                  <a:schemeClr val="accent5">
                    <a:lumMod val="75000"/>
                  </a:schemeClr>
                </a:solidFill>
                <a:latin typeface="Constantia" panose="02030602050306030303" pitchFamily="18" charset="0"/>
                <a:ea typeface="Constantia" panose="02030602050306030303" pitchFamily="18" charset="0"/>
                <a:cs typeface="Times New Roman" panose="02020603050405020304" pitchFamily="18" charset="0"/>
              </a:rPr>
              <a:t>Volume</a:t>
            </a:r>
          </a:p>
          <a:p>
            <a:pPr algn="just" fontAlgn="base"/>
            <a:r>
              <a:rPr lang="en-US" dirty="0">
                <a:solidFill>
                  <a:schemeClr val="accent1">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It is estimated that, on an average, 2.3 trillion gigabytes of data are generated every day. Forget analyzing, simply capturing such quantities of data is impractical. Most companies in the US have at least 100,000 gigabytes of data stored; and almost all of them will tell you that they aren’t collecting enough data.</a:t>
            </a:r>
          </a:p>
          <a:p>
            <a:pPr algn="just" fontAlgn="base"/>
            <a:r>
              <a:rPr lang="en-US" dirty="0">
                <a:solidFill>
                  <a:schemeClr val="accent1">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The right approach is to fight the urge of making your company’s server a data dump. Efforts must be made to employ the right software to filter the relevant data.</a:t>
            </a:r>
            <a:endParaRPr lang="en-US"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8623047-D56D-44D7-B506-F73BA5F690C8}"/>
              </a:ext>
            </a:extLst>
          </p:cNvPr>
          <p:cNvSpPr/>
          <p:nvPr/>
        </p:nvSpPr>
        <p:spPr>
          <a:xfrm>
            <a:off x="5348141" y="4484242"/>
            <a:ext cx="6096000" cy="1320874"/>
          </a:xfrm>
          <a:prstGeom prst="rect">
            <a:avLst/>
          </a:prstGeom>
        </p:spPr>
        <p:txBody>
          <a:bodyPr>
            <a:spAutoFit/>
          </a:bodyPr>
          <a:lstStyle/>
          <a:p>
            <a:pPr algn="just" fontAlgn="base">
              <a:lnSpc>
                <a:spcPts val="2250"/>
              </a:lnSpc>
              <a:spcAft>
                <a:spcPts val="750"/>
              </a:spcAft>
            </a:pPr>
            <a:r>
              <a:rPr lang="en-US" sz="3200" b="1" i="1" dirty="0">
                <a:solidFill>
                  <a:schemeClr val="accent5">
                    <a:lumMod val="75000"/>
                  </a:schemeClr>
                </a:solidFill>
                <a:latin typeface="Constantia" panose="02030602050306030303" pitchFamily="18" charset="0"/>
                <a:ea typeface="Times New Roman" panose="02020603050405020304" pitchFamily="18" charset="0"/>
                <a:cs typeface="Times New Roman" panose="02020603050405020304" pitchFamily="18" charset="0"/>
              </a:rPr>
              <a:t>Variety</a:t>
            </a:r>
          </a:p>
          <a:p>
            <a:r>
              <a:rPr lang="en-US" dirty="0">
                <a:solidFill>
                  <a:schemeClr val="accent1">
                    <a:lumMod val="60000"/>
                    <a:lumOff val="40000"/>
                  </a:schemeClr>
                </a:solidFill>
                <a:latin typeface="Times New Roman" panose="02020603050405020304" pitchFamily="18" charset="0"/>
                <a:ea typeface="Constantia" panose="02030602050306030303" pitchFamily="18" charset="0"/>
                <a:cs typeface="Times New Roman" panose="02020603050405020304" pitchFamily="18" charset="0"/>
              </a:rPr>
              <a:t>Along with quantity, the diversity of data is equally important. The variety in data can be in terms of the devices or the sources of data generation</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8" name="Picture 7" descr="Image result for 4v of big data">
            <a:extLst>
              <a:ext uri="{FF2B5EF4-FFF2-40B4-BE49-F238E27FC236}">
                <a16:creationId xmlns:a16="http://schemas.microsoft.com/office/drawing/2014/main" id="{AD727D6C-A0E8-4EE5-B8B5-E02C21649B77}"/>
              </a:ext>
            </a:extLst>
          </p:cNvPr>
          <p:cNvPicPr/>
          <p:nvPr/>
        </p:nvPicPr>
        <p:blipFill>
          <a:blip r:embed="rId2"/>
          <a:srcRect/>
          <a:stretch>
            <a:fillRect/>
          </a:stretch>
        </p:blipFill>
        <p:spPr bwMode="auto">
          <a:xfrm>
            <a:off x="7253175" y="1621411"/>
            <a:ext cx="3529635" cy="2726048"/>
          </a:xfrm>
          <a:prstGeom prst="rect">
            <a:avLst/>
          </a:prstGeom>
          <a:noFill/>
          <a:ln w="9525">
            <a:noFill/>
            <a:miter lim="800000"/>
            <a:headEnd/>
            <a:tailEnd/>
          </a:ln>
        </p:spPr>
      </p:pic>
    </p:spTree>
    <p:extLst>
      <p:ext uri="{BB962C8B-B14F-4D97-AF65-F5344CB8AC3E}">
        <p14:creationId xmlns:p14="http://schemas.microsoft.com/office/powerpoint/2010/main" val="395713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34B3B-6748-4FC1-A157-39E7ADA1B106}"/>
              </a:ext>
            </a:extLst>
          </p:cNvPr>
          <p:cNvSpPr>
            <a:spLocks noGrp="1"/>
          </p:cNvSpPr>
          <p:nvPr>
            <p:ph type="subTitle" idx="1"/>
          </p:nvPr>
        </p:nvSpPr>
        <p:spPr>
          <a:xfrm>
            <a:off x="1046375" y="912390"/>
            <a:ext cx="8726848" cy="1830810"/>
          </a:xfrm>
        </p:spPr>
        <p:txBody>
          <a:bodyPr>
            <a:normAutofit/>
          </a:bodyPr>
          <a:lstStyle/>
          <a:p>
            <a:pPr marL="0" indent="0">
              <a:buNone/>
            </a:pPr>
            <a:r>
              <a:rPr lang="en-US" sz="3200" b="1" i="1" dirty="0">
                <a:solidFill>
                  <a:schemeClr val="accent5">
                    <a:lumMod val="75000"/>
                  </a:schemeClr>
                </a:solidFill>
                <a:latin typeface="Times New Roman" panose="02020603050405020304" pitchFamily="18" charset="0"/>
                <a:cs typeface="Times New Roman" panose="02020603050405020304" pitchFamily="18" charset="0"/>
              </a:rPr>
              <a:t>vELOCITY</a:t>
            </a:r>
          </a:p>
          <a:p>
            <a:pPr marL="0" indent="0">
              <a:buNone/>
            </a:pP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Not only is the volume of data ever increasing, but the rate of data generation (from the Internet of Things, social media, etc.) is increasing as well.</a:t>
            </a:r>
          </a:p>
        </p:txBody>
      </p:sp>
      <p:sp>
        <p:nvSpPr>
          <p:cNvPr id="6" name="Rectangle 5">
            <a:extLst>
              <a:ext uri="{FF2B5EF4-FFF2-40B4-BE49-F238E27FC236}">
                <a16:creationId xmlns:a16="http://schemas.microsoft.com/office/drawing/2014/main" id="{E1801B5A-9DBC-4B69-A862-D27689829877}"/>
              </a:ext>
            </a:extLst>
          </p:cNvPr>
          <p:cNvSpPr/>
          <p:nvPr/>
        </p:nvSpPr>
        <p:spPr>
          <a:xfrm>
            <a:off x="4330046" y="3101418"/>
            <a:ext cx="6096000" cy="2246769"/>
          </a:xfrm>
          <a:prstGeom prst="rect">
            <a:avLst/>
          </a:prstGeom>
        </p:spPr>
        <p:txBody>
          <a:bodyPr>
            <a:spAutoFit/>
          </a:bodyPr>
          <a:lstStyle/>
          <a:p>
            <a:pPr algn="just" fontAlgn="base"/>
            <a:r>
              <a:rPr lang="en-US" sz="3200" b="1" i="1" dirty="0">
                <a:solidFill>
                  <a:schemeClr val="accent5">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Veracity</a:t>
            </a:r>
          </a:p>
          <a:p>
            <a:pPr algn="just" fontAlgn="base"/>
            <a:r>
              <a:rPr lang="en-US" dirty="0">
                <a:solidFill>
                  <a:srgbClr val="333333"/>
                </a:solidFill>
                <a:latin typeface="Constantia" panose="02030602050306030303"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algn="just" fontAlgn="base"/>
            <a:r>
              <a:rPr lang="en-US" dirty="0">
                <a:solidFill>
                  <a:schemeClr val="accent1">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Not all data is good. In fact, unfiltered data is more likely to be bad than good. Although data quality and usability depend largely on the source, you can never rule out junk.</a:t>
            </a:r>
          </a:p>
          <a:p>
            <a:pPr algn="just" fontAlgn="base"/>
            <a:r>
              <a:rPr lang="en-US" dirty="0">
                <a:solidFill>
                  <a:schemeClr val="accent1">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This unreliability of data makes many business heads reluctant to rely on information analysis. That’s the wrong approach. </a:t>
            </a:r>
            <a:endParaRPr lang="en-US"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08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A42BF23-643B-4407-A09B-5592EF73BBF1}"/>
              </a:ext>
            </a:extLst>
          </p:cNvPr>
          <p:cNvSpPr>
            <a:spLocks noChangeArrowheads="1"/>
          </p:cNvSpPr>
          <p:nvPr/>
        </p:nvSpPr>
        <p:spPr bwMode="auto">
          <a:xfrm>
            <a:off x="0" y="-109954"/>
            <a:ext cx="128112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25" descr="Image result for hadoop pictures">
            <a:extLst>
              <a:ext uri="{FF2B5EF4-FFF2-40B4-BE49-F238E27FC236}">
                <a16:creationId xmlns:a16="http://schemas.microsoft.com/office/drawing/2014/main" id="{E2568B04-BBC3-4F56-BE53-D7B935B56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636" y="2362522"/>
            <a:ext cx="2857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F3853AB-8E4B-4A40-B145-41CB5347DFAC}"/>
              </a:ext>
            </a:extLst>
          </p:cNvPr>
          <p:cNvSpPr>
            <a:spLocks noChangeArrowheads="1"/>
          </p:cNvSpPr>
          <p:nvPr/>
        </p:nvSpPr>
        <p:spPr bwMode="auto">
          <a:xfrm>
            <a:off x="188844" y="4267522"/>
            <a:ext cx="1237922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accent1">
                    <a:lumMod val="60000"/>
                    <a:lumOff val="40000"/>
                  </a:schemeClr>
                </a:solidFill>
                <a:effectLst/>
                <a:latin typeface="Constantia" panose="02030602050306030303" pitchFamily="18" charset="0"/>
                <a:ea typeface="Constantia" panose="02030602050306030303" pitchFamily="18" charset="0"/>
                <a:cs typeface="Times New Roman" panose="02020603050405020304" pitchFamily="18" charset="0"/>
              </a:rPr>
              <a:t>Apache Hadoop is an open-source software framework used for distributed storage and processing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60000"/>
                    <a:lumOff val="40000"/>
                  </a:schemeClr>
                </a:solidFill>
                <a:effectLst/>
                <a:latin typeface="Constantia" panose="02030602050306030303" pitchFamily="18" charset="0"/>
                <a:ea typeface="Constantia" panose="02030602050306030303" pitchFamily="18" charset="0"/>
                <a:cs typeface="Times New Roman" panose="02020603050405020304" pitchFamily="18" charset="0"/>
              </a:rPr>
              <a:t>of very large data sets.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1">
                  <a:lumMod val="60000"/>
                  <a:lumOff val="40000"/>
                </a:schemeClr>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accent1">
                    <a:lumMod val="60000"/>
                    <a:lumOff val="40000"/>
                  </a:schemeClr>
                </a:solidFill>
                <a:effectLst/>
                <a:latin typeface="Constantia" panose="02030602050306030303" pitchFamily="18" charset="0"/>
                <a:ea typeface="Constantia" panose="02030602050306030303" pitchFamily="18" charset="0"/>
                <a:cs typeface="Times New Roman" panose="02020603050405020304" pitchFamily="18" charset="0"/>
              </a:rPr>
              <a:t>It consists of computer clusters built from commodity hardware.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1">
                  <a:lumMod val="60000"/>
                  <a:lumOff val="40000"/>
                </a:schemeClr>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accent1">
                    <a:lumMod val="60000"/>
                    <a:lumOff val="40000"/>
                  </a:schemeClr>
                </a:solidFill>
                <a:effectLst/>
                <a:latin typeface="Constantia" panose="02030602050306030303" pitchFamily="18" charset="0"/>
                <a:ea typeface="Constantia" panose="02030602050306030303" pitchFamily="18" charset="0"/>
                <a:cs typeface="Times New Roman" panose="02020603050405020304" pitchFamily="18" charset="0"/>
              </a:rPr>
              <a:t>All the modules in Hadoop are designed with a fundamental assumption that hardware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60000"/>
                    <a:lumOff val="40000"/>
                  </a:schemeClr>
                </a:solidFill>
                <a:effectLst/>
                <a:latin typeface="Constantia" panose="02030602050306030303" pitchFamily="18" charset="0"/>
                <a:ea typeface="Constantia" panose="02030602050306030303" pitchFamily="18" charset="0"/>
                <a:cs typeface="Times New Roman" panose="02020603050405020304" pitchFamily="18" charset="0"/>
              </a:rPr>
              <a:t> failures are a common occurrence and should be automatically handled by the frame.</a:t>
            </a:r>
            <a:endParaRPr kumimoji="0" lang="en-US" altLang="en-US" sz="2000" b="1" i="0" u="none" strike="noStrike" cap="none" normalizeH="0" baseline="0" dirty="0">
              <a:ln>
                <a:noFill/>
              </a:ln>
              <a:solidFill>
                <a:schemeClr val="accent1">
                  <a:lumMod val="60000"/>
                  <a:lumOff val="40000"/>
                </a:schemeClr>
              </a:solidFill>
              <a:effectLst/>
              <a:latin typeface="Arial" panose="020B0604020202020204" pitchFamily="34" charset="0"/>
            </a:endParaRPr>
          </a:p>
        </p:txBody>
      </p:sp>
      <p:sp>
        <p:nvSpPr>
          <p:cNvPr id="7" name="Rectangle 6">
            <a:extLst>
              <a:ext uri="{FF2B5EF4-FFF2-40B4-BE49-F238E27FC236}">
                <a16:creationId xmlns:a16="http://schemas.microsoft.com/office/drawing/2014/main" id="{C7795DF9-11D9-4CCD-8DE8-DC44747F2408}"/>
              </a:ext>
            </a:extLst>
          </p:cNvPr>
          <p:cNvSpPr/>
          <p:nvPr/>
        </p:nvSpPr>
        <p:spPr>
          <a:xfrm>
            <a:off x="5039967" y="870433"/>
            <a:ext cx="1984839" cy="584775"/>
          </a:xfrm>
          <a:prstGeom prst="rect">
            <a:avLst/>
          </a:prstGeom>
        </p:spPr>
        <p:txBody>
          <a:bodyPr wrap="none">
            <a:spAutoFit/>
          </a:bodyPr>
          <a:lstStyle/>
          <a:p>
            <a:pPr lvl="0" algn="ctr" defTabSz="914400" eaLnBrk="0" fontAlgn="base" hangingPunct="0">
              <a:spcBef>
                <a:spcPct val="0"/>
              </a:spcBef>
              <a:spcAft>
                <a:spcPct val="0"/>
              </a:spcAft>
            </a:pPr>
            <a:r>
              <a:rPr lang="en-US" altLang="en-US" sz="3200" b="1" dirty="0">
                <a:solidFill>
                  <a:schemeClr val="bg1">
                    <a:lumMod val="85000"/>
                  </a:schemeClr>
                </a:solidFill>
                <a:latin typeface="Times New Roman" panose="02020603050405020304" pitchFamily="18" charset="0"/>
                <a:ea typeface="Constantia" panose="02030602050306030303" pitchFamily="18" charset="0"/>
                <a:cs typeface="Times New Roman" panose="02020603050405020304" pitchFamily="18" charset="0"/>
              </a:rPr>
              <a:t>HADOOP</a:t>
            </a:r>
            <a:endParaRPr lang="en-US" altLang="en-US" sz="3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67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F31AB-F767-48AD-8DF2-8E6992356719}"/>
              </a:ext>
            </a:extLst>
          </p:cNvPr>
          <p:cNvSpPr/>
          <p:nvPr/>
        </p:nvSpPr>
        <p:spPr>
          <a:xfrm>
            <a:off x="278377" y="3000106"/>
            <a:ext cx="5432457" cy="2616101"/>
          </a:xfrm>
          <a:prstGeom prst="rect">
            <a:avLst/>
          </a:prstGeom>
        </p:spPr>
        <p:txBody>
          <a:bodyPr wrap="square">
            <a:spAutoFit/>
          </a:bodyPr>
          <a:lstStyle/>
          <a:p>
            <a:pPr marL="1097280" lvl="2" indent="-457200" algn="just">
              <a:buFont typeface="Wingdings" panose="05000000000000000000" pitchFamily="2" charset="2"/>
              <a:buChar char="q"/>
            </a:pPr>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For storage Hadoop uses HDFS(Hadoop Distributed File System)</a:t>
            </a:r>
          </a:p>
          <a:p>
            <a:pPr marL="982980" lvl="2" indent="-342900" algn="just">
              <a:buFont typeface="Arial" panose="020B0604020202020204" pitchFamily="34" charset="0"/>
              <a:buChar char="•"/>
            </a:pPr>
            <a:endPar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640080" lvl="2" algn="just"/>
            <a:endPar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982980" lvl="2" indent="-342900" algn="just">
              <a:buFont typeface="Arial" panose="020B0604020202020204" pitchFamily="34" charset="0"/>
              <a:buChar char="•"/>
            </a:pPr>
            <a:endPar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3074" name="Picture 2" descr="Image result for 2 MAIN COMPONENTS OF HADOOP">
            <a:extLst>
              <a:ext uri="{FF2B5EF4-FFF2-40B4-BE49-F238E27FC236}">
                <a16:creationId xmlns:a16="http://schemas.microsoft.com/office/drawing/2014/main" id="{956BDE2A-BB58-4312-A402-B2925F10A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062" y="2070493"/>
            <a:ext cx="5297358" cy="39305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1F687F3-FA1A-4892-AF94-1DE59F9DC6E0}"/>
              </a:ext>
            </a:extLst>
          </p:cNvPr>
          <p:cNvSpPr txBox="1"/>
          <p:nvPr/>
        </p:nvSpPr>
        <p:spPr>
          <a:xfrm>
            <a:off x="1412700" y="727033"/>
            <a:ext cx="2592288" cy="646331"/>
          </a:xfrm>
          <a:prstGeom prst="rect">
            <a:avLst/>
          </a:prstGeom>
          <a:solidFill>
            <a:schemeClr val="accent4">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solidFill>
                  <a:schemeClr val="accent1">
                    <a:lumMod val="75000"/>
                  </a:schemeClr>
                </a:solidFill>
              </a:rPr>
              <a:t>Hadoop Components</a:t>
            </a:r>
          </a:p>
        </p:txBody>
      </p:sp>
      <p:sp>
        <p:nvSpPr>
          <p:cNvPr id="8" name="Snip Diagonal Corner Rectangle 7">
            <a:extLst>
              <a:ext uri="{FF2B5EF4-FFF2-40B4-BE49-F238E27FC236}">
                <a16:creationId xmlns:a16="http://schemas.microsoft.com/office/drawing/2014/main" id="{30D8D7A4-BB66-4744-997D-905ACBA4DE30}"/>
              </a:ext>
            </a:extLst>
          </p:cNvPr>
          <p:cNvSpPr/>
          <p:nvPr/>
        </p:nvSpPr>
        <p:spPr>
          <a:xfrm>
            <a:off x="2729605" y="2145754"/>
            <a:ext cx="1816023" cy="808405"/>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Map Reduce</a:t>
            </a:r>
          </a:p>
          <a:p>
            <a:pPr algn="ctr"/>
            <a:r>
              <a:rPr lang="en-IN" dirty="0"/>
              <a:t>Process/Compute</a:t>
            </a:r>
          </a:p>
        </p:txBody>
      </p:sp>
      <p:sp>
        <p:nvSpPr>
          <p:cNvPr id="9" name="Snip Diagonal Corner Rectangle 8">
            <a:extLst>
              <a:ext uri="{FF2B5EF4-FFF2-40B4-BE49-F238E27FC236}">
                <a16:creationId xmlns:a16="http://schemas.microsoft.com/office/drawing/2014/main" id="{C2714F5D-ADC6-4120-B995-3A28566F5A26}"/>
              </a:ext>
            </a:extLst>
          </p:cNvPr>
          <p:cNvSpPr/>
          <p:nvPr/>
        </p:nvSpPr>
        <p:spPr>
          <a:xfrm>
            <a:off x="734031" y="2109068"/>
            <a:ext cx="1971461" cy="775534"/>
          </a:xfrm>
          <a:prstGeom prst="snip2Diag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a:t>HDFS(Storage)</a:t>
            </a:r>
          </a:p>
        </p:txBody>
      </p:sp>
      <p:sp>
        <p:nvSpPr>
          <p:cNvPr id="10" name="Right Arrow 9">
            <a:extLst>
              <a:ext uri="{FF2B5EF4-FFF2-40B4-BE49-F238E27FC236}">
                <a16:creationId xmlns:a16="http://schemas.microsoft.com/office/drawing/2014/main" id="{F17AE3D6-04B4-486D-9BC9-7F633054ACEB}"/>
              </a:ext>
            </a:extLst>
          </p:cNvPr>
          <p:cNvSpPr/>
          <p:nvPr/>
        </p:nvSpPr>
        <p:spPr>
          <a:xfrm rot="5400000">
            <a:off x="1958111" y="1665331"/>
            <a:ext cx="450284" cy="36004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1" name="Right Arrow 10">
            <a:extLst>
              <a:ext uri="{FF2B5EF4-FFF2-40B4-BE49-F238E27FC236}">
                <a16:creationId xmlns:a16="http://schemas.microsoft.com/office/drawing/2014/main" id="{515DB928-259D-4C4F-BFBB-82DCF83C6D80}"/>
              </a:ext>
            </a:extLst>
          </p:cNvPr>
          <p:cNvSpPr/>
          <p:nvPr/>
        </p:nvSpPr>
        <p:spPr>
          <a:xfrm rot="5400000">
            <a:off x="2949484" y="1665331"/>
            <a:ext cx="450284" cy="36004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F4C6A66-812C-4AB0-969E-C7096D016222}"/>
              </a:ext>
            </a:extLst>
          </p:cNvPr>
          <p:cNvSpPr/>
          <p:nvPr/>
        </p:nvSpPr>
        <p:spPr>
          <a:xfrm>
            <a:off x="6286537" y="1191647"/>
            <a:ext cx="5836333" cy="954107"/>
          </a:xfrm>
          <a:prstGeom prst="rect">
            <a:avLst/>
          </a:prstGeom>
        </p:spPr>
        <p:txBody>
          <a:bodyPr wrap="square">
            <a:spAutoFit/>
          </a:bodyPr>
          <a:lstStyle/>
          <a:p>
            <a:pPr marL="342900" indent="-342900">
              <a:buFont typeface="Wingdings" panose="05000000000000000000" pitchFamily="2" charset="2"/>
              <a:buChar char="q"/>
            </a:pPr>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 For processing Hadoop uses Apache Map Reduce</a:t>
            </a:r>
            <a:endParaRPr lang="en-US" sz="2800" dirty="0"/>
          </a:p>
        </p:txBody>
      </p:sp>
    </p:spTree>
    <p:extLst>
      <p:ext uri="{BB962C8B-B14F-4D97-AF65-F5344CB8AC3E}">
        <p14:creationId xmlns:p14="http://schemas.microsoft.com/office/powerpoint/2010/main" val="1430383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168</TotalTime>
  <Words>640</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Aharoni</vt:lpstr>
      <vt:lpstr>Arabic Typesetting</vt:lpstr>
      <vt:lpstr>Arial</vt:lpstr>
      <vt:lpstr>Arial Black</vt:lpstr>
      <vt:lpstr>Century Gothic</vt:lpstr>
      <vt:lpstr>Constantia</vt:lpstr>
      <vt:lpstr>Times New Roman</vt:lpstr>
      <vt:lpstr>Verdana</vt:lpstr>
      <vt:lpstr>Wingdings</vt:lpstr>
      <vt:lpstr>Wingdings 3</vt:lpstr>
      <vt:lpstr>Ion Boardroom</vt:lpstr>
      <vt:lpstr>       </vt:lpstr>
      <vt:lpstr>PowerPoint Presentation</vt:lpstr>
      <vt:lpstr>           What’s Big Data ?  </vt:lpstr>
      <vt:lpstr>                     What’s Big Data ?</vt:lpstr>
      <vt:lpstr>               Four V’s of Big Data</vt:lpstr>
      <vt:lpstr>PowerPoint Presentation</vt:lpstr>
      <vt:lpstr>PowerPoint Presentation</vt:lpstr>
      <vt:lpstr>PowerPoint Presentation</vt:lpstr>
      <vt:lpstr>PowerPoint Presentation</vt:lpstr>
      <vt:lpstr>   MapReduce</vt:lpstr>
      <vt:lpstr>PowerPoint Presentation</vt:lpstr>
      <vt:lpstr>HIVE </vt:lpstr>
      <vt:lpstr>Apache Pig </vt:lpstr>
      <vt:lpstr>SQOOP</vt:lpstr>
      <vt:lpstr>SQOOP WORKFLOW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sadhoorashi@gmail.com</dc:creator>
  <cp:lastModifiedBy>sadhoorashi@gmail.com</cp:lastModifiedBy>
  <cp:revision>35</cp:revision>
  <dcterms:created xsi:type="dcterms:W3CDTF">2017-10-23T15:34:49Z</dcterms:created>
  <dcterms:modified xsi:type="dcterms:W3CDTF">2017-10-24T18:19:23Z</dcterms:modified>
</cp:coreProperties>
</file>