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hbZB3zUDnfQeavneMt58nMxvnB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33723F-CEEC-4770-B7D0-3CE3BA40E0A7}">
  <a:tblStyle styleId="{4633723F-CEEC-4770-B7D0-3CE3BA40E0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569a6ac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569a6ac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569a6ac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569a6ac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569a6ac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569a6ac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843b7cf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75843b7cf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569a6ac0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569a6ac0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569a6ac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569a6ac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843b7cfe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75843b7cf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8"/>
          <p:cNvGrpSpPr/>
          <p:nvPr/>
        </p:nvGrpSpPr>
        <p:grpSpPr>
          <a:xfrm>
            <a:off x="6098378" y="5"/>
            <a:ext cx="3045625" cy="2030570"/>
            <a:chOff x="6098378" y="5"/>
            <a:chExt cx="3045625" cy="2030570"/>
          </a:xfrm>
        </p:grpSpPr>
        <p:sp>
          <p:nvSpPr>
            <p:cNvPr id="11" name="Google Shape;11;p1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8"/>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8"/>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4" name="Shape 74"/>
        <p:cNvGrpSpPr/>
        <p:nvPr/>
      </p:nvGrpSpPr>
      <p:grpSpPr>
        <a:xfrm>
          <a:off x="0" y="0"/>
          <a:ext cx="0" cy="0"/>
          <a:chOff x="0" y="0"/>
          <a:chExt cx="0" cy="0"/>
        </a:xfrm>
      </p:grpSpPr>
      <p:sp>
        <p:nvSpPr>
          <p:cNvPr id="75" name="Google Shape;75;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9" name="Shape 19"/>
        <p:cNvGrpSpPr/>
        <p:nvPr/>
      </p:nvGrpSpPr>
      <p:grpSpPr>
        <a:xfrm>
          <a:off x="0" y="0"/>
          <a:ext cx="0" cy="0"/>
          <a:chOff x="0" y="0"/>
          <a:chExt cx="0" cy="0"/>
        </a:xfrm>
      </p:grpSpPr>
      <p:sp>
        <p:nvSpPr>
          <p:cNvPr id="20" name="Google Shape;20;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 name="Google Shape;21;p24"/>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3" name="Shape 23"/>
        <p:cNvGrpSpPr/>
        <p:nvPr/>
      </p:nvGrpSpPr>
      <p:grpSpPr>
        <a:xfrm>
          <a:off x="0" y="0"/>
          <a:ext cx="0" cy="0"/>
          <a:chOff x="0" y="0"/>
          <a:chExt cx="0" cy="0"/>
        </a:xfrm>
      </p:grpSpPr>
      <p:sp>
        <p:nvSpPr>
          <p:cNvPr id="24" name="Google Shape;24;p2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 name="Google Shape;25;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6" name="Google Shape;26;p2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7" name="Google Shape;27;p2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9" name="Google Shape;2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grpSp>
        <p:nvGrpSpPr>
          <p:cNvPr id="31" name="Google Shape;31;p21"/>
          <p:cNvGrpSpPr/>
          <p:nvPr/>
        </p:nvGrpSpPr>
        <p:grpSpPr>
          <a:xfrm>
            <a:off x="6098378" y="5"/>
            <a:ext cx="3045625" cy="2030570"/>
            <a:chOff x="6098378" y="5"/>
            <a:chExt cx="3045625" cy="2030570"/>
          </a:xfrm>
        </p:grpSpPr>
        <p:sp>
          <p:nvSpPr>
            <p:cNvPr id="32" name="Google Shape;32;p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21"/>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8" name="Google Shape;38;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 name="Shape 39"/>
        <p:cNvGrpSpPr/>
        <p:nvPr/>
      </p:nvGrpSpPr>
      <p:grpSpPr>
        <a:xfrm>
          <a:off x="0" y="0"/>
          <a:ext cx="0" cy="0"/>
          <a:chOff x="0" y="0"/>
          <a:chExt cx="0" cy="0"/>
        </a:xfrm>
      </p:grpSpPr>
      <p:sp>
        <p:nvSpPr>
          <p:cNvPr id="40" name="Google Shape;40;p26"/>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1" name="Google Shape;41;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Google Shape;43;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p3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5" name="Shape 45"/>
        <p:cNvGrpSpPr/>
        <p:nvPr/>
      </p:nvGrpSpPr>
      <p:grpSpPr>
        <a:xfrm>
          <a:off x="0" y="0"/>
          <a:ext cx="0" cy="0"/>
          <a:chOff x="0" y="0"/>
          <a:chExt cx="0" cy="0"/>
        </a:xfrm>
      </p:grpSpPr>
      <p:grpSp>
        <p:nvGrpSpPr>
          <p:cNvPr id="46" name="Google Shape;46;p22"/>
          <p:cNvGrpSpPr/>
          <p:nvPr/>
        </p:nvGrpSpPr>
        <p:grpSpPr>
          <a:xfrm>
            <a:off x="0" y="3903669"/>
            <a:ext cx="9144000" cy="1239925"/>
            <a:chOff x="0" y="3903669"/>
            <a:chExt cx="9144000" cy="1239925"/>
          </a:xfrm>
        </p:grpSpPr>
        <p:sp>
          <p:nvSpPr>
            <p:cNvPr id="47" name="Google Shape;47;p22"/>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2"/>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2"/>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4" name="Google Shape;54;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5" name="Shape 55"/>
        <p:cNvGrpSpPr/>
        <p:nvPr/>
      </p:nvGrpSpPr>
      <p:grpSpPr>
        <a:xfrm>
          <a:off x="0" y="0"/>
          <a:ext cx="0" cy="0"/>
          <a:chOff x="0" y="0"/>
          <a:chExt cx="0" cy="0"/>
        </a:xfrm>
      </p:grpSpPr>
      <p:grpSp>
        <p:nvGrpSpPr>
          <p:cNvPr id="56" name="Google Shape;56;p25"/>
          <p:cNvGrpSpPr/>
          <p:nvPr/>
        </p:nvGrpSpPr>
        <p:grpSpPr>
          <a:xfrm>
            <a:off x="6098378" y="5"/>
            <a:ext cx="3045625" cy="2030570"/>
            <a:chOff x="6098378" y="5"/>
            <a:chExt cx="3045625" cy="2030570"/>
          </a:xfrm>
        </p:grpSpPr>
        <p:sp>
          <p:nvSpPr>
            <p:cNvPr id="57" name="Google Shape;57;p25"/>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5"/>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5"/>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5"/>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2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4" name="Shape 64"/>
        <p:cNvGrpSpPr/>
        <p:nvPr/>
      </p:nvGrpSpPr>
      <p:grpSpPr>
        <a:xfrm>
          <a:off x="0" y="0"/>
          <a:ext cx="0" cy="0"/>
          <a:chOff x="0" y="0"/>
          <a:chExt cx="0" cy="0"/>
        </a:xfrm>
      </p:grpSpPr>
      <p:grpSp>
        <p:nvGrpSpPr>
          <p:cNvPr id="65" name="Google Shape;65;p27"/>
          <p:cNvGrpSpPr/>
          <p:nvPr/>
        </p:nvGrpSpPr>
        <p:grpSpPr>
          <a:xfrm>
            <a:off x="6098378" y="5"/>
            <a:ext cx="3045625" cy="2030570"/>
            <a:chOff x="6098378" y="5"/>
            <a:chExt cx="3045625" cy="2030570"/>
          </a:xfrm>
        </p:grpSpPr>
        <p:sp>
          <p:nvSpPr>
            <p:cNvPr id="66" name="Google Shape;66;p2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7"/>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2" name="Google Shape;72;p27"/>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3" name="Google Shape;73;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
          <p:cNvSpPr txBox="1"/>
          <p:nvPr>
            <p:ph type="ctrTitle"/>
          </p:nvPr>
        </p:nvSpPr>
        <p:spPr>
          <a:xfrm>
            <a:off x="136350" y="1340150"/>
            <a:ext cx="8836800" cy="1375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t/>
            </a:r>
            <a:endParaRPr/>
          </a:p>
          <a:p>
            <a:pPr indent="0" lvl="0" marL="0" rtl="0" algn="l">
              <a:lnSpc>
                <a:spcPct val="100000"/>
              </a:lnSpc>
              <a:spcBef>
                <a:spcPts val="0"/>
              </a:spcBef>
              <a:spcAft>
                <a:spcPts val="0"/>
              </a:spcAft>
              <a:buSzPts val="4200"/>
              <a:buNone/>
            </a:pPr>
            <a:r>
              <a:t/>
            </a:r>
            <a:endParaRPr/>
          </a:p>
          <a:p>
            <a:pPr indent="0" lvl="0" marL="0" rtl="0" algn="ctr">
              <a:lnSpc>
                <a:spcPct val="100000"/>
              </a:lnSpc>
              <a:spcBef>
                <a:spcPts val="0"/>
              </a:spcBef>
              <a:spcAft>
                <a:spcPts val="0"/>
              </a:spcAft>
              <a:buSzPts val="4200"/>
              <a:buNone/>
            </a:pPr>
            <a:r>
              <a:rPr lang="en"/>
              <a:t>Project Presentation on :</a:t>
            </a:r>
            <a:endParaRPr/>
          </a:p>
          <a:p>
            <a:pPr indent="0" lvl="0" marL="0" rtl="0" algn="ctr">
              <a:lnSpc>
                <a:spcPct val="100000"/>
              </a:lnSpc>
              <a:spcBef>
                <a:spcPts val="0"/>
              </a:spcBef>
              <a:spcAft>
                <a:spcPts val="0"/>
              </a:spcAft>
              <a:buSzPts val="4200"/>
              <a:buNone/>
            </a:pPr>
            <a:r>
              <a:rPr b="1" lang="en" sz="3600">
                <a:latin typeface="Lucida Sans"/>
                <a:ea typeface="Lucida Sans"/>
                <a:cs typeface="Lucida Sans"/>
                <a:sym typeface="Lucida Sans"/>
              </a:rPr>
              <a:t>Intelligent Question Paper Generator System</a:t>
            </a:r>
            <a:endParaRPr b="1" sz="3600">
              <a:latin typeface="Lucida Sans"/>
              <a:ea typeface="Lucida Sans"/>
              <a:cs typeface="Lucida Sans"/>
              <a:sym typeface="Lucida Sans"/>
            </a:endParaRPr>
          </a:p>
          <a:p>
            <a:pPr indent="0" lvl="0" marL="0" rtl="0" algn="l">
              <a:lnSpc>
                <a:spcPct val="100000"/>
              </a:lnSpc>
              <a:spcBef>
                <a:spcPts val="0"/>
              </a:spcBef>
              <a:spcAft>
                <a:spcPts val="0"/>
              </a:spcAft>
              <a:buSzPts val="4200"/>
              <a:buNone/>
            </a:pPr>
            <a:r>
              <a:t/>
            </a:r>
            <a:endParaRPr/>
          </a:p>
        </p:txBody>
      </p:sp>
      <p:sp>
        <p:nvSpPr>
          <p:cNvPr id="81" name="Google Shape;81;p1"/>
          <p:cNvSpPr txBox="1"/>
          <p:nvPr>
            <p:ph idx="1" type="subTitle"/>
          </p:nvPr>
        </p:nvSpPr>
        <p:spPr>
          <a:xfrm>
            <a:off x="4213950" y="2715950"/>
            <a:ext cx="4631100" cy="1572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100"/>
              <a:buNone/>
            </a:pPr>
            <a:r>
              <a:rPr lang="en"/>
              <a:t>TEAM MEMBERS:</a:t>
            </a:r>
            <a:endParaRPr/>
          </a:p>
          <a:p>
            <a:pPr indent="0" lvl="0" marL="0" rtl="0" algn="r">
              <a:lnSpc>
                <a:spcPct val="100000"/>
              </a:lnSpc>
              <a:spcBef>
                <a:spcPts val="0"/>
              </a:spcBef>
              <a:spcAft>
                <a:spcPts val="0"/>
              </a:spcAft>
              <a:buSzPts val="2100"/>
              <a:buNone/>
            </a:pPr>
            <a:r>
              <a:rPr lang="en"/>
              <a:t>AANCHAL JAWERE (EN16CS301002)</a:t>
            </a:r>
            <a:endParaRPr/>
          </a:p>
          <a:p>
            <a:pPr indent="0" lvl="0" marL="0" rtl="0" algn="r">
              <a:lnSpc>
                <a:spcPct val="100000"/>
              </a:lnSpc>
              <a:spcBef>
                <a:spcPts val="0"/>
              </a:spcBef>
              <a:spcAft>
                <a:spcPts val="0"/>
              </a:spcAft>
              <a:buSzPts val="2100"/>
              <a:buNone/>
            </a:pPr>
            <a:r>
              <a:rPr lang="en"/>
              <a:t>ANCHAL SONI (EN16EL301041)</a:t>
            </a:r>
            <a:endParaRPr/>
          </a:p>
          <a:p>
            <a:pPr indent="0" lvl="0" marL="0" rtl="0" algn="r">
              <a:lnSpc>
                <a:spcPct val="100000"/>
              </a:lnSpc>
              <a:spcBef>
                <a:spcPts val="0"/>
              </a:spcBef>
              <a:spcAft>
                <a:spcPts val="0"/>
              </a:spcAft>
              <a:buSzPts val="2100"/>
              <a:buNone/>
            </a:pPr>
            <a:r>
              <a:t/>
            </a:r>
            <a:endParaRPr/>
          </a:p>
          <a:p>
            <a:pPr indent="0" lvl="0" marL="0" rtl="0" algn="l">
              <a:lnSpc>
                <a:spcPct val="100000"/>
              </a:lnSpc>
              <a:spcBef>
                <a:spcPts val="0"/>
              </a:spcBef>
              <a:spcAft>
                <a:spcPts val="0"/>
              </a:spcAft>
              <a:buSzPts val="2100"/>
              <a:buNone/>
            </a:pPr>
            <a:r>
              <a:t/>
            </a:r>
            <a:endParaRPr/>
          </a:p>
          <a:p>
            <a:pPr indent="0" lvl="0" marL="0" rtl="0" algn="l">
              <a:lnSpc>
                <a:spcPct val="100000"/>
              </a:lnSpc>
              <a:spcBef>
                <a:spcPts val="0"/>
              </a:spcBef>
              <a:spcAft>
                <a:spcPts val="0"/>
              </a:spcAft>
              <a:buSzPts val="2100"/>
              <a:buNone/>
            </a:pPr>
            <a:r>
              <a:t/>
            </a:r>
            <a:endParaRPr/>
          </a:p>
        </p:txBody>
      </p:sp>
      <p:sp>
        <p:nvSpPr>
          <p:cNvPr id="82" name="Google Shape;82;p1"/>
          <p:cNvSpPr txBox="1"/>
          <p:nvPr/>
        </p:nvSpPr>
        <p:spPr>
          <a:xfrm>
            <a:off x="136350" y="2715950"/>
            <a:ext cx="3098400" cy="126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Roboto"/>
                <a:ea typeface="Roboto"/>
                <a:cs typeface="Roboto"/>
                <a:sym typeface="Roboto"/>
              </a:rPr>
              <a:t>GUIDED BY:</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Roboto"/>
                <a:ea typeface="Roboto"/>
                <a:cs typeface="Roboto"/>
                <a:sym typeface="Roboto"/>
              </a:rPr>
              <a:t>Prof. NITESH TEJRA</a:t>
            </a:r>
            <a:endParaRPr b="0" i="0" sz="21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574125" y="786622"/>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Technology Stack</a:t>
            </a:r>
            <a:endParaRPr/>
          </a:p>
        </p:txBody>
      </p:sp>
      <p:sp>
        <p:nvSpPr>
          <p:cNvPr id="151" name="Google Shape;151;p11"/>
          <p:cNvSpPr txBox="1"/>
          <p:nvPr/>
        </p:nvSpPr>
        <p:spPr>
          <a:xfrm>
            <a:off x="599000" y="1876900"/>
            <a:ext cx="8194500" cy="2443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Language – Python</a:t>
            </a:r>
            <a:endParaRPr/>
          </a:p>
          <a:p>
            <a:pPr indent="-342900" lvl="0" marL="457200" marR="0" rtl="0" algn="l">
              <a:lnSpc>
                <a:spcPct val="100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IDE- Spyder (python version 3.7)</a:t>
            </a:r>
            <a:endParaRPr b="0" i="0" sz="1800" u="none" cap="none" strike="noStrike">
              <a:solidFill>
                <a:srgbClr val="FFFFFF"/>
              </a:solidFill>
              <a:latin typeface="Roboto"/>
              <a:ea typeface="Roboto"/>
              <a:cs typeface="Roboto"/>
              <a:sym typeface="Roboto"/>
            </a:endParaRPr>
          </a:p>
          <a:p>
            <a:pPr indent="-342900" lvl="0" marL="457200" marR="0" rtl="0" algn="l">
              <a:lnSpc>
                <a:spcPct val="100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Technology - Natural Language Processing</a:t>
            </a:r>
            <a:endParaRPr/>
          </a:p>
          <a:p>
            <a:pPr indent="-342900" lvl="0" marL="457200" marR="0" rtl="0" algn="l">
              <a:lnSpc>
                <a:spcPct val="100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Libraries–Spacy,NLTK</a:t>
            </a:r>
            <a:endParaRPr b="0" i="0" sz="1800" u="none" cap="none" strike="noStrike">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7"/>
          <p:cNvSpPr txBox="1"/>
          <p:nvPr>
            <p:ph type="title"/>
          </p:nvPr>
        </p:nvSpPr>
        <p:spPr>
          <a:xfrm>
            <a:off x="176675" y="181675"/>
            <a:ext cx="78675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Implementation</a:t>
            </a:r>
            <a:endParaRPr>
              <a:latin typeface="Georgia"/>
              <a:ea typeface="Georgia"/>
              <a:cs typeface="Georgia"/>
              <a:sym typeface="Georgia"/>
            </a:endParaRPr>
          </a:p>
        </p:txBody>
      </p:sp>
      <p:sp>
        <p:nvSpPr>
          <p:cNvPr id="157" name="Google Shape;157;p7"/>
          <p:cNvSpPr txBox="1"/>
          <p:nvPr/>
        </p:nvSpPr>
        <p:spPr>
          <a:xfrm>
            <a:off x="681675" y="1388125"/>
            <a:ext cx="7622400" cy="313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58" name="Google Shape;158;p7"/>
          <p:cNvSpPr txBox="1"/>
          <p:nvPr/>
        </p:nvSpPr>
        <p:spPr>
          <a:xfrm>
            <a:off x="718850" y="1660800"/>
            <a:ext cx="2503500" cy="261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Georgia"/>
                <a:ea typeface="Georgia"/>
                <a:cs typeface="Georgia"/>
                <a:sym typeface="Georgia"/>
              </a:rPr>
              <a:t>INTERFACE</a:t>
            </a:r>
            <a:endParaRPr b="1" i="0" sz="1800" u="none" cap="none" strike="noStrike">
              <a:solidFill>
                <a:srgbClr val="FFFFFF"/>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Georgia"/>
                <a:ea typeface="Georgia"/>
                <a:cs typeface="Georgia"/>
                <a:sym typeface="Georgia"/>
              </a:rPr>
              <a:t> DESIGN</a:t>
            </a:r>
            <a:endParaRPr b="1" i="0" sz="1800" u="none" cap="none" strike="noStrike">
              <a:solidFill>
                <a:srgbClr val="FFFFFF"/>
              </a:solidFill>
              <a:latin typeface="Georgia"/>
              <a:ea typeface="Georgia"/>
              <a:cs typeface="Georgia"/>
              <a:sym typeface="Georgia"/>
            </a:endParaRPr>
          </a:p>
        </p:txBody>
      </p:sp>
      <p:pic>
        <p:nvPicPr>
          <p:cNvPr id="159" name="Google Shape;159;p7"/>
          <p:cNvPicPr preferRelativeResize="0"/>
          <p:nvPr/>
        </p:nvPicPr>
        <p:blipFill rotWithShape="1">
          <a:blip r:embed="rId3">
            <a:alphaModFix/>
          </a:blip>
          <a:srcRect b="0" l="0" r="0" t="0"/>
          <a:stretch/>
        </p:blipFill>
        <p:spPr>
          <a:xfrm>
            <a:off x="2769575" y="1231150"/>
            <a:ext cx="5534500" cy="367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185058" y="704549"/>
            <a:ext cx="2144486" cy="35136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4200"/>
              <a:buNone/>
            </a:pPr>
            <a:r>
              <a:rPr lang="en" sz="1400">
                <a:solidFill>
                  <a:schemeClr val="dk1"/>
                </a:solidFill>
                <a:latin typeface="Arial"/>
                <a:ea typeface="Arial"/>
                <a:cs typeface="Arial"/>
                <a:sym typeface="Arial"/>
              </a:rPr>
              <a:t>Output from direct Input-</a:t>
            </a:r>
            <a:endParaRPr sz="1400">
              <a:solidFill>
                <a:schemeClr val="dk1"/>
              </a:solidFill>
              <a:latin typeface="Arial"/>
              <a:ea typeface="Arial"/>
              <a:cs typeface="Arial"/>
              <a:sym typeface="Arial"/>
            </a:endParaRPr>
          </a:p>
        </p:txBody>
      </p:sp>
      <p:sp>
        <p:nvSpPr>
          <p:cNvPr id="165" name="Google Shape;165;p29"/>
          <p:cNvSpPr/>
          <p:nvPr/>
        </p:nvSpPr>
        <p:spPr>
          <a:xfrm>
            <a:off x="2002971" y="181352"/>
            <a:ext cx="4572000" cy="6771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400" u="none" cap="none" strike="noStrike">
                <a:solidFill>
                  <a:schemeClr val="lt1"/>
                </a:solidFill>
                <a:latin typeface="Georgia"/>
                <a:ea typeface="Georgia"/>
                <a:cs typeface="Georgia"/>
                <a:sym typeface="Georgia"/>
              </a:rPr>
              <a:t>Test Cases:</a:t>
            </a:r>
            <a:br>
              <a:rPr b="0" i="0" lang="en" sz="1400" u="none" cap="none" strike="noStrike">
                <a:solidFill>
                  <a:srgbClr val="000000"/>
                </a:solidFill>
                <a:latin typeface="Georgia"/>
                <a:ea typeface="Georgia"/>
                <a:cs typeface="Georgia"/>
                <a:sym typeface="Georgia"/>
              </a:rPr>
            </a:br>
            <a:endParaRPr b="0" i="0" sz="1400" u="none" cap="none" strike="noStrike">
              <a:solidFill>
                <a:srgbClr val="000000"/>
              </a:solidFill>
              <a:latin typeface="Arial"/>
              <a:ea typeface="Arial"/>
              <a:cs typeface="Arial"/>
              <a:sym typeface="Arial"/>
            </a:endParaRPr>
          </a:p>
        </p:txBody>
      </p:sp>
      <p:pic>
        <p:nvPicPr>
          <p:cNvPr id="166" name="Google Shape;166;p29"/>
          <p:cNvPicPr preferRelativeResize="0"/>
          <p:nvPr/>
        </p:nvPicPr>
        <p:blipFill rotWithShape="1">
          <a:blip r:embed="rId3">
            <a:alphaModFix/>
          </a:blip>
          <a:srcRect b="0" l="0" r="0" t="0"/>
          <a:stretch/>
        </p:blipFill>
        <p:spPr>
          <a:xfrm>
            <a:off x="1600200" y="1381657"/>
            <a:ext cx="5943600" cy="293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93603" y="31531"/>
            <a:ext cx="8222100" cy="58857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sz="2400">
                <a:latin typeface="Georgia"/>
                <a:ea typeface="Georgia"/>
                <a:cs typeface="Georgia"/>
                <a:sym typeface="Georgia"/>
              </a:rPr>
              <a:t>Test Cases:</a:t>
            </a:r>
            <a:br>
              <a:rPr lang="en" sz="2400">
                <a:latin typeface="Georgia"/>
                <a:ea typeface="Georgia"/>
                <a:cs typeface="Georgia"/>
                <a:sym typeface="Georgia"/>
              </a:rPr>
            </a:br>
            <a:endParaRPr sz="1600">
              <a:latin typeface="Georgia"/>
              <a:ea typeface="Georgia"/>
              <a:cs typeface="Georgia"/>
              <a:sym typeface="Georgia"/>
            </a:endParaRPr>
          </a:p>
        </p:txBody>
      </p:sp>
      <p:sp>
        <p:nvSpPr>
          <p:cNvPr id="172" name="Google Shape;172;p30"/>
          <p:cNvSpPr txBox="1"/>
          <p:nvPr/>
        </p:nvSpPr>
        <p:spPr>
          <a:xfrm>
            <a:off x="93603" y="645718"/>
            <a:ext cx="1219200"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INPUT -</a:t>
            </a:r>
            <a:endParaRPr b="0" i="0" sz="1400" u="none" cap="none" strike="noStrike">
              <a:solidFill>
                <a:schemeClr val="dk1"/>
              </a:solidFill>
              <a:latin typeface="Arial"/>
              <a:ea typeface="Arial"/>
              <a:cs typeface="Arial"/>
              <a:sym typeface="Arial"/>
            </a:endParaRPr>
          </a:p>
        </p:txBody>
      </p:sp>
      <p:pic>
        <p:nvPicPr>
          <p:cNvPr id="173" name="Google Shape;173;p30"/>
          <p:cNvPicPr preferRelativeResize="0"/>
          <p:nvPr/>
        </p:nvPicPr>
        <p:blipFill rotWithShape="1">
          <a:blip r:embed="rId3">
            <a:alphaModFix/>
          </a:blip>
          <a:srcRect b="0" l="0" r="0" t="0"/>
          <a:stretch/>
        </p:blipFill>
        <p:spPr>
          <a:xfrm>
            <a:off x="1919287" y="1144361"/>
            <a:ext cx="5305425" cy="348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nvSpPr>
        <p:spPr>
          <a:xfrm>
            <a:off x="135645" y="677249"/>
            <a:ext cx="1219200"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OUTPUT -</a:t>
            </a:r>
            <a:endParaRPr b="0" i="0" sz="1400" u="none" cap="none" strike="noStrike">
              <a:solidFill>
                <a:schemeClr val="dk1"/>
              </a:solidFill>
              <a:latin typeface="Arial"/>
              <a:ea typeface="Arial"/>
              <a:cs typeface="Arial"/>
              <a:sym typeface="Arial"/>
            </a:endParaRPr>
          </a:p>
        </p:txBody>
      </p:sp>
      <p:pic>
        <p:nvPicPr>
          <p:cNvPr id="179" name="Google Shape;179;p31"/>
          <p:cNvPicPr preferRelativeResize="0"/>
          <p:nvPr/>
        </p:nvPicPr>
        <p:blipFill rotWithShape="1">
          <a:blip r:embed="rId3">
            <a:alphaModFix/>
          </a:blip>
          <a:srcRect b="0" l="0" r="0" t="0"/>
          <a:stretch/>
        </p:blipFill>
        <p:spPr>
          <a:xfrm>
            <a:off x="1611085" y="1377723"/>
            <a:ext cx="5943600" cy="286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nvSpPr>
        <p:spPr>
          <a:xfrm>
            <a:off x="93603" y="645718"/>
            <a:ext cx="1219200"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INPUT -</a:t>
            </a:r>
            <a:endParaRPr b="0" i="0" sz="1400" u="none" cap="none" strike="noStrike">
              <a:solidFill>
                <a:schemeClr val="dk1"/>
              </a:solidFill>
              <a:latin typeface="Arial"/>
              <a:ea typeface="Arial"/>
              <a:cs typeface="Arial"/>
              <a:sym typeface="Arial"/>
            </a:endParaRPr>
          </a:p>
        </p:txBody>
      </p:sp>
      <p:sp>
        <p:nvSpPr>
          <p:cNvPr id="185" name="Google Shape;185;p32"/>
          <p:cNvSpPr/>
          <p:nvPr/>
        </p:nvSpPr>
        <p:spPr>
          <a:xfrm>
            <a:off x="1981200" y="122498"/>
            <a:ext cx="457200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400" u="none" cap="none" strike="noStrike">
                <a:solidFill>
                  <a:schemeClr val="lt1"/>
                </a:solidFill>
                <a:latin typeface="Georgia"/>
                <a:ea typeface="Georgia"/>
                <a:cs typeface="Georgia"/>
                <a:sym typeface="Georgia"/>
              </a:rPr>
              <a:t>Test Cases:</a:t>
            </a:r>
            <a:br>
              <a:rPr b="0" i="0" lang="en" sz="2400" u="none" cap="none" strike="noStrike">
                <a:solidFill>
                  <a:schemeClr val="lt1"/>
                </a:solidFill>
                <a:latin typeface="Georgia"/>
                <a:ea typeface="Georgia"/>
                <a:cs typeface="Georgia"/>
                <a:sym typeface="Georgia"/>
              </a:rPr>
            </a:br>
            <a:endParaRPr b="0" i="0" sz="2400" u="none" cap="none" strike="noStrike">
              <a:solidFill>
                <a:schemeClr val="lt1"/>
              </a:solidFill>
              <a:latin typeface="Arial"/>
              <a:ea typeface="Arial"/>
              <a:cs typeface="Arial"/>
              <a:sym typeface="Arial"/>
            </a:endParaRPr>
          </a:p>
        </p:txBody>
      </p:sp>
      <p:pic>
        <p:nvPicPr>
          <p:cNvPr id="186" name="Google Shape;186;p32"/>
          <p:cNvPicPr preferRelativeResize="0"/>
          <p:nvPr/>
        </p:nvPicPr>
        <p:blipFill rotWithShape="1">
          <a:blip r:embed="rId3">
            <a:alphaModFix/>
          </a:blip>
          <a:srcRect b="0" l="0" r="0" t="0"/>
          <a:stretch/>
        </p:blipFill>
        <p:spPr>
          <a:xfrm>
            <a:off x="1830840" y="1170214"/>
            <a:ext cx="5286375" cy="339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nvSpPr>
        <p:spPr>
          <a:xfrm>
            <a:off x="93603" y="645718"/>
            <a:ext cx="1219200"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OUTPUT -</a:t>
            </a:r>
            <a:endParaRPr b="0" i="0" sz="1400" u="none" cap="none" strike="noStrike">
              <a:solidFill>
                <a:schemeClr val="dk1"/>
              </a:solidFill>
              <a:latin typeface="Arial"/>
              <a:ea typeface="Arial"/>
              <a:cs typeface="Arial"/>
              <a:sym typeface="Arial"/>
            </a:endParaRPr>
          </a:p>
        </p:txBody>
      </p:sp>
      <p:pic>
        <p:nvPicPr>
          <p:cNvPr id="192" name="Google Shape;192;p33"/>
          <p:cNvPicPr preferRelativeResize="0"/>
          <p:nvPr/>
        </p:nvPicPr>
        <p:blipFill rotWithShape="1">
          <a:blip r:embed="rId3">
            <a:alphaModFix/>
          </a:blip>
          <a:srcRect b="0" l="0" r="0" t="0"/>
          <a:stretch/>
        </p:blipFill>
        <p:spPr>
          <a:xfrm>
            <a:off x="1632857" y="120425"/>
            <a:ext cx="5943600" cy="49196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8569a6ac05_0_5"/>
          <p:cNvSpPr txBox="1"/>
          <p:nvPr/>
        </p:nvSpPr>
        <p:spPr>
          <a:xfrm>
            <a:off x="644625" y="1262375"/>
            <a:ext cx="7453500" cy="32769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300"/>
              </a:spcBef>
              <a:spcAft>
                <a:spcPts val="0"/>
              </a:spcAft>
              <a:buClr>
                <a:srgbClr val="FFFFFF"/>
              </a:buClr>
              <a:buSzPts val="2300"/>
              <a:buChar char="●"/>
            </a:pPr>
            <a:r>
              <a:rPr lang="en" sz="2300">
                <a:solidFill>
                  <a:srgbClr val="FFFFFF"/>
                </a:solidFill>
                <a:highlight>
                  <a:schemeClr val="dk1"/>
                </a:highlight>
              </a:rPr>
              <a:t>We can use a dataset of text and questions along with machine learning to ask better questions.</a:t>
            </a:r>
            <a:endParaRPr sz="2300">
              <a:solidFill>
                <a:srgbClr val="FFFFFF"/>
              </a:solidFill>
              <a:highlight>
                <a:schemeClr val="dk1"/>
              </a:highlight>
            </a:endParaRPr>
          </a:p>
          <a:p>
            <a:pPr indent="-374650" lvl="0" marL="457200" rtl="0" algn="l">
              <a:lnSpc>
                <a:spcPct val="115000"/>
              </a:lnSpc>
              <a:spcBef>
                <a:spcPts val="0"/>
              </a:spcBef>
              <a:spcAft>
                <a:spcPts val="0"/>
              </a:spcAft>
              <a:buClr>
                <a:srgbClr val="FFFFFF"/>
              </a:buClr>
              <a:buSzPts val="2300"/>
              <a:buChar char="●"/>
            </a:pPr>
            <a:r>
              <a:rPr lang="en" sz="2300">
                <a:solidFill>
                  <a:srgbClr val="FFFFFF"/>
                </a:solidFill>
                <a:highlight>
                  <a:schemeClr val="dk1"/>
                </a:highlight>
              </a:rPr>
              <a:t>Further, we can add complex semantic rules for creating long and complex questions.</a:t>
            </a:r>
            <a:endParaRPr sz="2300">
              <a:solidFill>
                <a:srgbClr val="FFFFFF"/>
              </a:solidFill>
              <a:highlight>
                <a:schemeClr val="dk1"/>
              </a:highlight>
            </a:endParaRPr>
          </a:p>
          <a:p>
            <a:pPr indent="-374650" lvl="0" marL="457200" rtl="0" algn="l">
              <a:lnSpc>
                <a:spcPct val="115000"/>
              </a:lnSpc>
              <a:spcBef>
                <a:spcPts val="0"/>
              </a:spcBef>
              <a:spcAft>
                <a:spcPts val="0"/>
              </a:spcAft>
              <a:buClr>
                <a:srgbClr val="FFFFFF"/>
              </a:buClr>
              <a:buSzPts val="2300"/>
              <a:buChar char="●"/>
            </a:pPr>
            <a:r>
              <a:rPr lang="en" sz="2300">
                <a:solidFill>
                  <a:srgbClr val="FFFFFF"/>
                </a:solidFill>
                <a:highlight>
                  <a:schemeClr val="dk1"/>
                </a:highlight>
              </a:rPr>
              <a:t>We can use pre-tagged bag of words to improve part-of-speech tags.</a:t>
            </a:r>
            <a:endParaRPr sz="2300">
              <a:solidFill>
                <a:srgbClr val="FFFFFF"/>
              </a:solidFill>
              <a:highlight>
                <a:schemeClr val="dk1"/>
              </a:highlight>
            </a:endParaRPr>
          </a:p>
          <a:p>
            <a:pPr indent="0" lvl="0" marL="0" rtl="0" algn="l">
              <a:spcBef>
                <a:spcPts val="1200"/>
              </a:spcBef>
              <a:spcAft>
                <a:spcPts val="0"/>
              </a:spcAft>
              <a:buNone/>
            </a:pPr>
            <a:r>
              <a:t/>
            </a:r>
            <a:endParaRPr sz="2500">
              <a:solidFill>
                <a:srgbClr val="FFFFFF"/>
              </a:solidFill>
              <a:highlight>
                <a:schemeClr val="dk1"/>
              </a:highlight>
              <a:latin typeface="Roboto"/>
              <a:ea typeface="Roboto"/>
              <a:cs typeface="Roboto"/>
              <a:sym typeface="Roboto"/>
            </a:endParaRPr>
          </a:p>
        </p:txBody>
      </p:sp>
      <p:sp>
        <p:nvSpPr>
          <p:cNvPr id="198" name="Google Shape;198;g8569a6ac05_0_5"/>
          <p:cNvSpPr txBox="1"/>
          <p:nvPr>
            <p:ph type="title"/>
          </p:nvPr>
        </p:nvSpPr>
        <p:spPr>
          <a:xfrm>
            <a:off x="460950" y="2184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Improve this Program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8569a6ac05_0_11"/>
          <p:cNvSpPr txBox="1"/>
          <p:nvPr>
            <p:ph type="title"/>
          </p:nvPr>
        </p:nvSpPr>
        <p:spPr>
          <a:xfrm>
            <a:off x="383225" y="1244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Table-1. Comparative analysis of various algorithms which generates automatic question generation systems </a:t>
            </a:r>
            <a:endParaRPr b="1" sz="2200"/>
          </a:p>
        </p:txBody>
      </p:sp>
      <p:graphicFrame>
        <p:nvGraphicFramePr>
          <p:cNvPr id="204" name="Google Shape;204;g8569a6ac05_0_11"/>
          <p:cNvGraphicFramePr/>
          <p:nvPr/>
        </p:nvGraphicFramePr>
        <p:xfrm>
          <a:off x="338113" y="1240500"/>
          <a:ext cx="3000000" cy="3000000"/>
        </p:xfrm>
        <a:graphic>
          <a:graphicData uri="http://schemas.openxmlformats.org/drawingml/2006/table">
            <a:tbl>
              <a:tblPr>
                <a:noFill/>
                <a:tableStyleId>{4633723F-CEEC-4770-B7D0-3CE3BA40E0A7}</a:tableStyleId>
              </a:tblPr>
              <a:tblGrid>
                <a:gridCol w="642800"/>
                <a:gridCol w="2077350"/>
                <a:gridCol w="1235075"/>
                <a:gridCol w="1497200"/>
                <a:gridCol w="1083025"/>
                <a:gridCol w="1932325"/>
              </a:tblGrid>
              <a:tr h="684150">
                <a:tc>
                  <a:txBody>
                    <a:bodyPr/>
                    <a:lstStyle/>
                    <a:p>
                      <a:pPr indent="0" lvl="0" marL="0" rtl="0" algn="l">
                        <a:spcBef>
                          <a:spcPts val="0"/>
                        </a:spcBef>
                        <a:spcAft>
                          <a:spcPts val="0"/>
                        </a:spcAft>
                        <a:buNone/>
                      </a:pPr>
                      <a:r>
                        <a:rPr b="1" lang="en" sz="1500">
                          <a:solidFill>
                            <a:srgbClr val="FFFFFF"/>
                          </a:solidFill>
                        </a:rPr>
                        <a:t>S No.</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Algorithm</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Methodology</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Type of Question</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Language </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Evaluation and Result</a:t>
                      </a:r>
                      <a:endParaRPr b="1" sz="1500">
                        <a:solidFill>
                          <a:srgbClr val="FFFFFF"/>
                        </a:solidFill>
                      </a:endParaRPr>
                    </a:p>
                  </a:txBody>
                  <a:tcPr marT="91425" marB="91425" marR="91425" marL="91425"/>
                </a:tc>
              </a:tr>
              <a:tr h="1265575">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Automatic question generation in the form of Polar Questions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Content selection and Question formation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Question generation like Yes/No type Questions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English</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Manually selection of sentences and adding Do in front of the questions.</a:t>
                      </a:r>
                      <a:endParaRPr>
                        <a:solidFill>
                          <a:srgbClr val="FFFFFF"/>
                        </a:solidFill>
                      </a:endParaRPr>
                    </a:p>
                  </a:txBody>
                  <a:tcPr marT="91425" marB="91425" marR="91425" marL="91425"/>
                </a:tc>
              </a:tr>
              <a:tr h="423275">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Automatic question generation in</a:t>
                      </a:r>
                      <a:endParaRPr>
                        <a:solidFill>
                          <a:srgbClr val="FFFFFF"/>
                        </a:solidFill>
                      </a:endParaRPr>
                    </a:p>
                    <a:p>
                      <a:pPr indent="0" lvl="0" marL="0" rtl="0" algn="l">
                        <a:spcBef>
                          <a:spcPts val="0"/>
                        </a:spcBef>
                        <a:spcAft>
                          <a:spcPts val="0"/>
                        </a:spcAft>
                        <a:buNone/>
                      </a:pPr>
                      <a:r>
                        <a:rPr lang="en">
                          <a:solidFill>
                            <a:srgbClr val="FFFFFF"/>
                          </a:solidFill>
                        </a:rPr>
                        <a:t>The form of fill-in-the-blanks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Select Labels and proceed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Fill-in-the-blanks type questions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English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Questions are generated in the form of fill-in-the-blanks.</a:t>
                      </a:r>
                      <a:endParaRPr>
                        <a:solidFill>
                          <a:srgbClr val="FFFFFF"/>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8569a6ac05_0_27"/>
          <p:cNvSpPr txBox="1"/>
          <p:nvPr>
            <p:ph type="title"/>
          </p:nvPr>
        </p:nvSpPr>
        <p:spPr>
          <a:xfrm>
            <a:off x="338100" y="-173528"/>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400"/>
              <a:t>contd...</a:t>
            </a:r>
            <a:endParaRPr b="1" sz="3400"/>
          </a:p>
        </p:txBody>
      </p:sp>
      <p:graphicFrame>
        <p:nvGraphicFramePr>
          <p:cNvPr id="210" name="Google Shape;210;g8569a6ac05_0_27"/>
          <p:cNvGraphicFramePr/>
          <p:nvPr/>
        </p:nvGraphicFramePr>
        <p:xfrm>
          <a:off x="338100" y="590925"/>
          <a:ext cx="3000000" cy="3000000"/>
        </p:xfrm>
        <a:graphic>
          <a:graphicData uri="http://schemas.openxmlformats.org/drawingml/2006/table">
            <a:tbl>
              <a:tblPr>
                <a:noFill/>
                <a:tableStyleId>{4633723F-CEEC-4770-B7D0-3CE3BA40E0A7}</a:tableStyleId>
              </a:tblPr>
              <a:tblGrid>
                <a:gridCol w="642800"/>
                <a:gridCol w="1445950"/>
                <a:gridCol w="1727875"/>
                <a:gridCol w="1533625"/>
                <a:gridCol w="962125"/>
                <a:gridCol w="2155400"/>
              </a:tblGrid>
              <a:tr h="684150">
                <a:tc>
                  <a:txBody>
                    <a:bodyPr/>
                    <a:lstStyle/>
                    <a:p>
                      <a:pPr indent="0" lvl="0" marL="0" rtl="0" algn="l">
                        <a:spcBef>
                          <a:spcPts val="0"/>
                        </a:spcBef>
                        <a:spcAft>
                          <a:spcPts val="0"/>
                        </a:spcAft>
                        <a:buNone/>
                      </a:pPr>
                      <a:r>
                        <a:rPr b="1" lang="en" sz="1500">
                          <a:solidFill>
                            <a:srgbClr val="FFFFFF"/>
                          </a:solidFill>
                        </a:rPr>
                        <a:t>S No.</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Algorithm</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Methodology</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Type of Question</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Language </a:t>
                      </a:r>
                      <a:endParaRPr b="1" sz="1500">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rgbClr val="FFFFFF"/>
                          </a:solidFill>
                        </a:rPr>
                        <a:t>Evaluation and Result</a:t>
                      </a:r>
                      <a:endParaRPr b="1" sz="1500">
                        <a:solidFill>
                          <a:srgbClr val="FFFFFF"/>
                        </a:solidFill>
                      </a:endParaRPr>
                    </a:p>
                  </a:txBody>
                  <a:tcPr marT="91425" marB="91425" marR="91425" marL="91425"/>
                </a:tc>
              </a:tr>
              <a:tr h="1255350">
                <a:tc>
                  <a:txBody>
                    <a:bodyPr/>
                    <a:lstStyle/>
                    <a:p>
                      <a:pPr indent="0" lvl="0" marL="0" rtl="0" algn="l">
                        <a:spcBef>
                          <a:spcPts val="0"/>
                        </a:spcBef>
                        <a:spcAft>
                          <a:spcPts val="0"/>
                        </a:spcAft>
                        <a:buNone/>
                      </a:pPr>
                      <a:r>
                        <a:rPr lang="en">
                          <a:solidFill>
                            <a:srgbClr val="FFFFFF"/>
                          </a:solidFill>
                        </a:rPr>
                        <a:t>3</a:t>
                      </a: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Automatic Generation of Question Paper from Question pool(Database)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Knowledge Descriptor, Questions Generator, and E- learning Executer</a:t>
                      </a:r>
                      <a:r>
                        <a:rPr lang="en">
                          <a:solidFill>
                            <a:srgbClr val="FFFFFF"/>
                          </a:solidFill>
                        </a:rPr>
                        <a: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Question generation like Why, when, where, In which(user specific)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English(user specific)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Manually evaluated according to the ques ppr marking scheme.</a:t>
                      </a:r>
                      <a:endParaRPr>
                        <a:solidFill>
                          <a:srgbClr val="FFFFFF"/>
                        </a:solidFill>
                      </a:endParaRPr>
                    </a:p>
                    <a:p>
                      <a:pPr indent="0" lvl="0" marL="0" rtl="0" algn="l">
                        <a:spcBef>
                          <a:spcPts val="0"/>
                        </a:spcBef>
                        <a:spcAft>
                          <a:spcPts val="0"/>
                        </a:spcAft>
                        <a:buNone/>
                      </a:pPr>
                      <a:r>
                        <a:t/>
                      </a:r>
                      <a:endParaRPr b="1" sz="1800">
                        <a:solidFill>
                          <a:srgbClr val="FFFFFF"/>
                        </a:solidFill>
                      </a:endParaRPr>
                    </a:p>
                  </a:txBody>
                  <a:tcPr marT="91425" marB="91425" marR="91425" marL="91425"/>
                </a:tc>
              </a:tr>
              <a:tr h="1976400">
                <a:tc>
                  <a:txBody>
                    <a:bodyPr/>
                    <a:lstStyle/>
                    <a:p>
                      <a:pPr indent="0" lvl="0" marL="0" rtl="0" algn="l">
                        <a:spcBef>
                          <a:spcPts val="0"/>
                        </a:spcBef>
                        <a:spcAft>
                          <a:spcPts val="0"/>
                        </a:spcAft>
                        <a:buNone/>
                      </a:pPr>
                      <a:r>
                        <a:rPr b="1" lang="en">
                          <a:solidFill>
                            <a:srgbClr val="FFFFFF"/>
                          </a:solidFill>
                          <a:highlight>
                            <a:srgbClr val="1155CC"/>
                          </a:highlight>
                        </a:rPr>
                        <a:t>4</a:t>
                      </a:r>
                      <a:r>
                        <a:rPr b="1" lang="en">
                          <a:solidFill>
                            <a:srgbClr val="FFFFFF"/>
                          </a:solidFill>
                          <a:highlight>
                            <a:srgbClr val="1155CC"/>
                          </a:highlight>
                        </a:rPr>
                        <a:t>.</a:t>
                      </a:r>
                      <a:endParaRPr b="1">
                        <a:solidFill>
                          <a:srgbClr val="FFFFFF"/>
                        </a:solidFill>
                        <a:highlight>
                          <a:srgbClr val="1155CC"/>
                        </a:highlight>
                      </a:endParaRPr>
                    </a:p>
                  </a:txBody>
                  <a:tcPr marT="91425" marB="91425" marR="91425" marL="91425"/>
                </a:tc>
                <a:tc>
                  <a:txBody>
                    <a:bodyPr/>
                    <a:lstStyle/>
                    <a:p>
                      <a:pPr indent="0" lvl="0" marL="0" rtl="0" algn="l">
                        <a:spcBef>
                          <a:spcPts val="0"/>
                        </a:spcBef>
                        <a:spcAft>
                          <a:spcPts val="0"/>
                        </a:spcAft>
                        <a:buNone/>
                      </a:pPr>
                      <a:r>
                        <a:rPr b="1" lang="en">
                          <a:solidFill>
                            <a:srgbClr val="FFFFFF"/>
                          </a:solidFill>
                          <a:highlight>
                            <a:srgbClr val="1155CC"/>
                          </a:highlight>
                        </a:rPr>
                        <a:t>Automatic Question  Paper Generation using NLP</a:t>
                      </a:r>
                      <a:endParaRPr b="1">
                        <a:solidFill>
                          <a:srgbClr val="FFFFFF"/>
                        </a:solidFill>
                        <a:highlight>
                          <a:srgbClr val="1155CC"/>
                        </a:highlight>
                      </a:endParaRPr>
                    </a:p>
                  </a:txBody>
                  <a:tcPr marT="91425" marB="91425" marR="91425" marL="91425"/>
                </a:tc>
                <a:tc>
                  <a:txBody>
                    <a:bodyPr/>
                    <a:lstStyle/>
                    <a:p>
                      <a:pPr indent="0" lvl="0" marL="0" rtl="0" algn="l">
                        <a:spcBef>
                          <a:spcPts val="0"/>
                        </a:spcBef>
                        <a:spcAft>
                          <a:spcPts val="0"/>
                        </a:spcAft>
                        <a:buNone/>
                      </a:pPr>
                      <a:r>
                        <a:rPr b="1" lang="en">
                          <a:solidFill>
                            <a:srgbClr val="FFFFFF"/>
                          </a:solidFill>
                          <a:highlight>
                            <a:srgbClr val="1155CC"/>
                          </a:highlight>
                        </a:rPr>
                        <a:t>Input sentence, Feature Extraction through SRL, NER, Choose MCS, Test Sentence pattern and Test the Question type pattern</a:t>
                      </a:r>
                      <a:endParaRPr b="1">
                        <a:solidFill>
                          <a:srgbClr val="FFFFFF"/>
                        </a:solidFill>
                        <a:highlight>
                          <a:srgbClr val="1155CC"/>
                        </a:highlight>
                      </a:endParaRPr>
                    </a:p>
                  </a:txBody>
                  <a:tcPr marT="91425" marB="91425" marR="91425" marL="91425"/>
                </a:tc>
                <a:tc>
                  <a:txBody>
                    <a:bodyPr/>
                    <a:lstStyle/>
                    <a:p>
                      <a:pPr indent="0" lvl="0" marL="0" rtl="0" algn="l">
                        <a:spcBef>
                          <a:spcPts val="0"/>
                        </a:spcBef>
                        <a:spcAft>
                          <a:spcPts val="0"/>
                        </a:spcAft>
                        <a:buNone/>
                      </a:pPr>
                      <a:r>
                        <a:rPr b="1" lang="en">
                          <a:solidFill>
                            <a:srgbClr val="FFFFFF"/>
                          </a:solidFill>
                          <a:highlight>
                            <a:srgbClr val="1155CC"/>
                          </a:highlight>
                        </a:rPr>
                        <a:t>WH questions like who, when, where, why, and how.</a:t>
                      </a:r>
                      <a:endParaRPr b="1">
                        <a:solidFill>
                          <a:srgbClr val="FFFFFF"/>
                        </a:solidFill>
                        <a:highlight>
                          <a:srgbClr val="1155CC"/>
                        </a:highlight>
                      </a:endParaRPr>
                    </a:p>
                  </a:txBody>
                  <a:tcPr marT="91425" marB="91425" marR="91425" marL="91425"/>
                </a:tc>
                <a:tc>
                  <a:txBody>
                    <a:bodyPr/>
                    <a:lstStyle/>
                    <a:p>
                      <a:pPr indent="0" lvl="0" marL="0" rtl="0" algn="l">
                        <a:spcBef>
                          <a:spcPts val="0"/>
                        </a:spcBef>
                        <a:spcAft>
                          <a:spcPts val="0"/>
                        </a:spcAft>
                        <a:buNone/>
                      </a:pPr>
                      <a:r>
                        <a:rPr b="1" lang="en">
                          <a:solidFill>
                            <a:srgbClr val="FFFFFF"/>
                          </a:solidFill>
                          <a:highlight>
                            <a:srgbClr val="1155CC"/>
                          </a:highlight>
                        </a:rPr>
                        <a:t>English </a:t>
                      </a:r>
                      <a:endParaRPr b="1">
                        <a:solidFill>
                          <a:srgbClr val="FFFFFF"/>
                        </a:solidFill>
                        <a:highlight>
                          <a:srgbClr val="1155CC"/>
                        </a:highlight>
                      </a:endParaRPr>
                    </a:p>
                  </a:txBody>
                  <a:tcPr marT="91425" marB="91425" marR="91425" marL="91425"/>
                </a:tc>
                <a:tc>
                  <a:txBody>
                    <a:bodyPr/>
                    <a:lstStyle/>
                    <a:p>
                      <a:pPr indent="0" lvl="0" marL="0" rtl="0" algn="l">
                        <a:spcBef>
                          <a:spcPts val="0"/>
                        </a:spcBef>
                        <a:spcAft>
                          <a:spcPts val="0"/>
                        </a:spcAft>
                        <a:buNone/>
                      </a:pPr>
                      <a:r>
                        <a:rPr b="1" lang="en">
                          <a:solidFill>
                            <a:srgbClr val="FFFFFF"/>
                          </a:solidFill>
                          <a:highlight>
                            <a:srgbClr val="1155CC"/>
                          </a:highlight>
                        </a:rPr>
                        <a:t>The percentage of truly generated patterns increased 87% which appears to be promising ratio in this problem comparing it to other techniques used in generating questions automatically.</a:t>
                      </a:r>
                      <a:endParaRPr b="1">
                        <a:solidFill>
                          <a:srgbClr val="FFFFFF"/>
                        </a:solidFill>
                        <a:highlight>
                          <a:srgbClr val="1155CC"/>
                        </a:highlight>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g75843b7cfe_0_5"/>
          <p:cNvSpPr txBox="1"/>
          <p:nvPr>
            <p:ph type="title"/>
          </p:nvPr>
        </p:nvSpPr>
        <p:spPr>
          <a:xfrm>
            <a:off x="486275" y="1527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Basic Introduction</a:t>
            </a:r>
            <a:endParaRPr/>
          </a:p>
        </p:txBody>
      </p:sp>
      <p:pic>
        <p:nvPicPr>
          <p:cNvPr id="88" name="Google Shape;88;g75843b7cfe_0_5"/>
          <p:cNvPicPr preferRelativeResize="0"/>
          <p:nvPr/>
        </p:nvPicPr>
        <p:blipFill rotWithShape="1">
          <a:blip r:embed="rId3">
            <a:alphaModFix/>
          </a:blip>
          <a:srcRect b="0" l="0" r="0" t="0"/>
          <a:stretch/>
        </p:blipFill>
        <p:spPr>
          <a:xfrm>
            <a:off x="6027275" y="1645925"/>
            <a:ext cx="2543175" cy="2456475"/>
          </a:xfrm>
          <a:prstGeom prst="rect">
            <a:avLst/>
          </a:prstGeom>
          <a:noFill/>
          <a:ln>
            <a:noFill/>
          </a:ln>
        </p:spPr>
      </p:pic>
      <p:sp>
        <p:nvSpPr>
          <p:cNvPr id="89" name="Google Shape;89;g75843b7cfe_0_5"/>
          <p:cNvSpPr txBox="1"/>
          <p:nvPr>
            <p:ph idx="1" type="body"/>
          </p:nvPr>
        </p:nvSpPr>
        <p:spPr>
          <a:xfrm>
            <a:off x="325125" y="1103586"/>
            <a:ext cx="5290500" cy="3717563"/>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200"/>
              <a:buNone/>
            </a:pPr>
            <a:r>
              <a:rPr b="1" lang="en" sz="1800">
                <a:solidFill>
                  <a:schemeClr val="dk1"/>
                </a:solidFill>
                <a:latin typeface="Georgia"/>
                <a:ea typeface="Georgia"/>
                <a:cs typeface="Georgia"/>
                <a:sym typeface="Georgia"/>
              </a:rPr>
              <a:t>Intelligent Question Paper Generator System </a:t>
            </a:r>
            <a:r>
              <a:rPr lang="en" sz="1800">
                <a:solidFill>
                  <a:srgbClr val="000000"/>
                </a:solidFill>
                <a:latin typeface="Georgia"/>
                <a:ea typeface="Georgia"/>
                <a:cs typeface="Georgia"/>
                <a:sym typeface="Georgia"/>
              </a:rPr>
              <a:t>takes a simple text , a document or a pdf file properly written in english as an input and provides a list of questions as an output.</a:t>
            </a:r>
            <a:endParaRPr/>
          </a:p>
          <a:p>
            <a:pPr indent="-228600" lvl="0" marL="457200" rtl="0" algn="just">
              <a:lnSpc>
                <a:spcPct val="115000"/>
              </a:lnSpc>
              <a:spcBef>
                <a:spcPts val="0"/>
              </a:spcBef>
              <a:spcAft>
                <a:spcPts val="0"/>
              </a:spcAft>
              <a:buClr>
                <a:srgbClr val="000000"/>
              </a:buClr>
              <a:buSzPts val="1800"/>
              <a:buFont typeface="Georgia"/>
              <a:buNone/>
            </a:pPr>
            <a:r>
              <a:t/>
            </a:r>
            <a:endParaRPr sz="1800">
              <a:solidFill>
                <a:srgbClr val="000000"/>
              </a:solidFill>
              <a:latin typeface="Georgia"/>
              <a:ea typeface="Georgia"/>
              <a:cs typeface="Georgia"/>
              <a:sym typeface="Georgia"/>
            </a:endParaRPr>
          </a:p>
          <a:p>
            <a:pPr indent="-342900" lvl="0" marL="457200" rtl="0" algn="just">
              <a:lnSpc>
                <a:spcPct val="115000"/>
              </a:lnSpc>
              <a:spcBef>
                <a:spcPts val="0"/>
              </a:spcBef>
              <a:spcAft>
                <a:spcPts val="0"/>
              </a:spcAft>
              <a:buClr>
                <a:srgbClr val="000000"/>
              </a:buClr>
              <a:buSzPts val="1800"/>
              <a:buFont typeface="Georgia"/>
              <a:buChar char="●"/>
            </a:pPr>
            <a:r>
              <a:rPr lang="en" sz="1800">
                <a:solidFill>
                  <a:srgbClr val="000000"/>
                </a:solidFill>
                <a:latin typeface="Georgia"/>
                <a:ea typeface="Georgia"/>
                <a:cs typeface="Georgia"/>
                <a:sym typeface="Georgia"/>
              </a:rPr>
              <a:t>The system is fast and secure to generate wh-questions in a random way. </a:t>
            </a:r>
            <a:endParaRPr sz="1800">
              <a:solidFill>
                <a:srgbClr val="000000"/>
              </a:solidFill>
              <a:latin typeface="Georgia"/>
              <a:ea typeface="Georgia"/>
              <a:cs typeface="Georgia"/>
              <a:sym typeface="Georgia"/>
            </a:endParaRPr>
          </a:p>
          <a:p>
            <a:pPr indent="-228600" lvl="0" marL="457200" rtl="0" algn="just">
              <a:lnSpc>
                <a:spcPct val="115000"/>
              </a:lnSpc>
              <a:spcBef>
                <a:spcPts val="0"/>
              </a:spcBef>
              <a:spcAft>
                <a:spcPts val="0"/>
              </a:spcAft>
              <a:buClr>
                <a:srgbClr val="000000"/>
              </a:buClr>
              <a:buSzPts val="1800"/>
              <a:buFont typeface="Georgia"/>
              <a:buNone/>
            </a:pPr>
            <a:r>
              <a:t/>
            </a:r>
            <a:endParaRPr sz="1800">
              <a:solidFill>
                <a:srgbClr val="000000"/>
              </a:solidFill>
              <a:latin typeface="Georgia"/>
              <a:ea typeface="Georgia"/>
              <a:cs typeface="Georgia"/>
              <a:sym typeface="Georgia"/>
            </a:endParaRPr>
          </a:p>
          <a:p>
            <a:pPr indent="-342900" lvl="0" marL="457200" rtl="0" algn="just">
              <a:lnSpc>
                <a:spcPct val="115000"/>
              </a:lnSpc>
              <a:spcBef>
                <a:spcPts val="0"/>
              </a:spcBef>
              <a:spcAft>
                <a:spcPts val="0"/>
              </a:spcAft>
              <a:buClr>
                <a:srgbClr val="000000"/>
              </a:buClr>
              <a:buSzPts val="1800"/>
              <a:buFont typeface="Georgia"/>
              <a:buChar char="●"/>
            </a:pPr>
            <a:r>
              <a:rPr lang="en" sz="1800">
                <a:solidFill>
                  <a:srgbClr val="000000"/>
                </a:solidFill>
                <a:latin typeface="Georgia"/>
                <a:ea typeface="Georgia"/>
                <a:cs typeface="Georgia"/>
                <a:sym typeface="Georgia"/>
              </a:rPr>
              <a:t>Natural Language Processing(NLP) technology is used for preparing the proposed system.</a:t>
            </a:r>
            <a:endParaRPr sz="1800">
              <a:solidFill>
                <a:srgbClr val="000000"/>
              </a:solidFill>
              <a:latin typeface="Georgia"/>
              <a:ea typeface="Georgia"/>
              <a:cs typeface="Georgia"/>
              <a:sym typeface="Georgia"/>
            </a:endParaRPr>
          </a:p>
          <a:p>
            <a:pPr indent="0" lvl="0" marL="0" rtl="0" algn="just">
              <a:lnSpc>
                <a:spcPct val="90000"/>
              </a:lnSpc>
              <a:spcBef>
                <a:spcPts val="0"/>
              </a:spcBef>
              <a:spcAft>
                <a:spcPts val="0"/>
              </a:spcAft>
              <a:buSzPts val="1200"/>
              <a:buNone/>
            </a:pPr>
            <a:r>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SzPts val="1200"/>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g8569a6ac05_2_0"/>
          <p:cNvSpPr txBox="1"/>
          <p:nvPr>
            <p:ph type="title"/>
          </p:nvPr>
        </p:nvSpPr>
        <p:spPr>
          <a:xfrm>
            <a:off x="399800" y="256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FFFF"/>
                </a:solidFill>
              </a:rPr>
              <a:t>List of Publications</a:t>
            </a:r>
            <a:endParaRPr/>
          </a:p>
        </p:txBody>
      </p:sp>
      <p:pic>
        <p:nvPicPr>
          <p:cNvPr id="216" name="Google Shape;216;g8569a6ac05_2_0"/>
          <p:cNvPicPr preferRelativeResize="0"/>
          <p:nvPr/>
        </p:nvPicPr>
        <p:blipFill>
          <a:blip r:embed="rId3">
            <a:alphaModFix/>
          </a:blip>
          <a:stretch>
            <a:fillRect/>
          </a:stretch>
        </p:blipFill>
        <p:spPr>
          <a:xfrm>
            <a:off x="524225" y="1094872"/>
            <a:ext cx="7725069" cy="37438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8569a6ac05_0_0"/>
          <p:cNvSpPr txBox="1"/>
          <p:nvPr>
            <p:ph type="title"/>
          </p:nvPr>
        </p:nvSpPr>
        <p:spPr>
          <a:xfrm>
            <a:off x="152400" y="161174"/>
            <a:ext cx="8222100" cy="6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t>Acceptance Letter for paper publication</a:t>
            </a:r>
            <a:endParaRPr b="1" sz="3100"/>
          </a:p>
        </p:txBody>
      </p:sp>
      <p:pic>
        <p:nvPicPr>
          <p:cNvPr id="222" name="Google Shape;222;g8569a6ac05_0_0"/>
          <p:cNvPicPr preferRelativeResize="0"/>
          <p:nvPr/>
        </p:nvPicPr>
        <p:blipFill>
          <a:blip r:embed="rId3">
            <a:alphaModFix/>
          </a:blip>
          <a:stretch>
            <a:fillRect/>
          </a:stretch>
        </p:blipFill>
        <p:spPr>
          <a:xfrm>
            <a:off x="662725" y="775275"/>
            <a:ext cx="7467876" cy="416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691" y="259476"/>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grpSp>
        <p:nvGrpSpPr>
          <p:cNvPr id="228" name="Google Shape;228;p34"/>
          <p:cNvGrpSpPr/>
          <p:nvPr/>
        </p:nvGrpSpPr>
        <p:grpSpPr>
          <a:xfrm>
            <a:off x="349621" y="1121150"/>
            <a:ext cx="2628904" cy="3829101"/>
            <a:chOff x="3324050" y="1300805"/>
            <a:chExt cx="2628904" cy="3416400"/>
          </a:xfrm>
        </p:grpSpPr>
        <p:sp>
          <p:nvSpPr>
            <p:cNvPr id="229" name="Google Shape;229;p3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chemeClr val="lt1"/>
                  </a:solidFill>
                  <a:latin typeface="Roboto"/>
                  <a:ea typeface="Roboto"/>
                  <a:cs typeface="Roboto"/>
                  <a:sym typeface="Roboto"/>
                </a:rPr>
                <a:t>CONCLUSION</a:t>
              </a:r>
              <a:endParaRPr b="0" i="0" sz="1400" u="none" cap="none" strike="noStrike">
                <a:solidFill>
                  <a:schemeClr val="lt1"/>
                </a:solidFill>
                <a:latin typeface="Roboto"/>
                <a:ea typeface="Roboto"/>
                <a:cs typeface="Roboto"/>
                <a:sym typeface="Roboto"/>
              </a:endParaRPr>
            </a:p>
          </p:txBody>
        </p:sp>
        <p:sp>
          <p:nvSpPr>
            <p:cNvPr id="230" name="Google Shape;230;p34"/>
            <p:cNvSpPr/>
            <p:nvPr/>
          </p:nvSpPr>
          <p:spPr>
            <a:xfrm>
              <a:off x="3324054" y="130080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p34"/>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CONTEXT</a:t>
            </a:r>
            <a:endParaRPr>
              <a:solidFill>
                <a:schemeClr val="lt1"/>
              </a:solidFill>
            </a:endParaRPr>
          </a:p>
        </p:txBody>
      </p:sp>
      <p:sp>
        <p:nvSpPr>
          <p:cNvPr id="232" name="Google Shape;232;p34"/>
          <p:cNvSpPr txBox="1"/>
          <p:nvPr>
            <p:ph idx="4294967295" type="body"/>
          </p:nvPr>
        </p:nvSpPr>
        <p:spPr>
          <a:xfrm>
            <a:off x="2725990" y="1600575"/>
            <a:ext cx="2804328" cy="3163134"/>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None/>
            </a:pPr>
            <a:r>
              <a:rPr lang="en" sz="1600">
                <a:solidFill>
                  <a:schemeClr val="dk2"/>
                </a:solidFill>
                <a:latin typeface="Georgia"/>
                <a:ea typeface="Georgia"/>
                <a:cs typeface="Georgia"/>
                <a:sym typeface="Georgia"/>
              </a:rPr>
              <a:t>      Extendable to generate yes/no type questions and fill in the blanks type questions.</a:t>
            </a:r>
            <a:endParaRPr/>
          </a:p>
          <a:p>
            <a:pPr indent="-342900" lvl="0" marL="457200" rtl="0" algn="l">
              <a:lnSpc>
                <a:spcPct val="100000"/>
              </a:lnSpc>
              <a:spcBef>
                <a:spcPts val="0"/>
              </a:spcBef>
              <a:spcAft>
                <a:spcPts val="0"/>
              </a:spcAft>
              <a:buSzPts val="1800"/>
              <a:buNone/>
            </a:pPr>
            <a:r>
              <a:t/>
            </a:r>
            <a:endParaRPr sz="1600">
              <a:solidFill>
                <a:schemeClr val="dk2"/>
              </a:solidFill>
              <a:latin typeface="Georgia"/>
              <a:ea typeface="Georgia"/>
              <a:cs typeface="Georgia"/>
              <a:sym typeface="Georgia"/>
            </a:endParaRPr>
          </a:p>
          <a:p>
            <a:pPr indent="-342900" lvl="0" marL="457200" rtl="0" algn="l">
              <a:lnSpc>
                <a:spcPct val="100000"/>
              </a:lnSpc>
              <a:spcBef>
                <a:spcPts val="0"/>
              </a:spcBef>
              <a:spcAft>
                <a:spcPts val="0"/>
              </a:spcAft>
              <a:buSzPts val="1800"/>
              <a:buNone/>
            </a:pPr>
            <a:r>
              <a:rPr lang="en" sz="1600">
                <a:solidFill>
                  <a:schemeClr val="dk2"/>
                </a:solidFill>
                <a:latin typeface="Georgia"/>
                <a:ea typeface="Georgia"/>
                <a:cs typeface="Georgia"/>
                <a:sym typeface="Georgia"/>
              </a:rPr>
              <a:t>       Further Intelligent answer copy checking systems can be added for checking the answer sheets and providing the result to the student. </a:t>
            </a:r>
            <a:br>
              <a:rPr lang="en" sz="1600">
                <a:solidFill>
                  <a:schemeClr val="dk2"/>
                </a:solidFill>
                <a:latin typeface="Georgia"/>
                <a:ea typeface="Georgia"/>
                <a:cs typeface="Georgia"/>
                <a:sym typeface="Georgia"/>
              </a:rPr>
            </a:br>
            <a:endParaRPr sz="1600">
              <a:solidFill>
                <a:schemeClr val="dk2"/>
              </a:solidFill>
              <a:latin typeface="Georgia"/>
              <a:ea typeface="Georgia"/>
              <a:cs typeface="Georgia"/>
              <a:sym typeface="Georgia"/>
            </a:endParaRPr>
          </a:p>
          <a:p>
            <a:pPr indent="-342900" lvl="0" marL="457200" rtl="0" algn="just">
              <a:lnSpc>
                <a:spcPct val="115000"/>
              </a:lnSpc>
              <a:spcBef>
                <a:spcPts val="0"/>
              </a:spcBef>
              <a:spcAft>
                <a:spcPts val="0"/>
              </a:spcAft>
              <a:buSzPts val="1800"/>
              <a:buNone/>
            </a:pPr>
            <a:r>
              <a:t/>
            </a:r>
            <a:endParaRPr sz="1600">
              <a:solidFill>
                <a:schemeClr val="dk2"/>
              </a:solidFill>
              <a:latin typeface="Georgia"/>
              <a:ea typeface="Georgia"/>
              <a:cs typeface="Georgia"/>
              <a:sym typeface="Georgia"/>
            </a:endParaRPr>
          </a:p>
        </p:txBody>
      </p:sp>
      <p:grpSp>
        <p:nvGrpSpPr>
          <p:cNvPr id="233" name="Google Shape;233;p34"/>
          <p:cNvGrpSpPr/>
          <p:nvPr/>
        </p:nvGrpSpPr>
        <p:grpSpPr>
          <a:xfrm>
            <a:off x="6191834" y="1137489"/>
            <a:ext cx="2805455" cy="3841400"/>
            <a:chOff x="6212550" y="1304875"/>
            <a:chExt cx="2632500" cy="3416400"/>
          </a:xfrm>
        </p:grpSpPr>
        <p:sp>
          <p:nvSpPr>
            <p:cNvPr id="234" name="Google Shape;234;p3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34"/>
          <p:cNvSpPr txBox="1"/>
          <p:nvPr>
            <p:ph idx="4294967295" type="body"/>
          </p:nvPr>
        </p:nvSpPr>
        <p:spPr>
          <a:xfrm>
            <a:off x="6230434" y="1136710"/>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REFERENCES</a:t>
            </a:r>
            <a:endParaRPr>
              <a:solidFill>
                <a:schemeClr val="lt1"/>
              </a:solidFill>
            </a:endParaRPr>
          </a:p>
        </p:txBody>
      </p:sp>
      <p:sp>
        <p:nvSpPr>
          <p:cNvPr id="237" name="Google Shape;237;p34"/>
          <p:cNvSpPr txBox="1"/>
          <p:nvPr>
            <p:ph idx="4294967295" type="body"/>
          </p:nvPr>
        </p:nvSpPr>
        <p:spPr>
          <a:xfrm>
            <a:off x="5993493" y="1535583"/>
            <a:ext cx="2478600" cy="279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sz="1200">
                <a:latin typeface="Georgia"/>
                <a:ea typeface="Georgia"/>
                <a:cs typeface="Georgia"/>
                <a:sym typeface="Georgia"/>
              </a:rPr>
              <a:t>Fenil Kiran Gangar, Hital Gopal Gori, Ashwini Dalvi,” International Journal of Computer Applications” (0975 – 8887) Volume 166 – No.10, May 2017 42</a:t>
            </a:r>
            <a:endParaRPr/>
          </a:p>
          <a:p>
            <a:pPr indent="-342900" lvl="0" marL="457200" marR="0" rtl="0" algn="l">
              <a:lnSpc>
                <a:spcPct val="115000"/>
              </a:lnSpc>
              <a:spcBef>
                <a:spcPts val="0"/>
              </a:spcBef>
              <a:spcAft>
                <a:spcPts val="0"/>
              </a:spcAft>
              <a:buClr>
                <a:schemeClr val="dk2"/>
              </a:buClr>
              <a:buSzPts val="1800"/>
              <a:buFont typeface="Roboto"/>
              <a:buChar char="●"/>
            </a:pPr>
            <a:r>
              <a:rPr lang="en" sz="1200">
                <a:latin typeface="Georgia"/>
                <a:ea typeface="Georgia"/>
                <a:cs typeface="Georgia"/>
                <a:sym typeface="Georgia"/>
              </a:rPr>
              <a:t> Himanshu Jethwani, Mohd Shahid Husain, Mohd Akbar, “International Journal for Innovations in Engineering, Science and Management”, Volume 3, Issue 4, April 2015. </a:t>
            </a:r>
            <a:endParaRPr sz="1200">
              <a:latin typeface="Georgia"/>
              <a:ea typeface="Georgia"/>
              <a:cs typeface="Georgia"/>
              <a:sym typeface="Georgia"/>
            </a:endParaRPr>
          </a:p>
        </p:txBody>
      </p:sp>
      <p:grpSp>
        <p:nvGrpSpPr>
          <p:cNvPr id="238" name="Google Shape;238;p34"/>
          <p:cNvGrpSpPr/>
          <p:nvPr/>
        </p:nvGrpSpPr>
        <p:grpSpPr>
          <a:xfrm>
            <a:off x="3153120" y="1121142"/>
            <a:ext cx="2963932" cy="3868048"/>
            <a:chOff x="3320450" y="1304875"/>
            <a:chExt cx="2632500" cy="3416400"/>
          </a:xfrm>
        </p:grpSpPr>
        <p:sp>
          <p:nvSpPr>
            <p:cNvPr id="239" name="Google Shape;239;p3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chemeClr val="lt1"/>
                  </a:solidFill>
                  <a:latin typeface="Roboto"/>
                  <a:ea typeface="Roboto"/>
                  <a:cs typeface="Roboto"/>
                  <a:sym typeface="Roboto"/>
                </a:rPr>
                <a:t>FUTURE SCOPE</a:t>
              </a:r>
              <a:endParaRPr b="0" i="0" sz="1400" u="none" cap="none" strike="noStrike">
                <a:solidFill>
                  <a:schemeClr val="lt1"/>
                </a:solidFill>
                <a:latin typeface="Roboto"/>
                <a:ea typeface="Roboto"/>
                <a:cs typeface="Roboto"/>
                <a:sym typeface="Roboto"/>
              </a:endParaRPr>
            </a:p>
          </p:txBody>
        </p:sp>
        <p:sp>
          <p:nvSpPr>
            <p:cNvPr id="240" name="Google Shape;240;p3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p34"/>
          <p:cNvSpPr txBox="1"/>
          <p:nvPr>
            <p:ph idx="4294967295" type="body"/>
          </p:nvPr>
        </p:nvSpPr>
        <p:spPr>
          <a:xfrm>
            <a:off x="349625" y="1548025"/>
            <a:ext cx="2628900" cy="326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SzPts val="1800"/>
              <a:buNone/>
            </a:pPr>
            <a:r>
              <a:rPr lang="en" sz="1500">
                <a:latin typeface="Georgia"/>
                <a:ea typeface="Georgia"/>
                <a:cs typeface="Georgia"/>
                <a:sym typeface="Georgia"/>
              </a:rPr>
              <a:t> NLP is used to process the text and NER. Since most of work is done in English language so Automatic question generation system is an open area where still there is a scope of a research and for proposing methodologies by identifying complexities and type of question</a:t>
            </a:r>
            <a:endParaRPr sz="1500">
              <a:solidFill>
                <a:schemeClr val="dk2"/>
              </a:solidFill>
              <a:latin typeface="Georgia"/>
              <a:ea typeface="Georgia"/>
              <a:cs typeface="Georgia"/>
              <a:sym typeface="Georgia"/>
            </a:endParaRPr>
          </a:p>
          <a:p>
            <a:pPr indent="0" lvl="0" marL="0" rtl="0" algn="l">
              <a:lnSpc>
                <a:spcPct val="115000"/>
              </a:lnSpc>
              <a:spcBef>
                <a:spcPts val="400"/>
              </a:spcBef>
              <a:spcAft>
                <a:spcPts val="0"/>
              </a:spcAft>
              <a:buSzPts val="1800"/>
              <a:buNone/>
            </a:pPr>
            <a:r>
              <a:t/>
            </a:r>
            <a:endParaRPr sz="1600">
              <a:solidFill>
                <a:schemeClr val="dk2"/>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sz="4400"/>
              <a:t>Thank You </a:t>
            </a:r>
            <a:endParaRPr sz="4400"/>
          </a:p>
          <a:p>
            <a:pPr indent="0" lvl="0" marL="0" rtl="0" algn="l">
              <a:lnSpc>
                <a:spcPct val="100000"/>
              </a:lnSpc>
              <a:spcBef>
                <a:spcPts val="0"/>
              </a:spcBef>
              <a:spcAft>
                <a:spcPts val="0"/>
              </a:spcAft>
              <a:buSzPts val="4200"/>
              <a:buNone/>
            </a:pPr>
            <a:r>
              <a:rPr lang="en" sz="4400"/>
              <a:t>Open For Questions…. </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g75843b7cfe_0_11"/>
          <p:cNvSpPr txBox="1"/>
          <p:nvPr>
            <p:ph type="title"/>
          </p:nvPr>
        </p:nvSpPr>
        <p:spPr>
          <a:xfrm>
            <a:off x="318052" y="310274"/>
            <a:ext cx="4045200" cy="814334"/>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Problems in existing scenario</a:t>
            </a:r>
            <a:endParaRPr sz="2800"/>
          </a:p>
        </p:txBody>
      </p:sp>
      <p:sp>
        <p:nvSpPr>
          <p:cNvPr id="95" name="Google Shape;95;g75843b7cfe_0_11"/>
          <p:cNvSpPr txBox="1"/>
          <p:nvPr>
            <p:ph idx="1" type="subTitle"/>
          </p:nvPr>
        </p:nvSpPr>
        <p:spPr>
          <a:xfrm>
            <a:off x="212948" y="1139896"/>
            <a:ext cx="4045200" cy="3432104"/>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100"/>
              <a:buNone/>
            </a:pPr>
            <a:r>
              <a:rPr b="1" lang="en" sz="1600">
                <a:solidFill>
                  <a:srgbClr val="000000"/>
                </a:solidFill>
                <a:latin typeface="Georgia"/>
                <a:ea typeface="Georgia"/>
                <a:cs typeface="Georgia"/>
                <a:sym typeface="Georgia"/>
              </a:rPr>
              <a:t>Manual labour: </a:t>
            </a:r>
            <a:r>
              <a:rPr lang="en" sz="1600">
                <a:solidFill>
                  <a:srgbClr val="000000"/>
                </a:solidFill>
                <a:latin typeface="Georgia"/>
                <a:ea typeface="Georgia"/>
                <a:cs typeface="Georgia"/>
                <a:sym typeface="Georgia"/>
              </a:rPr>
              <a:t>Challenging and time taking task. </a:t>
            </a:r>
            <a:endParaRPr/>
          </a:p>
          <a:p>
            <a:pPr indent="0" lvl="0" marL="0" rtl="0" algn="just">
              <a:lnSpc>
                <a:spcPct val="115000"/>
              </a:lnSpc>
              <a:spcBef>
                <a:spcPts val="0"/>
              </a:spcBef>
              <a:spcAft>
                <a:spcPts val="0"/>
              </a:spcAft>
              <a:buSzPts val="2100"/>
              <a:buNone/>
            </a:pPr>
            <a:r>
              <a:rPr b="1" lang="en" sz="1600">
                <a:solidFill>
                  <a:srgbClr val="000000"/>
                </a:solidFill>
                <a:latin typeface="Georgia"/>
                <a:ea typeface="Georgia"/>
                <a:cs typeface="Georgia"/>
                <a:sym typeface="Georgia"/>
              </a:rPr>
              <a:t>Patterns or repetitions:</a:t>
            </a:r>
            <a:r>
              <a:rPr lang="en" sz="1600">
                <a:solidFill>
                  <a:srgbClr val="000000"/>
                </a:solidFill>
                <a:latin typeface="Georgia"/>
                <a:ea typeface="Georgia"/>
                <a:cs typeface="Georgia"/>
                <a:sym typeface="Georgia"/>
              </a:rPr>
              <a:t> It becomes easy to guess question paper. </a:t>
            </a:r>
            <a:endParaRPr/>
          </a:p>
          <a:p>
            <a:pPr indent="0" lvl="0" marL="0" rtl="0" algn="l">
              <a:lnSpc>
                <a:spcPct val="100000"/>
              </a:lnSpc>
              <a:spcBef>
                <a:spcPts val="400"/>
              </a:spcBef>
              <a:spcAft>
                <a:spcPts val="0"/>
              </a:spcAft>
              <a:buSzPts val="2100"/>
              <a:buNone/>
            </a:pPr>
            <a:r>
              <a:rPr b="1" lang="en" sz="1600">
                <a:solidFill>
                  <a:srgbClr val="000000"/>
                </a:solidFill>
                <a:latin typeface="Georgia"/>
                <a:ea typeface="Georgia"/>
                <a:cs typeface="Georgia"/>
                <a:sym typeface="Georgia"/>
              </a:rPr>
              <a:t>Low security</a:t>
            </a:r>
            <a:r>
              <a:rPr lang="en" sz="1600">
                <a:solidFill>
                  <a:srgbClr val="000000"/>
                </a:solidFill>
                <a:latin typeface="Georgia"/>
                <a:ea typeface="Georgia"/>
                <a:cs typeface="Georgia"/>
                <a:sym typeface="Georgia"/>
              </a:rPr>
              <a:t> as paper is not secured using any mechanism.</a:t>
            </a:r>
            <a:endParaRPr/>
          </a:p>
          <a:p>
            <a:pPr indent="0" lvl="0" marL="0" rtl="0" algn="l">
              <a:lnSpc>
                <a:spcPct val="100000"/>
              </a:lnSpc>
              <a:spcBef>
                <a:spcPts val="400"/>
              </a:spcBef>
              <a:spcAft>
                <a:spcPts val="0"/>
              </a:spcAft>
              <a:buSzPts val="2100"/>
              <a:buNone/>
            </a:pPr>
            <a:r>
              <a:rPr b="1" lang="en" sz="1600">
                <a:solidFill>
                  <a:srgbClr val="000000"/>
                </a:solidFill>
                <a:latin typeface="Georgia"/>
                <a:ea typeface="Georgia"/>
                <a:cs typeface="Georgia"/>
                <a:sym typeface="Georgia"/>
              </a:rPr>
              <a:t>Slow</a:t>
            </a:r>
            <a:r>
              <a:rPr lang="en" sz="1600">
                <a:solidFill>
                  <a:srgbClr val="000000"/>
                </a:solidFill>
                <a:latin typeface="Georgia"/>
                <a:ea typeface="Georgia"/>
                <a:cs typeface="Georgia"/>
                <a:sym typeface="Georgia"/>
              </a:rPr>
              <a:t> as human labour is involved.</a:t>
            </a:r>
            <a:endParaRPr/>
          </a:p>
          <a:p>
            <a:pPr indent="0" lvl="0" marL="0" rtl="0" algn="l">
              <a:lnSpc>
                <a:spcPct val="100000"/>
              </a:lnSpc>
              <a:spcBef>
                <a:spcPts val="400"/>
              </a:spcBef>
              <a:spcAft>
                <a:spcPts val="0"/>
              </a:spcAft>
              <a:buSzPts val="2100"/>
              <a:buNone/>
            </a:pPr>
            <a:r>
              <a:rPr b="1" lang="en" sz="1600">
                <a:solidFill>
                  <a:srgbClr val="000000"/>
                </a:solidFill>
                <a:latin typeface="Georgia"/>
                <a:ea typeface="Georgia"/>
                <a:cs typeface="Georgia"/>
                <a:sym typeface="Georgia"/>
              </a:rPr>
              <a:t>Less variety</a:t>
            </a:r>
            <a:r>
              <a:rPr lang="en" sz="1600">
                <a:solidFill>
                  <a:srgbClr val="000000"/>
                </a:solidFill>
                <a:latin typeface="Georgia"/>
                <a:ea typeface="Georgia"/>
                <a:cs typeface="Georgia"/>
                <a:sym typeface="Georgia"/>
              </a:rPr>
              <a:t> of different types of questions.</a:t>
            </a:r>
            <a:endParaRPr/>
          </a:p>
          <a:p>
            <a:pPr indent="0" lvl="0" marL="0" rtl="0" algn="l">
              <a:lnSpc>
                <a:spcPct val="100000"/>
              </a:lnSpc>
              <a:spcBef>
                <a:spcPts val="400"/>
              </a:spcBef>
              <a:spcAft>
                <a:spcPts val="0"/>
              </a:spcAft>
              <a:buSzPts val="2100"/>
              <a:buNone/>
            </a:pPr>
            <a:r>
              <a:rPr b="1" lang="en" sz="1600">
                <a:solidFill>
                  <a:srgbClr val="000000"/>
                </a:solidFill>
                <a:latin typeface="Georgia"/>
                <a:ea typeface="Georgia"/>
                <a:cs typeface="Georgia"/>
                <a:sym typeface="Georgia"/>
              </a:rPr>
              <a:t>Storage </a:t>
            </a:r>
            <a:r>
              <a:rPr lang="en" sz="1600">
                <a:solidFill>
                  <a:srgbClr val="000000"/>
                </a:solidFill>
                <a:latin typeface="Georgia"/>
                <a:ea typeface="Georgia"/>
                <a:cs typeface="Georgia"/>
                <a:sym typeface="Georgia"/>
              </a:rPr>
              <a:t>is an issue</a:t>
            </a:r>
            <a:endParaRPr b="1" sz="1600"/>
          </a:p>
        </p:txBody>
      </p:sp>
      <p:sp>
        <p:nvSpPr>
          <p:cNvPr id="96" name="Google Shape;96;g75843b7cfe_0_11"/>
          <p:cNvSpPr txBox="1"/>
          <p:nvPr>
            <p:ph idx="2" type="body"/>
          </p:nvPr>
        </p:nvSpPr>
        <p:spPr>
          <a:xfrm>
            <a:off x="4876438" y="1134104"/>
            <a:ext cx="3837000" cy="3695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chemeClr val="lt1"/>
                </a:solidFill>
                <a:latin typeface="Georgia"/>
                <a:ea typeface="Georgia"/>
                <a:cs typeface="Georgia"/>
                <a:sym typeface="Georgia"/>
              </a:rPr>
              <a:t>No manual labour: </a:t>
            </a:r>
            <a:r>
              <a:rPr lang="en" sz="1600">
                <a:solidFill>
                  <a:schemeClr val="lt1"/>
                </a:solidFill>
                <a:latin typeface="Georgia"/>
                <a:ea typeface="Georgia"/>
                <a:cs typeface="Georgia"/>
                <a:sym typeface="Georgia"/>
              </a:rPr>
              <a:t>required.All task done by machine.</a:t>
            </a:r>
            <a:endParaRPr/>
          </a:p>
          <a:p>
            <a:pPr indent="0" lvl="0" marL="0" rtl="0" algn="just">
              <a:lnSpc>
                <a:spcPct val="115000"/>
              </a:lnSpc>
              <a:spcBef>
                <a:spcPts val="0"/>
              </a:spcBef>
              <a:spcAft>
                <a:spcPts val="0"/>
              </a:spcAft>
              <a:buSzPts val="1800"/>
              <a:buNone/>
            </a:pPr>
            <a:r>
              <a:rPr b="1" lang="en" sz="1600">
                <a:solidFill>
                  <a:schemeClr val="lt1"/>
                </a:solidFill>
                <a:latin typeface="Georgia"/>
                <a:ea typeface="Georgia"/>
                <a:cs typeface="Georgia"/>
                <a:sym typeface="Georgia"/>
              </a:rPr>
              <a:t>Unbiased: </a:t>
            </a:r>
            <a:r>
              <a:rPr lang="en" sz="1600">
                <a:solidFill>
                  <a:schemeClr val="lt1"/>
                </a:solidFill>
                <a:latin typeface="Georgia"/>
                <a:ea typeface="Georgia"/>
                <a:cs typeface="Georgia"/>
                <a:sym typeface="Georgia"/>
              </a:rPr>
              <a:t>No issue of pattern </a:t>
            </a:r>
            <a:r>
              <a:rPr lang="en" sz="1600">
                <a:latin typeface="Georgia"/>
                <a:ea typeface="Georgia"/>
                <a:cs typeface="Georgia"/>
                <a:sym typeface="Georgia"/>
              </a:rPr>
              <a:t>repetition</a:t>
            </a:r>
            <a:r>
              <a:rPr lang="en" sz="1600">
                <a:solidFill>
                  <a:schemeClr val="lt1"/>
                </a:solidFill>
                <a:latin typeface="Georgia"/>
                <a:ea typeface="Georgia"/>
                <a:cs typeface="Georgia"/>
                <a:sym typeface="Georgia"/>
              </a:rPr>
              <a:t>.</a:t>
            </a:r>
            <a:endParaRPr/>
          </a:p>
          <a:p>
            <a:pPr indent="0" lvl="0" marL="0" rtl="0" algn="just">
              <a:lnSpc>
                <a:spcPct val="115000"/>
              </a:lnSpc>
              <a:spcBef>
                <a:spcPts val="0"/>
              </a:spcBef>
              <a:spcAft>
                <a:spcPts val="0"/>
              </a:spcAft>
              <a:buSzPts val="1800"/>
              <a:buNone/>
            </a:pPr>
            <a:r>
              <a:rPr b="1" lang="en" sz="1600">
                <a:solidFill>
                  <a:schemeClr val="lt1"/>
                </a:solidFill>
                <a:latin typeface="Georgia"/>
                <a:ea typeface="Georgia"/>
                <a:cs typeface="Georgia"/>
                <a:sym typeface="Georgia"/>
              </a:rPr>
              <a:t>Highly secure.</a:t>
            </a:r>
            <a:endParaRPr b="1" sz="1600">
              <a:solidFill>
                <a:schemeClr val="lt1"/>
              </a:solidFill>
              <a:latin typeface="Georgia"/>
              <a:ea typeface="Georgia"/>
              <a:cs typeface="Georgia"/>
              <a:sym typeface="Georgia"/>
            </a:endParaRPr>
          </a:p>
          <a:p>
            <a:pPr indent="0" lvl="0" marL="0" rtl="0" algn="just">
              <a:lnSpc>
                <a:spcPct val="115000"/>
              </a:lnSpc>
              <a:spcBef>
                <a:spcPts val="0"/>
              </a:spcBef>
              <a:spcAft>
                <a:spcPts val="0"/>
              </a:spcAft>
              <a:buSzPts val="1800"/>
              <a:buNone/>
            </a:pPr>
            <a:r>
              <a:rPr b="1" lang="en" sz="1600">
                <a:solidFill>
                  <a:schemeClr val="lt1"/>
                </a:solidFill>
                <a:latin typeface="Georgia"/>
                <a:ea typeface="Georgia"/>
                <a:cs typeface="Georgia"/>
                <a:sym typeface="Georgia"/>
              </a:rPr>
              <a:t>Fast: </a:t>
            </a:r>
            <a:r>
              <a:rPr lang="en" sz="1600">
                <a:solidFill>
                  <a:schemeClr val="lt1"/>
                </a:solidFill>
                <a:latin typeface="Georgia"/>
                <a:ea typeface="Georgia"/>
                <a:cs typeface="Georgia"/>
                <a:sym typeface="Georgia"/>
              </a:rPr>
              <a:t>Generates output within minutes.</a:t>
            </a:r>
            <a:endParaRPr/>
          </a:p>
          <a:p>
            <a:pPr indent="0" lvl="0" marL="0" rtl="0" algn="just">
              <a:lnSpc>
                <a:spcPct val="115000"/>
              </a:lnSpc>
              <a:spcBef>
                <a:spcPts val="0"/>
              </a:spcBef>
              <a:spcAft>
                <a:spcPts val="0"/>
              </a:spcAft>
              <a:buSzPts val="1800"/>
              <a:buNone/>
            </a:pPr>
            <a:r>
              <a:rPr b="1" lang="en" sz="1600">
                <a:solidFill>
                  <a:schemeClr val="lt1"/>
                </a:solidFill>
                <a:latin typeface="Georgia"/>
                <a:ea typeface="Georgia"/>
                <a:cs typeface="Georgia"/>
                <a:sym typeface="Georgia"/>
              </a:rPr>
              <a:t>Variety: </a:t>
            </a:r>
            <a:r>
              <a:rPr lang="en" sz="1600">
                <a:solidFill>
                  <a:schemeClr val="lt1"/>
                </a:solidFill>
                <a:latin typeface="Georgia"/>
                <a:ea typeface="Georgia"/>
                <a:cs typeface="Georgia"/>
                <a:sym typeface="Georgia"/>
              </a:rPr>
              <a:t>Offers a large variety.</a:t>
            </a:r>
            <a:endParaRPr sz="1600">
              <a:solidFill>
                <a:schemeClr val="lt1"/>
              </a:solidFill>
              <a:latin typeface="Georgia"/>
              <a:ea typeface="Georgia"/>
              <a:cs typeface="Georgia"/>
              <a:sym typeface="Georgia"/>
            </a:endParaRPr>
          </a:p>
          <a:p>
            <a:pPr indent="0" lvl="0" marL="0" rtl="0" algn="just">
              <a:lnSpc>
                <a:spcPct val="115000"/>
              </a:lnSpc>
              <a:spcBef>
                <a:spcPts val="0"/>
              </a:spcBef>
              <a:spcAft>
                <a:spcPts val="0"/>
              </a:spcAft>
              <a:buSzPts val="1800"/>
              <a:buNone/>
            </a:pPr>
            <a:r>
              <a:rPr b="1" lang="en" sz="1600">
                <a:solidFill>
                  <a:schemeClr val="lt1"/>
                </a:solidFill>
                <a:latin typeface="Georgia"/>
                <a:ea typeface="Georgia"/>
                <a:cs typeface="Georgia"/>
                <a:sym typeface="Georgia"/>
              </a:rPr>
              <a:t>Storage: </a:t>
            </a:r>
            <a:r>
              <a:rPr lang="en" sz="1600">
                <a:solidFill>
                  <a:schemeClr val="lt1"/>
                </a:solidFill>
                <a:latin typeface="Georgia"/>
                <a:ea typeface="Georgia"/>
                <a:cs typeface="Georgia"/>
                <a:sym typeface="Georgia"/>
              </a:rPr>
              <a:t>No issue of storage.</a:t>
            </a:r>
            <a:endParaRPr/>
          </a:p>
          <a:p>
            <a:pPr indent="0" lvl="0" marL="0" rtl="0" algn="just">
              <a:lnSpc>
                <a:spcPct val="115000"/>
              </a:lnSpc>
              <a:spcBef>
                <a:spcPts val="0"/>
              </a:spcBef>
              <a:spcAft>
                <a:spcPts val="0"/>
              </a:spcAft>
              <a:buSzPts val="1800"/>
              <a:buNone/>
            </a:pPr>
            <a:r>
              <a:t/>
            </a:r>
            <a:endParaRPr sz="1600">
              <a:solidFill>
                <a:schemeClr val="lt1"/>
              </a:solidFill>
              <a:latin typeface="Georgia"/>
              <a:ea typeface="Georgia"/>
              <a:cs typeface="Georgia"/>
              <a:sym typeface="Georgia"/>
            </a:endParaRPr>
          </a:p>
        </p:txBody>
      </p:sp>
      <p:sp>
        <p:nvSpPr>
          <p:cNvPr id="97" name="Google Shape;97;g75843b7cfe_0_11"/>
          <p:cNvSpPr txBox="1"/>
          <p:nvPr/>
        </p:nvSpPr>
        <p:spPr>
          <a:xfrm>
            <a:off x="4737652" y="294508"/>
            <a:ext cx="4045200" cy="81433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Roboto"/>
              <a:buNone/>
            </a:pPr>
            <a:r>
              <a:rPr b="0" i="0" lang="en" sz="2800" u="none" cap="none" strike="noStrike">
                <a:solidFill>
                  <a:schemeClr val="lt1"/>
                </a:solidFill>
                <a:latin typeface="Roboto"/>
                <a:ea typeface="Roboto"/>
                <a:cs typeface="Roboto"/>
                <a:sym typeface="Roboto"/>
              </a:rPr>
              <a:t>Intelligent Question Paper Generator</a:t>
            </a:r>
            <a:endParaRPr b="0" i="0" sz="28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4"/>
          <p:cNvSpPr txBox="1"/>
          <p:nvPr>
            <p:ph type="title"/>
          </p:nvPr>
        </p:nvSpPr>
        <p:spPr>
          <a:xfrm>
            <a:off x="600425" y="349675"/>
            <a:ext cx="2186700" cy="112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600"/>
              <a:t>Proposed System</a:t>
            </a:r>
            <a:endParaRPr sz="3600"/>
          </a:p>
        </p:txBody>
      </p:sp>
      <p:pic>
        <p:nvPicPr>
          <p:cNvPr id="103" name="Google Shape;103;p4"/>
          <p:cNvPicPr preferRelativeResize="0"/>
          <p:nvPr/>
        </p:nvPicPr>
        <p:blipFill rotWithShape="1">
          <a:blip r:embed="rId3">
            <a:alphaModFix/>
          </a:blip>
          <a:srcRect b="0" l="0" r="0" t="0"/>
          <a:stretch/>
        </p:blipFill>
        <p:spPr>
          <a:xfrm>
            <a:off x="3925650" y="349675"/>
            <a:ext cx="5218350" cy="4580825"/>
          </a:xfrm>
          <a:prstGeom prst="rect">
            <a:avLst/>
          </a:prstGeom>
          <a:noFill/>
          <a:ln>
            <a:noFill/>
          </a:ln>
        </p:spPr>
      </p:pic>
      <p:sp>
        <p:nvSpPr>
          <p:cNvPr id="104" name="Google Shape;104;p4"/>
          <p:cNvSpPr txBox="1"/>
          <p:nvPr/>
        </p:nvSpPr>
        <p:spPr>
          <a:xfrm>
            <a:off x="3720662" y="1597573"/>
            <a:ext cx="4624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1.</a:t>
            </a:r>
            <a:endParaRPr b="1" i="0" sz="1400" u="none" cap="none" strike="noStrike">
              <a:solidFill>
                <a:srgbClr val="000000"/>
              </a:solidFill>
              <a:latin typeface="Arial"/>
              <a:ea typeface="Arial"/>
              <a:cs typeface="Arial"/>
              <a:sym typeface="Arial"/>
            </a:endParaRPr>
          </a:p>
        </p:txBody>
      </p:sp>
      <p:sp>
        <p:nvSpPr>
          <p:cNvPr id="105" name="Google Shape;105;p4"/>
          <p:cNvSpPr txBox="1"/>
          <p:nvPr/>
        </p:nvSpPr>
        <p:spPr>
          <a:xfrm>
            <a:off x="6763407" y="1592317"/>
            <a:ext cx="4624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6.</a:t>
            </a:r>
            <a:endParaRPr b="1" i="0" sz="1400" u="none" cap="none" strike="noStrike">
              <a:solidFill>
                <a:srgbClr val="000000"/>
              </a:solidFill>
              <a:latin typeface="Arial"/>
              <a:ea typeface="Arial"/>
              <a:cs typeface="Arial"/>
              <a:sym typeface="Arial"/>
            </a:endParaRPr>
          </a:p>
        </p:txBody>
      </p:sp>
      <p:sp>
        <p:nvSpPr>
          <p:cNvPr id="106" name="Google Shape;106;p4"/>
          <p:cNvSpPr txBox="1"/>
          <p:nvPr/>
        </p:nvSpPr>
        <p:spPr>
          <a:xfrm>
            <a:off x="6789683" y="2722179"/>
            <a:ext cx="4624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5.</a:t>
            </a:r>
            <a:endParaRPr b="1" i="0" sz="1400" u="none" cap="none" strike="noStrike">
              <a:solidFill>
                <a:srgbClr val="000000"/>
              </a:solidFill>
              <a:latin typeface="Arial"/>
              <a:ea typeface="Arial"/>
              <a:cs typeface="Arial"/>
              <a:sym typeface="Arial"/>
            </a:endParaRPr>
          </a:p>
        </p:txBody>
      </p:sp>
      <p:sp>
        <p:nvSpPr>
          <p:cNvPr id="107" name="Google Shape;107;p4"/>
          <p:cNvSpPr txBox="1"/>
          <p:nvPr/>
        </p:nvSpPr>
        <p:spPr>
          <a:xfrm>
            <a:off x="6794938" y="3883573"/>
            <a:ext cx="4624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4.</a:t>
            </a:r>
            <a:endParaRPr b="1" i="0" sz="1400" u="none" cap="none" strike="noStrike">
              <a:solidFill>
                <a:srgbClr val="000000"/>
              </a:solidFill>
              <a:latin typeface="Arial"/>
              <a:ea typeface="Arial"/>
              <a:cs typeface="Arial"/>
              <a:sym typeface="Arial"/>
            </a:endParaRPr>
          </a:p>
        </p:txBody>
      </p:sp>
      <p:sp>
        <p:nvSpPr>
          <p:cNvPr id="108" name="Google Shape;108;p4"/>
          <p:cNvSpPr txBox="1"/>
          <p:nvPr/>
        </p:nvSpPr>
        <p:spPr>
          <a:xfrm>
            <a:off x="3710151" y="3878319"/>
            <a:ext cx="4624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3.</a:t>
            </a:r>
            <a:endParaRPr b="1" i="0" sz="1400" u="none" cap="none" strike="noStrike">
              <a:solidFill>
                <a:srgbClr val="000000"/>
              </a:solidFill>
              <a:latin typeface="Arial"/>
              <a:ea typeface="Arial"/>
              <a:cs typeface="Arial"/>
              <a:sym typeface="Arial"/>
            </a:endParaRPr>
          </a:p>
        </p:txBody>
      </p:sp>
      <p:sp>
        <p:nvSpPr>
          <p:cNvPr id="109" name="Google Shape;109;p4"/>
          <p:cNvSpPr txBox="1"/>
          <p:nvPr/>
        </p:nvSpPr>
        <p:spPr>
          <a:xfrm>
            <a:off x="3683876" y="2758966"/>
            <a:ext cx="4624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2.</a:t>
            </a:r>
            <a:endParaRPr b="1" i="0" sz="1400" u="none" cap="none" strike="noStrike">
              <a:solidFill>
                <a:srgbClr val="000000"/>
              </a:solidFill>
              <a:latin typeface="Arial"/>
              <a:ea typeface="Arial"/>
              <a:cs typeface="Arial"/>
              <a:sym typeface="Arial"/>
            </a:endParaRPr>
          </a:p>
        </p:txBody>
      </p:sp>
      <p:sp>
        <p:nvSpPr>
          <p:cNvPr id="110" name="Google Shape;110;p4"/>
          <p:cNvSpPr txBox="1"/>
          <p:nvPr/>
        </p:nvSpPr>
        <p:spPr>
          <a:xfrm>
            <a:off x="252248" y="1542514"/>
            <a:ext cx="3289738" cy="29546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What does our program do?</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The </a:t>
            </a:r>
            <a:r>
              <a:rPr b="1" i="0" lang="en" sz="1400" u="none" cap="none" strike="noStrike">
                <a:solidFill>
                  <a:schemeClr val="dk1"/>
                </a:solidFill>
                <a:latin typeface="Arial"/>
                <a:ea typeface="Arial"/>
                <a:cs typeface="Arial"/>
                <a:sym typeface="Arial"/>
              </a:rPr>
              <a:t>Intelligent Question Paper Generator System </a:t>
            </a:r>
            <a:r>
              <a:rPr b="0" i="0" lang="en" sz="1400" u="none" cap="none" strike="noStrike">
                <a:solidFill>
                  <a:srgbClr val="000000"/>
                </a:solidFill>
                <a:latin typeface="Arial"/>
                <a:ea typeface="Arial"/>
                <a:cs typeface="Arial"/>
                <a:sym typeface="Arial"/>
              </a:rPr>
              <a:t>takes a simple text , a document or a .pdf file as an input and provides a list of ‘wh’ questions as an output following 6 major steps in between. Process that is followed for generating questions has the following steps -</a:t>
            </a:r>
            <a:endParaRPr/>
          </a:p>
          <a:p>
            <a:pPr indent="0" lvl="0" marL="0" marR="0" rtl="0" algn="just">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3"/>
          <p:cNvSpPr txBox="1"/>
          <p:nvPr>
            <p:ph type="ctrTitle"/>
          </p:nvPr>
        </p:nvSpPr>
        <p:spPr>
          <a:xfrm>
            <a:off x="577080" y="314284"/>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4200"/>
              <a:buNone/>
            </a:pPr>
            <a:r>
              <a:rPr lang="en" sz="2800"/>
              <a:t>1. SENTENCE SEGMENTATION EXAMPLE</a:t>
            </a:r>
            <a:endParaRPr/>
          </a:p>
        </p:txBody>
      </p:sp>
      <p:pic>
        <p:nvPicPr>
          <p:cNvPr descr="Sentence-Segmentation-Example.png" id="116" name="Google Shape;116;p3"/>
          <p:cNvPicPr preferRelativeResize="0"/>
          <p:nvPr/>
        </p:nvPicPr>
        <p:blipFill rotWithShape="1">
          <a:blip r:embed="rId3">
            <a:alphaModFix/>
          </a:blip>
          <a:srcRect b="0" l="0" r="0" t="0"/>
          <a:stretch/>
        </p:blipFill>
        <p:spPr>
          <a:xfrm>
            <a:off x="956441" y="1285544"/>
            <a:ext cx="7231118" cy="33895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92997" y="470692"/>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4200"/>
              <a:buNone/>
            </a:pPr>
            <a:r>
              <a:rPr lang="en" sz="2800"/>
              <a:t>2. WORD TOKENIZATION EXAMPLE</a:t>
            </a:r>
            <a:endParaRPr sz="2800"/>
          </a:p>
        </p:txBody>
      </p:sp>
      <p:pic>
        <p:nvPicPr>
          <p:cNvPr descr="Tokenization-Example.png" id="122" name="Google Shape;122;p5"/>
          <p:cNvPicPr preferRelativeResize="0"/>
          <p:nvPr/>
        </p:nvPicPr>
        <p:blipFill rotWithShape="1">
          <a:blip r:embed="rId3">
            <a:alphaModFix/>
          </a:blip>
          <a:srcRect b="0" l="0" r="0" t="0"/>
          <a:stretch/>
        </p:blipFill>
        <p:spPr>
          <a:xfrm>
            <a:off x="818493" y="1266825"/>
            <a:ext cx="7263962" cy="3658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98404" y="523244"/>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4200"/>
              <a:buNone/>
            </a:pPr>
            <a:r>
              <a:rPr lang="en" sz="2800"/>
              <a:t>3. PREDICTING PARTS OF SPEECH TAGGING EXAMPLE</a:t>
            </a:r>
            <a:endParaRPr sz="2800"/>
          </a:p>
        </p:txBody>
      </p:sp>
      <p:pic>
        <p:nvPicPr>
          <p:cNvPr descr="Perform-POS-Tagging.png" id="128" name="Google Shape;128;p6"/>
          <p:cNvPicPr preferRelativeResize="0"/>
          <p:nvPr/>
        </p:nvPicPr>
        <p:blipFill rotWithShape="1">
          <a:blip r:embed="rId3">
            <a:alphaModFix/>
          </a:blip>
          <a:srcRect b="0" l="0" r="0" t="0"/>
          <a:stretch/>
        </p:blipFill>
        <p:spPr>
          <a:xfrm>
            <a:off x="1065323" y="1726653"/>
            <a:ext cx="7426266" cy="31711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8"/>
          <p:cNvSpPr txBox="1"/>
          <p:nvPr>
            <p:ph type="title"/>
          </p:nvPr>
        </p:nvSpPr>
        <p:spPr>
          <a:xfrm>
            <a:off x="587589" y="3235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4200"/>
              <a:buNone/>
            </a:pPr>
            <a:r>
              <a:rPr lang="en" sz="2800"/>
              <a:t>4. TEXT LEMMATIZATION &amp; IDENTIFYING STOP WORDS</a:t>
            </a:r>
            <a:endParaRPr sz="2800"/>
          </a:p>
        </p:txBody>
      </p:sp>
      <p:pic>
        <p:nvPicPr>
          <p:cNvPr descr="lemmatization2.JPG" id="134" name="Google Shape;134;p8"/>
          <p:cNvPicPr preferRelativeResize="0"/>
          <p:nvPr/>
        </p:nvPicPr>
        <p:blipFill rotWithShape="1">
          <a:blip r:embed="rId3">
            <a:alphaModFix/>
          </a:blip>
          <a:srcRect b="0" l="0" r="0" t="0"/>
          <a:stretch/>
        </p:blipFill>
        <p:spPr>
          <a:xfrm>
            <a:off x="2070538" y="1073861"/>
            <a:ext cx="4814887" cy="385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82486" y="228954"/>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4200"/>
              <a:buNone/>
            </a:pPr>
            <a:r>
              <a:rPr lang="en" sz="2800"/>
              <a:t>5. DEPENDENCY PARSING EXAMPLE</a:t>
            </a:r>
            <a:endParaRPr/>
          </a:p>
        </p:txBody>
      </p:sp>
      <p:pic>
        <p:nvPicPr>
          <p:cNvPr descr="grammr.png" id="140" name="Google Shape;140;p10"/>
          <p:cNvPicPr preferRelativeResize="0"/>
          <p:nvPr/>
        </p:nvPicPr>
        <p:blipFill rotWithShape="1">
          <a:blip r:embed="rId3">
            <a:alphaModFix/>
          </a:blip>
          <a:srcRect b="0" l="0" r="0" t="0"/>
          <a:stretch/>
        </p:blipFill>
        <p:spPr>
          <a:xfrm>
            <a:off x="283451" y="2302422"/>
            <a:ext cx="3448050" cy="2514600"/>
          </a:xfrm>
          <a:prstGeom prst="rect">
            <a:avLst/>
          </a:prstGeom>
          <a:noFill/>
          <a:ln>
            <a:noFill/>
          </a:ln>
        </p:spPr>
      </p:pic>
      <p:pic>
        <p:nvPicPr>
          <p:cNvPr descr="tree.png" id="141" name="Google Shape;141;p10"/>
          <p:cNvPicPr preferRelativeResize="0"/>
          <p:nvPr/>
        </p:nvPicPr>
        <p:blipFill rotWithShape="1">
          <a:blip r:embed="rId4">
            <a:alphaModFix/>
          </a:blip>
          <a:srcRect b="0" l="0" r="0" t="0"/>
          <a:stretch/>
        </p:blipFill>
        <p:spPr>
          <a:xfrm>
            <a:off x="4933622" y="2318680"/>
            <a:ext cx="3943350" cy="2524125"/>
          </a:xfrm>
          <a:prstGeom prst="rect">
            <a:avLst/>
          </a:prstGeom>
          <a:noFill/>
          <a:ln>
            <a:noFill/>
          </a:ln>
        </p:spPr>
      </p:pic>
      <p:sp>
        <p:nvSpPr>
          <p:cNvPr id="142" name="Google Shape;142;p10"/>
          <p:cNvSpPr/>
          <p:nvPr/>
        </p:nvSpPr>
        <p:spPr>
          <a:xfrm>
            <a:off x="3825767" y="3195145"/>
            <a:ext cx="978408" cy="484632"/>
          </a:xfrm>
          <a:prstGeom prst="rightArrow">
            <a:avLst>
              <a:gd fmla="val 50000" name="adj1"/>
              <a:gd fmla="val 50000" name="adj2"/>
            </a:avLst>
          </a:prstGeom>
          <a:solidFill>
            <a:schemeClr val="lt1"/>
          </a:solidFill>
          <a:ln cap="flat" cmpd="sng" w="25400">
            <a:solidFill>
              <a:srgbClr val="1820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10"/>
          <p:cNvSpPr txBox="1"/>
          <p:nvPr/>
        </p:nvSpPr>
        <p:spPr>
          <a:xfrm>
            <a:off x="483475" y="1198179"/>
            <a:ext cx="38783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Sentence: Tom ate an apple.</a:t>
            </a:r>
            <a:endParaRPr b="0" i="0" sz="1800" u="none" cap="none" strike="noStrike">
              <a:solidFill>
                <a:schemeClr val="lt1"/>
              </a:solidFill>
              <a:latin typeface="Arial"/>
              <a:ea typeface="Arial"/>
              <a:cs typeface="Arial"/>
              <a:sym typeface="Arial"/>
            </a:endParaRPr>
          </a:p>
        </p:txBody>
      </p:sp>
      <p:sp>
        <p:nvSpPr>
          <p:cNvPr id="144" name="Google Shape;144;p10"/>
          <p:cNvSpPr txBox="1"/>
          <p:nvPr/>
        </p:nvSpPr>
        <p:spPr>
          <a:xfrm>
            <a:off x="840826" y="1912883"/>
            <a:ext cx="13243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Grammar</a:t>
            </a:r>
            <a:endParaRPr b="0" i="0" sz="1400" u="none" cap="none" strike="noStrike">
              <a:solidFill>
                <a:schemeClr val="lt1"/>
              </a:solidFill>
              <a:latin typeface="Arial"/>
              <a:ea typeface="Arial"/>
              <a:cs typeface="Arial"/>
              <a:sym typeface="Arial"/>
            </a:endParaRPr>
          </a:p>
        </p:txBody>
      </p:sp>
      <p:sp>
        <p:nvSpPr>
          <p:cNvPr id="145" name="Google Shape;145;p10"/>
          <p:cNvSpPr txBox="1"/>
          <p:nvPr/>
        </p:nvSpPr>
        <p:spPr>
          <a:xfrm>
            <a:off x="5943599" y="1907628"/>
            <a:ext cx="13243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Parse tree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