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altLang="en-GB" sz="2400" lang="en-US"/>
              <a:t> </a:t>
            </a:r>
            <a:r>
              <a:rPr altLang="en-GB" sz="2400" lang="en-US"/>
              <a:t>A</a:t>
            </a:r>
            <a:r>
              <a:rPr altLang="en-GB" sz="2400" lang="en-US"/>
              <a:t>n</a:t>
            </a:r>
            <a:r>
              <a:rPr altLang="en-GB" sz="2400" lang="en-US"/>
              <a:t>c</a:t>
            </a:r>
            <a:r>
              <a:rPr altLang="en-GB" sz="2400" lang="en-US"/>
              <a:t>h</a:t>
            </a:r>
            <a:r>
              <a:rPr altLang="en-GB" sz="2400" lang="en-US"/>
              <a:t>a</a:t>
            </a:r>
            <a:r>
              <a:rPr altLang="en-GB" sz="2400" lang="en-US"/>
              <a:t>l</a:t>
            </a:r>
            <a:r>
              <a:rPr altLang="en-GB" sz="2400" lang="en-US"/>
              <a:t>.</a:t>
            </a:r>
            <a:r>
              <a:rPr altLang="en-GB" sz="2400" lang="en-US"/>
              <a:t> </a:t>
            </a:r>
            <a:r>
              <a:rPr altLang="en-GB" sz="2400" lang="en-US"/>
              <a:t>S</a:t>
            </a:r>
            <a:endParaRPr dirty="0" sz="2400" lang="en-US"/>
          </a:p>
          <a:p>
            <a:r>
              <a:rPr dirty="0" sz="2400" lang="en-US"/>
              <a:t>REGISTER NO:</a:t>
            </a:r>
            <a:r>
              <a:rPr altLang="en-GB" dirty="0" sz="2400" lang="en-US"/>
              <a:t>3</a:t>
            </a:r>
            <a:r>
              <a:rPr altLang="en-GB" dirty="0" sz="2400" lang="en-US"/>
              <a:t>1</a:t>
            </a:r>
            <a:r>
              <a:rPr altLang="en-GB" dirty="0" sz="2400" lang="en-US"/>
              <a:t>2</a:t>
            </a:r>
            <a:r>
              <a:rPr altLang="en-GB" dirty="0" sz="2400" lang="en-US"/>
              <a:t>2</a:t>
            </a:r>
            <a:r>
              <a:rPr altLang="en-GB" dirty="0" sz="2400" lang="en-US"/>
              <a:t>1</a:t>
            </a:r>
            <a:r>
              <a:rPr altLang="en-GB" dirty="0" sz="2400" lang="en-US"/>
              <a:t>7</a:t>
            </a:r>
            <a:r>
              <a:rPr altLang="en-GB" dirty="0" sz="2400" lang="en-US"/>
              <a:t>1</a:t>
            </a:r>
            <a:r>
              <a:rPr altLang="en-GB" dirty="0" sz="2400" lang="en-US"/>
              <a:t>0</a:t>
            </a:r>
            <a:r>
              <a:rPr altLang="en-GB" dirty="0" sz="2400" lang="en-US"/>
              <a:t>2</a:t>
            </a:r>
            <a:endParaRPr altLang="en-US" lang="zh-CN"/>
          </a:p>
          <a:p>
            <a:r>
              <a:rPr dirty="0" sz="2400" lang="en-US"/>
              <a:t>DEPARTMENT:</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a:t>
            </a:r>
            <a:r>
              <a:rPr altLang="en-GB" dirty="0" sz="2400" lang="en-US"/>
              <a:t>g</a:t>
            </a:r>
            <a:r>
              <a:rPr altLang="en-GB" dirty="0" sz="2400" lang="en-US"/>
              <a:t>e</a:t>
            </a:r>
            <a:r>
              <a:rPr altLang="en-GB" dirty="0" sz="2400" lang="en-US"/>
              <a:t>n</a:t>
            </a:r>
            <a:r>
              <a:rPr altLang="en-GB" dirty="0" sz="2400" lang="en-US"/>
              <a:t>e</a:t>
            </a:r>
            <a:r>
              <a:rPr altLang="en-GB" dirty="0" sz="2400" lang="en-US"/>
              <a:t>ral</a:t>
            </a:r>
            <a:r>
              <a:rPr altLang="en-GB" dirty="0" sz="2400" lang="en-US"/>
              <a:t>)</a:t>
            </a:r>
            <a:endParaRPr altLang="en-US" lang="zh-CN"/>
          </a:p>
          <a:p>
            <a:r>
              <a:rPr dirty="0" sz="2400" lang="en-US"/>
              <a:t>COLLEGE</a:t>
            </a:r>
            <a:r>
              <a:rPr altLang="en-GB" dirty="0" sz="2400" lang="en-US"/>
              <a:t> </a:t>
            </a:r>
            <a:r>
              <a:rPr altLang="en-GB" dirty="0" sz="2400" lang="en-US"/>
              <a:t>:</a:t>
            </a:r>
            <a:r>
              <a:rPr altLang="en-GB" dirty="0" sz="2400" lang="en-US"/>
              <a:t> </a:t>
            </a:r>
            <a:r>
              <a:rPr altLang="en-GB" dirty="0" sz="2400" lang="en-US"/>
              <a:t>S</a:t>
            </a:r>
            <a:r>
              <a:rPr altLang="en-GB" dirty="0" sz="2400" lang="en-US"/>
              <a:t>h</a:t>
            </a:r>
            <a:r>
              <a:rPr altLang="en-GB" dirty="0" sz="2400" lang="en-US"/>
              <a:t>r</a:t>
            </a:r>
            <a:r>
              <a:rPr altLang="en-GB" dirty="0" sz="2400" lang="en-US"/>
              <a:t>i</a:t>
            </a:r>
            <a:r>
              <a:rPr altLang="en-GB" dirty="0" sz="2400" lang="en-US"/>
              <a:t> </a:t>
            </a:r>
            <a:r>
              <a:rPr altLang="en-GB" dirty="0" sz="2400" lang="en-US"/>
              <a:t>Krishnaswamy </a:t>
            </a:r>
            <a:r>
              <a:rPr altLang="en-GB" dirty="0" sz="2400" lang="en-US"/>
              <a:t>college </a:t>
            </a:r>
            <a:r>
              <a:rPr altLang="en-GB" dirty="0" sz="2400" lang="en-US"/>
              <a:t>for </a:t>
            </a:r>
            <a:r>
              <a:rPr altLang="en-GB"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579621"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rot="21587126">
            <a:off x="408904" y="1596817"/>
            <a:ext cx="8936659" cy="4282440"/>
          </a:xfrm>
          <a:prstGeom prst="rect"/>
        </p:spPr>
        <p:txBody>
          <a:bodyPr rtlCol="0" wrap="square">
            <a:spAutoFit/>
          </a:bodyPr>
          <a:p>
            <a:r>
              <a:rPr sz="2800" lang="en-GB">
                <a:solidFill>
                  <a:srgbClr val="000000"/>
                </a:solidFill>
              </a:rPr>
              <a:t>Modeling an employee performance scorecard in Excel involves:
1. **Define Criteria:Identify key performance indicators (KPIs), goals, and competencies relevant to the role.
2. **Design Layout:Create a structured layout with sections for employee details, performance metrics, and scoring.
3. **Input Data:Set up cells for data entry, including performance ratings and comments.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rot="21600000">
            <a:off x="755540" y="378894"/>
            <a:ext cx="3421182"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755540" y="1116130"/>
            <a:ext cx="11383658"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rot="21600000">
            <a:off x="755332" y="2100339"/>
            <a:ext cx="8485706" cy="3444242"/>
          </a:xfrm>
          <a:prstGeom prst="rect"/>
        </p:spPr>
        <p:txBody>
          <a:bodyPr rtlCol="0" wrap="square">
            <a:spAutoFit/>
          </a:bodyPr>
          <a:p>
            <a:r>
              <a:rPr sz="2800" lang="en-GB">
                <a:solidFill>
                  <a:srgbClr val="000000"/>
                </a:solidFill>
              </a:rPr>
              <a:t>Creating an employee performance scorecard in Excel involves setting up a spreadsheet to track and evaluate key performance indicators (KPIs) for employees. Start by identifying relevant KPIs that align with job roles and company goals. Create columns for each KPI, along with criteria for evaluation. Input employee data and set up formulas to calculate scores.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929640"/>
          </a:xfrm>
          <a:prstGeom prst="rect"/>
          <a:noFill/>
        </p:spPr>
        <p:txBody>
          <a:bodyPr rtlCol="0" wrap="square">
            <a:spAutoFit/>
          </a:bodyPr>
          <a:p>
            <a:r>
              <a:rPr altLang="en-GB" dirty="0" sz="2800" lang="en-US">
                <a:solidFill>
                  <a:srgbClr val="000000"/>
                </a:solidFill>
                <a:latin typeface="Times New Roman" panose="02020603050405020304" pitchFamily="18" charset="0"/>
                <a:cs typeface="Times New Roman" panose="02020603050405020304" pitchFamily="18" charset="0"/>
              </a:rPr>
              <a:t>C</a:t>
            </a:r>
            <a:r>
              <a:rPr altLang="en-GB" dirty="0" sz="2800" lang="en-US">
                <a:solidFill>
                  <a:srgbClr val="000000"/>
                </a:solidFill>
                <a:latin typeface="Times New Roman" panose="02020603050405020304" pitchFamily="18" charset="0"/>
                <a:cs typeface="Times New Roman" panose="02020603050405020304" pitchFamily="18" charset="0"/>
              </a:rPr>
              <a:t>r</a:t>
            </a:r>
            <a:r>
              <a:rPr altLang="en-GB" dirty="0" sz="2800" lang="en-US">
                <a:solidFill>
                  <a:srgbClr val="000000"/>
                </a:solidFill>
                <a:latin typeface="Times New Roman" panose="02020603050405020304" pitchFamily="18" charset="0"/>
                <a:cs typeface="Times New Roman" panose="02020603050405020304" pitchFamily="18" charset="0"/>
              </a:rPr>
              <a:t>e</a:t>
            </a:r>
            <a:r>
              <a:rPr altLang="en-GB" dirty="0" sz="2800" lang="en-US">
                <a:solidFill>
                  <a:srgbClr val="000000"/>
                </a:solidFill>
                <a:latin typeface="Times New Roman" panose="02020603050405020304" pitchFamily="18" charset="0"/>
                <a:cs typeface="Times New Roman" panose="02020603050405020304" pitchFamily="18" charset="0"/>
              </a:rPr>
              <a:t>a</a:t>
            </a:r>
            <a:r>
              <a:rPr altLang="en-GB" dirty="0" sz="2800" lang="en-US">
                <a:solidFill>
                  <a:srgbClr val="000000"/>
                </a:solidFill>
                <a:latin typeface="Times New Roman" panose="02020603050405020304" pitchFamily="18" charset="0"/>
                <a:cs typeface="Times New Roman" panose="02020603050405020304" pitchFamily="18" charset="0"/>
              </a:rPr>
              <a:t>t</a:t>
            </a:r>
            <a:r>
              <a:rPr altLang="en-GB" dirty="0" sz="2800" lang="en-US">
                <a:solidFill>
                  <a:srgbClr val="000000"/>
                </a:solidFill>
                <a:latin typeface="Times New Roman" panose="02020603050405020304" pitchFamily="18" charset="0"/>
                <a:cs typeface="Times New Roman" panose="02020603050405020304" pitchFamily="18" charset="0"/>
              </a:rPr>
              <a:t>i</a:t>
            </a:r>
            <a:r>
              <a:rPr altLang="en-GB" dirty="0" sz="2800" lang="en-US">
                <a:solidFill>
                  <a:srgbClr val="000000"/>
                </a:solidFill>
                <a:latin typeface="Times New Roman" panose="02020603050405020304" pitchFamily="18" charset="0"/>
                <a:cs typeface="Times New Roman" panose="02020603050405020304" pitchFamily="18" charset="0"/>
              </a:rPr>
              <a:t>ng </a:t>
            </a:r>
            <a:r>
              <a:rPr altLang="en-GB" dirty="0" sz="2800" lang="en-US">
                <a:solidFill>
                  <a:srgbClr val="000000"/>
                </a:solidFill>
                <a:latin typeface="Times New Roman" panose="02020603050405020304" pitchFamily="18" charset="0"/>
                <a:cs typeface="Times New Roman" panose="02020603050405020304" pitchFamily="18" charset="0"/>
              </a:rPr>
              <a:t>a</a:t>
            </a:r>
            <a:r>
              <a:rPr altLang="en-GB" dirty="0" sz="2800" lang="en-US">
                <a:solidFill>
                  <a:srgbClr val="000000"/>
                </a:solidFill>
                <a:latin typeface="Times New Roman" panose="02020603050405020304" pitchFamily="18" charset="0"/>
                <a:cs typeface="Times New Roman" panose="02020603050405020304" pitchFamily="18" charset="0"/>
              </a:rPr>
              <a:t>n</a:t>
            </a:r>
            <a:r>
              <a:rPr altLang="en-GB" dirty="0" sz="2800" lang="en-US">
                <a:solidFill>
                  <a:srgbClr val="000000"/>
                </a:solidFill>
                <a:latin typeface="Times New Roman" panose="02020603050405020304" pitchFamily="18" charset="0"/>
                <a:cs typeface="Times New Roman" panose="02020603050405020304" pitchFamily="18" charset="0"/>
              </a:rPr>
              <a:t>d</a:t>
            </a:r>
            <a:r>
              <a:rPr altLang="en-GB" dirty="0" sz="2800" lang="en-US">
                <a:solidFill>
                  <a:srgbClr val="000000"/>
                </a:solidFill>
                <a:latin typeface="Times New Roman" panose="02020603050405020304" pitchFamily="18" charset="0"/>
                <a:cs typeface="Times New Roman" panose="02020603050405020304" pitchFamily="18" charset="0"/>
              </a:rPr>
              <a:t> </a:t>
            </a:r>
            <a:r>
              <a:rPr altLang="en-GB" dirty="0" sz="2800" lang="en-US">
                <a:solidFill>
                  <a:srgbClr val="000000"/>
                </a:solidFill>
                <a:latin typeface="Times New Roman" panose="02020603050405020304" pitchFamily="18" charset="0"/>
                <a:cs typeface="Times New Roman" panose="02020603050405020304" pitchFamily="18" charset="0"/>
              </a:rPr>
              <a:t>e</a:t>
            </a:r>
            <a:r>
              <a:rPr altLang="en-GB" dirty="0" sz="2800" lang="en-US">
                <a:solidFill>
                  <a:srgbClr val="000000"/>
                </a:solidFill>
                <a:latin typeface="Times New Roman" panose="02020603050405020304" pitchFamily="18" charset="0"/>
                <a:cs typeface="Times New Roman" panose="02020603050405020304" pitchFamily="18" charset="0"/>
              </a:rPr>
              <a:t>m</a:t>
            </a:r>
            <a:r>
              <a:rPr altLang="en-GB" dirty="0" sz="2800" lang="en-US">
                <a:solidFill>
                  <a:srgbClr val="000000"/>
                </a:solidFill>
                <a:latin typeface="Times New Roman" panose="02020603050405020304" pitchFamily="18" charset="0"/>
                <a:cs typeface="Times New Roman" panose="02020603050405020304" pitchFamily="18" charset="0"/>
              </a:rPr>
              <a:t>p</a:t>
            </a:r>
            <a:r>
              <a:rPr altLang="en-GB" dirty="0" sz="2800" lang="en-US">
                <a:solidFill>
                  <a:srgbClr val="000000"/>
                </a:solidFill>
                <a:latin typeface="Times New Roman" panose="02020603050405020304" pitchFamily="18" charset="0"/>
                <a:cs typeface="Times New Roman" panose="02020603050405020304" pitchFamily="18" charset="0"/>
              </a:rPr>
              <a:t>l</a:t>
            </a:r>
            <a:r>
              <a:rPr altLang="en-GB" dirty="0" sz="2800" lang="en-US">
                <a:solidFill>
                  <a:srgbClr val="000000"/>
                </a:solidFill>
                <a:latin typeface="Times New Roman" panose="02020603050405020304" pitchFamily="18" charset="0"/>
                <a:cs typeface="Times New Roman" panose="02020603050405020304" pitchFamily="18" charset="0"/>
              </a:rPr>
              <a:t>o</a:t>
            </a:r>
            <a:r>
              <a:rPr altLang="en-GB" dirty="0" sz="2800" lang="en-US">
                <a:solidFill>
                  <a:srgbClr val="000000"/>
                </a:solidFill>
                <a:latin typeface="Times New Roman" panose="02020603050405020304" pitchFamily="18" charset="0"/>
                <a:cs typeface="Times New Roman" panose="02020603050405020304" pitchFamily="18" charset="0"/>
              </a:rPr>
              <a:t>ye</a:t>
            </a:r>
            <a:r>
              <a:rPr altLang="en-GB" dirty="0" sz="2800" lang="en-US">
                <a:solidFill>
                  <a:srgbClr val="000000"/>
                </a:solidFill>
                <a:latin typeface="Times New Roman" panose="02020603050405020304" pitchFamily="18" charset="0"/>
                <a:cs typeface="Times New Roman" panose="02020603050405020304" pitchFamily="18" charset="0"/>
              </a:rPr>
              <a:t> </a:t>
            </a:r>
            <a:r>
              <a:rPr altLang="en-GB" dirty="0" sz="2800" lang="en-US">
                <a:solidFill>
                  <a:srgbClr val="000000"/>
                </a:solidFill>
                <a:latin typeface="Times New Roman" panose="02020603050405020304" pitchFamily="18" charset="0"/>
                <a:cs typeface="Times New Roman" panose="02020603050405020304" pitchFamily="18" charset="0"/>
              </a:rPr>
              <a:t>p</a:t>
            </a:r>
            <a:r>
              <a:rPr altLang="en-GB" dirty="0" sz="2800" lang="en-US">
                <a:solidFill>
                  <a:srgbClr val="000000"/>
                </a:solidFill>
                <a:latin typeface="Times New Roman" panose="02020603050405020304" pitchFamily="18" charset="0"/>
                <a:cs typeface="Times New Roman" panose="02020603050405020304" pitchFamily="18" charset="0"/>
              </a:rPr>
              <a:t>e</a:t>
            </a:r>
            <a:r>
              <a:rPr altLang="en-GB" dirty="0" sz="2800" lang="en-US">
                <a:solidFill>
                  <a:srgbClr val="000000"/>
                </a:solidFill>
                <a:latin typeface="Times New Roman" panose="02020603050405020304" pitchFamily="18" charset="0"/>
                <a:cs typeface="Times New Roman" panose="02020603050405020304" pitchFamily="18" charset="0"/>
              </a:rPr>
              <a:t>r</a:t>
            </a:r>
            <a:r>
              <a:rPr altLang="en-GB" dirty="0" sz="2800" lang="en-US">
                <a:solidFill>
                  <a:srgbClr val="000000"/>
                </a:solidFill>
                <a:latin typeface="Times New Roman" panose="02020603050405020304" pitchFamily="18" charset="0"/>
                <a:cs typeface="Times New Roman" panose="02020603050405020304" pitchFamily="18" charset="0"/>
              </a:rPr>
              <a:t>f</a:t>
            </a:r>
            <a:r>
              <a:rPr altLang="en-GB" dirty="0" sz="2800" lang="en-US">
                <a:solidFill>
                  <a:srgbClr val="000000"/>
                </a:solidFill>
                <a:latin typeface="Times New Roman" panose="02020603050405020304" pitchFamily="18" charset="0"/>
                <a:cs typeface="Times New Roman" panose="02020603050405020304" pitchFamily="18" charset="0"/>
              </a:rPr>
              <a:t>ormance </a:t>
            </a:r>
            <a:r>
              <a:rPr altLang="en-GB" dirty="0" sz="2800" lang="en-US">
                <a:solidFill>
                  <a:srgbClr val="000000"/>
                </a:solidFill>
                <a:latin typeface="Times New Roman" panose="02020603050405020304" pitchFamily="18" charset="0"/>
                <a:cs typeface="Times New Roman" panose="02020603050405020304" pitchFamily="18" charset="0"/>
              </a:rPr>
              <a:t>s</a:t>
            </a:r>
            <a:r>
              <a:rPr altLang="en-GB" dirty="0" sz="2800" lang="en-US">
                <a:solidFill>
                  <a:srgbClr val="000000"/>
                </a:solidFill>
                <a:latin typeface="Times New Roman" panose="02020603050405020304" pitchFamily="18" charset="0"/>
                <a:cs typeface="Times New Roman" panose="02020603050405020304" pitchFamily="18" charset="0"/>
              </a:rPr>
              <a:t>c</a:t>
            </a:r>
            <a:r>
              <a:rPr altLang="en-GB" dirty="0" sz="2800" lang="en-US">
                <a:solidFill>
                  <a:srgbClr val="000000"/>
                </a:solidFill>
                <a:latin typeface="Times New Roman" panose="02020603050405020304" pitchFamily="18" charset="0"/>
                <a:cs typeface="Times New Roman" panose="02020603050405020304" pitchFamily="18" charset="0"/>
              </a:rPr>
              <a:t>o</a:t>
            </a:r>
            <a:r>
              <a:rPr altLang="en-GB" dirty="0" sz="2800" lang="en-US">
                <a:solidFill>
                  <a:srgbClr val="000000"/>
                </a:solidFill>
                <a:latin typeface="Times New Roman" panose="02020603050405020304" pitchFamily="18" charset="0"/>
                <a:cs typeface="Times New Roman" panose="02020603050405020304" pitchFamily="18" charset="0"/>
              </a:rPr>
              <a:t>r</a:t>
            </a:r>
            <a:r>
              <a:rPr altLang="en-GB" dirty="0" sz="2800" lang="en-US">
                <a:solidFill>
                  <a:srgbClr val="000000"/>
                </a:solidFill>
                <a:latin typeface="Times New Roman" panose="02020603050405020304" pitchFamily="18" charset="0"/>
                <a:cs typeface="Times New Roman" panose="02020603050405020304" pitchFamily="18" charset="0"/>
              </a:rPr>
              <a:t>e</a:t>
            </a:r>
            <a:r>
              <a:rPr altLang="en-GB" dirty="0" sz="2800" lang="en-US">
                <a:solidFill>
                  <a:srgbClr val="000000"/>
                </a:solidFill>
                <a:latin typeface="Times New Roman" panose="02020603050405020304" pitchFamily="18" charset="0"/>
                <a:cs typeface="Times New Roman" panose="02020603050405020304" pitchFamily="18" charset="0"/>
              </a:rPr>
              <a:t>c</a:t>
            </a:r>
            <a:r>
              <a:rPr altLang="en-GB" dirty="0" sz="2800" lang="en-US">
                <a:solidFill>
                  <a:srgbClr val="000000"/>
                </a:solidFill>
                <a:latin typeface="Times New Roman" panose="02020603050405020304" pitchFamily="18" charset="0"/>
                <a:cs typeface="Times New Roman" panose="02020603050405020304" pitchFamily="18" charset="0"/>
              </a:rPr>
              <a:t>a</a:t>
            </a:r>
            <a:r>
              <a:rPr altLang="en-GB" dirty="0" sz="2800" lang="en-US">
                <a:solidFill>
                  <a:srgbClr val="000000"/>
                </a:solidFill>
                <a:latin typeface="Times New Roman" panose="02020603050405020304" pitchFamily="18" charset="0"/>
                <a:cs typeface="Times New Roman" panose="02020603050405020304" pitchFamily="18" charset="0"/>
              </a:rPr>
              <a:t>r</a:t>
            </a:r>
            <a:r>
              <a:rPr altLang="en-GB" dirty="0" sz="2800" lang="en-US">
                <a:solidFill>
                  <a:srgbClr val="000000"/>
                </a:solidFill>
                <a:latin typeface="Times New Roman" panose="02020603050405020304" pitchFamily="18" charset="0"/>
                <a:cs typeface="Times New Roman" panose="02020603050405020304" pitchFamily="18" charset="0"/>
              </a:rPr>
              <a:t>d</a:t>
            </a:r>
            <a:r>
              <a:rPr altLang="en-GB" dirty="0" sz="2800" lang="en-US">
                <a:solidFill>
                  <a:srgbClr val="000000"/>
                </a:solidFill>
                <a:latin typeface="Times New Roman" panose="02020603050405020304" pitchFamily="18" charset="0"/>
                <a:cs typeface="Times New Roman" panose="02020603050405020304" pitchFamily="18" charset="0"/>
              </a:rPr>
              <a:t> </a:t>
            </a:r>
            <a:r>
              <a:rPr altLang="en-GB" dirty="0" sz="2800" lang="en-US">
                <a:solidFill>
                  <a:srgbClr val="000000"/>
                </a:solidFill>
                <a:latin typeface="Times New Roman" panose="02020603050405020304" pitchFamily="18" charset="0"/>
                <a:cs typeface="Times New Roman" panose="02020603050405020304" pitchFamily="18" charset="0"/>
              </a:rPr>
              <a:t>i</a:t>
            </a:r>
            <a:r>
              <a:rPr altLang="en-GB" dirty="0" sz="2800" lang="en-US">
                <a:solidFill>
                  <a:srgbClr val="000000"/>
                </a:solidFill>
                <a:latin typeface="Times New Roman" panose="02020603050405020304" pitchFamily="18" charset="0"/>
                <a:cs typeface="Times New Roman" panose="02020603050405020304" pitchFamily="18" charset="0"/>
              </a:rPr>
              <a:t>n</a:t>
            </a:r>
            <a:r>
              <a:rPr altLang="en-GB" dirty="0" sz="2800" lang="en-US">
                <a:solidFill>
                  <a:srgbClr val="000000"/>
                </a:solidFill>
                <a:latin typeface="Times New Roman" panose="02020603050405020304" pitchFamily="18" charset="0"/>
                <a:cs typeface="Times New Roman" panose="02020603050405020304" pitchFamily="18" charset="0"/>
              </a:rPr>
              <a:t> </a:t>
            </a:r>
            <a:r>
              <a:rPr altLang="en-GB" dirty="0" sz="2800" lang="en-US">
                <a:solidFill>
                  <a:srgbClr val="000000"/>
                </a:solidFill>
                <a:latin typeface="Times New Roman" panose="02020603050405020304" pitchFamily="18" charset="0"/>
                <a:cs typeface="Times New Roman" panose="02020603050405020304" pitchFamily="18" charset="0"/>
              </a:rPr>
              <a:t>e</a:t>
            </a:r>
            <a:r>
              <a:rPr altLang="en-GB" dirty="0" sz="2800" lang="en-US">
                <a:solidFill>
                  <a:srgbClr val="000000"/>
                </a:solidFill>
                <a:latin typeface="Times New Roman" panose="02020603050405020304" pitchFamily="18" charset="0"/>
                <a:cs typeface="Times New Roman" panose="02020603050405020304" pitchFamily="18" charset="0"/>
              </a:rPr>
              <a:t>x</a:t>
            </a:r>
            <a:r>
              <a:rPr altLang="en-GB" dirty="0" sz="2800" lang="en-US">
                <a:solidFill>
                  <a:srgbClr val="000000"/>
                </a:solidFill>
                <a:latin typeface="Times New Roman" panose="02020603050405020304" pitchFamily="18" charset="0"/>
                <a:cs typeface="Times New Roman" panose="02020603050405020304" pitchFamily="18" charset="0"/>
              </a:rPr>
              <a:t>cel </a:t>
            </a:r>
            <a:endParaRPr dirty="0" sz="2800" lang="en-I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149946"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altLang="en-GB" dirty="0" sz="4250" lang="en-US" spc="10"/>
              <a:t>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600000">
            <a:off x="834071" y="2019299"/>
            <a:ext cx="6619507" cy="3444241"/>
          </a:xfrm>
          <a:prstGeom prst="rect"/>
        </p:spPr>
        <p:txBody>
          <a:bodyPr rtlCol="0" wrap="square">
            <a:spAutoFit/>
          </a:bodyPr>
          <a:p>
            <a:r>
              <a:rPr sz="2800" lang="en-GB">
                <a:solidFill>
                  <a:srgbClr val="000000"/>
                </a:solidFill>
              </a:rPr>
              <a:t>To create an employee performance scorecard in Excel, you need to design a tool that evaluates and tracks employees' performance based on predefined criteria. The scorecard should include key performance indicators (KPIs), goals, and assessment metrics.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rot="31560">
            <a:off x="449176" y="2337585"/>
            <a:ext cx="6219677" cy="3025141"/>
          </a:xfrm>
          <a:prstGeom prst="rect"/>
        </p:spPr>
        <p:txBody>
          <a:bodyPr rtlCol="0" wrap="square">
            <a:spAutoFit/>
          </a:bodyPr>
          <a:p>
            <a:r>
              <a:rPr sz="2800" lang="en-GB">
                <a:solidFill>
                  <a:srgbClr val="000000"/>
                </a:solidFill>
              </a:rPr>
              <a:t>The project involves developing an employee performance scorecard in Excel to systematically assess and track employee performance. The scorecard will include criteria such as job-specific skills, goals, and key performance indicators (KPIs).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rot="17100">
            <a:off x="1221655" y="2322232"/>
            <a:ext cx="7015010" cy="2186940"/>
          </a:xfrm>
          <a:prstGeom prst="rect"/>
        </p:spPr>
        <p:txBody>
          <a:bodyPr rtlCol="0" wrap="square">
            <a:spAutoFit/>
          </a:bodyPr>
          <a:p>
            <a:r>
              <a:rPr sz="2800" lang="en-GB">
                <a:solidFill>
                  <a:srgbClr val="000000"/>
                </a:solidFill>
              </a:rPr>
              <a:t>The end users of an employee performance scorecard in Excel are typically HR managers, team leaders, and supervisors who need to assess, track, and manage employee performance.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918954" y="1745297"/>
            <a:ext cx="7868564" cy="3444240"/>
          </a:xfrm>
          <a:prstGeom prst="rect"/>
        </p:spPr>
        <p:txBody>
          <a:bodyPr rtlCol="0" wrap="square">
            <a:spAutoFit/>
          </a:bodyPr>
          <a:p>
            <a:r>
              <a:rPr sz="2800" lang="en-GB">
                <a:solidFill>
                  <a:srgbClr val="000000"/>
                </a:solidFill>
              </a:rPr>
              <a:t>**Solution:Create a customizable Excel-based employee performance scorecard that tracks key performance indicators, goals, and achievements.
**Value Proposition: This solution provides a cost-effective, user-friendly tool for evaluating employee performance.</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56033" y="1770336"/>
            <a:ext cx="8472973" cy="4701540"/>
          </a:xfrm>
          <a:prstGeom prst="rect"/>
        </p:spPr>
        <p:txBody>
          <a:bodyPr rtlCol="0" wrap="square">
            <a:spAutoFit/>
          </a:bodyPr>
          <a:p>
            <a:r>
              <a:rPr sz="2800" lang="en-GB">
                <a:solidFill>
                  <a:srgbClr val="000000"/>
                </a:solidFill>
              </a:rPr>
              <a:t>The dataset for an employee performance scorecard typically includes:
1. **Employee Information:</a:t>
            </a:r>
            <a:r>
              <a:rPr sz="2800" lang="en-GB">
                <a:solidFill>
                  <a:srgbClr val="000000"/>
                </a:solidFill>
              </a:rPr>
              <a:t>Name, ID, department, and role.
2. **Performance Criteria: Key performance indicators (KPIs), goals, and job-specific skills.
3. Assessment Data:Ratings or scores for each KPI, goal achievement percentages, and qualitative feedback.
</a:t>
            </a:r>
            <a:r>
              <a:rPr altLang="en-GB" sz="2800" lang="en-US">
                <a:solidFill>
                  <a:srgbClr val="000000"/>
                </a:solidFill>
              </a:rPr>
              <a:t>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823422" y="2203596"/>
            <a:ext cx="7386421" cy="4282440"/>
          </a:xfrm>
          <a:prstGeom prst="rect"/>
        </p:spPr>
        <p:txBody>
          <a:bodyPr rtlCol="0" wrap="square">
            <a:spAutoFit/>
          </a:bodyPr>
          <a:p>
            <a:r>
              <a:rPr sz="2800" lang="en-GB">
                <a:solidFill>
                  <a:srgbClr val="000000"/>
                </a:solidFill>
              </a:rPr>
              <a:t>The "wow" factor in our Excel-based employee performance scorecard solution lies in its ability to deliver a highly customizable, easy-to-use tool that automates performance tracking and reporting. It integrates real-time data updates and visual analytics, providing clear insights into employee performance and facilitating more informed and efficient performance reviews.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Varsha .P.B</cp:lastModifiedBy>
  <dcterms:created xsi:type="dcterms:W3CDTF">2024-03-27T19:07:22Z</dcterms:created>
  <dcterms:modified xsi:type="dcterms:W3CDTF">2024-08-30T08:30:45Z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fb723a4a6cf646d9a3fe1d62fe367c71</vt:lpwstr>
  </property>
</Properties>
</file>