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16"/>
  </p:notesMasterIdLst>
  <p:sldIdLst>
    <p:sldId id="256" r:id="rId2"/>
    <p:sldId id="282" r:id="rId3"/>
    <p:sldId id="259" r:id="rId4"/>
    <p:sldId id="263" r:id="rId5"/>
    <p:sldId id="276" r:id="rId6"/>
    <p:sldId id="279" r:id="rId7"/>
    <p:sldId id="280" r:id="rId8"/>
    <p:sldId id="277" r:id="rId9"/>
    <p:sldId id="265" r:id="rId10"/>
    <p:sldId id="283" r:id="rId11"/>
    <p:sldId id="284" r:id="rId12"/>
    <p:sldId id="278" r:id="rId13"/>
    <p:sldId id="266" r:id="rId14"/>
    <p:sldId id="281"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4C3BF-1A10-4B92-96AB-47F865D61E6E}" v="13" dt="2024-03-12T08:19:33.669"/>
    <p1510:client id="{3330E524-95A7-4501-9B5E-A4068B709A02}" v="357" dt="2024-03-11T15:57:55.192"/>
    <p1510:client id="{6B27C201-EBC7-44F9-AEAB-DD826056B622}" v="103" dt="2024-03-12T06:42:36.008"/>
    <p1510:client id="{78B62356-E781-4811-8B32-1567579EE924}" v="12" dt="2024-03-12T08:15:59.168"/>
    <p1510:client id="{A7E78034-0D13-4818-B3BB-6E26AD819C55}" v="449" dt="2024-03-12T05:09:48.168"/>
    <p1510:client id="{D55D0E7F-1FA6-4823-A8B4-BDFF93EAC93C}" v="290" dt="2024-03-11T17:24:34.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220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864690"/>
            <a:ext cx="7772400" cy="1882775"/>
          </a:xfrm>
          <a:prstGeom prst="rect">
            <a:avLst/>
          </a:prstGeom>
          <a:noFill/>
          <a:ln>
            <a:noFill/>
          </a:ln>
        </p:spPr>
        <p:txBody>
          <a:bodyPr spcFirstLastPara="1" wrap="square" lIns="91425" tIns="45700" rIns="91425" bIns="45700" anchor="ctr" anchorCtr="0">
            <a:normAutofit/>
          </a:bodyPr>
          <a:lstStyle/>
          <a:p>
            <a:pPr>
              <a:buSzPts val="4400"/>
            </a:pPr>
            <a:r>
              <a:rPr lang="en-US" sz="3550" b="1" i="1" dirty="0">
                <a:ln/>
                <a:solidFill>
                  <a:schemeClr val="tx1"/>
                </a:solidFill>
                <a:effectLst>
                  <a:outerShdw blurRad="38100" dist="19050" dir="2700000" algn="tl" rotWithShape="0">
                    <a:schemeClr val="dk1">
                      <a:alpha val="40000"/>
                    </a:schemeClr>
                  </a:outerShdw>
                </a:effectLst>
              </a:rPr>
              <a:t>WhatsApp: Analysis of algorithms implemented for </a:t>
            </a:r>
            <a:br>
              <a:rPr lang="en-US" sz="3550" b="1" i="1" dirty="0">
                <a:ln/>
                <a:effectLst>
                  <a:outerShdw blurRad="38100" dist="19050" dir="2700000" algn="tl" rotWithShape="0">
                    <a:schemeClr val="dk1">
                      <a:alpha val="40000"/>
                    </a:schemeClr>
                  </a:outerShdw>
                </a:effectLst>
              </a:rPr>
            </a:br>
            <a:r>
              <a:rPr lang="en-US" sz="3550" b="1" i="1" dirty="0">
                <a:ln/>
                <a:solidFill>
                  <a:schemeClr val="tx1"/>
                </a:solidFill>
                <a:effectLst>
                  <a:outerShdw blurRad="38100" dist="19050" dir="2700000" algn="tl" rotWithShape="0">
                    <a:schemeClr val="dk1">
                      <a:alpha val="40000"/>
                    </a:schemeClr>
                  </a:outerShdw>
                </a:effectLst>
              </a:rPr>
              <a:t>Text data compression</a:t>
            </a:r>
          </a:p>
        </p:txBody>
      </p:sp>
      <p:sp>
        <p:nvSpPr>
          <p:cNvPr id="89" name="Google Shape;89;p13"/>
          <p:cNvSpPr txBox="1">
            <a:spLocks noGrp="1"/>
          </p:cNvSpPr>
          <p:nvPr>
            <p:ph type="subTitle" idx="1"/>
          </p:nvPr>
        </p:nvSpPr>
        <p:spPr>
          <a:xfrm>
            <a:off x="1360227" y="3273188"/>
            <a:ext cx="6423546" cy="1617259"/>
          </a:xfrm>
          <a:prstGeom prst="rect">
            <a:avLst/>
          </a:prstGeom>
          <a:noFill/>
          <a:ln>
            <a:noFill/>
          </a:ln>
        </p:spPr>
        <p:txBody>
          <a:bodyPr spcFirstLastPara="1" wrap="square" lIns="91425" tIns="45700" rIns="91425" bIns="45700" anchor="t" anchorCtr="0">
            <a:normAutofit lnSpcReduction="10000"/>
          </a:bodyPr>
          <a:lstStyle/>
          <a:p>
            <a:pPr marL="0" indent="0">
              <a:spcBef>
                <a:spcPts val="0"/>
              </a:spcBef>
              <a:buSzPct val="100000"/>
            </a:pPr>
            <a:r>
              <a:rPr lang="en-US" dirty="0"/>
              <a:t>By:</a:t>
            </a:r>
          </a:p>
          <a:p>
            <a:pPr marL="0" indent="0">
              <a:spcBef>
                <a:spcPts val="0"/>
              </a:spcBef>
            </a:pPr>
            <a:r>
              <a:rPr lang="en-US" dirty="0"/>
              <a:t>Anish Raj Hota:RA2211028010119</a:t>
            </a:r>
          </a:p>
          <a:p>
            <a:pPr marL="0" indent="0">
              <a:spcBef>
                <a:spcPts val="590"/>
              </a:spcBef>
              <a:buSzPct val="100000"/>
            </a:pPr>
            <a:r>
              <a:rPr lang="en-US" dirty="0"/>
              <a:t>Amitesh Rawal:RA2211028010080</a:t>
            </a:r>
          </a:p>
        </p:txBody>
      </p:sp>
      <p:sp>
        <p:nvSpPr>
          <p:cNvPr id="2" name="TextBox 1">
            <a:extLst>
              <a:ext uri="{FF2B5EF4-FFF2-40B4-BE49-F238E27FC236}">
                <a16:creationId xmlns:a16="http://schemas.microsoft.com/office/drawing/2014/main" id="{AF48CFA8-C27D-7704-7278-0D6F290ECC60}"/>
              </a:ext>
            </a:extLst>
          </p:cNvPr>
          <p:cNvSpPr txBox="1"/>
          <p:nvPr/>
        </p:nvSpPr>
        <p:spPr>
          <a:xfrm>
            <a:off x="127987" y="5040238"/>
            <a:ext cx="88652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latin typeface="Calibri"/>
              </a:rPr>
              <a:t>Section:R1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sp>
        <p:nvSpPr>
          <p:cNvPr id="5" name="Title 4">
            <a:extLst>
              <a:ext uri="{FF2B5EF4-FFF2-40B4-BE49-F238E27FC236}">
                <a16:creationId xmlns:a16="http://schemas.microsoft.com/office/drawing/2014/main" id="{D2713D4A-1D66-686F-EB18-70B06F50D827}"/>
              </a:ext>
            </a:extLst>
          </p:cNvPr>
          <p:cNvSpPr>
            <a:spLocks noGrp="1"/>
          </p:cNvSpPr>
          <p:nvPr>
            <p:ph type="title"/>
          </p:nvPr>
        </p:nvSpPr>
        <p:spPr/>
        <p:txBody>
          <a:bodyPr/>
          <a:lstStyle/>
          <a:p>
            <a:endParaRPr lang="en-US"/>
          </a:p>
        </p:txBody>
      </p:sp>
      <p:pic>
        <p:nvPicPr>
          <p:cNvPr id="7" name="Picture 6" descr="A screenshot of a computer program">
            <a:extLst>
              <a:ext uri="{FF2B5EF4-FFF2-40B4-BE49-F238E27FC236}">
                <a16:creationId xmlns:a16="http://schemas.microsoft.com/office/drawing/2014/main" id="{AA066093-BE19-3B6C-4163-D8E6B874E47B}"/>
              </a:ext>
            </a:extLst>
          </p:cNvPr>
          <p:cNvPicPr>
            <a:picLocks noChangeAspect="1"/>
          </p:cNvPicPr>
          <p:nvPr/>
        </p:nvPicPr>
        <p:blipFill rotWithShape="1">
          <a:blip r:embed="rId2"/>
          <a:srcRect t="38" r="6921" b="2920"/>
          <a:stretch/>
        </p:blipFill>
        <p:spPr>
          <a:xfrm>
            <a:off x="0" y="-672"/>
            <a:ext cx="9145496" cy="6859979"/>
          </a:xfrm>
          <a:prstGeom prst="rect">
            <a:avLst/>
          </a:prstGeom>
        </p:spPr>
      </p:pic>
    </p:spTree>
    <p:extLst>
      <p:ext uri="{BB962C8B-B14F-4D97-AF65-F5344CB8AC3E}">
        <p14:creationId xmlns:p14="http://schemas.microsoft.com/office/powerpoint/2010/main" val="208016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
        <p:nvSpPr>
          <p:cNvPr id="5" name="Title 4">
            <a:extLst>
              <a:ext uri="{FF2B5EF4-FFF2-40B4-BE49-F238E27FC236}">
                <a16:creationId xmlns:a16="http://schemas.microsoft.com/office/drawing/2014/main" id="{D2713D4A-1D66-686F-EB18-70B06F50D827}"/>
              </a:ext>
            </a:extLst>
          </p:cNvPr>
          <p:cNvSpPr>
            <a:spLocks noGrp="1"/>
          </p:cNvSpPr>
          <p:nvPr>
            <p:ph type="title"/>
          </p:nvPr>
        </p:nvSpPr>
        <p:spPr/>
        <p:txBody>
          <a:bodyPr/>
          <a:lstStyle/>
          <a:p>
            <a:endParaRPr lang="en-US"/>
          </a:p>
        </p:txBody>
      </p:sp>
      <p:pic>
        <p:nvPicPr>
          <p:cNvPr id="2" name="Picture 1" descr="A screenshot of a computer program">
            <a:extLst>
              <a:ext uri="{FF2B5EF4-FFF2-40B4-BE49-F238E27FC236}">
                <a16:creationId xmlns:a16="http://schemas.microsoft.com/office/drawing/2014/main" id="{6DCEA522-9F69-9F2A-C347-05A4D9095B70}"/>
              </a:ext>
            </a:extLst>
          </p:cNvPr>
          <p:cNvPicPr>
            <a:picLocks noChangeAspect="1"/>
          </p:cNvPicPr>
          <p:nvPr/>
        </p:nvPicPr>
        <p:blipFill>
          <a:blip r:embed="rId2"/>
          <a:stretch>
            <a:fillRect/>
          </a:stretch>
        </p:blipFill>
        <p:spPr>
          <a:xfrm>
            <a:off x="1" y="232"/>
            <a:ext cx="9143999" cy="6857537"/>
          </a:xfrm>
          <a:prstGeom prst="rect">
            <a:avLst/>
          </a:prstGeom>
        </p:spPr>
      </p:pic>
    </p:spTree>
    <p:extLst>
      <p:ext uri="{BB962C8B-B14F-4D97-AF65-F5344CB8AC3E}">
        <p14:creationId xmlns:p14="http://schemas.microsoft.com/office/powerpoint/2010/main" val="328223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99B3-37F4-317F-5A86-FDA440FA7DAF}"/>
              </a:ext>
            </a:extLst>
          </p:cNvPr>
          <p:cNvSpPr>
            <a:spLocks noGrp="1"/>
          </p:cNvSpPr>
          <p:nvPr>
            <p:ph type="title"/>
          </p:nvPr>
        </p:nvSpPr>
        <p:spPr>
          <a:xfrm>
            <a:off x="256117" y="94721"/>
            <a:ext cx="8229600" cy="1143000"/>
          </a:xfrm>
        </p:spPr>
        <p:txBody>
          <a:bodyPr spcFirstLastPara="1" wrap="square" lIns="91425" tIns="45700" rIns="91425" bIns="45700" anchor="t" anchorCtr="0">
            <a:noAutofit/>
          </a:bodyPr>
          <a:lstStyle/>
          <a:p>
            <a:pPr algn="l"/>
            <a:r>
              <a:rPr lang="en-US" sz="2400" dirty="0"/>
              <a:t>Links to the programs are:</a:t>
            </a:r>
            <a:br>
              <a:rPr lang="en-US" sz="2400" dirty="0"/>
            </a:br>
            <a:r>
              <a:rPr lang="en-US" sz="2400" b="1" u="sng" dirty="0"/>
              <a:t>Lz77</a:t>
            </a:r>
            <a:r>
              <a:rPr lang="en-US" sz="2400" dirty="0"/>
              <a:t>: https://pastebin.com/xQN3zEEd</a:t>
            </a:r>
            <a:br>
              <a:rPr lang="en-US" sz="2400" dirty="0"/>
            </a:br>
            <a:r>
              <a:rPr lang="en-US" sz="2400" b="1" u="sng" dirty="0"/>
              <a:t>Huffman:</a:t>
            </a:r>
            <a:r>
              <a:rPr lang="en-US" sz="2400" dirty="0"/>
              <a:t> https://pastebin.com/zqtR4qqP</a:t>
            </a:r>
          </a:p>
        </p:txBody>
      </p:sp>
      <p:sp>
        <p:nvSpPr>
          <p:cNvPr id="3" name="Text Placeholder 2">
            <a:extLst>
              <a:ext uri="{FF2B5EF4-FFF2-40B4-BE49-F238E27FC236}">
                <a16:creationId xmlns:a16="http://schemas.microsoft.com/office/drawing/2014/main" id="{7E26C0F9-73FF-6551-B888-2337F3E9C107}"/>
              </a:ext>
            </a:extLst>
          </p:cNvPr>
          <p:cNvSpPr>
            <a:spLocks noGrp="1"/>
          </p:cNvSpPr>
          <p:nvPr>
            <p:ph type="body" idx="1"/>
          </p:nvPr>
        </p:nvSpPr>
        <p:spPr>
          <a:xfrm>
            <a:off x="457200" y="1600200"/>
            <a:ext cx="6483350" cy="461963"/>
          </a:xfrm>
        </p:spPr>
        <p:txBody>
          <a:bodyPr>
            <a:normAutofit fontScale="77500" lnSpcReduction="20000"/>
          </a:bodyPr>
          <a:lstStyle/>
          <a:p>
            <a:r>
              <a:rPr lang="en-US" dirty="0"/>
              <a:t>Lz77:</a:t>
            </a:r>
          </a:p>
        </p:txBody>
      </p:sp>
      <p:sp>
        <p:nvSpPr>
          <p:cNvPr id="4" name="Slide Number Placeholder 3">
            <a:extLst>
              <a:ext uri="{FF2B5EF4-FFF2-40B4-BE49-F238E27FC236}">
                <a16:creationId xmlns:a16="http://schemas.microsoft.com/office/drawing/2014/main" id="{95157D0C-7858-785F-3E63-05F07BDF19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12</a:t>
            </a:fld>
            <a:endParaRPr lang="en-US" dirty="0"/>
          </a:p>
        </p:txBody>
      </p:sp>
      <p:pic>
        <p:nvPicPr>
          <p:cNvPr id="5" name="Picture 4" descr="A screen shot of a computer">
            <a:extLst>
              <a:ext uri="{FF2B5EF4-FFF2-40B4-BE49-F238E27FC236}">
                <a16:creationId xmlns:a16="http://schemas.microsoft.com/office/drawing/2014/main" id="{FF9027BB-4B6B-E37B-BBB3-D815FF26971E}"/>
              </a:ext>
            </a:extLst>
          </p:cNvPr>
          <p:cNvPicPr>
            <a:picLocks noChangeAspect="1"/>
          </p:cNvPicPr>
          <p:nvPr/>
        </p:nvPicPr>
        <p:blipFill>
          <a:blip r:embed="rId2"/>
          <a:stretch>
            <a:fillRect/>
          </a:stretch>
        </p:blipFill>
        <p:spPr>
          <a:xfrm>
            <a:off x="0" y="1989142"/>
            <a:ext cx="9144000" cy="2033051"/>
          </a:xfrm>
          <a:prstGeom prst="rect">
            <a:avLst/>
          </a:prstGeom>
        </p:spPr>
      </p:pic>
      <p:sp>
        <p:nvSpPr>
          <p:cNvPr id="7" name="Text Placeholder 2">
            <a:extLst>
              <a:ext uri="{FF2B5EF4-FFF2-40B4-BE49-F238E27FC236}">
                <a16:creationId xmlns:a16="http://schemas.microsoft.com/office/drawing/2014/main" id="{E5198D71-EBF1-7802-C429-56DE2A5206D6}"/>
              </a:ext>
            </a:extLst>
          </p:cNvPr>
          <p:cNvSpPr txBox="1">
            <a:spLocks/>
          </p:cNvSpPr>
          <p:nvPr/>
        </p:nvSpPr>
        <p:spPr>
          <a:xfrm>
            <a:off x="313267" y="4176183"/>
            <a:ext cx="6483350" cy="461963"/>
          </a:xfrm>
          <a:prstGeom prst="rect">
            <a:avLst/>
          </a:prstGeom>
          <a:noFill/>
          <a:ln>
            <a:noFill/>
          </a:ln>
        </p:spPr>
        <p:txBody>
          <a:bodyPr spcFirstLastPara="1" wrap="square" lIns="91425" tIns="45700" rIns="91425" bIns="45700"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100000"/>
              </a:lnSpc>
              <a:spcBef>
                <a:spcPts val="36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Huffman:</a:t>
            </a:r>
          </a:p>
        </p:txBody>
      </p:sp>
      <p:pic>
        <p:nvPicPr>
          <p:cNvPr id="8" name="Picture 7" descr="A black background with white text&#10;&#10;Description automatically generated">
            <a:extLst>
              <a:ext uri="{FF2B5EF4-FFF2-40B4-BE49-F238E27FC236}">
                <a16:creationId xmlns:a16="http://schemas.microsoft.com/office/drawing/2014/main" id="{F0B61E94-C7F7-D5F3-C3C0-99B32E47F882}"/>
              </a:ext>
            </a:extLst>
          </p:cNvPr>
          <p:cNvPicPr>
            <a:picLocks noChangeAspect="1"/>
          </p:cNvPicPr>
          <p:nvPr/>
        </p:nvPicPr>
        <p:blipFill>
          <a:blip r:embed="rId3"/>
          <a:stretch>
            <a:fillRect/>
          </a:stretch>
        </p:blipFill>
        <p:spPr>
          <a:xfrm>
            <a:off x="-4763" y="4683654"/>
            <a:ext cx="9153525" cy="1247775"/>
          </a:xfrm>
          <a:prstGeom prst="rect">
            <a:avLst/>
          </a:prstGeom>
        </p:spPr>
      </p:pic>
    </p:spTree>
    <p:extLst>
      <p:ext uri="{BB962C8B-B14F-4D97-AF65-F5344CB8AC3E}">
        <p14:creationId xmlns:p14="http://schemas.microsoft.com/office/powerpoint/2010/main" val="187684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CONCLUSION</a:t>
            </a:r>
          </a:p>
        </p:txBody>
      </p:sp>
      <p:sp>
        <p:nvSpPr>
          <p:cNvPr id="4" name="Text Placeholder 3"/>
          <p:cNvSpPr>
            <a:spLocks noGrp="1"/>
          </p:cNvSpPr>
          <p:nvPr>
            <p:ph type="body" idx="1"/>
          </p:nvPr>
        </p:nvSpPr>
        <p:spPr>
          <a:xfrm>
            <a:off x="457200" y="1418230"/>
            <a:ext cx="8229600" cy="4935395"/>
          </a:xfrm>
        </p:spPr>
        <p:txBody>
          <a:bodyPr>
            <a:normAutofit fontScale="77500" lnSpcReduction="20000"/>
          </a:bodyPr>
          <a:lstStyle/>
          <a:p>
            <a:pPr marL="0" indent="0" algn="just">
              <a:buNone/>
            </a:pPr>
            <a:endParaRPr lang="en-US"/>
          </a:p>
          <a:p>
            <a:pPr algn="just"/>
            <a:r>
              <a:rPr lang="en-US" dirty="0"/>
              <a:t>The DEFLATE algorithm, employed by WhatsApp for text data </a:t>
            </a:r>
            <a:r>
              <a:rPr lang="en-US"/>
              <a:t>compression, combines LZ77 compression and Huffman coding.</a:t>
            </a:r>
          </a:p>
          <a:p>
            <a:pPr algn="just"/>
            <a:endParaRPr lang="en-US" dirty="0"/>
          </a:p>
          <a:p>
            <a:pPr algn="just"/>
            <a:r>
              <a:rPr lang="en-US" dirty="0"/>
              <a:t>LZ77 reduces redundancy by identifying and referencing repeated sequences within data, while Huffman coding further minimizes the compressed data's size by optimizing symbol encoding based on frequency.</a:t>
            </a:r>
          </a:p>
          <a:p>
            <a:pPr algn="just"/>
            <a:endParaRPr lang="en-US" dirty="0"/>
          </a:p>
          <a:p>
            <a:pPr algn="just"/>
            <a:r>
              <a:rPr lang="en-US" dirty="0"/>
              <a:t>WhatsApp utilizes DEFLATE to efficiently compress text data, facilitating faster transmission and storage while maintaining information integrity.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13</a:t>
            </a:fld>
            <a:endParaRPr lang="en-US" dirty="0"/>
          </a:p>
        </p:txBody>
      </p:sp>
      <p:sp>
        <p:nvSpPr>
          <p:cNvPr id="14" name="Text Box 13"/>
          <p:cNvSpPr txBox="1"/>
          <p:nvPr/>
        </p:nvSpPr>
        <p:spPr>
          <a:xfrm>
            <a:off x="1185545" y="635"/>
            <a:ext cx="7912735" cy="679450"/>
          </a:xfrm>
          <a:prstGeom prst="rect">
            <a:avLst/>
          </a:prstGeom>
          <a:noFill/>
        </p:spPr>
        <p:txBody>
          <a:bodyPr wrap="square" rtlCol="0">
            <a:noAutofit/>
          </a:bodyPr>
          <a:lstStyle/>
          <a:p>
            <a:pPr algn="ctr"/>
            <a:r>
              <a:rPr lang="en-IN" altLang="en-US" sz="2800">
                <a:sym typeface="+mn-ea"/>
              </a:rPr>
              <a:t>     </a:t>
            </a:r>
            <a:endParaRPr lang="en-US" sz="2800"/>
          </a:p>
        </p:txBody>
      </p:sp>
      <p:sp>
        <p:nvSpPr>
          <p:cNvPr id="6" name="Text Box 5"/>
          <p:cNvSpPr txBox="1"/>
          <p:nvPr/>
        </p:nvSpPr>
        <p:spPr>
          <a:xfrm>
            <a:off x="2359025" y="778510"/>
            <a:ext cx="3048000" cy="306705"/>
          </a:xfrm>
          <a:prstGeom prst="rect">
            <a:avLst/>
          </a:prstGeom>
          <a:noFill/>
        </p:spPr>
        <p:txBody>
          <a:bodyPr wrap="square" rtlCol="0">
            <a:spAutoFit/>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DFB2CF-33D2-154B-9DEC-3D38260453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sp>
        <p:nvSpPr>
          <p:cNvPr id="5" name="Google Shape;107;p15">
            <a:extLst>
              <a:ext uri="{FF2B5EF4-FFF2-40B4-BE49-F238E27FC236}">
                <a16:creationId xmlns:a16="http://schemas.microsoft.com/office/drawing/2014/main" id="{E4EF164B-7196-1120-B7C1-FEC86ADBE044}"/>
              </a:ext>
            </a:extLst>
          </p:cNvPr>
          <p:cNvSpPr txBox="1">
            <a:spLocks noGrp="1"/>
          </p:cNvSpPr>
          <p:nvPr/>
        </p:nvSpPr>
        <p:spPr>
          <a:xfrm>
            <a:off x="457200" y="838201"/>
            <a:ext cx="8229600" cy="45259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100000"/>
              </a:lnSpc>
              <a:spcBef>
                <a:spcPts val="36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ctr" rtl="0">
              <a:spcBef>
                <a:spcPts val="0"/>
              </a:spcBef>
              <a:spcAft>
                <a:spcPts val="0"/>
              </a:spcAft>
              <a:buClr>
                <a:schemeClr val="dk1"/>
              </a:buClr>
              <a:buSzPts val="3200"/>
              <a:buNone/>
            </a:pPr>
            <a:endParaRPr>
              <a:solidFill>
                <a:srgbClr val="FF0000"/>
              </a:solidFill>
            </a:endParaRPr>
          </a:p>
          <a:p>
            <a:pPr marL="0" lvl="0" indent="0" algn="ctr" rtl="0">
              <a:spcBef>
                <a:spcPts val="640"/>
              </a:spcBef>
              <a:spcAft>
                <a:spcPts val="0"/>
              </a:spcAft>
              <a:buClr>
                <a:schemeClr val="dk1"/>
              </a:buClr>
              <a:buSzPts val="3200"/>
              <a:buNone/>
            </a:pPr>
            <a:endParaRPr>
              <a:solidFill>
                <a:srgbClr val="FF0000"/>
              </a:solidFill>
            </a:endParaRPr>
          </a:p>
          <a:p>
            <a:pPr marL="0" lvl="0" indent="0" algn="ctr" rtl="0">
              <a:spcBef>
                <a:spcPts val="640"/>
              </a:spcBef>
              <a:spcAft>
                <a:spcPts val="0"/>
              </a:spcAft>
              <a:buClr>
                <a:srgbClr val="FF0000"/>
              </a:buClr>
              <a:buSzPts val="3200"/>
              <a:buNone/>
            </a:pPr>
            <a:r>
              <a:rPr lang="en-US" sz="4800"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rPr>
              <a:t>THANK YOU</a:t>
            </a:r>
          </a:p>
        </p:txBody>
      </p:sp>
    </p:spTree>
    <p:extLst>
      <p:ext uri="{BB962C8B-B14F-4D97-AF65-F5344CB8AC3E}">
        <p14:creationId xmlns:p14="http://schemas.microsoft.com/office/powerpoint/2010/main" val="90737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64535" y="311797"/>
            <a:ext cx="7772400" cy="947110"/>
          </a:xfrm>
          <a:prstGeom prst="rect">
            <a:avLst/>
          </a:prstGeom>
          <a:noFill/>
          <a:ln>
            <a:noFill/>
          </a:ln>
        </p:spPr>
        <p:txBody>
          <a:bodyPr spcFirstLastPara="1" wrap="square" lIns="91425" tIns="45700" rIns="91425" bIns="45700" anchor="ctr" anchorCtr="0">
            <a:normAutofit/>
          </a:bodyPr>
          <a:lstStyle/>
          <a:p>
            <a:pPr>
              <a:buSzPts val="4400"/>
            </a:pPr>
            <a:r>
              <a:rPr lang="en-US" sz="3550" b="1" i="1" dirty="0">
                <a:ln/>
                <a:solidFill>
                  <a:schemeClr val="tx1"/>
                </a:solidFill>
                <a:effectLst>
                  <a:outerShdw blurRad="38100" dist="19050" dir="2700000" algn="tl" rotWithShape="0">
                    <a:schemeClr val="dk1">
                      <a:alpha val="40000"/>
                    </a:schemeClr>
                  </a:outerShdw>
                </a:effectLst>
              </a:rPr>
              <a:t>Table of contents</a:t>
            </a:r>
            <a:endParaRPr lang="en-US" sz="3550" b="1" i="1" dirty="0">
              <a:ln/>
              <a:solidFill>
                <a:schemeClr val="tx1"/>
              </a:solidFill>
              <a:effectLst>
                <a:outerShdw blurRad="38100" dist="19050" dir="2700000" algn="tl" rotWithShape="0">
                  <a:srgbClr val="000000">
                    <a:alpha val="40000"/>
                  </a:srgbClr>
                </a:outerShdw>
              </a:effectLst>
            </a:endParaRPr>
          </a:p>
        </p:txBody>
      </p:sp>
      <p:sp>
        <p:nvSpPr>
          <p:cNvPr id="5" name="Google Shape;102;p14">
            <a:extLst>
              <a:ext uri="{FF2B5EF4-FFF2-40B4-BE49-F238E27FC236}">
                <a16:creationId xmlns:a16="http://schemas.microsoft.com/office/drawing/2014/main" id="{8CE4A8B8-0C64-D545-BE3B-B30111E5F64C}"/>
              </a:ext>
            </a:extLst>
          </p:cNvPr>
          <p:cNvSpPr txBox="1"/>
          <p:nvPr/>
        </p:nvSpPr>
        <p:spPr>
          <a:xfrm>
            <a:off x="975404" y="2176130"/>
            <a:ext cx="7160895" cy="35393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marR="0" lvl="0" indent="-457200" algn="l" rtl="0">
              <a:spcBef>
                <a:spcPts val="0"/>
              </a:spcBef>
              <a:spcAft>
                <a:spcPts val="0"/>
              </a:spcAft>
              <a:buChar char="•"/>
            </a:pPr>
            <a:r>
              <a:rPr lang="en-US" sz="320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Introduction and Objective</a:t>
            </a:r>
            <a:endParaRPr lang="en-US" i="1">
              <a:solidFill>
                <a:schemeClr val="dk1"/>
              </a:solidFill>
              <a:latin typeface="Calibri"/>
            </a:endParaRPr>
          </a:p>
          <a:p>
            <a:pPr marL="457200" indent="-457200">
              <a:buChar char="•"/>
            </a:pPr>
            <a:r>
              <a:rPr lang="en-US" sz="3200" i="1" dirty="0">
                <a:solidFill>
                  <a:schemeClr val="dk1"/>
                </a:solidFill>
                <a:latin typeface="Calibri" panose="020F0502020204030204"/>
                <a:ea typeface="Calibri" panose="020F0502020204030204"/>
                <a:cs typeface="Calibri" panose="020F0502020204030204"/>
              </a:rPr>
              <a:t>DEFLATE Algorithm</a:t>
            </a:r>
            <a:endParaRPr lang="en-US" sz="3200" i="1" u="none" strike="noStrike" cap="none" dirty="0">
              <a:solidFill>
                <a:schemeClr val="dk1"/>
              </a:solidFill>
              <a:latin typeface="Calibri" panose="020F0502020204030204"/>
              <a:ea typeface="Calibri" panose="020F0502020204030204"/>
              <a:cs typeface="Calibri" panose="020F0502020204030204"/>
            </a:endParaRPr>
          </a:p>
          <a:p>
            <a:pPr marL="457200" indent="-457200">
              <a:buChar char="•"/>
            </a:pPr>
            <a:r>
              <a:rPr lang="en-US" sz="3200" i="1" dirty="0">
                <a:solidFill>
                  <a:schemeClr val="dk1"/>
                </a:solidFill>
                <a:latin typeface="Calibri" panose="020F0502020204030204"/>
                <a:ea typeface="Calibri" panose="020F0502020204030204"/>
                <a:cs typeface="Calibri" panose="020F0502020204030204"/>
              </a:rPr>
              <a:t>Lz77 algorithm</a:t>
            </a:r>
          </a:p>
          <a:p>
            <a:pPr marL="457200" indent="-457200">
              <a:buChar char="•"/>
            </a:pPr>
            <a:r>
              <a:rPr lang="en-US" sz="3200" i="1" dirty="0">
                <a:solidFill>
                  <a:schemeClr val="dk1"/>
                </a:solidFill>
                <a:latin typeface="Calibri" panose="020F0502020204030204"/>
                <a:ea typeface="Calibri" panose="020F0502020204030204"/>
                <a:cs typeface="Calibri" panose="020F0502020204030204"/>
              </a:rPr>
              <a:t>Huffman coding</a:t>
            </a:r>
          </a:p>
          <a:p>
            <a:pPr marL="457200" indent="-457200">
              <a:buChar char="•"/>
            </a:pPr>
            <a:r>
              <a:rPr lang="en-US" sz="3200" i="1" dirty="0">
                <a:solidFill>
                  <a:schemeClr val="dk1"/>
                </a:solidFill>
                <a:latin typeface="Calibri" panose="020F0502020204030204"/>
                <a:ea typeface="Calibri" panose="020F0502020204030204"/>
                <a:cs typeface="Calibri" panose="020F0502020204030204"/>
              </a:rPr>
              <a:t>Visual Representation</a:t>
            </a:r>
            <a:br>
              <a:rPr lang="en-US" sz="3200" i="1" dirty="0">
                <a:latin typeface="Calibri" panose="020F0502020204030204"/>
                <a:ea typeface="Calibri" panose="020F0502020204030204"/>
                <a:cs typeface="Calibri" panose="020F0502020204030204"/>
              </a:rPr>
            </a:br>
            <a:r>
              <a:rPr lang="en-US" sz="3200" i="1" dirty="0">
                <a:solidFill>
                  <a:schemeClr val="dk1"/>
                </a:solidFill>
                <a:latin typeface="Calibri" panose="020F0502020204030204"/>
                <a:ea typeface="Calibri" panose="020F0502020204030204"/>
                <a:cs typeface="Calibri" panose="020F0502020204030204"/>
              </a:rPr>
              <a:t>Demonstration</a:t>
            </a:r>
            <a:endParaRPr lang="en-US" sz="3200" i="1" u="none" strike="noStrike" cap="none" dirty="0">
              <a:solidFill>
                <a:schemeClr val="dk1"/>
              </a:solidFill>
              <a:latin typeface="Calibri" panose="020F0502020204030204"/>
              <a:ea typeface="Calibri" panose="020F0502020204030204"/>
              <a:cs typeface="Calibri" panose="020F0502020204030204"/>
            </a:endParaRPr>
          </a:p>
          <a:p>
            <a:pPr marL="457200" marR="0" lvl="0" indent="-457200" algn="l" rtl="0">
              <a:spcBef>
                <a:spcPts val="0"/>
              </a:spcBef>
              <a:spcAft>
                <a:spcPts val="0"/>
              </a:spcAft>
              <a:buChar char="•"/>
            </a:pPr>
            <a:r>
              <a:rPr lang="en-US" sz="3200" i="1" dirty="0">
                <a:solidFill>
                  <a:schemeClr val="dk1"/>
                </a:solidFill>
                <a:latin typeface="Calibri" panose="020F0502020204030204"/>
                <a:ea typeface="Calibri" panose="020F0502020204030204"/>
                <a:cs typeface="Calibri" panose="020F0502020204030204"/>
                <a:sym typeface="Calibri" panose="020F0502020204030204"/>
              </a:rPr>
              <a:t>Conclusion</a:t>
            </a:r>
            <a:endParaRPr sz="3200" i="1" dirty="0">
              <a:solidFill>
                <a:schemeClr val="dk1"/>
              </a:solidFill>
              <a:latin typeface="Calibri" panose="020F0502020204030204"/>
              <a:ea typeface="Calibri" panose="020F0502020204030204"/>
              <a:cs typeface="Calibri" panose="020F0502020204030204"/>
            </a:endParaRPr>
          </a:p>
        </p:txBody>
      </p:sp>
    </p:spTree>
    <p:extLst>
      <p:ext uri="{BB962C8B-B14F-4D97-AF65-F5344CB8AC3E}">
        <p14:creationId xmlns:p14="http://schemas.microsoft.com/office/powerpoint/2010/main" val="50136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b="1" dirty="0">
                <a:ln/>
                <a:solidFill>
                  <a:schemeClr val="tx1"/>
                </a:solidFill>
                <a:effectLst>
                  <a:outerShdw blurRad="38100" dist="19050" dir="2700000" algn="tl" rotWithShape="0">
                    <a:schemeClr val="dk1">
                      <a:alpha val="40000"/>
                    </a:schemeClr>
                  </a:outerShdw>
                </a:effectLst>
              </a:rPr>
              <a:t>INTRODUCTION</a:t>
            </a:r>
          </a:p>
        </p:txBody>
      </p:sp>
      <p:sp>
        <p:nvSpPr>
          <p:cNvPr id="3" name="Text Placeholder 2"/>
          <p:cNvSpPr>
            <a:spLocks noGrp="1"/>
          </p:cNvSpPr>
          <p:nvPr>
            <p:ph type="body" idx="1"/>
          </p:nvPr>
        </p:nvSpPr>
        <p:spPr>
          <a:xfrm>
            <a:off x="159488" y="1589567"/>
            <a:ext cx="8229600" cy="4813042"/>
          </a:xfrm>
        </p:spPr>
        <p:txBody>
          <a:bodyPr>
            <a:normAutofit/>
          </a:bodyPr>
          <a:lstStyle/>
          <a:p>
            <a:pPr marL="114300" indent="0" algn="just">
              <a:buFont typeface="Wingdings" panose="05000000000000000000" charset="0"/>
              <a:buNone/>
            </a:pPr>
            <a:r>
              <a:rPr lang="en-US" sz="2800" b="1" i="1" dirty="0"/>
              <a:t>BACKGROUND</a:t>
            </a:r>
            <a:r>
              <a:rPr lang="en-US" dirty="0"/>
              <a:t>: </a:t>
            </a:r>
            <a:r>
              <a:rPr lang="en-US" sz="2400" dirty="0"/>
              <a:t>WhatsApp is a widely used instant messaging platform owned by Meta Platforms, Inc. It serves billions of users worldwide. To provide users with a seamless messaging experience, WhatsApp relies on an intricate network of data structures and algorithms.</a:t>
            </a:r>
          </a:p>
          <a:p>
            <a:pPr marL="114300" indent="0" algn="just">
              <a:buFont typeface="Wingdings" panose="05000000000000000000" charset="0"/>
              <a:buNone/>
            </a:pPr>
            <a:endParaRPr lang="en-US" sz="2400"/>
          </a:p>
          <a:p>
            <a:pPr marL="114300" indent="0" algn="just">
              <a:buNone/>
            </a:pPr>
            <a:r>
              <a:rPr lang="en-US" sz="2800" b="1" i="1" dirty="0"/>
              <a:t>OBJECTIVES</a:t>
            </a:r>
            <a:r>
              <a:rPr lang="en-US" sz="2400" b="1" i="1" dirty="0"/>
              <a:t>:</a:t>
            </a:r>
            <a:r>
              <a:rPr lang="en-US" sz="2400" dirty="0"/>
              <a:t> This project aims to explore the constituent algorithms of DEFLATE algorithm used in WhatsApp for data compression, shedding light on the techniques employed to handle text data i.e. messages.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dirty="0">
                <a:sym typeface="+mn-ea"/>
              </a:rPr>
              <a:t>          </a:t>
            </a:r>
            <a:r>
              <a:rPr lang="en-US" altLang="en-IN" dirty="0">
                <a:sym typeface="+mn-ea"/>
              </a:rPr>
              <a:t>     </a:t>
            </a:r>
            <a:r>
              <a:rPr lang="en-IN" altLang="en-US" dirty="0">
                <a:sym typeface="+mn-ea"/>
              </a:rPr>
              <a:t> </a:t>
            </a:r>
            <a:r>
              <a:rPr lang="en-US" altLang="en-IN" b="1" dirty="0">
                <a:ln/>
                <a:solidFill>
                  <a:schemeClr val="tx1"/>
                </a:solidFill>
                <a:effectLst>
                  <a:outerShdw blurRad="38100" dist="19050" dir="2700000" algn="tl" rotWithShape="0">
                    <a:srgbClr val="000000">
                      <a:alpha val="40000"/>
                    </a:srgbClr>
                  </a:outerShdw>
                </a:effectLst>
                <a:sym typeface="+mn-ea"/>
              </a:rPr>
              <a:t>DEFLATE Algorithm</a:t>
            </a:r>
            <a:endParaRPr lang="en-US" dirty="0">
              <a:solidFill>
                <a:schemeClr val="tx1"/>
              </a:solidFill>
            </a:endParaRPr>
          </a:p>
        </p:txBody>
      </p:sp>
      <p:sp>
        <p:nvSpPr>
          <p:cNvPr id="3" name="Text Placeholder 2"/>
          <p:cNvSpPr>
            <a:spLocks noGrp="1"/>
          </p:cNvSpPr>
          <p:nvPr>
            <p:ph type="body" idx="1"/>
          </p:nvPr>
        </p:nvSpPr>
        <p:spPr>
          <a:xfrm>
            <a:off x="139700" y="1483783"/>
            <a:ext cx="8229600" cy="5160962"/>
          </a:xfrm>
        </p:spPr>
        <p:txBody>
          <a:bodyPr>
            <a:normAutofit fontScale="82500" lnSpcReduction="10000"/>
          </a:bodyPr>
          <a:lstStyle/>
          <a:p>
            <a:pPr marL="114300" indent="0">
              <a:buNone/>
            </a:pPr>
            <a:r>
              <a:rPr lang="en-US" sz="3000" dirty="0"/>
              <a:t>The DEFLATE algorithm is a lossless data compression algorithm used to reduce the size of data without losing any information. It combines two primary techniques: LZ77 and Huffman coding. Here's a brief overview of each component:</a:t>
            </a:r>
            <a:endParaRPr lang="en-US" dirty="0"/>
          </a:p>
          <a:p>
            <a:pPr marL="114300" indent="0">
              <a:buNone/>
            </a:pPr>
            <a:endParaRPr lang="en-US" sz="3000"/>
          </a:p>
          <a:p>
            <a:pPr>
              <a:buFont typeface="Wingdings" panose="05000000000000000000" charset="0"/>
              <a:buChar char="Ø"/>
            </a:pPr>
            <a:r>
              <a:rPr lang="en-US" sz="3000" dirty="0"/>
              <a:t> </a:t>
            </a:r>
            <a:r>
              <a:rPr lang="en-US" sz="3000" b="1" i="1" dirty="0"/>
              <a:t>LZ77:</a:t>
            </a:r>
            <a:r>
              <a:rPr lang="en-US" sz="3000" dirty="0"/>
              <a:t> The LZ77 algorithm is a sliding window compression technique. It works by replacing repeated occurrences of data within a sliding window with references to previous occurrences.</a:t>
            </a:r>
          </a:p>
          <a:p>
            <a:pPr>
              <a:buFont typeface="Wingdings" panose="05000000000000000000" charset="0"/>
              <a:buChar char="Ø"/>
            </a:pPr>
            <a:r>
              <a:rPr lang="en-US" sz="3000" dirty="0"/>
              <a:t> </a:t>
            </a:r>
            <a:r>
              <a:rPr lang="en-US" sz="3000" b="1" i="1" dirty="0"/>
              <a:t>Huffman Coding: </a:t>
            </a:r>
            <a:r>
              <a:rPr lang="en-US" sz="3000" dirty="0"/>
              <a:t>Huffman coding is a variable-length prefix coding technique used for lossless data compression. It assigns shorter codes to more frequently occurring symbols and longer codes to less frequent symbols.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b="1" dirty="0">
                <a:ln/>
                <a:solidFill>
                  <a:schemeClr val="tx1"/>
                </a:solidFill>
                <a:effectLst>
                  <a:outerShdw blurRad="38100" dist="19050" dir="2700000" algn="tl" rotWithShape="0">
                    <a:srgbClr val="000000">
                      <a:alpha val="40000"/>
                    </a:srgbClr>
                  </a:outerShdw>
                </a:effectLst>
                <a:sym typeface="+mn-ea"/>
              </a:rPr>
              <a:t>Lz77 ALGORITHM</a:t>
            </a:r>
            <a:endParaRPr lang="en-US" altLang="en-IN" b="1" dirty="0">
              <a:ln/>
              <a:solidFill>
                <a:schemeClr val="tx1"/>
              </a:solidFill>
              <a:effectLst>
                <a:outerShdw blurRad="38100" dist="19050" dir="2700000" algn="tl" rotWithShape="0">
                  <a:srgbClr val="000000">
                    <a:alpha val="40000"/>
                  </a:srgbClr>
                </a:outerShdw>
              </a:effectLst>
            </a:endParaRPr>
          </a:p>
        </p:txBody>
      </p:sp>
      <p:sp>
        <p:nvSpPr>
          <p:cNvPr id="3" name="Text Placeholder 2"/>
          <p:cNvSpPr>
            <a:spLocks noGrp="1"/>
          </p:cNvSpPr>
          <p:nvPr>
            <p:ph type="body" idx="1"/>
          </p:nvPr>
        </p:nvSpPr>
        <p:spPr>
          <a:xfrm>
            <a:off x="319617" y="1600200"/>
            <a:ext cx="8367183" cy="5065713"/>
          </a:xfrm>
        </p:spPr>
        <p:txBody>
          <a:bodyPr>
            <a:normAutofit fontScale="97500"/>
          </a:bodyPr>
          <a:lstStyle/>
          <a:p>
            <a:r>
              <a:rPr lang="en-US" sz="2400" dirty="0"/>
              <a:t>This component of the DEFLATE algorithm plays a crucial role in reducing redundancy within the data.</a:t>
            </a:r>
            <a:endParaRPr lang="en-US" sz="2800" dirty="0"/>
          </a:p>
          <a:p>
            <a:r>
              <a:rPr lang="en-US" sz="2400" dirty="0"/>
              <a:t>It achieves this by identifying repeated sequences of characters or symbols within a sliding window of previously encountered data. </a:t>
            </a:r>
            <a:endParaRPr lang="en-US" sz="2800"/>
          </a:p>
          <a:p>
            <a:r>
              <a:rPr lang="en-US" sz="2400" dirty="0"/>
              <a:t>Instead of storing each instance of a repeated sequence, LZ77 represents these occurrences as pointers or references to their earlier appearances. </a:t>
            </a:r>
            <a:endParaRPr lang="en-US" sz="2800"/>
          </a:p>
          <a:p>
            <a:r>
              <a:rPr lang="en-US" sz="2400" dirty="0"/>
              <a:t>By referencing existing data rather than storing duplicate information, LZ77 effectively reduces the overall size of the data stream. This compression technique is fundamental to DEFLATE's ability to efficiently compress data.</a:t>
            </a:r>
            <a:endParaRPr lang="en-US" sz="28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5</a:t>
            </a:fld>
            <a:endParaRPr lang="en-US" dirty="0"/>
          </a:p>
        </p:txBody>
      </p:sp>
    </p:spTree>
    <p:extLst>
      <p:ext uri="{BB962C8B-B14F-4D97-AF65-F5344CB8AC3E}">
        <p14:creationId xmlns:p14="http://schemas.microsoft.com/office/powerpoint/2010/main" val="185577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b="1" dirty="0">
                <a:ln/>
                <a:solidFill>
                  <a:schemeClr val="tx1"/>
                </a:solidFill>
                <a:effectLst>
                  <a:outerShdw blurRad="38100" dist="19050" dir="2700000" algn="tl" rotWithShape="0">
                    <a:srgbClr val="000000">
                      <a:alpha val="40000"/>
                    </a:srgbClr>
                  </a:outerShdw>
                </a:effectLst>
                <a:sym typeface="+mn-ea"/>
              </a:rPr>
              <a:t>HUFFMAN CODING</a:t>
            </a:r>
            <a:endParaRPr lang="en-US" altLang="en-IN" b="1" dirty="0">
              <a:ln/>
              <a:solidFill>
                <a:schemeClr val="tx1"/>
              </a:solidFill>
              <a:effectLst>
                <a:outerShdw blurRad="38100" dist="19050" dir="2700000" algn="tl" rotWithShape="0">
                  <a:srgbClr val="000000">
                    <a:alpha val="40000"/>
                  </a:srgbClr>
                </a:outerShdw>
              </a:effectLst>
            </a:endParaRPr>
          </a:p>
        </p:txBody>
      </p:sp>
      <p:sp>
        <p:nvSpPr>
          <p:cNvPr id="3" name="Text Placeholder 2"/>
          <p:cNvSpPr>
            <a:spLocks noGrp="1"/>
          </p:cNvSpPr>
          <p:nvPr>
            <p:ph type="body" idx="1"/>
          </p:nvPr>
        </p:nvSpPr>
        <p:spPr>
          <a:xfrm>
            <a:off x="319617" y="1600200"/>
            <a:ext cx="8367183" cy="5065713"/>
          </a:xfrm>
        </p:spPr>
        <p:txBody>
          <a:bodyPr>
            <a:normAutofit fontScale="97500" lnSpcReduction="10000"/>
          </a:bodyPr>
          <a:lstStyle/>
          <a:p>
            <a:pPr marL="114300" indent="0">
              <a:buNone/>
            </a:pPr>
            <a:r>
              <a:rPr lang="en-US" sz="2400" dirty="0"/>
              <a:t>Following the LZ77 compression step, Huffman coding aims to further minimize the size of the compressed data by assigning shorter codewords to frequently occurring symbols and longer codewords to less common ones. </a:t>
            </a:r>
            <a:endParaRPr lang="en-US" dirty="0"/>
          </a:p>
          <a:p>
            <a:r>
              <a:rPr lang="en-US" sz="2400" dirty="0"/>
              <a:t>This process involves constructing a Huffman tree based on the frequency of symbols in the data stream. Shorter codes are assigned to symbols with higher probabilities of occurrence, ensuring that the most common sequences are represented with the fewest bits. </a:t>
            </a:r>
            <a:endParaRPr lang="en-US"/>
          </a:p>
          <a:p>
            <a:r>
              <a:rPr lang="en-US" sz="2400" dirty="0"/>
              <a:t>By optimizing the encoding of symbols in this manner, Huffman coding enhances the overall compression achieved by DEFLATE. It efficiently encodes the compressed data stream, enabling more compact representation while preserving the original information content.</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6</a:t>
            </a:fld>
            <a:endParaRPr lang="en-US" dirty="0"/>
          </a:p>
        </p:txBody>
      </p:sp>
    </p:spTree>
    <p:extLst>
      <p:ext uri="{BB962C8B-B14F-4D97-AF65-F5344CB8AC3E}">
        <p14:creationId xmlns:p14="http://schemas.microsoft.com/office/powerpoint/2010/main" val="198203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b="1" dirty="0">
                <a:ln/>
                <a:solidFill>
                  <a:schemeClr val="tx1"/>
                </a:solidFill>
                <a:effectLst>
                  <a:outerShdw blurRad="38100" dist="19050" dir="2700000" algn="tl" rotWithShape="0">
                    <a:srgbClr val="000000">
                      <a:alpha val="40000"/>
                    </a:srgbClr>
                  </a:outerShdw>
                </a:effectLst>
              </a:rPr>
              <a:t>RESPECTIVE TIME COMPLEXITY</a:t>
            </a:r>
          </a:p>
        </p:txBody>
      </p:sp>
      <p:sp>
        <p:nvSpPr>
          <p:cNvPr id="3" name="Text Placeholder 2"/>
          <p:cNvSpPr>
            <a:spLocks noGrp="1"/>
          </p:cNvSpPr>
          <p:nvPr>
            <p:ph type="body" idx="1"/>
          </p:nvPr>
        </p:nvSpPr>
        <p:spPr>
          <a:xfrm>
            <a:off x="319617" y="1600200"/>
            <a:ext cx="8367183" cy="5065713"/>
          </a:xfrm>
        </p:spPr>
        <p:txBody>
          <a:bodyPr>
            <a:normAutofit fontScale="97500"/>
          </a:bodyPr>
          <a:lstStyle/>
          <a:p>
            <a:pPr marL="114300" indent="0">
              <a:buNone/>
            </a:pPr>
            <a:r>
              <a:rPr lang="en-US" sz="2400" b="1" i="1" u="sng" dirty="0"/>
              <a:t>Lz77:</a:t>
            </a:r>
            <a:r>
              <a:rPr lang="en-US" sz="2400" dirty="0"/>
              <a:t> The time complexity of the Lz77 algorithm for an </a:t>
            </a:r>
            <a:r>
              <a:rPr lang="en-US" sz="2400" dirty="0" err="1"/>
              <a:t>inout</a:t>
            </a:r>
            <a:r>
              <a:rPr lang="en-US" sz="2400" dirty="0"/>
              <a:t> string of n characters is O(n) since the algorithm linearly slides over the input to compress it.</a:t>
            </a:r>
          </a:p>
          <a:p>
            <a:pPr marL="114300" indent="0">
              <a:buNone/>
            </a:pPr>
            <a:endParaRPr lang="en-US" sz="2400" dirty="0"/>
          </a:p>
          <a:p>
            <a:pPr marL="114300" indent="0">
              <a:buNone/>
            </a:pPr>
            <a:r>
              <a:rPr lang="en-US" sz="2400" b="1" i="1" u="sng" dirty="0"/>
              <a:t>Huffman algorithm: </a:t>
            </a:r>
            <a:r>
              <a:rPr lang="en-US" sz="2400" dirty="0"/>
              <a:t>The time complexity of the Huffman algorithm is O(</a:t>
            </a:r>
            <a:r>
              <a:rPr lang="en-US" sz="2400" dirty="0" err="1"/>
              <a:t>nlogn</a:t>
            </a:r>
            <a:r>
              <a:rPr lang="en-US" sz="2400" dirty="0"/>
              <a:t>). Using a heap to store the weight of each tree, each iteration requires O(</a:t>
            </a:r>
            <a:r>
              <a:rPr lang="en-US" sz="2400" dirty="0" err="1"/>
              <a:t>logn</a:t>
            </a:r>
            <a:r>
              <a:rPr lang="en-US" sz="2400" dirty="0"/>
              <a:t>) time to determine the cheapest weight and insert the new weight. There are O(n) iterations, one for each item.</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7</a:t>
            </a:fld>
            <a:endParaRPr lang="en-US" dirty="0"/>
          </a:p>
        </p:txBody>
      </p:sp>
    </p:spTree>
    <p:extLst>
      <p:ext uri="{BB962C8B-B14F-4D97-AF65-F5344CB8AC3E}">
        <p14:creationId xmlns:p14="http://schemas.microsoft.com/office/powerpoint/2010/main" val="103120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8</a:t>
            </a:fld>
            <a:endParaRPr lang="en-US" dirty="0"/>
          </a:p>
        </p:txBody>
      </p:sp>
      <p:pic>
        <p:nvPicPr>
          <p:cNvPr id="5" name="Picture 4" descr="c++ - LZ77 compression algorithm (general code efficiency) - Code Review  Stack Exchange">
            <a:extLst>
              <a:ext uri="{FF2B5EF4-FFF2-40B4-BE49-F238E27FC236}">
                <a16:creationId xmlns:a16="http://schemas.microsoft.com/office/drawing/2014/main" id="{23F1A6E7-4A86-B2DD-DEB7-F55AACA10B18}"/>
              </a:ext>
            </a:extLst>
          </p:cNvPr>
          <p:cNvPicPr>
            <a:picLocks noChangeAspect="1"/>
          </p:cNvPicPr>
          <p:nvPr/>
        </p:nvPicPr>
        <p:blipFill>
          <a:blip r:embed="rId2"/>
          <a:stretch>
            <a:fillRect/>
          </a:stretch>
        </p:blipFill>
        <p:spPr>
          <a:xfrm>
            <a:off x="4232" y="1169908"/>
            <a:ext cx="9135534" cy="5455817"/>
          </a:xfrm>
          <a:prstGeom prst="rect">
            <a:avLst/>
          </a:prstGeom>
        </p:spPr>
      </p:pic>
      <p:sp>
        <p:nvSpPr>
          <p:cNvPr id="2" name="TextBox 1">
            <a:extLst>
              <a:ext uri="{FF2B5EF4-FFF2-40B4-BE49-F238E27FC236}">
                <a16:creationId xmlns:a16="http://schemas.microsoft.com/office/drawing/2014/main" id="{382583D1-C425-A533-2D9E-CCDB21D33828}"/>
              </a:ext>
            </a:extLst>
          </p:cNvPr>
          <p:cNvSpPr txBox="1"/>
          <p:nvPr/>
        </p:nvSpPr>
        <p:spPr>
          <a:xfrm>
            <a:off x="522714" y="302357"/>
            <a:ext cx="80347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i="1" dirty="0">
                <a:latin typeface="Calibri"/>
              </a:rPr>
              <a:t>LZ77 visual representation</a:t>
            </a:r>
          </a:p>
        </p:txBody>
      </p:sp>
    </p:spTree>
    <p:extLst>
      <p:ext uri="{BB962C8B-B14F-4D97-AF65-F5344CB8AC3E}">
        <p14:creationId xmlns:p14="http://schemas.microsoft.com/office/powerpoint/2010/main" val="188882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3" name="Title 2">
            <a:extLst>
              <a:ext uri="{FF2B5EF4-FFF2-40B4-BE49-F238E27FC236}">
                <a16:creationId xmlns:a16="http://schemas.microsoft.com/office/drawing/2014/main" id="{9A67D48C-2E55-E854-905D-0E4A6FF11653}"/>
              </a:ext>
            </a:extLst>
          </p:cNvPr>
          <p:cNvSpPr>
            <a:spLocks noGrp="1"/>
          </p:cNvSpPr>
          <p:nvPr>
            <p:ph type="title"/>
          </p:nvPr>
        </p:nvSpPr>
        <p:spPr/>
        <p:txBody>
          <a:bodyPr/>
          <a:lstStyle/>
          <a:p>
            <a:r>
              <a:rPr lang="en-US" b="1" i="1" dirty="0"/>
              <a:t>HUFFMAN Tree</a:t>
            </a:r>
          </a:p>
        </p:txBody>
      </p:sp>
      <p:pic>
        <p:nvPicPr>
          <p:cNvPr id="6" name="Picture 5" descr="A diagram of a tree">
            <a:extLst>
              <a:ext uri="{FF2B5EF4-FFF2-40B4-BE49-F238E27FC236}">
                <a16:creationId xmlns:a16="http://schemas.microsoft.com/office/drawing/2014/main" id="{345C550E-0B56-0FCF-75A2-39D11C70DEF9}"/>
              </a:ext>
            </a:extLst>
          </p:cNvPr>
          <p:cNvPicPr>
            <a:picLocks noChangeAspect="1"/>
          </p:cNvPicPr>
          <p:nvPr/>
        </p:nvPicPr>
        <p:blipFill>
          <a:blip r:embed="rId2"/>
          <a:stretch>
            <a:fillRect/>
          </a:stretch>
        </p:blipFill>
        <p:spPr>
          <a:xfrm>
            <a:off x="5396" y="1568680"/>
            <a:ext cx="9138605" cy="486879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474</Words>
  <Application>Microsoft Office PowerPoint</Application>
  <PresentationFormat>On-screen Show (4:3)</PresentationFormat>
  <Paragraphs>52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WhatsApp: Analysis of algorithms implemented for  Text data compression</vt:lpstr>
      <vt:lpstr>Table of contents</vt:lpstr>
      <vt:lpstr>INTRODUCTION</vt:lpstr>
      <vt:lpstr>                DEFLATE Algorithm</vt:lpstr>
      <vt:lpstr>Lz77 ALGORITHM</vt:lpstr>
      <vt:lpstr>HUFFMAN CODING</vt:lpstr>
      <vt:lpstr>RESPECTIVE TIME COMPLEXITY</vt:lpstr>
      <vt:lpstr>PowerPoint Presentation</vt:lpstr>
      <vt:lpstr>HUFFMAN Tree</vt:lpstr>
      <vt:lpstr>PowerPoint Presentation</vt:lpstr>
      <vt:lpstr>PowerPoint Presentation</vt:lpstr>
      <vt:lpstr>Links to the programs are: Lz77: https://pastebin.com/xQN3zEEd Huffman: https://pastebin.com/zqtR4qqP</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Anish Hota</dc:creator>
  <cp:lastModifiedBy>Anish Hota</cp:lastModifiedBy>
  <cp:revision>226</cp:revision>
  <dcterms:created xsi:type="dcterms:W3CDTF">2023-10-25T16:47:00Z</dcterms:created>
  <dcterms:modified xsi:type="dcterms:W3CDTF">2024-03-12T08:19:53Z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F7C79A79FFCA44A08A0F5EC8FDDA8469_13</vt:lpwstr>
  </property>
  <property fmtid="{D5CDD505-2E9C-101B-9397-08002B2CF9AE}" pid="3" name="KSOProductBuildVer">
    <vt:lpwstr>1033-12.2.0.13266</vt:lpwstr>
  </property>
</Properties>
</file>