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0" r:id="rId26"/>
    <p:sldId id="281" r:id="rId27"/>
    <p:sldId id="282" r:id="rId28"/>
    <p:sldId id="283" r:id="rId29"/>
    <p:sldId id="284" r:id="rId31"/>
    <p:sldId id="285" r:id="rId32"/>
    <p:sldId id="287" r:id="rId33"/>
    <p:sldId id="288" r:id="rId34"/>
    <p:sldId id="289" r:id="rId35"/>
    <p:sldId id="290" r:id="rId36"/>
    <p:sldId id="292" r:id="rId37"/>
    <p:sldId id="293" r:id="rId38"/>
    <p:sldId id="295" r:id="rId39"/>
    <p:sldId id="296" r:id="rId40"/>
    <p:sldId id="297" r:id="rId41"/>
    <p:sldId id="298"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showGuides="1">
      <p:cViewPr varScale="1">
        <p:scale>
          <a:sx n="53" d="100"/>
          <a:sy n="53" d="100"/>
        </p:scale>
        <p:origin x="180" y="54"/>
      </p:cViewPr>
      <p:guideLst>
        <p:guide pos="387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6.jpeg"/><Relationship Id="rId12" Type="http://schemas.openxmlformats.org/officeDocument/2006/relationships/slideLayout" Target="../slideLayouts/slideLayout1.xml"/><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6.jpeg"/><Relationship Id="rId14" Type="http://schemas.openxmlformats.org/officeDocument/2006/relationships/notesSlide" Target="../notesSlides/notesSlide1.xml"/><Relationship Id="rId13" Type="http://schemas.openxmlformats.org/officeDocument/2006/relationships/slideLayout" Target="../slideLayouts/slideLayout1.xml"/><Relationship Id="rId12" Type="http://schemas.openxmlformats.org/officeDocument/2006/relationships/image" Target="../media/image14.jpeg"/><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6.jpeg"/><Relationship Id="rId15" Type="http://schemas.openxmlformats.org/officeDocument/2006/relationships/notesSlide" Target="../notesSlides/notesSlide2.xml"/><Relationship Id="rId14" Type="http://schemas.openxmlformats.org/officeDocument/2006/relationships/slideLayout" Target="../slideLayouts/slideLayout1.xml"/><Relationship Id="rId13" Type="http://schemas.openxmlformats.org/officeDocument/2006/relationships/image" Target="../media/image15.jpeg"/><Relationship Id="rId12" Type="http://schemas.openxmlformats.org/officeDocument/2006/relationships/image" Target="../media/image14.jpeg"/><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6.jpeg"/><Relationship Id="rId16" Type="http://schemas.openxmlformats.org/officeDocument/2006/relationships/notesSlide" Target="../notesSlides/notesSlide3.xml"/><Relationship Id="rId15" Type="http://schemas.openxmlformats.org/officeDocument/2006/relationships/slideLayout" Target="../slideLayouts/slideLayout1.xml"/><Relationship Id="rId14" Type="http://schemas.openxmlformats.org/officeDocument/2006/relationships/image" Target="../media/image16.jpeg"/><Relationship Id="rId13" Type="http://schemas.openxmlformats.org/officeDocument/2006/relationships/image" Target="../media/image15.jpeg"/><Relationship Id="rId12" Type="http://schemas.openxmlformats.org/officeDocument/2006/relationships/image" Target="../media/image14.jpeg"/><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6.jpeg"/><Relationship Id="rId16" Type="http://schemas.openxmlformats.org/officeDocument/2006/relationships/notesSlide" Target="../notesSlides/notesSlide4.xml"/><Relationship Id="rId15" Type="http://schemas.openxmlformats.org/officeDocument/2006/relationships/slideLayout" Target="../slideLayouts/slideLayout1.xml"/><Relationship Id="rId14" Type="http://schemas.openxmlformats.org/officeDocument/2006/relationships/image" Target="../media/image17.png"/><Relationship Id="rId13" Type="http://schemas.openxmlformats.org/officeDocument/2006/relationships/image" Target="../media/image16.jpeg"/><Relationship Id="rId12" Type="http://schemas.openxmlformats.org/officeDocument/2006/relationships/image" Target="../media/image15.jpeg"/><Relationship Id="rId11" Type="http://schemas.openxmlformats.org/officeDocument/2006/relationships/image" Target="../media/image14.jpeg"/><Relationship Id="rId10" Type="http://schemas.openxmlformats.org/officeDocument/2006/relationships/image" Target="../media/image13.png"/><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6.jpeg"/><Relationship Id="rId17" Type="http://schemas.openxmlformats.org/officeDocument/2006/relationships/notesSlide" Target="../notesSlides/notesSlide5.xml"/><Relationship Id="rId16" Type="http://schemas.openxmlformats.org/officeDocument/2006/relationships/slideLayout" Target="../slideLayouts/slideLayout1.xml"/><Relationship Id="rId15" Type="http://schemas.openxmlformats.org/officeDocument/2006/relationships/image" Target="../media/image18.png"/><Relationship Id="rId14" Type="http://schemas.openxmlformats.org/officeDocument/2006/relationships/image" Target="../media/image16.jpeg"/><Relationship Id="rId13" Type="http://schemas.openxmlformats.org/officeDocument/2006/relationships/image" Target="../media/image17.png"/><Relationship Id="rId12" Type="http://schemas.openxmlformats.org/officeDocument/2006/relationships/image" Target="../media/image15.jpeg"/><Relationship Id="rId11" Type="http://schemas.openxmlformats.org/officeDocument/2006/relationships/image" Target="../media/image14.jpeg"/><Relationship Id="rId10" Type="http://schemas.openxmlformats.org/officeDocument/2006/relationships/image" Target="../media/image13.png"/><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6.jpeg"/><Relationship Id="rId17" Type="http://schemas.openxmlformats.org/officeDocument/2006/relationships/notesSlide" Target="../notesSlides/notesSlide6.xml"/><Relationship Id="rId16" Type="http://schemas.openxmlformats.org/officeDocument/2006/relationships/slideLayout" Target="../slideLayouts/slideLayout1.xml"/><Relationship Id="rId15" Type="http://schemas.openxmlformats.org/officeDocument/2006/relationships/image" Target="../media/image19.png"/><Relationship Id="rId14" Type="http://schemas.openxmlformats.org/officeDocument/2006/relationships/image" Target="../media/image18.png"/><Relationship Id="rId13" Type="http://schemas.openxmlformats.org/officeDocument/2006/relationships/image" Target="../media/image17.png"/><Relationship Id="rId12" Type="http://schemas.openxmlformats.org/officeDocument/2006/relationships/image" Target="../media/image15.jpeg"/><Relationship Id="rId11" Type="http://schemas.openxmlformats.org/officeDocument/2006/relationships/image" Target="../media/image14.jpeg"/><Relationship Id="rId10" Type="http://schemas.openxmlformats.org/officeDocument/2006/relationships/image" Target="../media/image13.png"/><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6.jpeg"/><Relationship Id="rId18" Type="http://schemas.openxmlformats.org/officeDocument/2006/relationships/notesSlide" Target="../notesSlides/notesSlide7.xml"/><Relationship Id="rId17" Type="http://schemas.openxmlformats.org/officeDocument/2006/relationships/slideLayout" Target="../slideLayouts/slideLayout1.xml"/><Relationship Id="rId16" Type="http://schemas.openxmlformats.org/officeDocument/2006/relationships/image" Target="../media/image20.jpeg"/><Relationship Id="rId15" Type="http://schemas.openxmlformats.org/officeDocument/2006/relationships/image" Target="../media/image19.png"/><Relationship Id="rId14" Type="http://schemas.openxmlformats.org/officeDocument/2006/relationships/image" Target="../media/image18.png"/><Relationship Id="rId13" Type="http://schemas.openxmlformats.org/officeDocument/2006/relationships/image" Target="../media/image17.png"/><Relationship Id="rId12" Type="http://schemas.openxmlformats.org/officeDocument/2006/relationships/image" Target="../media/image15.jpeg"/><Relationship Id="rId11" Type="http://schemas.openxmlformats.org/officeDocument/2006/relationships/image" Target="../media/image14.jpeg"/><Relationship Id="rId10" Type="http://schemas.openxmlformats.org/officeDocument/2006/relationships/image" Target="../media/image13.png"/><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6.jpeg"/><Relationship Id="rId18" Type="http://schemas.openxmlformats.org/officeDocument/2006/relationships/notesSlide" Target="../notesSlides/notesSlide8.xml"/><Relationship Id="rId17" Type="http://schemas.openxmlformats.org/officeDocument/2006/relationships/slideLayout" Target="../slideLayouts/slideLayout1.xml"/><Relationship Id="rId16" Type="http://schemas.openxmlformats.org/officeDocument/2006/relationships/image" Target="../media/image20.jpeg"/><Relationship Id="rId15" Type="http://schemas.openxmlformats.org/officeDocument/2006/relationships/image" Target="../media/image19.png"/><Relationship Id="rId14" Type="http://schemas.openxmlformats.org/officeDocument/2006/relationships/image" Target="../media/image18.png"/><Relationship Id="rId13" Type="http://schemas.openxmlformats.org/officeDocument/2006/relationships/image" Target="../media/image17.png"/><Relationship Id="rId12" Type="http://schemas.openxmlformats.org/officeDocument/2006/relationships/image" Target="../media/image15.jpeg"/><Relationship Id="rId11" Type="http://schemas.openxmlformats.org/officeDocument/2006/relationships/image" Target="../media/image14.jpeg"/><Relationship Id="rId10" Type="http://schemas.openxmlformats.org/officeDocument/2006/relationships/image" Target="../media/image13.png"/><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6.jpeg"/><Relationship Id="rId18" Type="http://schemas.openxmlformats.org/officeDocument/2006/relationships/notesSlide" Target="../notesSlides/notesSlide9.xml"/><Relationship Id="rId17" Type="http://schemas.openxmlformats.org/officeDocument/2006/relationships/slideLayout" Target="../slideLayouts/slideLayout1.xml"/><Relationship Id="rId16" Type="http://schemas.openxmlformats.org/officeDocument/2006/relationships/image" Target="../media/image20.jpeg"/><Relationship Id="rId15" Type="http://schemas.openxmlformats.org/officeDocument/2006/relationships/image" Target="../media/image19.png"/><Relationship Id="rId14" Type="http://schemas.openxmlformats.org/officeDocument/2006/relationships/image" Target="../media/image18.png"/><Relationship Id="rId13" Type="http://schemas.openxmlformats.org/officeDocument/2006/relationships/image" Target="../media/image17.png"/><Relationship Id="rId12" Type="http://schemas.openxmlformats.org/officeDocument/2006/relationships/image" Target="../media/image15.jpeg"/><Relationship Id="rId11" Type="http://schemas.openxmlformats.org/officeDocument/2006/relationships/image" Target="../media/image14.jpeg"/><Relationship Id="rId10" Type="http://schemas.openxmlformats.org/officeDocument/2006/relationships/image" Target="../media/image13.png"/><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6.jpeg"/><Relationship Id="rId18" Type="http://schemas.openxmlformats.org/officeDocument/2006/relationships/notesSlide" Target="../notesSlides/notesSlide10.xml"/><Relationship Id="rId17" Type="http://schemas.openxmlformats.org/officeDocument/2006/relationships/slideLayout" Target="../slideLayouts/slideLayout1.xml"/><Relationship Id="rId16" Type="http://schemas.openxmlformats.org/officeDocument/2006/relationships/image" Target="../media/image20.jpeg"/><Relationship Id="rId15" Type="http://schemas.openxmlformats.org/officeDocument/2006/relationships/image" Target="../media/image19.png"/><Relationship Id="rId14" Type="http://schemas.openxmlformats.org/officeDocument/2006/relationships/image" Target="../media/image18.png"/><Relationship Id="rId13" Type="http://schemas.openxmlformats.org/officeDocument/2006/relationships/image" Target="../media/image17.png"/><Relationship Id="rId12" Type="http://schemas.openxmlformats.org/officeDocument/2006/relationships/image" Target="../media/image15.jpeg"/><Relationship Id="rId11" Type="http://schemas.openxmlformats.org/officeDocument/2006/relationships/image" Target="../media/image14.jpeg"/><Relationship Id="rId10" Type="http://schemas.openxmlformats.org/officeDocument/2006/relationships/image" Target="../media/image13.png"/><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6.jpeg"/><Relationship Id="rId18" Type="http://schemas.openxmlformats.org/officeDocument/2006/relationships/notesSlide" Target="../notesSlides/notesSlide11.xml"/><Relationship Id="rId17" Type="http://schemas.openxmlformats.org/officeDocument/2006/relationships/slideLayout" Target="../slideLayouts/slideLayout1.xml"/><Relationship Id="rId16" Type="http://schemas.openxmlformats.org/officeDocument/2006/relationships/image" Target="../media/image20.jpeg"/><Relationship Id="rId15" Type="http://schemas.openxmlformats.org/officeDocument/2006/relationships/image" Target="../media/image19.png"/><Relationship Id="rId14" Type="http://schemas.openxmlformats.org/officeDocument/2006/relationships/image" Target="../media/image18.png"/><Relationship Id="rId13" Type="http://schemas.openxmlformats.org/officeDocument/2006/relationships/image" Target="../media/image17.png"/><Relationship Id="rId12" Type="http://schemas.openxmlformats.org/officeDocument/2006/relationships/image" Target="../media/image15.jpeg"/><Relationship Id="rId11" Type="http://schemas.openxmlformats.org/officeDocument/2006/relationships/image" Target="../media/image14.jpeg"/><Relationship Id="rId10" Type="http://schemas.openxmlformats.org/officeDocument/2006/relationships/image" Target="../media/image13.png"/><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6.jpeg"/><Relationship Id="rId18" Type="http://schemas.openxmlformats.org/officeDocument/2006/relationships/notesSlide" Target="../notesSlides/notesSlide12.xml"/><Relationship Id="rId17" Type="http://schemas.openxmlformats.org/officeDocument/2006/relationships/slideLayout" Target="../slideLayouts/slideLayout1.xml"/><Relationship Id="rId16" Type="http://schemas.openxmlformats.org/officeDocument/2006/relationships/image" Target="../media/image20.jpeg"/><Relationship Id="rId15" Type="http://schemas.openxmlformats.org/officeDocument/2006/relationships/image" Target="../media/image19.png"/><Relationship Id="rId14" Type="http://schemas.openxmlformats.org/officeDocument/2006/relationships/image" Target="../media/image18.png"/><Relationship Id="rId13" Type="http://schemas.openxmlformats.org/officeDocument/2006/relationships/image" Target="../media/image17.png"/><Relationship Id="rId12" Type="http://schemas.openxmlformats.org/officeDocument/2006/relationships/image" Target="../media/image15.jpeg"/><Relationship Id="rId11" Type="http://schemas.openxmlformats.org/officeDocument/2006/relationships/image" Target="../media/image14.jpeg"/><Relationship Id="rId10" Type="http://schemas.openxmlformats.org/officeDocument/2006/relationships/image" Target="../media/image13.png"/><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6.jpeg"/><Relationship Id="rId18" Type="http://schemas.openxmlformats.org/officeDocument/2006/relationships/notesSlide" Target="../notesSlides/notesSlide13.xml"/><Relationship Id="rId17" Type="http://schemas.openxmlformats.org/officeDocument/2006/relationships/slideLayout" Target="../slideLayouts/slideLayout1.xml"/><Relationship Id="rId16" Type="http://schemas.openxmlformats.org/officeDocument/2006/relationships/image" Target="../media/image20.jpeg"/><Relationship Id="rId15" Type="http://schemas.openxmlformats.org/officeDocument/2006/relationships/image" Target="../media/image19.png"/><Relationship Id="rId14" Type="http://schemas.openxmlformats.org/officeDocument/2006/relationships/image" Target="../media/image18.png"/><Relationship Id="rId13" Type="http://schemas.openxmlformats.org/officeDocument/2006/relationships/image" Target="../media/image17.png"/><Relationship Id="rId12" Type="http://schemas.openxmlformats.org/officeDocument/2006/relationships/image" Target="../media/image15.jpeg"/><Relationship Id="rId11" Type="http://schemas.openxmlformats.org/officeDocument/2006/relationships/image" Target="../media/image14.jpeg"/><Relationship Id="rId10" Type="http://schemas.openxmlformats.org/officeDocument/2006/relationships/image" Target="../media/image13.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6.jpeg"/><Relationship Id="rId18" Type="http://schemas.openxmlformats.org/officeDocument/2006/relationships/notesSlide" Target="../notesSlides/notesSlide14.xml"/><Relationship Id="rId17" Type="http://schemas.openxmlformats.org/officeDocument/2006/relationships/slideLayout" Target="../slideLayouts/slideLayout1.xml"/><Relationship Id="rId16" Type="http://schemas.openxmlformats.org/officeDocument/2006/relationships/image" Target="../media/image20.jpeg"/><Relationship Id="rId15" Type="http://schemas.openxmlformats.org/officeDocument/2006/relationships/image" Target="../media/image19.png"/><Relationship Id="rId14" Type="http://schemas.openxmlformats.org/officeDocument/2006/relationships/image" Target="../media/image18.png"/><Relationship Id="rId13" Type="http://schemas.openxmlformats.org/officeDocument/2006/relationships/image" Target="../media/image17.png"/><Relationship Id="rId12" Type="http://schemas.openxmlformats.org/officeDocument/2006/relationships/image" Target="../media/image15.jpeg"/><Relationship Id="rId11" Type="http://schemas.openxmlformats.org/officeDocument/2006/relationships/image" Target="../media/image14.jpeg"/><Relationship Id="rId10" Type="http://schemas.openxmlformats.org/officeDocument/2006/relationships/image" Target="../media/image13.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7" name="Text Box 6"/>
          <p:cNvSpPr txBox="1"/>
          <p:nvPr/>
        </p:nvSpPr>
        <p:spPr>
          <a:xfrm>
            <a:off x="2072640" y="510540"/>
            <a:ext cx="8046720" cy="583565"/>
          </a:xfrm>
          <a:prstGeom prst="rect">
            <a:avLst/>
          </a:prstGeom>
          <a:noFill/>
        </p:spPr>
        <p:txBody>
          <a:bodyPr wrap="square" rtlCol="0">
            <a:spAutoFit/>
          </a:bodyPr>
          <a:p>
            <a:pPr algn="ctr"/>
            <a:r>
              <a:rPr lang="vi-VN" altLang="en-US" sz="3200" b="1">
                <a:solidFill>
                  <a:schemeClr val="bg1"/>
                </a:solidFill>
              </a:rPr>
              <a:t>BÁO CÁO ĐỒ ÁN CƠ SỞ NGÀNH</a:t>
            </a:r>
            <a:endParaRPr lang="vi-VN" altLang="en-US" sz="3200" b="1">
              <a:solidFill>
                <a:schemeClr val="bg1"/>
              </a:solidFill>
            </a:endParaRPr>
          </a:p>
        </p:txBody>
      </p:sp>
      <p:sp>
        <p:nvSpPr>
          <p:cNvPr id="8" name="Text Box 7"/>
          <p:cNvSpPr txBox="1"/>
          <p:nvPr/>
        </p:nvSpPr>
        <p:spPr>
          <a:xfrm>
            <a:off x="973455" y="1383665"/>
            <a:ext cx="10245090" cy="2769870"/>
          </a:xfrm>
          <a:prstGeom prst="rect">
            <a:avLst/>
          </a:prstGeom>
          <a:noFill/>
        </p:spPr>
        <p:txBody>
          <a:bodyPr wrap="square" rtlCol="0">
            <a:noAutofit/>
          </a:bodyPr>
          <a:p>
            <a:pPr algn="ctr"/>
            <a:r>
              <a:rPr lang="en-US" altLang="en-US" sz="3600" b="1">
                <a:solidFill>
                  <a:schemeClr val="bg1"/>
                </a:solidFill>
                <a:latin typeface="Segoe UI Black" panose="020B0A02040204020203" charset="0"/>
                <a:cs typeface="Segoe UI Black" panose="020B0A02040204020203" charset="0"/>
              </a:rPr>
              <a:t>Nghiên cứu các phương pháp đánh giá tính khả dụng của hệ thống dựa vào chuyên gia (expert-based evaluation) và áp dụng vào đánh giá một hệ thống bất kỳ.</a:t>
            </a:r>
            <a:endParaRPr lang="en-US" altLang="en-US" sz="3600" b="1">
              <a:solidFill>
                <a:schemeClr val="bg1"/>
              </a:solidFill>
              <a:latin typeface="Segoe UI Black" panose="020B0A02040204020203" charset="0"/>
              <a:cs typeface="Segoe UI Black" panose="020B0A02040204020203" charset="0"/>
            </a:endParaRPr>
          </a:p>
        </p:txBody>
      </p:sp>
      <p:sp>
        <p:nvSpPr>
          <p:cNvPr id="10" name="Text Box 9"/>
          <p:cNvSpPr txBox="1"/>
          <p:nvPr/>
        </p:nvSpPr>
        <p:spPr>
          <a:xfrm>
            <a:off x="8612505" y="5904865"/>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350520" y="-460375"/>
            <a:ext cx="377444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L</a:t>
            </a:r>
            <a:r>
              <a:rPr lang="en-US" altLang="en-US" sz="2400">
                <a:solidFill>
                  <a:schemeClr val="bg1"/>
                </a:solidFill>
                <a:latin typeface="Segoe UI Black" panose="020B0A02040204020203" charset="0"/>
                <a:cs typeface="Segoe UI Black" panose="020B0A02040204020203" charset="0"/>
              </a:rPr>
              <a:t>Ý</a:t>
            </a:r>
            <a:r>
              <a:rPr lang="en-US" altLang="en-US" sz="2400">
                <a:solidFill>
                  <a:schemeClr val="bg1"/>
                </a:solidFill>
                <a:latin typeface="Segoe UI Black" panose="020B0A02040204020203" charset="0"/>
                <a:cs typeface="Segoe UI Black" panose="020B0A02040204020203" charset="0"/>
              </a:rPr>
              <a:t> DO CHỌN </a:t>
            </a:r>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Ề T</a:t>
            </a:r>
            <a:r>
              <a:rPr lang="en-US" altLang="en-US" sz="2400">
                <a:solidFill>
                  <a:schemeClr val="bg1"/>
                </a:solidFill>
                <a:latin typeface="Segoe UI Black" panose="020B0A02040204020203" charset="0"/>
                <a:cs typeface="Segoe UI Black" panose="020B0A02040204020203" charset="0"/>
              </a:rPr>
              <a:t>À</a:t>
            </a:r>
            <a:r>
              <a:rPr lang="en-US" altLang="en-US" sz="2400">
                <a:solidFill>
                  <a:schemeClr val="bg1"/>
                </a:solidFill>
                <a:latin typeface="Segoe UI Black" panose="020B0A02040204020203" charset="0"/>
                <a:cs typeface="Segoe UI Black" panose="020B0A02040204020203" charset="0"/>
              </a:rPr>
              <a:t>I</a:t>
            </a:r>
            <a:endParaRPr lang="en-US" altLang="en-US" sz="2400">
              <a:solidFill>
                <a:schemeClr val="bg1"/>
              </a:solidFill>
              <a:latin typeface="Segoe UI Black" panose="020B0A02040204020203" charset="0"/>
              <a:cs typeface="Segoe UI Black" panose="020B0A02040204020203" charset="0"/>
            </a:endParaRPr>
          </a:p>
        </p:txBody>
      </p:sp>
      <p:sp>
        <p:nvSpPr>
          <p:cNvPr id="35" name="Text Box 34"/>
          <p:cNvSpPr txBox="1"/>
          <p:nvPr/>
        </p:nvSpPr>
        <p:spPr>
          <a:xfrm>
            <a:off x="12192000" y="1068705"/>
            <a:ext cx="10672445" cy="4397375"/>
          </a:xfrm>
          <a:prstGeom prst="rect">
            <a:avLst/>
          </a:prstGeom>
          <a:noFill/>
        </p:spPr>
        <p:txBody>
          <a:bodyPr wrap="square" rtlCol="0">
            <a:noAutofit/>
          </a:bodyPr>
          <a:p>
            <a:pPr indent="457200"/>
            <a:r>
              <a:rPr lang="en-US" altLang="en-US" sz="2800">
                <a:solidFill>
                  <a:schemeClr val="bg1"/>
                </a:solidFill>
                <a:latin typeface="Times New Roman" panose="02020603050405020304" charset="0"/>
                <a:cs typeface="Times New Roman" panose="02020603050405020304" charset="0"/>
              </a:rPr>
              <a:t>Trong thời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ại chuyển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ổi số, các ứng dụng di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ộng nh</a:t>
            </a:r>
            <a:r>
              <a:rPr lang="en-US" altLang="en-US" sz="2800">
                <a:solidFill>
                  <a:schemeClr val="bg1"/>
                </a:solidFill>
                <a:latin typeface="Times New Roman" panose="02020603050405020304" charset="0"/>
                <a:cs typeface="Times New Roman" panose="02020603050405020304" charset="0"/>
              </a:rPr>
              <a:t>ư</a:t>
            </a:r>
            <a:r>
              <a:rPr lang="en-US" altLang="en-US" sz="2800">
                <a:solidFill>
                  <a:schemeClr val="bg1"/>
                </a:solidFill>
                <a:latin typeface="Times New Roman" panose="02020603050405020304" charset="0"/>
                <a:cs typeface="Times New Roman" panose="02020603050405020304" charset="0"/>
              </a:rPr>
              <a:t> Grab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óng vai trò quan trọng trong việc cung cấp dịch vụ tiện lợi cho ng</a:t>
            </a:r>
            <a:r>
              <a:rPr lang="en-US" altLang="en-US" sz="2800">
                <a:solidFill>
                  <a:schemeClr val="bg1"/>
                </a:solidFill>
                <a:latin typeface="Times New Roman" panose="02020603050405020304" charset="0"/>
                <a:cs typeface="Times New Roman" panose="02020603050405020304" charset="0"/>
              </a:rPr>
              <a:t>ư</a:t>
            </a:r>
            <a:r>
              <a:rPr lang="en-US" altLang="en-US" sz="2800">
                <a:solidFill>
                  <a:schemeClr val="bg1"/>
                </a:solidFill>
                <a:latin typeface="Times New Roman" panose="02020603050405020304" charset="0"/>
                <a:cs typeface="Times New Roman" panose="02020603050405020304" charset="0"/>
              </a:rPr>
              <a:t>ời dùng. Tuy nhiên, việc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ảm bảo tính khả dụng của hệ thống là một thách thức lớn vì tính phức tạp trong thiết kế giao diện và sự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a dạng của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ối t</a:t>
            </a:r>
            <a:r>
              <a:rPr lang="en-US" altLang="en-US" sz="2800">
                <a:solidFill>
                  <a:schemeClr val="bg1"/>
                </a:solidFill>
                <a:latin typeface="Times New Roman" panose="02020603050405020304" charset="0"/>
                <a:cs typeface="Times New Roman" panose="02020603050405020304" charset="0"/>
              </a:rPr>
              <a:t>ư</a:t>
            </a:r>
            <a:r>
              <a:rPr lang="en-US" altLang="en-US" sz="2800">
                <a:solidFill>
                  <a:schemeClr val="bg1"/>
                </a:solidFill>
                <a:latin typeface="Times New Roman" panose="02020603050405020304" charset="0"/>
                <a:cs typeface="Times New Roman" panose="02020603050405020304" charset="0"/>
              </a:rPr>
              <a:t>ợng ng</a:t>
            </a:r>
            <a:r>
              <a:rPr lang="en-US" altLang="en-US" sz="2800">
                <a:solidFill>
                  <a:schemeClr val="bg1"/>
                </a:solidFill>
                <a:latin typeface="Times New Roman" panose="02020603050405020304" charset="0"/>
                <a:cs typeface="Times New Roman" panose="02020603050405020304" charset="0"/>
              </a:rPr>
              <a:t>ư</a:t>
            </a:r>
            <a:r>
              <a:rPr lang="en-US" altLang="en-US" sz="2800">
                <a:solidFill>
                  <a:schemeClr val="bg1"/>
                </a:solidFill>
                <a:latin typeface="Times New Roman" panose="02020603050405020304" charset="0"/>
                <a:cs typeface="Times New Roman" panose="02020603050405020304" charset="0"/>
              </a:rPr>
              <a:t>ời dùng.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ánh giá tính khả dụng giúp cải thiện trải nghiệm ng</a:t>
            </a:r>
            <a:r>
              <a:rPr lang="en-US" altLang="en-US" sz="2800">
                <a:solidFill>
                  <a:schemeClr val="bg1"/>
                </a:solidFill>
                <a:latin typeface="Times New Roman" panose="02020603050405020304" charset="0"/>
                <a:cs typeface="Times New Roman" panose="02020603050405020304" charset="0"/>
              </a:rPr>
              <a:t>ư</a:t>
            </a:r>
            <a:r>
              <a:rPr lang="en-US" altLang="en-US" sz="2800">
                <a:solidFill>
                  <a:schemeClr val="bg1"/>
                </a:solidFill>
                <a:latin typeface="Times New Roman" panose="02020603050405020304" charset="0"/>
                <a:cs typeface="Times New Roman" panose="02020603050405020304" charset="0"/>
              </a:rPr>
              <a:t>ời dùng, t</a:t>
            </a:r>
            <a:r>
              <a:rPr lang="en-US" altLang="en-US" sz="2800">
                <a:solidFill>
                  <a:schemeClr val="bg1"/>
                </a:solidFill>
                <a:latin typeface="Times New Roman" panose="02020603050405020304" charset="0"/>
                <a:cs typeface="Times New Roman" panose="02020603050405020304" charset="0"/>
              </a:rPr>
              <a:t>ă</a:t>
            </a:r>
            <a:r>
              <a:rPr lang="en-US" altLang="en-US" sz="2800">
                <a:solidFill>
                  <a:schemeClr val="bg1"/>
                </a:solidFill>
                <a:latin typeface="Times New Roman" panose="02020603050405020304" charset="0"/>
                <a:cs typeface="Times New Roman" panose="02020603050405020304" charset="0"/>
              </a:rPr>
              <a:t>ng mức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ộ hài lòng và lòng trung thành của khách hàng. Ph</a:t>
            </a:r>
            <a:r>
              <a:rPr lang="en-US" altLang="en-US" sz="2800">
                <a:solidFill>
                  <a:schemeClr val="bg1"/>
                </a:solidFill>
                <a:latin typeface="Times New Roman" panose="02020603050405020304" charset="0"/>
                <a:cs typeface="Times New Roman" panose="02020603050405020304" charset="0"/>
              </a:rPr>
              <a:t>ư</a:t>
            </a:r>
            <a:r>
              <a:rPr lang="en-US" altLang="en-US" sz="2800">
                <a:solidFill>
                  <a:schemeClr val="bg1"/>
                </a:solidFill>
                <a:latin typeface="Times New Roman" panose="02020603050405020304" charset="0"/>
                <a:cs typeface="Times New Roman" panose="02020603050405020304" charset="0"/>
              </a:rPr>
              <a:t>ơng pháp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ánh giá dựa vào chuyên gia (expert-based evaluation) là một giải pháp hiệu quả, tiết kiệm chi phí, phù hợp với các tổ chức muốn tối </a:t>
            </a:r>
            <a:r>
              <a:rPr lang="en-US" altLang="en-US" sz="2800">
                <a:solidFill>
                  <a:schemeClr val="bg1"/>
                </a:solidFill>
                <a:latin typeface="Times New Roman" panose="02020603050405020304" charset="0"/>
                <a:cs typeface="Times New Roman" panose="02020603050405020304" charset="0"/>
              </a:rPr>
              <a:t>ư</a:t>
            </a:r>
            <a:r>
              <a:rPr lang="en-US" altLang="en-US" sz="2800">
                <a:solidFill>
                  <a:schemeClr val="bg1"/>
                </a:solidFill>
                <a:latin typeface="Times New Roman" panose="02020603050405020304" charset="0"/>
                <a:cs typeface="Times New Roman" panose="02020603050405020304" charset="0"/>
              </a:rPr>
              <a:t>u hóa sản phẩm mà không yêu cầu thử nghiệm trực tiếp với ng</a:t>
            </a:r>
            <a:r>
              <a:rPr lang="en-US" altLang="en-US" sz="2800">
                <a:solidFill>
                  <a:schemeClr val="bg1"/>
                </a:solidFill>
                <a:latin typeface="Times New Roman" panose="02020603050405020304" charset="0"/>
                <a:cs typeface="Times New Roman" panose="02020603050405020304" charset="0"/>
              </a:rPr>
              <a:t>ư</a:t>
            </a:r>
            <a:r>
              <a:rPr lang="en-US" altLang="en-US" sz="2800">
                <a:solidFill>
                  <a:schemeClr val="bg1"/>
                </a:solidFill>
                <a:latin typeface="Times New Roman" panose="02020603050405020304" charset="0"/>
                <a:cs typeface="Times New Roman" panose="02020603050405020304" charset="0"/>
              </a:rPr>
              <a:t>ời dùng thực.</a:t>
            </a:r>
            <a:endParaRPr lang="en-US" altLang="en-US" sz="28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a:t>
            </a:r>
            <a:r>
              <a:rPr lang="en-US" altLang="en-US" sz="2800">
                <a:solidFill>
                  <a:schemeClr val="bg1"/>
                </a:solidFill>
                <a:latin typeface="Segoe UI Black" panose="020B0A02040204020203" charset="0"/>
                <a:cs typeface="Segoe UI Black" panose="020B0A02040204020203" charset="0"/>
              </a:rPr>
              <a:t>ĐÍ</a:t>
            </a:r>
            <a:r>
              <a:rPr lang="en-US" altLang="en-US" sz="2800">
                <a:solidFill>
                  <a:schemeClr val="bg1"/>
                </a:solidFill>
                <a:latin typeface="Segoe UI Black" panose="020B0A02040204020203" charset="0"/>
                <a:cs typeface="Segoe UI Black" panose="020B0A02040204020203" charset="0"/>
              </a:rPr>
              <a:t>CH NGHI</a:t>
            </a:r>
            <a:r>
              <a:rPr lang="en-US" altLang="en-US" sz="2800">
                <a:solidFill>
                  <a:schemeClr val="bg1"/>
                </a:solidFill>
                <a:latin typeface="Segoe UI Black" panose="020B0A02040204020203" charset="0"/>
                <a:cs typeface="Segoe UI Black" panose="020B0A02040204020203" charset="0"/>
              </a:rPr>
              <a:t>Ê</a:t>
            </a:r>
            <a:r>
              <a:rPr lang="en-US" altLang="en-US" sz="2800">
                <a:solidFill>
                  <a:schemeClr val="bg1"/>
                </a:solidFill>
                <a:latin typeface="Segoe UI Black" panose="020B0A02040204020203" charset="0"/>
                <a:cs typeface="Segoe UI Black" panose="020B0A02040204020203" charset="0"/>
              </a:rPr>
              <a:t>N CỨU</a:t>
            </a:r>
            <a:endParaRPr lang="en-US" altLang="en-US" sz="2800">
              <a:solidFill>
                <a:schemeClr val="bg1"/>
              </a:solidFill>
              <a:latin typeface="Segoe UI Black" panose="020B0A02040204020203" charset="0"/>
              <a:cs typeface="Segoe UI Black" panose="020B0A02040204020203" charset="0"/>
            </a:endParaRPr>
          </a:p>
        </p:txBody>
      </p:sp>
      <p:sp>
        <p:nvSpPr>
          <p:cNvPr id="4" name="Text Box 3"/>
          <p:cNvSpPr txBox="1"/>
          <p:nvPr/>
        </p:nvSpPr>
        <p:spPr>
          <a:xfrm>
            <a:off x="-8093710" y="1222375"/>
            <a:ext cx="8093710" cy="829945"/>
          </a:xfrm>
          <a:prstGeom prst="rect">
            <a:avLst/>
          </a:prstGeom>
          <a:noFill/>
        </p:spPr>
        <p:txBody>
          <a:bodyPr wrap="square" rtlCol="0">
            <a:spAutoFit/>
          </a:bodyPr>
          <a:p>
            <a:pPr indent="0">
              <a:buNone/>
            </a:pPr>
            <a:r>
              <a:rPr lang="vi-VN" altLang="en-US" sz="2400">
                <a:solidFill>
                  <a:schemeClr val="bg1"/>
                </a:solidFill>
              </a:rPr>
              <a:t>1.     </a:t>
            </a:r>
            <a:r>
              <a:rPr lang="en-US" altLang="en-US" sz="2400">
                <a:solidFill>
                  <a:schemeClr val="bg1"/>
                </a:solidFill>
              </a:rPr>
              <a:t>Tìm hiểu, phân tích ph</a:t>
            </a:r>
            <a:r>
              <a:rPr lang="en-US" altLang="en-US" sz="2400">
                <a:solidFill>
                  <a:schemeClr val="bg1"/>
                </a:solidFill>
              </a:rPr>
              <a:t>ư</a:t>
            </a:r>
            <a:r>
              <a:rPr lang="en-US" altLang="en-US" sz="2400">
                <a:solidFill>
                  <a:schemeClr val="bg1"/>
                </a:solidFill>
              </a:rPr>
              <a:t>ơng pháp </a:t>
            </a:r>
            <a:r>
              <a:rPr lang="en-US" altLang="en-US" sz="2400">
                <a:solidFill>
                  <a:schemeClr val="bg1"/>
                </a:solidFill>
              </a:rPr>
              <a:t>đ</a:t>
            </a:r>
            <a:r>
              <a:rPr lang="en-US" altLang="en-US" sz="2400">
                <a:solidFill>
                  <a:schemeClr val="bg1"/>
                </a:solidFill>
              </a:rPr>
              <a:t>ánh giá tính khả dụng dựa trên chuyên gia.</a:t>
            </a:r>
            <a:endParaRPr lang="en-US" altLang="en-US" sz="2400">
              <a:solidFill>
                <a:schemeClr val="bg1"/>
              </a:solidFill>
            </a:endParaRPr>
          </a:p>
        </p:txBody>
      </p:sp>
      <p:sp>
        <p:nvSpPr>
          <p:cNvPr id="6" name="Text Box 5"/>
          <p:cNvSpPr txBox="1"/>
          <p:nvPr/>
        </p:nvSpPr>
        <p:spPr>
          <a:xfrm>
            <a:off x="-979297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a:t>
            </a:r>
            <a:r>
              <a:rPr lang="en-US" altLang="en-US" sz="2400">
                <a:solidFill>
                  <a:schemeClr val="bg1"/>
                </a:solidFill>
              </a:rPr>
              <a:t>ư</a:t>
            </a:r>
            <a:r>
              <a:rPr lang="en-US" altLang="en-US" sz="2400">
                <a:solidFill>
                  <a:schemeClr val="bg1"/>
                </a:solidFill>
              </a:rPr>
              <a:t>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a:t>
            </a:r>
            <a:r>
              <a:rPr lang="en-US" altLang="en-US" sz="2400">
                <a:solidFill>
                  <a:schemeClr val="bg1"/>
                </a:solidFill>
              </a:rPr>
              <a:t>ề xuất giải pháp cải tiến trải nghiệm ng</a:t>
            </a:r>
            <a:r>
              <a:rPr lang="en-US" altLang="en-US" sz="2400">
                <a:solidFill>
                  <a:schemeClr val="bg1"/>
                </a:solidFill>
              </a:rPr>
              <a:t>ư</a:t>
            </a:r>
            <a:r>
              <a:rPr lang="en-US" altLang="en-US" sz="2400">
                <a:solidFill>
                  <a:schemeClr val="bg1"/>
                </a:solidFill>
              </a:rPr>
              <a:t>ời dùng</a:t>
            </a:r>
            <a:endParaRPr lang="en-US" altLang="en-US" sz="2400">
              <a:solidFill>
                <a:schemeClr val="bg1"/>
              </a:solidFill>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ỐI T</a:t>
            </a:r>
            <a:r>
              <a:rPr lang="en-US" altLang="en-US" sz="2400">
                <a:solidFill>
                  <a:schemeClr val="bg1"/>
                </a:solidFill>
                <a:latin typeface="Segoe UI Black" panose="020B0A02040204020203" charset="0"/>
                <a:cs typeface="Segoe UI Black" panose="020B0A02040204020203" charset="0"/>
              </a:rPr>
              <a:t>Ư</a:t>
            </a:r>
            <a:r>
              <a:rPr lang="en-US" altLang="en-US" sz="2400">
                <a:solidFill>
                  <a:schemeClr val="bg1"/>
                </a:solidFill>
                <a:latin typeface="Segoe UI Black" panose="020B0A02040204020203" charset="0"/>
                <a:cs typeface="Segoe UI Black" panose="020B0A02040204020203" charset="0"/>
              </a:rPr>
              <a:t>ỢNG V</a:t>
            </a:r>
            <a:r>
              <a:rPr lang="en-US" altLang="en-US" sz="2400">
                <a:solidFill>
                  <a:schemeClr val="bg1"/>
                </a:solidFill>
                <a:latin typeface="Segoe UI Black" panose="020B0A02040204020203" charset="0"/>
                <a:cs typeface="Segoe UI Black" panose="020B0A02040204020203" charset="0"/>
              </a:rPr>
              <a:t>À</a:t>
            </a:r>
            <a:r>
              <a:rPr lang="en-US" altLang="en-US" sz="2400">
                <a:solidFill>
                  <a:schemeClr val="bg1"/>
                </a:solidFill>
                <a:latin typeface="Segoe UI Black" panose="020B0A02040204020203" charset="0"/>
                <a:cs typeface="Segoe UI Black" panose="020B0A02040204020203" charset="0"/>
              </a:rPr>
              <a:t> PHẠM VI NGHI</a:t>
            </a:r>
            <a:r>
              <a:rPr lang="en-US" altLang="en-US" sz="2400">
                <a:solidFill>
                  <a:schemeClr val="bg1"/>
                </a:solidFill>
                <a:latin typeface="Segoe UI Black" panose="020B0A02040204020203" charset="0"/>
                <a:cs typeface="Segoe UI Black" panose="020B0A02040204020203" charset="0"/>
              </a:rPr>
              <a:t>Ê</a:t>
            </a:r>
            <a:r>
              <a:rPr lang="en-US" altLang="en-US" sz="2400">
                <a:solidFill>
                  <a:schemeClr val="bg1"/>
                </a:solidFill>
                <a:latin typeface="Segoe UI Black" panose="020B0A02040204020203" charset="0"/>
                <a:cs typeface="Segoe UI Black" panose="020B0A02040204020203" charset="0"/>
              </a:rPr>
              <a:t>N CỨU</a:t>
            </a:r>
            <a:endParaRPr lang="en-US" altLang="en-US" sz="2400">
              <a:solidFill>
                <a:schemeClr val="bg1"/>
              </a:solidFill>
              <a:latin typeface="Segoe UI Black" panose="020B0A02040204020203" charset="0"/>
              <a:cs typeface="Segoe UI Black" panose="020B0A02040204020203" charset="0"/>
            </a:endParaRPr>
          </a:p>
        </p:txBody>
      </p:sp>
      <p:sp>
        <p:nvSpPr>
          <p:cNvPr id="15" name="Text Box 14"/>
          <p:cNvSpPr txBox="1"/>
          <p:nvPr/>
        </p:nvSpPr>
        <p:spPr>
          <a:xfrm>
            <a:off x="-9792970" y="1700530"/>
            <a:ext cx="9618980" cy="119888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Các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Hệ thống Grab, bao gồm các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chính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ặt món </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tìm kiếm, thanh toán, và hỗ trợ khách hàng.</a:t>
            </a:r>
            <a:endParaRPr lang="en-US" altLang="en-US" sz="2400">
              <a:solidFill>
                <a:schemeClr val="bg1"/>
              </a:solidFill>
              <a:latin typeface="Times New Roman" panose="02020603050405020304" charset="0"/>
              <a:cs typeface="Times New Roman" panose="02020603050405020304" charset="0"/>
            </a:endParaRPr>
          </a:p>
        </p:txBody>
      </p:sp>
      <p:sp>
        <p:nvSpPr>
          <p:cNvPr id="16" name="Text Box 15"/>
          <p:cNvSpPr txBox="1"/>
          <p:nvPr/>
        </p:nvSpPr>
        <p:spPr>
          <a:xfrm>
            <a:off x="-4237990"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4157980"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11389360" y="3875405"/>
            <a:ext cx="945896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của giao diện và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trong ứng dụng Grab trên nền tảng di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Chỉ sử dụng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 tập trung vào những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phát hiện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qua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không triển khai thay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ổi trực tiếp trên hệ thống thực tế.</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12" name="Text Box 11"/>
          <p:cNvSpPr txBox="1"/>
          <p:nvPr/>
        </p:nvSpPr>
        <p:spPr>
          <a:xfrm>
            <a:off x="-11215370" y="983615"/>
            <a:ext cx="1121537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ngh</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a là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mà một sản phẩm hoặc hệ thống có thể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sử dụng bởi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cụ thể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ạt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mục tiêu một cách hiệu quả, hiệu suất và sự hài lòng trong một ngữ cảnh sử dụng . Theo tiêu chuẩn ISO 9241-11, các yếu tố chính bao gồm:</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quả : Hệ thống có hỗ trợ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hoàn thành nhiệm vụ không?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suất :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tài nguyên cần thiết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hoàn thành nhiệm vụ.</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Sự hài lòng : Cảm giác thoải mái khi sử dụng hệ thống.</a:t>
            </a:r>
            <a:endParaRPr lang="en-US" altLang="en-US" sz="2400">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10269220" y="1141095"/>
            <a:ext cx="10269220" cy="156845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không chỉ là một tiêu chí kỹ thuật mà còn là yếu tố cốt l</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i ảnh 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ởng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trải nghiệm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(UX),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hài lòng và khả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sử dụng lâu dài.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Giảm lỗi, dễ tiếp cận, t</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tin cậy;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doanh nghiệp) T</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giao dịch, xây dựng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hiệu.</a:t>
            </a:r>
            <a:endParaRPr lang="en-US" altLang="en-US" sz="2400">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294005" y="31115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a:t>
            </a:r>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8" name="Text Box 17"/>
          <p:cNvSpPr txBox="1"/>
          <p:nvPr/>
        </p:nvSpPr>
        <p:spPr>
          <a:xfrm>
            <a:off x="574040" y="1379220"/>
            <a:ext cx="72263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Tại sao nên lựa chọn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chuyên gia :</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622300" y="2052320"/>
            <a:ext cx="10948035" cy="415417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Kiến thức chuyên sâu: Các chuyên gia có hiểu biết sâu rộng về l</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nh vực, có thể nhận ra những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bình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ờng không nhận thấy.</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tổng quan: Chuyên gia có thể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toàn diện hệ thống, từ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kỹ thuật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nhanh chóng: So với các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khác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 thử nghiệm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trên chuyên gia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ờng nhanh hơn và tiết kiệm chi phí hơn.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Phù hợp với các sản phẩm phức tạp: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các sản phẩm phức tạp,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của chuyên gia có thể cung cấp những thông tin chi tiết và sâu sắc hơn.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Hai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phổ biến: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1.Heuristic Evaluation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theo nguyên tắc của Jakob Nielsen).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2.Cognitive Walkthrough (phân tích nhiệm vụ từ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p:txBody>
      </p:sp>
      <p:sp>
        <p:nvSpPr>
          <p:cNvPr id="20" name="Text Box 19"/>
          <p:cNvSpPr txBox="1"/>
          <p:nvPr/>
        </p:nvSpPr>
        <p:spPr>
          <a:xfrm>
            <a:off x="-9832340" y="1129030"/>
            <a:ext cx="973836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trên chuyên gia là một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nghiên cứu chất l</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trong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ó các chuyên gia trong một l</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nh vực cụ thể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mời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một sản phẩm, hệ thống hoặc dịch vụ. Các chuyên gia này sử dụng kiến thức và kinh nghiệm của mình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xác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các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a ra các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 và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tổng thể về chất l</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của sản phẩm.</a:t>
            </a:r>
            <a:endParaRPr lang="en-US" altLang="en-US" sz="2400">
              <a:solidFill>
                <a:schemeClr val="bg1"/>
              </a:solidFill>
              <a:latin typeface="Times New Roman" panose="02020603050405020304" charset="0"/>
              <a:cs typeface="Times New Roman" panose="02020603050405020304" charset="0"/>
            </a:endParaRPr>
          </a:p>
        </p:txBody>
      </p:sp>
      <p:sp>
        <p:nvSpPr>
          <p:cNvPr id="21" name="Text Box 20"/>
          <p:cNvSpPr txBox="1"/>
          <p:nvPr/>
        </p:nvSpPr>
        <p:spPr>
          <a:xfrm>
            <a:off x="622300" y="-460375"/>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a:t>
            </a:r>
            <a:r>
              <a:rPr lang="en-US" altLang="en-US" sz="2800">
                <a:solidFill>
                  <a:schemeClr val="bg1"/>
                </a:solidFill>
                <a:latin typeface="Segoe UI Black" panose="020B0A02040204020203" charset="0"/>
                <a:cs typeface="Segoe UI Black" panose="020B0A02040204020203" charset="0"/>
              </a:rPr>
              <a:t>ĐÍ</a:t>
            </a:r>
            <a:r>
              <a:rPr lang="en-US" altLang="en-US" sz="2800">
                <a:solidFill>
                  <a:schemeClr val="bg1"/>
                </a:solidFill>
                <a:latin typeface="Segoe UI Black" panose="020B0A02040204020203" charset="0"/>
                <a:cs typeface="Segoe UI Black" panose="020B0A02040204020203" charset="0"/>
              </a:rPr>
              <a:t>CH NGHI</a:t>
            </a:r>
            <a:r>
              <a:rPr lang="en-US" altLang="en-US" sz="2800">
                <a:solidFill>
                  <a:schemeClr val="bg1"/>
                </a:solidFill>
                <a:latin typeface="Segoe UI Black" panose="020B0A02040204020203" charset="0"/>
                <a:cs typeface="Segoe UI Black" panose="020B0A02040204020203" charset="0"/>
              </a:rPr>
              <a:t>Ê</a:t>
            </a:r>
            <a:r>
              <a:rPr lang="en-US" altLang="en-US" sz="2800">
                <a:solidFill>
                  <a:schemeClr val="bg1"/>
                </a:solidFill>
                <a:latin typeface="Segoe UI Black" panose="020B0A02040204020203" charset="0"/>
                <a:cs typeface="Segoe UI Black" panose="020B0A02040204020203" charset="0"/>
              </a:rPr>
              <a:t>N CỨU</a:t>
            </a:r>
            <a:endParaRPr lang="en-US" altLang="en-US" sz="2800">
              <a:solidFill>
                <a:schemeClr val="bg1"/>
              </a:solidFill>
              <a:latin typeface="Segoe UI Black" panose="020B0A02040204020203" charset="0"/>
              <a:cs typeface="Segoe UI Black" panose="020B0A02040204020203" charset="0"/>
            </a:endParaRPr>
          </a:p>
        </p:txBody>
      </p:sp>
      <p:sp>
        <p:nvSpPr>
          <p:cNvPr id="4" name="Text Box 3"/>
          <p:cNvSpPr txBox="1"/>
          <p:nvPr/>
        </p:nvSpPr>
        <p:spPr>
          <a:xfrm>
            <a:off x="-8093710" y="1222375"/>
            <a:ext cx="8093710" cy="829945"/>
          </a:xfrm>
          <a:prstGeom prst="rect">
            <a:avLst/>
          </a:prstGeom>
          <a:noFill/>
        </p:spPr>
        <p:txBody>
          <a:bodyPr wrap="square" rtlCol="0">
            <a:spAutoFit/>
          </a:bodyPr>
          <a:p>
            <a:pPr indent="0">
              <a:buNone/>
            </a:pPr>
            <a:r>
              <a:rPr lang="vi-VN" altLang="en-US" sz="2400">
                <a:solidFill>
                  <a:schemeClr val="bg1"/>
                </a:solidFill>
              </a:rPr>
              <a:t>1.     </a:t>
            </a:r>
            <a:r>
              <a:rPr lang="en-US" altLang="en-US" sz="2400">
                <a:solidFill>
                  <a:schemeClr val="bg1"/>
                </a:solidFill>
              </a:rPr>
              <a:t>Tìm hiểu, phân tích ph</a:t>
            </a:r>
            <a:r>
              <a:rPr lang="en-US" altLang="en-US" sz="2400">
                <a:solidFill>
                  <a:schemeClr val="bg1"/>
                </a:solidFill>
              </a:rPr>
              <a:t>ư</a:t>
            </a:r>
            <a:r>
              <a:rPr lang="en-US" altLang="en-US" sz="2400">
                <a:solidFill>
                  <a:schemeClr val="bg1"/>
                </a:solidFill>
              </a:rPr>
              <a:t>ơng pháp </a:t>
            </a:r>
            <a:r>
              <a:rPr lang="en-US" altLang="en-US" sz="2400">
                <a:solidFill>
                  <a:schemeClr val="bg1"/>
                </a:solidFill>
              </a:rPr>
              <a:t>đ</a:t>
            </a:r>
            <a:r>
              <a:rPr lang="en-US" altLang="en-US" sz="2400">
                <a:solidFill>
                  <a:schemeClr val="bg1"/>
                </a:solidFill>
              </a:rPr>
              <a:t>ánh giá tính khả dụng dựa trên chuyên gia.</a:t>
            </a:r>
            <a:endParaRPr lang="en-US" altLang="en-US" sz="2400">
              <a:solidFill>
                <a:schemeClr val="bg1"/>
              </a:solidFill>
            </a:endParaRPr>
          </a:p>
        </p:txBody>
      </p:sp>
      <p:sp>
        <p:nvSpPr>
          <p:cNvPr id="6" name="Text Box 5"/>
          <p:cNvSpPr txBox="1"/>
          <p:nvPr/>
        </p:nvSpPr>
        <p:spPr>
          <a:xfrm>
            <a:off x="-979297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a:t>
            </a:r>
            <a:r>
              <a:rPr lang="en-US" altLang="en-US" sz="2400">
                <a:solidFill>
                  <a:schemeClr val="bg1"/>
                </a:solidFill>
              </a:rPr>
              <a:t>ư</a:t>
            </a:r>
            <a:r>
              <a:rPr lang="en-US" altLang="en-US" sz="2400">
                <a:solidFill>
                  <a:schemeClr val="bg1"/>
                </a:solidFill>
              </a:rPr>
              <a:t>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a:t>
            </a:r>
            <a:r>
              <a:rPr lang="en-US" altLang="en-US" sz="2400">
                <a:solidFill>
                  <a:schemeClr val="bg1"/>
                </a:solidFill>
              </a:rPr>
              <a:t>ề xuất giải pháp cải tiến trải nghiệm ng</a:t>
            </a:r>
            <a:r>
              <a:rPr lang="en-US" altLang="en-US" sz="2400">
                <a:solidFill>
                  <a:schemeClr val="bg1"/>
                </a:solidFill>
              </a:rPr>
              <a:t>ư</a:t>
            </a:r>
            <a:r>
              <a:rPr lang="en-US" altLang="en-US" sz="2400">
                <a:solidFill>
                  <a:schemeClr val="bg1"/>
                </a:solidFill>
              </a:rPr>
              <a:t>ời dùng</a:t>
            </a:r>
            <a:endParaRPr lang="en-US" altLang="en-US" sz="2400">
              <a:solidFill>
                <a:schemeClr val="bg1"/>
              </a:solidFill>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ỐI T</a:t>
            </a:r>
            <a:r>
              <a:rPr lang="en-US" altLang="en-US" sz="2400">
                <a:solidFill>
                  <a:schemeClr val="bg1"/>
                </a:solidFill>
                <a:latin typeface="Segoe UI Black" panose="020B0A02040204020203" charset="0"/>
                <a:cs typeface="Segoe UI Black" panose="020B0A02040204020203" charset="0"/>
              </a:rPr>
              <a:t>Ư</a:t>
            </a:r>
            <a:r>
              <a:rPr lang="en-US" altLang="en-US" sz="2400">
                <a:solidFill>
                  <a:schemeClr val="bg1"/>
                </a:solidFill>
                <a:latin typeface="Segoe UI Black" panose="020B0A02040204020203" charset="0"/>
                <a:cs typeface="Segoe UI Black" panose="020B0A02040204020203" charset="0"/>
              </a:rPr>
              <a:t>ỢNG V</a:t>
            </a:r>
            <a:r>
              <a:rPr lang="en-US" altLang="en-US" sz="2400">
                <a:solidFill>
                  <a:schemeClr val="bg1"/>
                </a:solidFill>
                <a:latin typeface="Segoe UI Black" panose="020B0A02040204020203" charset="0"/>
                <a:cs typeface="Segoe UI Black" panose="020B0A02040204020203" charset="0"/>
              </a:rPr>
              <a:t>À</a:t>
            </a:r>
            <a:r>
              <a:rPr lang="en-US" altLang="en-US" sz="2400">
                <a:solidFill>
                  <a:schemeClr val="bg1"/>
                </a:solidFill>
                <a:latin typeface="Segoe UI Black" panose="020B0A02040204020203" charset="0"/>
                <a:cs typeface="Segoe UI Black" panose="020B0A02040204020203" charset="0"/>
              </a:rPr>
              <a:t> PHẠM VI NGHI</a:t>
            </a:r>
            <a:r>
              <a:rPr lang="en-US" altLang="en-US" sz="2400">
                <a:solidFill>
                  <a:schemeClr val="bg1"/>
                </a:solidFill>
                <a:latin typeface="Segoe UI Black" panose="020B0A02040204020203" charset="0"/>
                <a:cs typeface="Segoe UI Black" panose="020B0A02040204020203" charset="0"/>
              </a:rPr>
              <a:t>Ê</a:t>
            </a:r>
            <a:r>
              <a:rPr lang="en-US" altLang="en-US" sz="2400">
                <a:solidFill>
                  <a:schemeClr val="bg1"/>
                </a:solidFill>
                <a:latin typeface="Segoe UI Black" panose="020B0A02040204020203" charset="0"/>
                <a:cs typeface="Segoe UI Black" panose="020B0A02040204020203" charset="0"/>
              </a:rPr>
              <a:t>N CỨU</a:t>
            </a:r>
            <a:endParaRPr lang="en-US" altLang="en-US" sz="2400">
              <a:solidFill>
                <a:schemeClr val="bg1"/>
              </a:solidFill>
              <a:latin typeface="Segoe UI Black" panose="020B0A02040204020203" charset="0"/>
              <a:cs typeface="Segoe UI Black" panose="020B0A02040204020203" charset="0"/>
            </a:endParaRPr>
          </a:p>
        </p:txBody>
      </p:sp>
      <p:sp>
        <p:nvSpPr>
          <p:cNvPr id="15" name="Text Box 14"/>
          <p:cNvSpPr txBox="1"/>
          <p:nvPr/>
        </p:nvSpPr>
        <p:spPr>
          <a:xfrm>
            <a:off x="-9792970" y="1700530"/>
            <a:ext cx="9618980" cy="119888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Các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Hệ thống Grab, bao gồm các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chính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ặt món </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tìm kiếm, thanh toán, và hỗ trợ khách hàng.</a:t>
            </a:r>
            <a:endParaRPr lang="en-US" altLang="en-US" sz="2400">
              <a:solidFill>
                <a:schemeClr val="bg1"/>
              </a:solidFill>
              <a:latin typeface="Times New Roman" panose="02020603050405020304" charset="0"/>
              <a:cs typeface="Times New Roman" panose="02020603050405020304" charset="0"/>
            </a:endParaRPr>
          </a:p>
        </p:txBody>
      </p:sp>
      <p:sp>
        <p:nvSpPr>
          <p:cNvPr id="16" name="Text Box 15"/>
          <p:cNvSpPr txBox="1"/>
          <p:nvPr/>
        </p:nvSpPr>
        <p:spPr>
          <a:xfrm>
            <a:off x="-4237990"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4157980"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11389360" y="3875405"/>
            <a:ext cx="945896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của giao diện và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trong ứng dụng Grab trên nền tảng di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Chỉ sử dụng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 tập trung vào những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phát hiện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qua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không triển khai thay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ổi trực tiếp trên hệ thống thực tế.</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12" name="Text Box 11"/>
          <p:cNvSpPr txBox="1"/>
          <p:nvPr/>
        </p:nvSpPr>
        <p:spPr>
          <a:xfrm>
            <a:off x="-11215370" y="983615"/>
            <a:ext cx="1121537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ngh</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a là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mà một sản phẩm hoặc hệ thống có thể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sử dụng bởi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cụ thể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ạt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mục tiêu một cách hiệu quả, hiệu suất và sự hài lòng trong một ngữ cảnh sử dụng . Theo tiêu chuẩn ISO 9241-11, các yếu tố chính bao gồm:</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quả : Hệ thống có hỗ trợ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hoàn thành nhiệm vụ không?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suất :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tài nguyên cần thiết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hoàn thành nhiệm vụ.</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Sự hài lòng : Cảm giác thoải mái khi sử dụng hệ thống.</a:t>
            </a:r>
            <a:endParaRPr lang="en-US" altLang="en-US" sz="2400">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10269220" y="1141095"/>
            <a:ext cx="10269220" cy="156845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không chỉ là một tiêu chí kỹ thuật mà còn là yếu tố cốt l</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i ảnh 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ởng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trải nghiệm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(UX),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hài lòng và khả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sử dụng lâu dài.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Giảm lỗi, dễ tiếp cận, t</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tin cậy;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doanh nghiệp) T</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giao dịch, xây dựng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hiệu.</a:t>
            </a:r>
            <a:endParaRPr lang="en-US" altLang="en-US" sz="2400">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a:t>
            </a:r>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8" name="Text Box 17"/>
          <p:cNvSpPr txBox="1"/>
          <p:nvPr/>
        </p:nvSpPr>
        <p:spPr>
          <a:xfrm>
            <a:off x="-7225665" y="1379220"/>
            <a:ext cx="72263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Tại sao nên lựa chọn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chuyên gia :</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10947400" y="2052320"/>
            <a:ext cx="10948035" cy="415417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Kiến thức chuyên sâu: Các chuyên gia có hiểu biết sâu rộng về l</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nh vực, có thể nhận ra những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bình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ờng không nhận thấy.</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tổng quan: Chuyên gia có thể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toàn diện hệ thống, từ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kỹ thuật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nhanh chóng: So với các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khác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 thử nghiệm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trên chuyên gia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ờng nhanh hơn và tiết kiệm chi phí hơn.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Phù hợp với các sản phẩm phức tạp: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các sản phẩm phức tạp,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của chuyên gia có thể cung cấp những thông tin chi tiết và sâu sắc hơn.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Hai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phổ biến: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1.Heuristic Evaluation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theo nguyên tắc của Jakob Nielsen).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2.Cognitive Walkthrough (phân tích nhiệm vụ từ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p:txBody>
      </p:sp>
      <p:sp>
        <p:nvSpPr>
          <p:cNvPr id="20" name="Text Box 19"/>
          <p:cNvSpPr txBox="1"/>
          <p:nvPr/>
        </p:nvSpPr>
        <p:spPr>
          <a:xfrm>
            <a:off x="-9832340" y="1129030"/>
            <a:ext cx="973836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trên chuyên gia là một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nghiên cứu chất l</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trong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ó các chuyên gia trong một l</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nh vực cụ thể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mời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một sản phẩm, hệ thống hoặc dịch vụ. Các chuyên gia này sử dụng kiến thức và kinh nghiệm của mình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xác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các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a ra các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 và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tổng thể về chất l</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của sản phẩm.</a:t>
            </a:r>
            <a:endParaRPr lang="en-US" altLang="en-US" sz="2400">
              <a:solidFill>
                <a:schemeClr val="bg1"/>
              </a:solidFill>
              <a:latin typeface="Times New Roman" panose="02020603050405020304" charset="0"/>
              <a:cs typeface="Times New Roman" panose="02020603050405020304" charset="0"/>
            </a:endParaRPr>
          </a:p>
        </p:txBody>
      </p:sp>
      <p:sp>
        <p:nvSpPr>
          <p:cNvPr id="17" name="Text Box 16"/>
          <p:cNvSpPr txBox="1"/>
          <p:nvPr/>
        </p:nvSpPr>
        <p:spPr>
          <a:xfrm>
            <a:off x="574040" y="33020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1" name="Text Box 20"/>
          <p:cNvSpPr txBox="1"/>
          <p:nvPr/>
        </p:nvSpPr>
        <p:spPr>
          <a:xfrm>
            <a:off x="573405" y="1120775"/>
            <a:ext cx="10115550" cy="230695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Heuristic Evaluation là một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khả dụng của hệ thống dựa trên việc một nhóm các chuyên gia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giao diện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dựa trên một tập hợp các nguyên tắc thiết kế (heuristics). Các chuyên gia sẽ so sánh giao diện với các nguyên tắc này và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a ra các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tiềm ẩn.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này dựa trên việc các chuyên gia so sánh giao diện với danh sách các nguyên tắc thiết kế (heuristics). </a:t>
            </a:r>
            <a:endParaRPr lang="en-US" altLang="en-US" sz="2400">
              <a:solidFill>
                <a:schemeClr val="bg1"/>
              </a:solidFill>
              <a:latin typeface="Times New Roman" panose="02020603050405020304" charset="0"/>
              <a:cs typeface="Times New Roman" panose="02020603050405020304" charset="0"/>
            </a:endParaRPr>
          </a:p>
        </p:txBody>
      </p:sp>
      <p:sp>
        <p:nvSpPr>
          <p:cNvPr id="22" name="Text Box 21"/>
          <p:cNvSpPr txBox="1"/>
          <p:nvPr/>
        </p:nvSpPr>
        <p:spPr>
          <a:xfrm>
            <a:off x="12192000" y="983615"/>
            <a:ext cx="540575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3" name="Text Box 22"/>
          <p:cNvSpPr txBox="1"/>
          <p:nvPr/>
        </p:nvSpPr>
        <p:spPr>
          <a:xfrm>
            <a:off x="12168505" y="1791970"/>
            <a:ext cx="1082802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1.Tính hiển thị của trạng thái hệ thống (Visibility of System Status): Hệ thống phải luôn cung cấp thông tin phản hồi r</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 ràng về tình trạng của nó.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cần biết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những gì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ang xảy ra, </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2.Sự phù hợp giữa hệ thống và thế giới thực (Match between System and the Real World): Hệ thống nên sử dụng ngôn ngữ và các khái niệm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quen thuộc, thay vì sử dụng thuật ngữ kỹ thuật.</a:t>
            </a:r>
            <a:endParaRPr lang="en-US" altLang="en-US" sz="2400">
              <a:solidFill>
                <a:schemeClr val="bg1"/>
              </a:solidFill>
              <a:latin typeface="Times New Roman" panose="02020603050405020304" charset="0"/>
              <a:cs typeface="Times New Roman" panose="02020603050405020304" charset="0"/>
            </a:endParaRPr>
          </a:p>
        </p:txBody>
      </p:sp>
      <p:sp>
        <p:nvSpPr>
          <p:cNvPr id="24" name="Text Box 23"/>
          <p:cNvSpPr txBox="1"/>
          <p:nvPr/>
        </p:nvSpPr>
        <p:spPr>
          <a:xfrm>
            <a:off x="12285980" y="1700530"/>
            <a:ext cx="1082802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1.Tính hiển thị của trạng thái hệ thống (Visibility of System Status): Hệ thống phải luôn cung cấp thông tin phản hồi r</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 ràng về tình trạng của nó.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cần biết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những gì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ang xảy ra</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2.Sự phù hợp giữa hệ thống và thế giới thực (Match between System and the Real World): Hệ thống nên sử dụng ngôn ngữ và các khái niệm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quen thuộc, thay vì sử dụng thuật ngữ kỹ thuật.</a:t>
            </a:r>
            <a:endParaRPr lang="en-US" altLang="en-US" sz="24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a:t>
            </a:r>
            <a:r>
              <a:rPr lang="en-US" altLang="en-US" sz="2800">
                <a:solidFill>
                  <a:schemeClr val="bg1"/>
                </a:solidFill>
                <a:latin typeface="Segoe UI Black" panose="020B0A02040204020203" charset="0"/>
                <a:cs typeface="Segoe UI Black" panose="020B0A02040204020203" charset="0"/>
              </a:rPr>
              <a:t>ĐÍ</a:t>
            </a:r>
            <a:r>
              <a:rPr lang="en-US" altLang="en-US" sz="2800">
                <a:solidFill>
                  <a:schemeClr val="bg1"/>
                </a:solidFill>
                <a:latin typeface="Segoe UI Black" panose="020B0A02040204020203" charset="0"/>
                <a:cs typeface="Segoe UI Black" panose="020B0A02040204020203" charset="0"/>
              </a:rPr>
              <a:t>CH NGHI</a:t>
            </a:r>
            <a:r>
              <a:rPr lang="en-US" altLang="en-US" sz="2800">
                <a:solidFill>
                  <a:schemeClr val="bg1"/>
                </a:solidFill>
                <a:latin typeface="Segoe UI Black" panose="020B0A02040204020203" charset="0"/>
                <a:cs typeface="Segoe UI Black" panose="020B0A02040204020203" charset="0"/>
              </a:rPr>
              <a:t>Ê</a:t>
            </a:r>
            <a:r>
              <a:rPr lang="en-US" altLang="en-US" sz="2800">
                <a:solidFill>
                  <a:schemeClr val="bg1"/>
                </a:solidFill>
                <a:latin typeface="Segoe UI Black" panose="020B0A02040204020203" charset="0"/>
                <a:cs typeface="Segoe UI Black" panose="020B0A02040204020203" charset="0"/>
              </a:rPr>
              <a:t>N CỨU</a:t>
            </a:r>
            <a:endParaRPr lang="en-US" altLang="en-US" sz="2800">
              <a:solidFill>
                <a:schemeClr val="bg1"/>
              </a:solidFill>
              <a:latin typeface="Segoe UI Black" panose="020B0A02040204020203" charset="0"/>
              <a:cs typeface="Segoe UI Black" panose="020B0A02040204020203" charset="0"/>
            </a:endParaRPr>
          </a:p>
        </p:txBody>
      </p:sp>
      <p:sp>
        <p:nvSpPr>
          <p:cNvPr id="4" name="Text Box 3"/>
          <p:cNvSpPr txBox="1"/>
          <p:nvPr/>
        </p:nvSpPr>
        <p:spPr>
          <a:xfrm>
            <a:off x="-8093710" y="1222375"/>
            <a:ext cx="8093710" cy="829945"/>
          </a:xfrm>
          <a:prstGeom prst="rect">
            <a:avLst/>
          </a:prstGeom>
          <a:noFill/>
        </p:spPr>
        <p:txBody>
          <a:bodyPr wrap="square" rtlCol="0">
            <a:spAutoFit/>
          </a:bodyPr>
          <a:p>
            <a:pPr indent="0">
              <a:buNone/>
            </a:pPr>
            <a:r>
              <a:rPr lang="vi-VN" altLang="en-US" sz="2400">
                <a:solidFill>
                  <a:schemeClr val="bg1"/>
                </a:solidFill>
              </a:rPr>
              <a:t>1.     </a:t>
            </a:r>
            <a:r>
              <a:rPr lang="en-US" altLang="en-US" sz="2400">
                <a:solidFill>
                  <a:schemeClr val="bg1"/>
                </a:solidFill>
              </a:rPr>
              <a:t>Tìm hiểu, phân tích ph</a:t>
            </a:r>
            <a:r>
              <a:rPr lang="en-US" altLang="en-US" sz="2400">
                <a:solidFill>
                  <a:schemeClr val="bg1"/>
                </a:solidFill>
              </a:rPr>
              <a:t>ư</a:t>
            </a:r>
            <a:r>
              <a:rPr lang="en-US" altLang="en-US" sz="2400">
                <a:solidFill>
                  <a:schemeClr val="bg1"/>
                </a:solidFill>
              </a:rPr>
              <a:t>ơng pháp </a:t>
            </a:r>
            <a:r>
              <a:rPr lang="en-US" altLang="en-US" sz="2400">
                <a:solidFill>
                  <a:schemeClr val="bg1"/>
                </a:solidFill>
              </a:rPr>
              <a:t>đ</a:t>
            </a:r>
            <a:r>
              <a:rPr lang="en-US" altLang="en-US" sz="2400">
                <a:solidFill>
                  <a:schemeClr val="bg1"/>
                </a:solidFill>
              </a:rPr>
              <a:t>ánh giá tính khả dụng dựa trên chuyên gia.</a:t>
            </a:r>
            <a:endParaRPr lang="en-US" altLang="en-US" sz="2400">
              <a:solidFill>
                <a:schemeClr val="bg1"/>
              </a:solidFill>
            </a:endParaRPr>
          </a:p>
        </p:txBody>
      </p:sp>
      <p:sp>
        <p:nvSpPr>
          <p:cNvPr id="6" name="Text Box 5"/>
          <p:cNvSpPr txBox="1"/>
          <p:nvPr/>
        </p:nvSpPr>
        <p:spPr>
          <a:xfrm>
            <a:off x="-979297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a:t>
            </a:r>
            <a:r>
              <a:rPr lang="en-US" altLang="en-US" sz="2400">
                <a:solidFill>
                  <a:schemeClr val="bg1"/>
                </a:solidFill>
              </a:rPr>
              <a:t>ư</a:t>
            </a:r>
            <a:r>
              <a:rPr lang="en-US" altLang="en-US" sz="2400">
                <a:solidFill>
                  <a:schemeClr val="bg1"/>
                </a:solidFill>
              </a:rPr>
              <a:t>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a:t>
            </a:r>
            <a:r>
              <a:rPr lang="en-US" altLang="en-US" sz="2400">
                <a:solidFill>
                  <a:schemeClr val="bg1"/>
                </a:solidFill>
              </a:rPr>
              <a:t>ề xuất giải pháp cải tiến trải nghiệm ng</a:t>
            </a:r>
            <a:r>
              <a:rPr lang="en-US" altLang="en-US" sz="2400">
                <a:solidFill>
                  <a:schemeClr val="bg1"/>
                </a:solidFill>
              </a:rPr>
              <a:t>ư</a:t>
            </a:r>
            <a:r>
              <a:rPr lang="en-US" altLang="en-US" sz="2400">
                <a:solidFill>
                  <a:schemeClr val="bg1"/>
                </a:solidFill>
              </a:rPr>
              <a:t>ời dùng</a:t>
            </a:r>
            <a:endParaRPr lang="en-US" altLang="en-US" sz="2400">
              <a:solidFill>
                <a:schemeClr val="bg1"/>
              </a:solidFill>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ỐI T</a:t>
            </a:r>
            <a:r>
              <a:rPr lang="en-US" altLang="en-US" sz="2400">
                <a:solidFill>
                  <a:schemeClr val="bg1"/>
                </a:solidFill>
                <a:latin typeface="Segoe UI Black" panose="020B0A02040204020203" charset="0"/>
                <a:cs typeface="Segoe UI Black" panose="020B0A02040204020203" charset="0"/>
              </a:rPr>
              <a:t>Ư</a:t>
            </a:r>
            <a:r>
              <a:rPr lang="en-US" altLang="en-US" sz="2400">
                <a:solidFill>
                  <a:schemeClr val="bg1"/>
                </a:solidFill>
                <a:latin typeface="Segoe UI Black" panose="020B0A02040204020203" charset="0"/>
                <a:cs typeface="Segoe UI Black" panose="020B0A02040204020203" charset="0"/>
              </a:rPr>
              <a:t>ỢNG V</a:t>
            </a:r>
            <a:r>
              <a:rPr lang="en-US" altLang="en-US" sz="2400">
                <a:solidFill>
                  <a:schemeClr val="bg1"/>
                </a:solidFill>
                <a:latin typeface="Segoe UI Black" panose="020B0A02040204020203" charset="0"/>
                <a:cs typeface="Segoe UI Black" panose="020B0A02040204020203" charset="0"/>
              </a:rPr>
              <a:t>À</a:t>
            </a:r>
            <a:r>
              <a:rPr lang="en-US" altLang="en-US" sz="2400">
                <a:solidFill>
                  <a:schemeClr val="bg1"/>
                </a:solidFill>
                <a:latin typeface="Segoe UI Black" panose="020B0A02040204020203" charset="0"/>
                <a:cs typeface="Segoe UI Black" panose="020B0A02040204020203" charset="0"/>
              </a:rPr>
              <a:t> PHẠM VI NGHI</a:t>
            </a:r>
            <a:r>
              <a:rPr lang="en-US" altLang="en-US" sz="2400">
                <a:solidFill>
                  <a:schemeClr val="bg1"/>
                </a:solidFill>
                <a:latin typeface="Segoe UI Black" panose="020B0A02040204020203" charset="0"/>
                <a:cs typeface="Segoe UI Black" panose="020B0A02040204020203" charset="0"/>
              </a:rPr>
              <a:t>Ê</a:t>
            </a:r>
            <a:r>
              <a:rPr lang="en-US" altLang="en-US" sz="2400">
                <a:solidFill>
                  <a:schemeClr val="bg1"/>
                </a:solidFill>
                <a:latin typeface="Segoe UI Black" panose="020B0A02040204020203" charset="0"/>
                <a:cs typeface="Segoe UI Black" panose="020B0A02040204020203" charset="0"/>
              </a:rPr>
              <a:t>N CỨU</a:t>
            </a:r>
            <a:endParaRPr lang="en-US" altLang="en-US" sz="2400">
              <a:solidFill>
                <a:schemeClr val="bg1"/>
              </a:solidFill>
              <a:latin typeface="Segoe UI Black" panose="020B0A02040204020203" charset="0"/>
              <a:cs typeface="Segoe UI Black" panose="020B0A02040204020203" charset="0"/>
            </a:endParaRPr>
          </a:p>
        </p:txBody>
      </p:sp>
      <p:sp>
        <p:nvSpPr>
          <p:cNvPr id="15" name="Text Box 14"/>
          <p:cNvSpPr txBox="1"/>
          <p:nvPr/>
        </p:nvSpPr>
        <p:spPr>
          <a:xfrm>
            <a:off x="-9792970" y="1700530"/>
            <a:ext cx="9618980" cy="119888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Các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Hệ thống Grab, bao gồm các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chính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ặt món </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tìm kiếm, thanh toán, và hỗ trợ khách hàng.</a:t>
            </a:r>
            <a:endParaRPr lang="en-US" altLang="en-US" sz="2400">
              <a:solidFill>
                <a:schemeClr val="bg1"/>
              </a:solidFill>
              <a:latin typeface="Times New Roman" panose="02020603050405020304" charset="0"/>
              <a:cs typeface="Times New Roman" panose="02020603050405020304" charset="0"/>
            </a:endParaRPr>
          </a:p>
        </p:txBody>
      </p:sp>
      <p:sp>
        <p:nvSpPr>
          <p:cNvPr id="16" name="Text Box 15"/>
          <p:cNvSpPr txBox="1"/>
          <p:nvPr/>
        </p:nvSpPr>
        <p:spPr>
          <a:xfrm>
            <a:off x="-4237990"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4157980"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11389360" y="3875405"/>
            <a:ext cx="945896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của giao diện và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trong ứng dụng Grab trên nền tảng di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Chỉ sử dụng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 tập trung vào những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phát hiện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qua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không triển khai thay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ổi trực tiếp trên hệ thống thực tế.</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12" name="Text Box 11"/>
          <p:cNvSpPr txBox="1"/>
          <p:nvPr/>
        </p:nvSpPr>
        <p:spPr>
          <a:xfrm>
            <a:off x="-11215370" y="983615"/>
            <a:ext cx="1121537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ngh</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a là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mà một sản phẩm hoặc hệ thống có thể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sử dụng bởi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cụ thể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ạt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mục tiêu một cách hiệu quả, hiệu suất và sự hài lòng trong một ngữ cảnh sử dụng . Theo tiêu chuẩn ISO 9241-11, các yếu tố chính bao gồm:</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quả : Hệ thống có hỗ trợ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hoàn thành nhiệm vụ không?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suất :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tài nguyên cần thiết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hoàn thành nhiệm vụ.</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Sự hài lòng : Cảm giác thoải mái khi sử dụng hệ thống.</a:t>
            </a:r>
            <a:endParaRPr lang="en-US" altLang="en-US" sz="2400">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10269220" y="1141095"/>
            <a:ext cx="10269220" cy="156845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không chỉ là một tiêu chí kỹ thuật mà còn là yếu tố cốt l</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i ảnh 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ởng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trải nghiệm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(UX),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hài lòng và khả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sử dụng lâu dài.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Giảm lỗi, dễ tiếp cận, t</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tin cậy;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doanh nghiệp) T</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giao dịch, xây dựng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hiệu.</a:t>
            </a:r>
            <a:endParaRPr lang="en-US" altLang="en-US" sz="2400">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a:t>
            </a:r>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8" name="Text Box 17"/>
          <p:cNvSpPr txBox="1"/>
          <p:nvPr/>
        </p:nvSpPr>
        <p:spPr>
          <a:xfrm>
            <a:off x="-7225665" y="1379220"/>
            <a:ext cx="72263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Tại sao nên lựa chọn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chuyên gia :</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10947400" y="2052320"/>
            <a:ext cx="10948035" cy="415417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Kiến thức chuyên sâu: Các chuyên gia có hiểu biết sâu rộng về l</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nh vực, có thể nhận ra những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bình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ờng không nhận thấy.</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tổng quan: Chuyên gia có thể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toàn diện hệ thống, từ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kỹ thuật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nhanh chóng: So với các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khác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 thử nghiệm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trên chuyên gia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ờng nhanh hơn và tiết kiệm chi phí hơn.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Phù hợp với các sản phẩm phức tạp: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các sản phẩm phức tạp,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của chuyên gia có thể cung cấp những thông tin chi tiết và sâu sắc hơn.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Hai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phổ biến: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1.Heuristic Evaluation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theo nguyên tắc của Jakob Nielsen).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2.Cognitive Walkthrough (phân tích nhiệm vụ từ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p:txBody>
      </p:sp>
      <p:sp>
        <p:nvSpPr>
          <p:cNvPr id="20" name="Text Box 19"/>
          <p:cNvSpPr txBox="1"/>
          <p:nvPr/>
        </p:nvSpPr>
        <p:spPr>
          <a:xfrm>
            <a:off x="-9832340" y="1129030"/>
            <a:ext cx="973836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trên chuyên gia là một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nghiên cứu chất l</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trong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ó các chuyên gia trong một l</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nh vực cụ thể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mời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một sản phẩm, hệ thống hoặc dịch vụ. Các chuyên gia này sử dụng kiến thức và kinh nghiệm của mình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xác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các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a ra các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 và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tổng thể về chất l</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của sản phẩm.</a:t>
            </a:r>
            <a:endParaRPr lang="en-US" altLang="en-US" sz="2400">
              <a:solidFill>
                <a:schemeClr val="bg1"/>
              </a:solidFill>
              <a:latin typeface="Times New Roman" panose="02020603050405020304" charset="0"/>
              <a:cs typeface="Times New Roman" panose="02020603050405020304" charset="0"/>
            </a:endParaRPr>
          </a:p>
        </p:txBody>
      </p:sp>
      <p:sp>
        <p:nvSpPr>
          <p:cNvPr id="17" name="Text Box 16"/>
          <p:cNvSpPr txBox="1"/>
          <p:nvPr/>
        </p:nvSpPr>
        <p:spPr>
          <a:xfrm>
            <a:off x="574040" y="33020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1" name="Text Box 20"/>
          <p:cNvSpPr txBox="1"/>
          <p:nvPr/>
        </p:nvSpPr>
        <p:spPr>
          <a:xfrm>
            <a:off x="-10114915" y="1106805"/>
            <a:ext cx="10115550" cy="230695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Heuristic Evaluation là một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khả dụng của hệ thống dựa trên việc một nhóm các chuyên gia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giao diện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dựa trên một tập hợp các nguyên tắc thiết kế (heuristics). Các chuyên gia sẽ so sánh giao diện với các nguyên tắc này và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a ra các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tiềm ẩn.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này dựa trên việc các chuyên gia so sánh giao diện với danh sách các nguyên tắc thiết kế (heuristics). </a:t>
            </a:r>
            <a:endParaRPr lang="en-US" altLang="en-US" sz="2400">
              <a:solidFill>
                <a:schemeClr val="bg1"/>
              </a:solidFill>
              <a:latin typeface="Times New Roman" panose="02020603050405020304" charset="0"/>
              <a:cs typeface="Times New Roman" panose="02020603050405020304" charset="0"/>
            </a:endParaRPr>
          </a:p>
        </p:txBody>
      </p:sp>
      <p:sp>
        <p:nvSpPr>
          <p:cNvPr id="22" name="Text Box 21"/>
          <p:cNvSpPr txBox="1"/>
          <p:nvPr/>
        </p:nvSpPr>
        <p:spPr>
          <a:xfrm>
            <a:off x="574040" y="1061085"/>
            <a:ext cx="540575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3" name="Text Box 22"/>
          <p:cNvSpPr txBox="1"/>
          <p:nvPr/>
        </p:nvSpPr>
        <p:spPr>
          <a:xfrm>
            <a:off x="670560" y="1791970"/>
            <a:ext cx="1082802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1.Tính hiển thị của trạng thái hệ thống (Visibility of System Status): Hệ thống phải luôn cung cấp thông tin phản hồi r</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 ràng về tình trạng của nó.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cần biết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những gì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ang xảy ra</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2.Sự phù hợp giữa hệ thống và thế giới thực (Match between System and the Real World): Hệ thống nên sử dụng ngôn ngữ và các khái niệm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quen thuộc, thay vì sử dụng thuật ngữ kỹ thuật.</a:t>
            </a:r>
            <a:endParaRPr lang="en-US" altLang="en-US" sz="2400">
              <a:solidFill>
                <a:schemeClr val="bg1"/>
              </a:solidFill>
              <a:latin typeface="Times New Roman" panose="02020603050405020304" charset="0"/>
              <a:cs typeface="Times New Roman" panose="02020603050405020304" charset="0"/>
            </a:endParaRPr>
          </a:p>
        </p:txBody>
      </p:sp>
      <p:sp>
        <p:nvSpPr>
          <p:cNvPr id="25" name="Text Box 24"/>
          <p:cNvSpPr txBox="1"/>
          <p:nvPr/>
        </p:nvSpPr>
        <p:spPr>
          <a:xfrm>
            <a:off x="12168505" y="1918970"/>
            <a:ext cx="1082802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3.Kiểm soát và tự do của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(User Control and Freedom):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cần có khả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quay lại các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tr</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ó hoặc hủy bỏ hành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ộng của mình mà không gặp khó kh</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4.Tính nhất quán và các tiêu chuẩn (Consistency and Standards): Các biểu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từ ngữ, và cách thức giao tiếp trong hệ thống phải nhất quán và tuân thủ các tiêu chuẩn chung.</a:t>
            </a:r>
            <a:endParaRPr lang="en-US" altLang="en-US" sz="24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a:t>
            </a:r>
            <a:r>
              <a:rPr lang="en-US" altLang="en-US" sz="2800">
                <a:solidFill>
                  <a:schemeClr val="bg1"/>
                </a:solidFill>
                <a:latin typeface="Segoe UI Black" panose="020B0A02040204020203" charset="0"/>
                <a:cs typeface="Segoe UI Black" panose="020B0A02040204020203" charset="0"/>
              </a:rPr>
              <a:t>ĐÍ</a:t>
            </a:r>
            <a:r>
              <a:rPr lang="en-US" altLang="en-US" sz="2800">
                <a:solidFill>
                  <a:schemeClr val="bg1"/>
                </a:solidFill>
                <a:latin typeface="Segoe UI Black" panose="020B0A02040204020203" charset="0"/>
                <a:cs typeface="Segoe UI Black" panose="020B0A02040204020203" charset="0"/>
              </a:rPr>
              <a:t>CH NGHI</a:t>
            </a:r>
            <a:r>
              <a:rPr lang="en-US" altLang="en-US" sz="2800">
                <a:solidFill>
                  <a:schemeClr val="bg1"/>
                </a:solidFill>
                <a:latin typeface="Segoe UI Black" panose="020B0A02040204020203" charset="0"/>
                <a:cs typeface="Segoe UI Black" panose="020B0A02040204020203" charset="0"/>
              </a:rPr>
              <a:t>Ê</a:t>
            </a:r>
            <a:r>
              <a:rPr lang="en-US" altLang="en-US" sz="2800">
                <a:solidFill>
                  <a:schemeClr val="bg1"/>
                </a:solidFill>
                <a:latin typeface="Segoe UI Black" panose="020B0A02040204020203" charset="0"/>
                <a:cs typeface="Segoe UI Black" panose="020B0A02040204020203" charset="0"/>
              </a:rPr>
              <a:t>N CỨU</a:t>
            </a:r>
            <a:endParaRPr lang="en-US" altLang="en-US" sz="2800">
              <a:solidFill>
                <a:schemeClr val="bg1"/>
              </a:solidFill>
              <a:latin typeface="Segoe UI Black" panose="020B0A02040204020203" charset="0"/>
              <a:cs typeface="Segoe UI Black" panose="020B0A02040204020203" charset="0"/>
            </a:endParaRPr>
          </a:p>
        </p:txBody>
      </p:sp>
      <p:sp>
        <p:nvSpPr>
          <p:cNvPr id="4" name="Text Box 3"/>
          <p:cNvSpPr txBox="1"/>
          <p:nvPr/>
        </p:nvSpPr>
        <p:spPr>
          <a:xfrm>
            <a:off x="-8093710" y="1222375"/>
            <a:ext cx="8093710" cy="829945"/>
          </a:xfrm>
          <a:prstGeom prst="rect">
            <a:avLst/>
          </a:prstGeom>
          <a:noFill/>
        </p:spPr>
        <p:txBody>
          <a:bodyPr wrap="square" rtlCol="0">
            <a:spAutoFit/>
          </a:bodyPr>
          <a:p>
            <a:pPr indent="0">
              <a:buNone/>
            </a:pPr>
            <a:r>
              <a:rPr lang="vi-VN" altLang="en-US" sz="2400">
                <a:solidFill>
                  <a:schemeClr val="bg1"/>
                </a:solidFill>
              </a:rPr>
              <a:t>1.     </a:t>
            </a:r>
            <a:r>
              <a:rPr lang="en-US" altLang="en-US" sz="2400">
                <a:solidFill>
                  <a:schemeClr val="bg1"/>
                </a:solidFill>
              </a:rPr>
              <a:t>Tìm hiểu, phân tích ph</a:t>
            </a:r>
            <a:r>
              <a:rPr lang="en-US" altLang="en-US" sz="2400">
                <a:solidFill>
                  <a:schemeClr val="bg1"/>
                </a:solidFill>
              </a:rPr>
              <a:t>ư</a:t>
            </a:r>
            <a:r>
              <a:rPr lang="en-US" altLang="en-US" sz="2400">
                <a:solidFill>
                  <a:schemeClr val="bg1"/>
                </a:solidFill>
              </a:rPr>
              <a:t>ơng pháp </a:t>
            </a:r>
            <a:r>
              <a:rPr lang="en-US" altLang="en-US" sz="2400">
                <a:solidFill>
                  <a:schemeClr val="bg1"/>
                </a:solidFill>
              </a:rPr>
              <a:t>đ</a:t>
            </a:r>
            <a:r>
              <a:rPr lang="en-US" altLang="en-US" sz="2400">
                <a:solidFill>
                  <a:schemeClr val="bg1"/>
                </a:solidFill>
              </a:rPr>
              <a:t>ánh giá tính khả dụng dựa trên chuyên gia.</a:t>
            </a:r>
            <a:endParaRPr lang="en-US" altLang="en-US" sz="2400">
              <a:solidFill>
                <a:schemeClr val="bg1"/>
              </a:solidFill>
            </a:endParaRPr>
          </a:p>
        </p:txBody>
      </p:sp>
      <p:sp>
        <p:nvSpPr>
          <p:cNvPr id="6" name="Text Box 5"/>
          <p:cNvSpPr txBox="1"/>
          <p:nvPr/>
        </p:nvSpPr>
        <p:spPr>
          <a:xfrm>
            <a:off x="-979297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a:t>
            </a:r>
            <a:r>
              <a:rPr lang="en-US" altLang="en-US" sz="2400">
                <a:solidFill>
                  <a:schemeClr val="bg1"/>
                </a:solidFill>
              </a:rPr>
              <a:t>ư</a:t>
            </a:r>
            <a:r>
              <a:rPr lang="en-US" altLang="en-US" sz="2400">
                <a:solidFill>
                  <a:schemeClr val="bg1"/>
                </a:solidFill>
              </a:rPr>
              <a:t>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a:t>
            </a:r>
            <a:r>
              <a:rPr lang="en-US" altLang="en-US" sz="2400">
                <a:solidFill>
                  <a:schemeClr val="bg1"/>
                </a:solidFill>
              </a:rPr>
              <a:t>ề xuất giải pháp cải tiến trải nghiệm ng</a:t>
            </a:r>
            <a:r>
              <a:rPr lang="en-US" altLang="en-US" sz="2400">
                <a:solidFill>
                  <a:schemeClr val="bg1"/>
                </a:solidFill>
              </a:rPr>
              <a:t>ư</a:t>
            </a:r>
            <a:r>
              <a:rPr lang="en-US" altLang="en-US" sz="2400">
                <a:solidFill>
                  <a:schemeClr val="bg1"/>
                </a:solidFill>
              </a:rPr>
              <a:t>ời dùng</a:t>
            </a:r>
            <a:endParaRPr lang="en-US" altLang="en-US" sz="2400">
              <a:solidFill>
                <a:schemeClr val="bg1"/>
              </a:solidFill>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ỐI T</a:t>
            </a:r>
            <a:r>
              <a:rPr lang="en-US" altLang="en-US" sz="2400">
                <a:solidFill>
                  <a:schemeClr val="bg1"/>
                </a:solidFill>
                <a:latin typeface="Segoe UI Black" panose="020B0A02040204020203" charset="0"/>
                <a:cs typeface="Segoe UI Black" panose="020B0A02040204020203" charset="0"/>
              </a:rPr>
              <a:t>Ư</a:t>
            </a:r>
            <a:r>
              <a:rPr lang="en-US" altLang="en-US" sz="2400">
                <a:solidFill>
                  <a:schemeClr val="bg1"/>
                </a:solidFill>
                <a:latin typeface="Segoe UI Black" panose="020B0A02040204020203" charset="0"/>
                <a:cs typeface="Segoe UI Black" panose="020B0A02040204020203" charset="0"/>
              </a:rPr>
              <a:t>ỢNG V</a:t>
            </a:r>
            <a:r>
              <a:rPr lang="en-US" altLang="en-US" sz="2400">
                <a:solidFill>
                  <a:schemeClr val="bg1"/>
                </a:solidFill>
                <a:latin typeface="Segoe UI Black" panose="020B0A02040204020203" charset="0"/>
                <a:cs typeface="Segoe UI Black" panose="020B0A02040204020203" charset="0"/>
              </a:rPr>
              <a:t>À</a:t>
            </a:r>
            <a:r>
              <a:rPr lang="en-US" altLang="en-US" sz="2400">
                <a:solidFill>
                  <a:schemeClr val="bg1"/>
                </a:solidFill>
                <a:latin typeface="Segoe UI Black" panose="020B0A02040204020203" charset="0"/>
                <a:cs typeface="Segoe UI Black" panose="020B0A02040204020203" charset="0"/>
              </a:rPr>
              <a:t> PHẠM VI NGHI</a:t>
            </a:r>
            <a:r>
              <a:rPr lang="en-US" altLang="en-US" sz="2400">
                <a:solidFill>
                  <a:schemeClr val="bg1"/>
                </a:solidFill>
                <a:latin typeface="Segoe UI Black" panose="020B0A02040204020203" charset="0"/>
                <a:cs typeface="Segoe UI Black" panose="020B0A02040204020203" charset="0"/>
              </a:rPr>
              <a:t>Ê</a:t>
            </a:r>
            <a:r>
              <a:rPr lang="en-US" altLang="en-US" sz="2400">
                <a:solidFill>
                  <a:schemeClr val="bg1"/>
                </a:solidFill>
                <a:latin typeface="Segoe UI Black" panose="020B0A02040204020203" charset="0"/>
                <a:cs typeface="Segoe UI Black" panose="020B0A02040204020203" charset="0"/>
              </a:rPr>
              <a:t>N CỨU</a:t>
            </a:r>
            <a:endParaRPr lang="en-US" altLang="en-US" sz="2400">
              <a:solidFill>
                <a:schemeClr val="bg1"/>
              </a:solidFill>
              <a:latin typeface="Segoe UI Black" panose="020B0A02040204020203" charset="0"/>
              <a:cs typeface="Segoe UI Black" panose="020B0A02040204020203" charset="0"/>
            </a:endParaRPr>
          </a:p>
        </p:txBody>
      </p:sp>
      <p:sp>
        <p:nvSpPr>
          <p:cNvPr id="15" name="Text Box 14"/>
          <p:cNvSpPr txBox="1"/>
          <p:nvPr/>
        </p:nvSpPr>
        <p:spPr>
          <a:xfrm>
            <a:off x="-9792970" y="1700530"/>
            <a:ext cx="9618980" cy="119888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Các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Hệ thống Grab, bao gồm các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chính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ặt món </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tìm kiếm, thanh toán, và hỗ trợ khách hàng.</a:t>
            </a:r>
            <a:endParaRPr lang="en-US" altLang="en-US" sz="2400">
              <a:solidFill>
                <a:schemeClr val="bg1"/>
              </a:solidFill>
              <a:latin typeface="Times New Roman" panose="02020603050405020304" charset="0"/>
              <a:cs typeface="Times New Roman" panose="02020603050405020304" charset="0"/>
            </a:endParaRPr>
          </a:p>
        </p:txBody>
      </p:sp>
      <p:sp>
        <p:nvSpPr>
          <p:cNvPr id="16" name="Text Box 15"/>
          <p:cNvSpPr txBox="1"/>
          <p:nvPr/>
        </p:nvSpPr>
        <p:spPr>
          <a:xfrm>
            <a:off x="-4237990"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4157980"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11389360" y="3875405"/>
            <a:ext cx="945896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của giao diện và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trong ứng dụng Grab trên nền tảng di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Chỉ sử dụng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 tập trung vào những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phát hiện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qua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không triển khai thay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ổi trực tiếp trên hệ thống thực tế.</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12" name="Text Box 11"/>
          <p:cNvSpPr txBox="1"/>
          <p:nvPr/>
        </p:nvSpPr>
        <p:spPr>
          <a:xfrm>
            <a:off x="-11215370" y="983615"/>
            <a:ext cx="1121537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ngh</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a là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mà một sản phẩm hoặc hệ thống có thể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sử dụng bởi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cụ thể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ạt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mục tiêu một cách hiệu quả, hiệu suất và sự hài lòng trong một ngữ cảnh sử dụng . Theo tiêu chuẩn ISO 9241-11, các yếu tố chính bao gồm:</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quả : Hệ thống có hỗ trợ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hoàn thành nhiệm vụ không?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suất :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tài nguyên cần thiết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hoàn thành nhiệm vụ.</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Sự hài lòng : Cảm giác thoải mái khi sử dụng hệ thống.</a:t>
            </a:r>
            <a:endParaRPr lang="en-US" altLang="en-US" sz="2400">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10269220" y="1141095"/>
            <a:ext cx="10269220" cy="156845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không chỉ là một tiêu chí kỹ thuật mà còn là yếu tố cốt l</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i ảnh 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ởng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trải nghiệm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(UX),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hài lòng và khả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sử dụng lâu dài.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Giảm lỗi, dễ tiếp cận, t</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tin cậy;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doanh nghiệp) T</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giao dịch, xây dựng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hiệu.</a:t>
            </a:r>
            <a:endParaRPr lang="en-US" altLang="en-US" sz="2400">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a:t>
            </a:r>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8" name="Text Box 17"/>
          <p:cNvSpPr txBox="1"/>
          <p:nvPr/>
        </p:nvSpPr>
        <p:spPr>
          <a:xfrm>
            <a:off x="-7225665" y="1379220"/>
            <a:ext cx="72263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Tại sao nên lựa chọn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chuyên gia :</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10947400" y="2052320"/>
            <a:ext cx="10948035" cy="415417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Kiến thức chuyên sâu: Các chuyên gia có hiểu biết sâu rộng về l</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nh vực, có thể nhận ra những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bình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ờng không nhận thấy.</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tổng quan: Chuyên gia có thể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toàn diện hệ thống, từ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kỹ thuật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nhanh chóng: So với các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khác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 thử nghiệm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trên chuyên gia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ờng nhanh hơn và tiết kiệm chi phí hơn.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Phù hợp với các sản phẩm phức tạp: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các sản phẩm phức tạp,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của chuyên gia có thể cung cấp những thông tin chi tiết và sâu sắc hơn.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Hai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phổ biến: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1.Heuristic Evaluation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theo nguyên tắc của Jakob Nielsen).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2.Cognitive Walkthrough (phân tích nhiệm vụ từ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p:txBody>
      </p:sp>
      <p:sp>
        <p:nvSpPr>
          <p:cNvPr id="20" name="Text Box 19"/>
          <p:cNvSpPr txBox="1"/>
          <p:nvPr/>
        </p:nvSpPr>
        <p:spPr>
          <a:xfrm>
            <a:off x="-9832340" y="1129030"/>
            <a:ext cx="973836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trên chuyên gia là một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nghiên cứu chất l</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trong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ó các chuyên gia trong một l</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nh vực cụ thể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mời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một sản phẩm, hệ thống hoặc dịch vụ. Các chuyên gia này sử dụng kiến thức và kinh nghiệm của mình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xác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các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a ra các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 và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tổng thể về chất l</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của sản phẩm.</a:t>
            </a:r>
            <a:endParaRPr lang="en-US" altLang="en-US" sz="2400">
              <a:solidFill>
                <a:schemeClr val="bg1"/>
              </a:solidFill>
              <a:latin typeface="Times New Roman" panose="02020603050405020304" charset="0"/>
              <a:cs typeface="Times New Roman" panose="02020603050405020304" charset="0"/>
            </a:endParaRPr>
          </a:p>
        </p:txBody>
      </p:sp>
      <p:sp>
        <p:nvSpPr>
          <p:cNvPr id="17" name="Text Box 16"/>
          <p:cNvSpPr txBox="1"/>
          <p:nvPr/>
        </p:nvSpPr>
        <p:spPr>
          <a:xfrm>
            <a:off x="574040" y="33020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1" name="Text Box 20"/>
          <p:cNvSpPr txBox="1"/>
          <p:nvPr/>
        </p:nvSpPr>
        <p:spPr>
          <a:xfrm>
            <a:off x="-10114915" y="1106805"/>
            <a:ext cx="10115550" cy="230695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Heuristic Evaluation là một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khả dụng của hệ thống dựa trên việc một nhóm các chuyên gia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giao diện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dựa trên một tập hợp các nguyên tắc thiết kế (heuristics). Các chuyên gia sẽ so sánh giao diện với các nguyên tắc này và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a ra các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tiềm ẩn.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này dựa trên việc các chuyên gia so sánh giao diện với danh sách các nguyên tắc thiết kế (heuristics). </a:t>
            </a:r>
            <a:endParaRPr lang="en-US" altLang="en-US" sz="2400">
              <a:solidFill>
                <a:schemeClr val="bg1"/>
              </a:solidFill>
              <a:latin typeface="Times New Roman" panose="02020603050405020304" charset="0"/>
              <a:cs typeface="Times New Roman" panose="02020603050405020304" charset="0"/>
            </a:endParaRPr>
          </a:p>
        </p:txBody>
      </p:sp>
      <p:sp>
        <p:nvSpPr>
          <p:cNvPr id="22" name="Text Box 21"/>
          <p:cNvSpPr txBox="1"/>
          <p:nvPr/>
        </p:nvSpPr>
        <p:spPr>
          <a:xfrm>
            <a:off x="574040" y="1061085"/>
            <a:ext cx="540575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3" name="Text Box 22"/>
          <p:cNvSpPr txBox="1"/>
          <p:nvPr/>
        </p:nvSpPr>
        <p:spPr>
          <a:xfrm>
            <a:off x="-10828020" y="1700530"/>
            <a:ext cx="1082802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1.Tính hiển thị của trạng thái hệ thống (Visibility of System Status): Hệ thống phải luôn cung cấp thông tin phản hồi r</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 ràng về tình trạng của nó.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cần biết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những gì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ang xảy ra, </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2.Sự phù hợp giữa hệ thống và thế giới thực (Match between System and the Real World): Hệ thống nên sử dụng ngôn ngữ và các khái niệm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quen thuộc, thay vì sử dụng thuật ngữ kỹ thuật.</a:t>
            </a:r>
            <a:endParaRPr lang="en-US" altLang="en-US" sz="2400">
              <a:solidFill>
                <a:schemeClr val="bg1"/>
              </a:solidFill>
              <a:latin typeface="Times New Roman" panose="02020603050405020304" charset="0"/>
              <a:cs typeface="Times New Roman" panose="02020603050405020304" charset="0"/>
            </a:endParaRPr>
          </a:p>
        </p:txBody>
      </p:sp>
      <p:sp>
        <p:nvSpPr>
          <p:cNvPr id="24" name="Text Box 23"/>
          <p:cNvSpPr txBox="1"/>
          <p:nvPr/>
        </p:nvSpPr>
        <p:spPr>
          <a:xfrm>
            <a:off x="-10701020" y="1827530"/>
            <a:ext cx="1082802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1.Tính hiển thị của trạng thái hệ thống (Visibility of System Status): Hệ thống phải luôn cung cấp thông tin phản hồi r</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 ràng về tình trạng của nó.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cần biết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những gì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ang xảy ra, </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2.Sự phù hợp giữa hệ thống và thế giới thực (Match between System and the Real World): Hệ thống nên sử dụng ngôn ngữ và các khái niệm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quen thuộc, thay vì sử dụng thuật ngữ kỹ thuật.</a:t>
            </a:r>
            <a:endParaRPr lang="en-US" altLang="en-US" sz="2400">
              <a:solidFill>
                <a:schemeClr val="bg1"/>
              </a:solidFill>
              <a:latin typeface="Times New Roman" panose="02020603050405020304" charset="0"/>
              <a:cs typeface="Times New Roman" panose="02020603050405020304" charset="0"/>
            </a:endParaRPr>
          </a:p>
        </p:txBody>
      </p:sp>
      <p:sp>
        <p:nvSpPr>
          <p:cNvPr id="25" name="Text Box 24"/>
          <p:cNvSpPr txBox="1"/>
          <p:nvPr/>
        </p:nvSpPr>
        <p:spPr>
          <a:xfrm>
            <a:off x="670560" y="1791970"/>
            <a:ext cx="1082802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3.Kiểm soát và tự do của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(User Control and Freedom):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cần có khả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quay lại các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tr</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ó hoặc hủy bỏ hành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ộng của mình mà không gặp khó kh</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4.Tính nhất quán và các tiêu chuẩn (Consistency and Standards): Các biểu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từ ngữ, và cách thức giao tiếp trong hệ thống phải nhất quán và tuân thủ các tiêu chuẩn chung.</a:t>
            </a:r>
            <a:endParaRPr lang="en-US" altLang="en-US" sz="2400">
              <a:solidFill>
                <a:schemeClr val="bg1"/>
              </a:solidFill>
              <a:latin typeface="Times New Roman" panose="02020603050405020304" charset="0"/>
              <a:cs typeface="Times New Roman" panose="02020603050405020304" charset="0"/>
            </a:endParaRPr>
          </a:p>
        </p:txBody>
      </p:sp>
      <p:sp>
        <p:nvSpPr>
          <p:cNvPr id="27" name="Text Box 26"/>
          <p:cNvSpPr txBox="1"/>
          <p:nvPr/>
        </p:nvSpPr>
        <p:spPr>
          <a:xfrm>
            <a:off x="12285980" y="1791970"/>
            <a:ext cx="10828020" cy="341503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5.Ng</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ngừa lỗi (Error Prevention): Hệ thống nên tránh lỗi xảy ra thay vì chỉ phản hồi khi lỗi xảy ra.</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6.Nhận thức về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sử dụng (Recognition rather than Recall): Hệ thống nên giảm bớt gánh nặng phải ghi nhớ thông tin cho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7.Tính linh hoạt và hiệu quả (Flexibility and Efficiency of Use): Hệ thống phải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áp ứng cả những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mới lẫn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có kinh nghiệm, giúp họ thực hiện các nhiệm vụ một cách nhanh chóng hơn khi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ã quen thuộc</a:t>
            </a:r>
            <a:endParaRPr lang="en-US" altLang="en-US" sz="2400">
              <a:solidFill>
                <a:schemeClr val="bg1"/>
              </a:solidFill>
              <a:latin typeface="Times New Roman" panose="02020603050405020304" charset="0"/>
              <a:cs typeface="Times New Roman" panose="02020603050405020304" charset="0"/>
            </a:endParaRPr>
          </a:p>
        </p:txBody>
      </p:sp>
      <p:sp>
        <p:nvSpPr>
          <p:cNvPr id="26" name="Text Box 25"/>
          <p:cNvSpPr txBox="1"/>
          <p:nvPr/>
        </p:nvSpPr>
        <p:spPr>
          <a:xfrm>
            <a:off x="-10944860" y="1918970"/>
            <a:ext cx="1082802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1.Tính hiển thị của trạng thái hệ thống (Visibility of System Status): Hệ thống phải luôn cung cấp thông tin phản hồi r</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 ràng về tình trạng của nó.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cần biết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những gì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ang xảy ra</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2.Sự phù hợp giữa hệ thống và thế giới thực (Match between System and the Real World): Hệ thống nên sử dụng ngôn ngữ và các khái niệm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quen thuộc, thay vì sử dụng thuật ngữ kỹ thuật.</a:t>
            </a:r>
            <a:endParaRPr lang="en-US" altLang="en-US" sz="24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a:t>
            </a:r>
            <a:r>
              <a:rPr lang="en-US" altLang="en-US" sz="2800">
                <a:solidFill>
                  <a:schemeClr val="bg1"/>
                </a:solidFill>
                <a:latin typeface="Segoe UI Black" panose="020B0A02040204020203" charset="0"/>
                <a:cs typeface="Segoe UI Black" panose="020B0A02040204020203" charset="0"/>
              </a:rPr>
              <a:t>ĐÍ</a:t>
            </a:r>
            <a:r>
              <a:rPr lang="en-US" altLang="en-US" sz="2800">
                <a:solidFill>
                  <a:schemeClr val="bg1"/>
                </a:solidFill>
                <a:latin typeface="Segoe UI Black" panose="020B0A02040204020203" charset="0"/>
                <a:cs typeface="Segoe UI Black" panose="020B0A02040204020203" charset="0"/>
              </a:rPr>
              <a:t>CH NGHI</a:t>
            </a:r>
            <a:r>
              <a:rPr lang="en-US" altLang="en-US" sz="2800">
                <a:solidFill>
                  <a:schemeClr val="bg1"/>
                </a:solidFill>
                <a:latin typeface="Segoe UI Black" panose="020B0A02040204020203" charset="0"/>
                <a:cs typeface="Segoe UI Black" panose="020B0A02040204020203" charset="0"/>
              </a:rPr>
              <a:t>Ê</a:t>
            </a:r>
            <a:r>
              <a:rPr lang="en-US" altLang="en-US" sz="2800">
                <a:solidFill>
                  <a:schemeClr val="bg1"/>
                </a:solidFill>
                <a:latin typeface="Segoe UI Black" panose="020B0A02040204020203" charset="0"/>
                <a:cs typeface="Segoe UI Black" panose="020B0A02040204020203" charset="0"/>
              </a:rPr>
              <a:t>N CỨU</a:t>
            </a:r>
            <a:endParaRPr lang="en-US" altLang="en-US" sz="2800">
              <a:solidFill>
                <a:schemeClr val="bg1"/>
              </a:solidFill>
              <a:latin typeface="Segoe UI Black" panose="020B0A02040204020203" charset="0"/>
              <a:cs typeface="Segoe UI Black" panose="020B0A02040204020203" charset="0"/>
            </a:endParaRPr>
          </a:p>
        </p:txBody>
      </p:sp>
      <p:sp>
        <p:nvSpPr>
          <p:cNvPr id="4" name="Text Box 3"/>
          <p:cNvSpPr txBox="1"/>
          <p:nvPr/>
        </p:nvSpPr>
        <p:spPr>
          <a:xfrm>
            <a:off x="-8093710" y="1222375"/>
            <a:ext cx="8093710" cy="829945"/>
          </a:xfrm>
          <a:prstGeom prst="rect">
            <a:avLst/>
          </a:prstGeom>
          <a:noFill/>
        </p:spPr>
        <p:txBody>
          <a:bodyPr wrap="square" rtlCol="0">
            <a:spAutoFit/>
          </a:bodyPr>
          <a:p>
            <a:pPr indent="0">
              <a:buNone/>
            </a:pPr>
            <a:r>
              <a:rPr lang="vi-VN" altLang="en-US" sz="2400">
                <a:solidFill>
                  <a:schemeClr val="bg1"/>
                </a:solidFill>
              </a:rPr>
              <a:t>1.     </a:t>
            </a:r>
            <a:r>
              <a:rPr lang="en-US" altLang="en-US" sz="2400">
                <a:solidFill>
                  <a:schemeClr val="bg1"/>
                </a:solidFill>
              </a:rPr>
              <a:t>Tìm hiểu, phân tích ph</a:t>
            </a:r>
            <a:r>
              <a:rPr lang="en-US" altLang="en-US" sz="2400">
                <a:solidFill>
                  <a:schemeClr val="bg1"/>
                </a:solidFill>
              </a:rPr>
              <a:t>ư</a:t>
            </a:r>
            <a:r>
              <a:rPr lang="en-US" altLang="en-US" sz="2400">
                <a:solidFill>
                  <a:schemeClr val="bg1"/>
                </a:solidFill>
              </a:rPr>
              <a:t>ơng pháp </a:t>
            </a:r>
            <a:r>
              <a:rPr lang="en-US" altLang="en-US" sz="2400">
                <a:solidFill>
                  <a:schemeClr val="bg1"/>
                </a:solidFill>
              </a:rPr>
              <a:t>đ</a:t>
            </a:r>
            <a:r>
              <a:rPr lang="en-US" altLang="en-US" sz="2400">
                <a:solidFill>
                  <a:schemeClr val="bg1"/>
                </a:solidFill>
              </a:rPr>
              <a:t>ánh giá tính khả dụng dựa trên chuyên gia.</a:t>
            </a:r>
            <a:endParaRPr lang="en-US" altLang="en-US" sz="2400">
              <a:solidFill>
                <a:schemeClr val="bg1"/>
              </a:solidFill>
            </a:endParaRPr>
          </a:p>
        </p:txBody>
      </p:sp>
      <p:sp>
        <p:nvSpPr>
          <p:cNvPr id="6" name="Text Box 5"/>
          <p:cNvSpPr txBox="1"/>
          <p:nvPr/>
        </p:nvSpPr>
        <p:spPr>
          <a:xfrm>
            <a:off x="-979297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a:t>
            </a:r>
            <a:r>
              <a:rPr lang="en-US" altLang="en-US" sz="2400">
                <a:solidFill>
                  <a:schemeClr val="bg1"/>
                </a:solidFill>
              </a:rPr>
              <a:t>ư</a:t>
            </a:r>
            <a:r>
              <a:rPr lang="en-US" altLang="en-US" sz="2400">
                <a:solidFill>
                  <a:schemeClr val="bg1"/>
                </a:solidFill>
              </a:rPr>
              <a:t>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a:t>
            </a:r>
            <a:r>
              <a:rPr lang="en-US" altLang="en-US" sz="2400">
                <a:solidFill>
                  <a:schemeClr val="bg1"/>
                </a:solidFill>
              </a:rPr>
              <a:t>ề xuất giải pháp cải tiến trải nghiệm ng</a:t>
            </a:r>
            <a:r>
              <a:rPr lang="en-US" altLang="en-US" sz="2400">
                <a:solidFill>
                  <a:schemeClr val="bg1"/>
                </a:solidFill>
              </a:rPr>
              <a:t>ư</a:t>
            </a:r>
            <a:r>
              <a:rPr lang="en-US" altLang="en-US" sz="2400">
                <a:solidFill>
                  <a:schemeClr val="bg1"/>
                </a:solidFill>
              </a:rPr>
              <a:t>ời dùng</a:t>
            </a:r>
            <a:endParaRPr lang="en-US" altLang="en-US" sz="2400">
              <a:solidFill>
                <a:schemeClr val="bg1"/>
              </a:solidFill>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ỐI T</a:t>
            </a:r>
            <a:r>
              <a:rPr lang="en-US" altLang="en-US" sz="2400">
                <a:solidFill>
                  <a:schemeClr val="bg1"/>
                </a:solidFill>
                <a:latin typeface="Segoe UI Black" panose="020B0A02040204020203" charset="0"/>
                <a:cs typeface="Segoe UI Black" panose="020B0A02040204020203" charset="0"/>
              </a:rPr>
              <a:t>Ư</a:t>
            </a:r>
            <a:r>
              <a:rPr lang="en-US" altLang="en-US" sz="2400">
                <a:solidFill>
                  <a:schemeClr val="bg1"/>
                </a:solidFill>
                <a:latin typeface="Segoe UI Black" panose="020B0A02040204020203" charset="0"/>
                <a:cs typeface="Segoe UI Black" panose="020B0A02040204020203" charset="0"/>
              </a:rPr>
              <a:t>ỢNG V</a:t>
            </a:r>
            <a:r>
              <a:rPr lang="en-US" altLang="en-US" sz="2400">
                <a:solidFill>
                  <a:schemeClr val="bg1"/>
                </a:solidFill>
                <a:latin typeface="Segoe UI Black" panose="020B0A02040204020203" charset="0"/>
                <a:cs typeface="Segoe UI Black" panose="020B0A02040204020203" charset="0"/>
              </a:rPr>
              <a:t>À</a:t>
            </a:r>
            <a:r>
              <a:rPr lang="en-US" altLang="en-US" sz="2400">
                <a:solidFill>
                  <a:schemeClr val="bg1"/>
                </a:solidFill>
                <a:latin typeface="Segoe UI Black" panose="020B0A02040204020203" charset="0"/>
                <a:cs typeface="Segoe UI Black" panose="020B0A02040204020203" charset="0"/>
              </a:rPr>
              <a:t> PHẠM VI NGHI</a:t>
            </a:r>
            <a:r>
              <a:rPr lang="en-US" altLang="en-US" sz="2400">
                <a:solidFill>
                  <a:schemeClr val="bg1"/>
                </a:solidFill>
                <a:latin typeface="Segoe UI Black" panose="020B0A02040204020203" charset="0"/>
                <a:cs typeface="Segoe UI Black" panose="020B0A02040204020203" charset="0"/>
              </a:rPr>
              <a:t>Ê</a:t>
            </a:r>
            <a:r>
              <a:rPr lang="en-US" altLang="en-US" sz="2400">
                <a:solidFill>
                  <a:schemeClr val="bg1"/>
                </a:solidFill>
                <a:latin typeface="Segoe UI Black" panose="020B0A02040204020203" charset="0"/>
                <a:cs typeface="Segoe UI Black" panose="020B0A02040204020203" charset="0"/>
              </a:rPr>
              <a:t>N CỨU</a:t>
            </a:r>
            <a:endParaRPr lang="en-US" altLang="en-US" sz="2400">
              <a:solidFill>
                <a:schemeClr val="bg1"/>
              </a:solidFill>
              <a:latin typeface="Segoe UI Black" panose="020B0A02040204020203" charset="0"/>
              <a:cs typeface="Segoe UI Black" panose="020B0A02040204020203" charset="0"/>
            </a:endParaRPr>
          </a:p>
        </p:txBody>
      </p:sp>
      <p:sp>
        <p:nvSpPr>
          <p:cNvPr id="15" name="Text Box 14"/>
          <p:cNvSpPr txBox="1"/>
          <p:nvPr/>
        </p:nvSpPr>
        <p:spPr>
          <a:xfrm>
            <a:off x="-9792970" y="1700530"/>
            <a:ext cx="9618980" cy="119888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Các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Hệ thống Grab, bao gồm các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chính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ặt món </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tìm kiếm, thanh toán, và hỗ trợ khách hàng.</a:t>
            </a:r>
            <a:endParaRPr lang="en-US" altLang="en-US" sz="2400">
              <a:solidFill>
                <a:schemeClr val="bg1"/>
              </a:solidFill>
              <a:latin typeface="Times New Roman" panose="02020603050405020304" charset="0"/>
              <a:cs typeface="Times New Roman" panose="02020603050405020304" charset="0"/>
            </a:endParaRPr>
          </a:p>
        </p:txBody>
      </p:sp>
      <p:sp>
        <p:nvSpPr>
          <p:cNvPr id="16" name="Text Box 15"/>
          <p:cNvSpPr txBox="1"/>
          <p:nvPr/>
        </p:nvSpPr>
        <p:spPr>
          <a:xfrm>
            <a:off x="-4237990"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4157980"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11389360" y="3875405"/>
            <a:ext cx="945896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của giao diện và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trong ứng dụng Grab trên nền tảng di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Chỉ sử dụng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 tập trung vào những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phát hiện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qua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không triển khai thay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ổi trực tiếp trên hệ thống thực tế.</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12" name="Text Box 11"/>
          <p:cNvSpPr txBox="1"/>
          <p:nvPr/>
        </p:nvSpPr>
        <p:spPr>
          <a:xfrm>
            <a:off x="-11215370" y="983615"/>
            <a:ext cx="1121537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ngh</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a là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mà một sản phẩm hoặc hệ thống có thể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sử dụng bởi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cụ thể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ạt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mục tiêu một cách hiệu quả, hiệu suất và sự hài lòng trong một ngữ cảnh sử dụng . Theo tiêu chuẩn ISO 9241-11, các yếu tố chính bao gồm:</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quả : Hệ thống có hỗ trợ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hoàn thành nhiệm vụ không?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suất :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tài nguyên cần thiết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hoàn thành nhiệm vụ.</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Sự hài lòng : Cảm giác thoải mái khi sử dụng hệ thống.</a:t>
            </a:r>
            <a:endParaRPr lang="en-US" altLang="en-US" sz="2400">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10269220" y="1141095"/>
            <a:ext cx="10269220" cy="156845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không chỉ là một tiêu chí kỹ thuật mà còn là yếu tố cốt l</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i ảnh 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ởng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trải nghiệm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(UX),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hài lòng và khả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sử dụng lâu dài.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Giảm lỗi, dễ tiếp cận, t</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tin cậy;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doanh nghiệp) T</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giao dịch, xây dựng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hiệu.</a:t>
            </a:r>
            <a:endParaRPr lang="en-US" altLang="en-US" sz="2400">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a:t>
            </a:r>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8" name="Text Box 17"/>
          <p:cNvSpPr txBox="1"/>
          <p:nvPr/>
        </p:nvSpPr>
        <p:spPr>
          <a:xfrm>
            <a:off x="-7225665" y="1379220"/>
            <a:ext cx="72263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Tại sao nên lựa chọn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chuyên gia :</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10947400" y="2052320"/>
            <a:ext cx="10948035" cy="415417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Kiến thức chuyên sâu: Các chuyên gia có hiểu biết sâu rộng về l</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nh vực, có thể nhận ra những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bình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ờng không nhận thấy.</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tổng quan: Chuyên gia có thể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toàn diện hệ thống, từ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kỹ thuật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nhanh chóng: So với các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khác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 thử nghiệm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trên chuyên gia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ờng nhanh hơn và tiết kiệm chi phí hơn.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Phù hợp với các sản phẩm phức tạp: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các sản phẩm phức tạp,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của chuyên gia có thể cung cấp những thông tin chi tiết và sâu sắc hơn.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Hai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phổ biến: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1.Heuristic Evaluation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theo nguyên tắc của Jakob Nielsen).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2.Cognitive Walkthrough (phân tích nhiệm vụ từ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p:txBody>
      </p:sp>
      <p:sp>
        <p:nvSpPr>
          <p:cNvPr id="20" name="Text Box 19"/>
          <p:cNvSpPr txBox="1"/>
          <p:nvPr/>
        </p:nvSpPr>
        <p:spPr>
          <a:xfrm>
            <a:off x="-9832340" y="1129030"/>
            <a:ext cx="973836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trên chuyên gia là một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nghiên cứu chất l</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trong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ó các chuyên gia trong một l</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nh vực cụ thể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mời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một sản phẩm, hệ thống hoặc dịch vụ. Các chuyên gia này sử dụng kiến thức và kinh nghiệm của mình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xác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các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a ra các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 và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tổng thể về chất l</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của sản phẩm.</a:t>
            </a:r>
            <a:endParaRPr lang="en-US" altLang="en-US" sz="2400">
              <a:solidFill>
                <a:schemeClr val="bg1"/>
              </a:solidFill>
              <a:latin typeface="Times New Roman" panose="02020603050405020304" charset="0"/>
              <a:cs typeface="Times New Roman" panose="02020603050405020304" charset="0"/>
            </a:endParaRPr>
          </a:p>
        </p:txBody>
      </p:sp>
      <p:sp>
        <p:nvSpPr>
          <p:cNvPr id="17" name="Text Box 16"/>
          <p:cNvSpPr txBox="1"/>
          <p:nvPr/>
        </p:nvSpPr>
        <p:spPr>
          <a:xfrm>
            <a:off x="574040" y="33020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1" name="Text Box 20"/>
          <p:cNvSpPr txBox="1"/>
          <p:nvPr/>
        </p:nvSpPr>
        <p:spPr>
          <a:xfrm>
            <a:off x="-10114915" y="1106805"/>
            <a:ext cx="10115550" cy="230695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Heuristic Evaluation là một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khả dụng của hệ thống dựa trên việc một nhóm các chuyên gia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giao diện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dựa trên một tập hợp các nguyên tắc thiết kế (heuristics). Các chuyên gia sẽ so sánh giao diện với các nguyên tắc này và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a ra các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tiềm ẩn.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này dựa trên việc các chuyên gia so sánh giao diện với danh sách các nguyên tắc thiết kế (heuristics). </a:t>
            </a:r>
            <a:endParaRPr lang="en-US" altLang="en-US" sz="2400">
              <a:solidFill>
                <a:schemeClr val="bg1"/>
              </a:solidFill>
              <a:latin typeface="Times New Roman" panose="02020603050405020304" charset="0"/>
              <a:cs typeface="Times New Roman" panose="02020603050405020304" charset="0"/>
            </a:endParaRPr>
          </a:p>
        </p:txBody>
      </p:sp>
      <p:sp>
        <p:nvSpPr>
          <p:cNvPr id="22" name="Text Box 21"/>
          <p:cNvSpPr txBox="1"/>
          <p:nvPr/>
        </p:nvSpPr>
        <p:spPr>
          <a:xfrm>
            <a:off x="574040" y="1061085"/>
            <a:ext cx="540575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3" name="Text Box 22"/>
          <p:cNvSpPr txBox="1"/>
          <p:nvPr/>
        </p:nvSpPr>
        <p:spPr>
          <a:xfrm>
            <a:off x="-10828020" y="1700530"/>
            <a:ext cx="1082802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1.Tính hiển thị của trạng thái hệ thống (Visibility of System Status): Hệ thống phải luôn cung cấp thông tin phản hồi r</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 ràng về tình trạng của nó.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cần biết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những gì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ang xảy ra, </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2.Sự phù hợp giữa hệ thống và thế giới thực (Match between System and the Real World): Hệ thống nên sử dụng ngôn ngữ và các khái niệm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quen thuộc, thay vì sử dụng thuật ngữ kỹ thuật.</a:t>
            </a:r>
            <a:endParaRPr lang="en-US" altLang="en-US" sz="2400">
              <a:solidFill>
                <a:schemeClr val="bg1"/>
              </a:solidFill>
              <a:latin typeface="Times New Roman" panose="02020603050405020304" charset="0"/>
              <a:cs typeface="Times New Roman" panose="02020603050405020304" charset="0"/>
            </a:endParaRPr>
          </a:p>
        </p:txBody>
      </p:sp>
      <p:sp>
        <p:nvSpPr>
          <p:cNvPr id="24" name="Text Box 23"/>
          <p:cNvSpPr txBox="1"/>
          <p:nvPr/>
        </p:nvSpPr>
        <p:spPr>
          <a:xfrm>
            <a:off x="-10701020" y="1827530"/>
            <a:ext cx="1082802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1.Tính hiển thị của trạng thái hệ thống (Visibility of System Status): Hệ thống phải luôn cung cấp thông tin phản hồi r</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 ràng về tình trạng của nó.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cần biết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những gì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ang xảy ra, </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2.Sự phù hợp giữa hệ thống và thế giới thực (Match between System and the Real World): Hệ thống nên sử dụng ngôn ngữ và các khái niệm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quen thuộc, thay vì sử dụng thuật ngữ kỹ thuật.</a:t>
            </a:r>
            <a:endParaRPr lang="en-US" altLang="en-US" sz="2400">
              <a:solidFill>
                <a:schemeClr val="bg1"/>
              </a:solidFill>
              <a:latin typeface="Times New Roman" panose="02020603050405020304" charset="0"/>
              <a:cs typeface="Times New Roman" panose="02020603050405020304" charset="0"/>
            </a:endParaRPr>
          </a:p>
        </p:txBody>
      </p:sp>
      <p:sp>
        <p:nvSpPr>
          <p:cNvPr id="25" name="Text Box 24"/>
          <p:cNvSpPr txBox="1"/>
          <p:nvPr/>
        </p:nvSpPr>
        <p:spPr>
          <a:xfrm>
            <a:off x="-10922000" y="1791970"/>
            <a:ext cx="1082802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3.Kiểm soát và tự do của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(User Control and Freedom):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cần có khả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quay lại các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tr</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ó hoặc hủy bỏ hành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ộng của mình mà không gặp khó kh</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4.Tính nhất quán và các tiêu chuẩn (Consistency and Standards): Các biểu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từ ngữ, và cách thức giao tiếp trong hệ thống phải nhất quán và tuân thủ các tiêu chuẩn chung.</a:t>
            </a:r>
            <a:endParaRPr lang="en-US" altLang="en-US" sz="2400">
              <a:solidFill>
                <a:schemeClr val="bg1"/>
              </a:solidFill>
              <a:latin typeface="Times New Roman" panose="02020603050405020304" charset="0"/>
              <a:cs typeface="Times New Roman" panose="02020603050405020304" charset="0"/>
            </a:endParaRPr>
          </a:p>
        </p:txBody>
      </p:sp>
      <p:sp>
        <p:nvSpPr>
          <p:cNvPr id="26" name="Text Box 25"/>
          <p:cNvSpPr txBox="1"/>
          <p:nvPr/>
        </p:nvSpPr>
        <p:spPr>
          <a:xfrm>
            <a:off x="670560" y="1791970"/>
            <a:ext cx="10828020" cy="341503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5.Ng</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ngừa lỗi (Error Prevention): Hệ thống nên tránh lỗi xảy ra thay vì chỉ phản hồi khi lỗi xảy ra.</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6.Nhận thức về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sử dụng (Recognition rather than Recall): Hệ thống nên giảm bớt gánh nặng phải ghi nhớ thông tin cho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7.Tính linh hoạt và hiệu quả (Flexibility and Efficiency of Use): Hệ thống phải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áp ứng cả những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mới lẫn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có kinh nghiệm, giúp họ thực hiện các nhiệm vụ một cách nhanh chóng hơn khi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ã quen thuộc</a:t>
            </a:r>
            <a:endParaRPr lang="en-US" altLang="en-US" sz="2400">
              <a:solidFill>
                <a:schemeClr val="bg1"/>
              </a:solidFill>
              <a:latin typeface="Times New Roman" panose="02020603050405020304" charset="0"/>
              <a:cs typeface="Times New Roman" panose="02020603050405020304" charset="0"/>
            </a:endParaRPr>
          </a:p>
        </p:txBody>
      </p:sp>
      <p:sp>
        <p:nvSpPr>
          <p:cNvPr id="28" name="Text Box 27"/>
          <p:cNvSpPr txBox="1"/>
          <p:nvPr/>
        </p:nvSpPr>
        <p:spPr>
          <a:xfrm>
            <a:off x="12192000" y="1791970"/>
            <a:ext cx="10828020" cy="378460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8.Thiết kế thẩm mỹ và tối giản (Aesthetic and Minimalist Design): Giao diện phải có thiết kế trực quan và không chứa các yếu tố thừa. Các yếu tố không liên quan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nhiệm vụ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có thể gây xao lạc hoặc làm rối mắt.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9.Trợ giúp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nhận diện, chẩn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oán và phục hồi từ lỗi (Help Users Recognize, Diagnose, and Recover from Errors): Khi lỗi xảy ra, hệ thống cần cung cấp thông tin dễ hiểu và r</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 ràng, giúp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chẩn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oán và sửa chữa lỗi. </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10.Cung cấp sự hỗ trợ và tài liệu (Help and Documentation): Mặc dù hệ thống nên dễ sử dụng mà không cần tài liệu,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ng nếu cần thiết, tài liệu phải dễ tìm và dễ hiểu.</a:t>
            </a:r>
            <a:endParaRPr lang="en-US" altLang="en-US" sz="24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a:t>
            </a:r>
            <a:r>
              <a:rPr lang="en-US" altLang="en-US" sz="2800">
                <a:solidFill>
                  <a:schemeClr val="bg1"/>
                </a:solidFill>
                <a:latin typeface="Segoe UI Black" panose="020B0A02040204020203" charset="0"/>
                <a:cs typeface="Segoe UI Black" panose="020B0A02040204020203" charset="0"/>
              </a:rPr>
              <a:t>ĐÍ</a:t>
            </a:r>
            <a:r>
              <a:rPr lang="en-US" altLang="en-US" sz="2800">
                <a:solidFill>
                  <a:schemeClr val="bg1"/>
                </a:solidFill>
                <a:latin typeface="Segoe UI Black" panose="020B0A02040204020203" charset="0"/>
                <a:cs typeface="Segoe UI Black" panose="020B0A02040204020203" charset="0"/>
              </a:rPr>
              <a:t>CH NGHI</a:t>
            </a:r>
            <a:r>
              <a:rPr lang="en-US" altLang="en-US" sz="2800">
                <a:solidFill>
                  <a:schemeClr val="bg1"/>
                </a:solidFill>
                <a:latin typeface="Segoe UI Black" panose="020B0A02040204020203" charset="0"/>
                <a:cs typeface="Segoe UI Black" panose="020B0A02040204020203" charset="0"/>
              </a:rPr>
              <a:t>Ê</a:t>
            </a:r>
            <a:r>
              <a:rPr lang="en-US" altLang="en-US" sz="2800">
                <a:solidFill>
                  <a:schemeClr val="bg1"/>
                </a:solidFill>
                <a:latin typeface="Segoe UI Black" panose="020B0A02040204020203" charset="0"/>
                <a:cs typeface="Segoe UI Black" panose="020B0A02040204020203" charset="0"/>
              </a:rPr>
              <a:t>N CỨU</a:t>
            </a:r>
            <a:endParaRPr lang="en-US" altLang="en-US" sz="2800">
              <a:solidFill>
                <a:schemeClr val="bg1"/>
              </a:solidFill>
              <a:latin typeface="Segoe UI Black" panose="020B0A02040204020203" charset="0"/>
              <a:cs typeface="Segoe UI Black" panose="020B0A02040204020203" charset="0"/>
            </a:endParaRPr>
          </a:p>
        </p:txBody>
      </p:sp>
      <p:sp>
        <p:nvSpPr>
          <p:cNvPr id="4" name="Text Box 3"/>
          <p:cNvSpPr txBox="1"/>
          <p:nvPr/>
        </p:nvSpPr>
        <p:spPr>
          <a:xfrm>
            <a:off x="-8093710" y="1222375"/>
            <a:ext cx="8093710" cy="829945"/>
          </a:xfrm>
          <a:prstGeom prst="rect">
            <a:avLst/>
          </a:prstGeom>
          <a:noFill/>
        </p:spPr>
        <p:txBody>
          <a:bodyPr wrap="square" rtlCol="0">
            <a:spAutoFit/>
          </a:bodyPr>
          <a:p>
            <a:pPr indent="0">
              <a:buNone/>
            </a:pPr>
            <a:r>
              <a:rPr lang="vi-VN" altLang="en-US" sz="2400">
                <a:solidFill>
                  <a:schemeClr val="bg1"/>
                </a:solidFill>
              </a:rPr>
              <a:t>1.     </a:t>
            </a:r>
            <a:r>
              <a:rPr lang="en-US" altLang="en-US" sz="2400">
                <a:solidFill>
                  <a:schemeClr val="bg1"/>
                </a:solidFill>
              </a:rPr>
              <a:t>Tìm hiểu, phân tích ph</a:t>
            </a:r>
            <a:r>
              <a:rPr lang="en-US" altLang="en-US" sz="2400">
                <a:solidFill>
                  <a:schemeClr val="bg1"/>
                </a:solidFill>
              </a:rPr>
              <a:t>ư</a:t>
            </a:r>
            <a:r>
              <a:rPr lang="en-US" altLang="en-US" sz="2400">
                <a:solidFill>
                  <a:schemeClr val="bg1"/>
                </a:solidFill>
              </a:rPr>
              <a:t>ơng pháp </a:t>
            </a:r>
            <a:r>
              <a:rPr lang="en-US" altLang="en-US" sz="2400">
                <a:solidFill>
                  <a:schemeClr val="bg1"/>
                </a:solidFill>
              </a:rPr>
              <a:t>đ</a:t>
            </a:r>
            <a:r>
              <a:rPr lang="en-US" altLang="en-US" sz="2400">
                <a:solidFill>
                  <a:schemeClr val="bg1"/>
                </a:solidFill>
              </a:rPr>
              <a:t>ánh giá tính khả dụng dựa trên chuyên gia.</a:t>
            </a:r>
            <a:endParaRPr lang="en-US" altLang="en-US" sz="2400">
              <a:solidFill>
                <a:schemeClr val="bg1"/>
              </a:solidFill>
            </a:endParaRPr>
          </a:p>
        </p:txBody>
      </p:sp>
      <p:sp>
        <p:nvSpPr>
          <p:cNvPr id="6" name="Text Box 5"/>
          <p:cNvSpPr txBox="1"/>
          <p:nvPr/>
        </p:nvSpPr>
        <p:spPr>
          <a:xfrm>
            <a:off x="-979297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a:t>
            </a:r>
            <a:r>
              <a:rPr lang="en-US" altLang="en-US" sz="2400">
                <a:solidFill>
                  <a:schemeClr val="bg1"/>
                </a:solidFill>
              </a:rPr>
              <a:t>ư</a:t>
            </a:r>
            <a:r>
              <a:rPr lang="en-US" altLang="en-US" sz="2400">
                <a:solidFill>
                  <a:schemeClr val="bg1"/>
                </a:solidFill>
              </a:rPr>
              <a:t>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a:t>
            </a:r>
            <a:r>
              <a:rPr lang="en-US" altLang="en-US" sz="2400">
                <a:solidFill>
                  <a:schemeClr val="bg1"/>
                </a:solidFill>
              </a:rPr>
              <a:t>ề xuất giải pháp cải tiến trải nghiệm ng</a:t>
            </a:r>
            <a:r>
              <a:rPr lang="en-US" altLang="en-US" sz="2400">
                <a:solidFill>
                  <a:schemeClr val="bg1"/>
                </a:solidFill>
              </a:rPr>
              <a:t>ư</a:t>
            </a:r>
            <a:r>
              <a:rPr lang="en-US" altLang="en-US" sz="2400">
                <a:solidFill>
                  <a:schemeClr val="bg1"/>
                </a:solidFill>
              </a:rPr>
              <a:t>ời dùng</a:t>
            </a:r>
            <a:endParaRPr lang="en-US" altLang="en-US" sz="2400">
              <a:solidFill>
                <a:schemeClr val="bg1"/>
              </a:solidFill>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ỐI T</a:t>
            </a:r>
            <a:r>
              <a:rPr lang="en-US" altLang="en-US" sz="2400">
                <a:solidFill>
                  <a:schemeClr val="bg1"/>
                </a:solidFill>
                <a:latin typeface="Segoe UI Black" panose="020B0A02040204020203" charset="0"/>
                <a:cs typeface="Segoe UI Black" panose="020B0A02040204020203" charset="0"/>
              </a:rPr>
              <a:t>Ư</a:t>
            </a:r>
            <a:r>
              <a:rPr lang="en-US" altLang="en-US" sz="2400">
                <a:solidFill>
                  <a:schemeClr val="bg1"/>
                </a:solidFill>
                <a:latin typeface="Segoe UI Black" panose="020B0A02040204020203" charset="0"/>
                <a:cs typeface="Segoe UI Black" panose="020B0A02040204020203" charset="0"/>
              </a:rPr>
              <a:t>ỢNG V</a:t>
            </a:r>
            <a:r>
              <a:rPr lang="en-US" altLang="en-US" sz="2400">
                <a:solidFill>
                  <a:schemeClr val="bg1"/>
                </a:solidFill>
                <a:latin typeface="Segoe UI Black" panose="020B0A02040204020203" charset="0"/>
                <a:cs typeface="Segoe UI Black" panose="020B0A02040204020203" charset="0"/>
              </a:rPr>
              <a:t>À</a:t>
            </a:r>
            <a:r>
              <a:rPr lang="en-US" altLang="en-US" sz="2400">
                <a:solidFill>
                  <a:schemeClr val="bg1"/>
                </a:solidFill>
                <a:latin typeface="Segoe UI Black" panose="020B0A02040204020203" charset="0"/>
                <a:cs typeface="Segoe UI Black" panose="020B0A02040204020203" charset="0"/>
              </a:rPr>
              <a:t> PHẠM VI NGHI</a:t>
            </a:r>
            <a:r>
              <a:rPr lang="en-US" altLang="en-US" sz="2400">
                <a:solidFill>
                  <a:schemeClr val="bg1"/>
                </a:solidFill>
                <a:latin typeface="Segoe UI Black" panose="020B0A02040204020203" charset="0"/>
                <a:cs typeface="Segoe UI Black" panose="020B0A02040204020203" charset="0"/>
              </a:rPr>
              <a:t>Ê</a:t>
            </a:r>
            <a:r>
              <a:rPr lang="en-US" altLang="en-US" sz="2400">
                <a:solidFill>
                  <a:schemeClr val="bg1"/>
                </a:solidFill>
                <a:latin typeface="Segoe UI Black" panose="020B0A02040204020203" charset="0"/>
                <a:cs typeface="Segoe UI Black" panose="020B0A02040204020203" charset="0"/>
              </a:rPr>
              <a:t>N CỨU</a:t>
            </a:r>
            <a:endParaRPr lang="en-US" altLang="en-US" sz="2400">
              <a:solidFill>
                <a:schemeClr val="bg1"/>
              </a:solidFill>
              <a:latin typeface="Segoe UI Black" panose="020B0A02040204020203" charset="0"/>
              <a:cs typeface="Segoe UI Black" panose="020B0A02040204020203" charset="0"/>
            </a:endParaRPr>
          </a:p>
        </p:txBody>
      </p:sp>
      <p:sp>
        <p:nvSpPr>
          <p:cNvPr id="15" name="Text Box 14"/>
          <p:cNvSpPr txBox="1"/>
          <p:nvPr/>
        </p:nvSpPr>
        <p:spPr>
          <a:xfrm>
            <a:off x="-9792970" y="1700530"/>
            <a:ext cx="9618980" cy="119888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Các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Hệ thống Grab, bao gồm các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chính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ặt món </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tìm kiếm, thanh toán, và hỗ trợ khách hàng.</a:t>
            </a:r>
            <a:endParaRPr lang="en-US" altLang="en-US" sz="2400">
              <a:solidFill>
                <a:schemeClr val="bg1"/>
              </a:solidFill>
              <a:latin typeface="Times New Roman" panose="02020603050405020304" charset="0"/>
              <a:cs typeface="Times New Roman" panose="02020603050405020304" charset="0"/>
            </a:endParaRPr>
          </a:p>
        </p:txBody>
      </p:sp>
      <p:sp>
        <p:nvSpPr>
          <p:cNvPr id="16" name="Text Box 15"/>
          <p:cNvSpPr txBox="1"/>
          <p:nvPr/>
        </p:nvSpPr>
        <p:spPr>
          <a:xfrm>
            <a:off x="-4237990"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4157980"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11389360" y="3875405"/>
            <a:ext cx="945896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của giao diện và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trong ứng dụng Grab trên nền tảng di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Chỉ sử dụng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 tập trung vào những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phát hiện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qua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không triển khai thay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ổi trực tiếp trên hệ thống thực tế.</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12" name="Text Box 11"/>
          <p:cNvSpPr txBox="1"/>
          <p:nvPr/>
        </p:nvSpPr>
        <p:spPr>
          <a:xfrm>
            <a:off x="-11215370" y="983615"/>
            <a:ext cx="1121537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ngh</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a là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mà một sản phẩm hoặc hệ thống có thể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sử dụng bởi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cụ thể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ạt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mục tiêu một cách hiệu quả, hiệu suất và sự hài lòng trong một ngữ cảnh sử dụng . Theo tiêu chuẩn ISO 9241-11, các yếu tố chính bao gồm:</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quả : Hệ thống có hỗ trợ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hoàn thành nhiệm vụ không?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suất :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tài nguyên cần thiết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hoàn thành nhiệm vụ.</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Sự hài lòng : Cảm giác thoải mái khi sử dụng hệ thống.</a:t>
            </a:r>
            <a:endParaRPr lang="en-US" altLang="en-US" sz="2400">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10269220" y="1141095"/>
            <a:ext cx="10269220" cy="156845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không chỉ là một tiêu chí kỹ thuật mà còn là yếu tố cốt l</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i ảnh 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ởng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trải nghiệm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(UX),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hài lòng và khả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sử dụng lâu dài.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Giảm lỗi, dễ tiếp cận, t</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tin cậy;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doanh nghiệp) T</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giao dịch, xây dựng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hiệu.</a:t>
            </a:r>
            <a:endParaRPr lang="en-US" altLang="en-US" sz="2400">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a:t>
            </a:r>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8" name="Text Box 17"/>
          <p:cNvSpPr txBox="1"/>
          <p:nvPr/>
        </p:nvSpPr>
        <p:spPr>
          <a:xfrm>
            <a:off x="-7225665" y="1379220"/>
            <a:ext cx="72263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Tại sao nên lựa chọn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chuyên gia :</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10947400" y="2052320"/>
            <a:ext cx="10948035" cy="415417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Kiến thức chuyên sâu: Các chuyên gia có hiểu biết sâu rộng về l</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nh vực, có thể nhận ra những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bình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ờng không nhận thấy.</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tổng quan: Chuyên gia có thể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toàn diện hệ thống, từ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kỹ thuật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nhanh chóng: So với các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khác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 thử nghiệm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trên chuyên gia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ờng nhanh hơn và tiết kiệm chi phí hơn.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Phù hợp với các sản phẩm phức tạp: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các sản phẩm phức tạp,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của chuyên gia có thể cung cấp những thông tin chi tiết và sâu sắc hơn.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Hai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phổ biến: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1.Heuristic Evaluation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theo nguyên tắc của Jakob Nielsen).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2.Cognitive Walkthrough (phân tích nhiệm vụ từ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p:txBody>
      </p:sp>
      <p:sp>
        <p:nvSpPr>
          <p:cNvPr id="20" name="Text Box 19"/>
          <p:cNvSpPr txBox="1"/>
          <p:nvPr/>
        </p:nvSpPr>
        <p:spPr>
          <a:xfrm>
            <a:off x="-9832340" y="1129030"/>
            <a:ext cx="973836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trên chuyên gia là một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nghiên cứu chất l</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trong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ó các chuyên gia trong một l</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nh vực cụ thể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mời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một sản phẩm, hệ thống hoặc dịch vụ. Các chuyên gia này sử dụng kiến thức và kinh nghiệm của mình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xác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các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a ra các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 và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tổng thể về chất l</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của sản phẩm.</a:t>
            </a:r>
            <a:endParaRPr lang="en-US" altLang="en-US" sz="2400">
              <a:solidFill>
                <a:schemeClr val="bg1"/>
              </a:solidFill>
              <a:latin typeface="Times New Roman" panose="02020603050405020304" charset="0"/>
              <a:cs typeface="Times New Roman" panose="02020603050405020304" charset="0"/>
            </a:endParaRPr>
          </a:p>
        </p:txBody>
      </p:sp>
      <p:sp>
        <p:nvSpPr>
          <p:cNvPr id="17" name="Text Box 16"/>
          <p:cNvSpPr txBox="1"/>
          <p:nvPr/>
        </p:nvSpPr>
        <p:spPr>
          <a:xfrm>
            <a:off x="574040" y="33020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1" name="Text Box 20"/>
          <p:cNvSpPr txBox="1"/>
          <p:nvPr/>
        </p:nvSpPr>
        <p:spPr>
          <a:xfrm>
            <a:off x="-10114915" y="1106805"/>
            <a:ext cx="10115550" cy="230695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Heuristic Evaluation là một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khả dụng của hệ thống dựa trên việc một nhóm các chuyên gia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giao diện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dựa trên một tập hợp các nguyên tắc thiết kế (heuristics). Các chuyên gia sẽ so sánh giao diện với các nguyên tắc này và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a ra các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tiềm ẩn.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này dựa trên việc các chuyên gia so sánh giao diện với danh sách các nguyên tắc thiết kế (heuristics). </a:t>
            </a:r>
            <a:endParaRPr lang="en-US" altLang="en-US" sz="2400">
              <a:solidFill>
                <a:schemeClr val="bg1"/>
              </a:solidFill>
              <a:latin typeface="Times New Roman" panose="02020603050405020304" charset="0"/>
              <a:cs typeface="Times New Roman" panose="02020603050405020304" charset="0"/>
            </a:endParaRPr>
          </a:p>
        </p:txBody>
      </p:sp>
      <p:sp>
        <p:nvSpPr>
          <p:cNvPr id="22" name="Text Box 21"/>
          <p:cNvSpPr txBox="1"/>
          <p:nvPr/>
        </p:nvSpPr>
        <p:spPr>
          <a:xfrm>
            <a:off x="574040" y="1061085"/>
            <a:ext cx="540575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3" name="Text Box 22"/>
          <p:cNvSpPr txBox="1"/>
          <p:nvPr/>
        </p:nvSpPr>
        <p:spPr>
          <a:xfrm>
            <a:off x="-10828020" y="1700530"/>
            <a:ext cx="1082802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1.Tính hiển thị của trạng thái hệ thống (Visibility of System Status): Hệ thống phải luôn cung cấp thông tin phản hồi r</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 ràng về tình trạng của nó.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cần biết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những gì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ang xảy ra, </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2.Sự phù hợp giữa hệ thống và thế giới thực (Match between System and the Real World): Hệ thống nên sử dụng ngôn ngữ và các khái niệm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quen thuộc, thay vì sử dụng thuật ngữ kỹ thuật.</a:t>
            </a:r>
            <a:endParaRPr lang="en-US" altLang="en-US" sz="2400">
              <a:solidFill>
                <a:schemeClr val="bg1"/>
              </a:solidFill>
              <a:latin typeface="Times New Roman" panose="02020603050405020304" charset="0"/>
              <a:cs typeface="Times New Roman" panose="02020603050405020304" charset="0"/>
            </a:endParaRPr>
          </a:p>
        </p:txBody>
      </p:sp>
      <p:sp>
        <p:nvSpPr>
          <p:cNvPr id="24" name="Text Box 23"/>
          <p:cNvSpPr txBox="1"/>
          <p:nvPr/>
        </p:nvSpPr>
        <p:spPr>
          <a:xfrm>
            <a:off x="-10701020" y="1827530"/>
            <a:ext cx="1082802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1.Tính hiển thị của trạng thái hệ thống (Visibility of System Status): Hệ thống phải luôn cung cấp thông tin phản hồi r</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 ràng về tình trạng của nó.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cần biết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những gì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ang xảy ra, </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2.Sự phù hợp giữa hệ thống và thế giới thực (Match between System and the Real World): Hệ thống nên sử dụng ngôn ngữ và các khái niệm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quen thuộc, thay vì sử dụng thuật ngữ kỹ thuật.</a:t>
            </a:r>
            <a:endParaRPr lang="en-US" altLang="en-US" sz="2400">
              <a:solidFill>
                <a:schemeClr val="bg1"/>
              </a:solidFill>
              <a:latin typeface="Times New Roman" panose="02020603050405020304" charset="0"/>
              <a:cs typeface="Times New Roman" panose="02020603050405020304" charset="0"/>
            </a:endParaRPr>
          </a:p>
        </p:txBody>
      </p:sp>
      <p:sp>
        <p:nvSpPr>
          <p:cNvPr id="25" name="Text Box 24"/>
          <p:cNvSpPr txBox="1"/>
          <p:nvPr/>
        </p:nvSpPr>
        <p:spPr>
          <a:xfrm>
            <a:off x="-10922000" y="1791970"/>
            <a:ext cx="1082802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3.Kiểm soát và tự do của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(User Control and Freedom):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cần có khả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quay lại các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tr</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ó hoặc hủy bỏ hành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ộng của mình mà không gặp khó kh</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4.Tính nhất quán và các tiêu chuẩn (Consistency and Standards): Các biểu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từ ngữ, và cách thức giao tiếp trong hệ thống phải nhất quán và tuân thủ các tiêu chuẩn chung.</a:t>
            </a:r>
            <a:endParaRPr lang="en-US" altLang="en-US" sz="2400">
              <a:solidFill>
                <a:schemeClr val="bg1"/>
              </a:solidFill>
              <a:latin typeface="Times New Roman" panose="02020603050405020304" charset="0"/>
              <a:cs typeface="Times New Roman" panose="02020603050405020304" charset="0"/>
            </a:endParaRPr>
          </a:p>
        </p:txBody>
      </p:sp>
      <p:sp>
        <p:nvSpPr>
          <p:cNvPr id="26" name="Text Box 25"/>
          <p:cNvSpPr txBox="1"/>
          <p:nvPr/>
        </p:nvSpPr>
        <p:spPr>
          <a:xfrm>
            <a:off x="-10827385" y="1791970"/>
            <a:ext cx="10828020" cy="341503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5.Ng</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ngừa lỗi (Error Prevention): Hệ thống nên tránh lỗi xảy ra thay vì chỉ phản hồi khi lỗi xảy ra.</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6.Nhận thức về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sử dụng (Recognition rather than Recall): Hệ thống nên giảm bớt gánh nặng phải ghi nhớ thông tin cho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7.Tính linh hoạt và hiệu quả (Flexibility and Efficiency of Use): Hệ thống phải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áp ứng cả những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mới lẫn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có kinh nghiệm, giúp họ thực hiện các nhiệm vụ một cách nhanh chóng hơn khi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ã quen thuộc</a:t>
            </a:r>
            <a:endParaRPr lang="en-US" altLang="en-US" sz="2400">
              <a:solidFill>
                <a:schemeClr val="bg1"/>
              </a:solidFill>
              <a:latin typeface="Times New Roman" panose="02020603050405020304" charset="0"/>
              <a:cs typeface="Times New Roman" panose="02020603050405020304" charset="0"/>
            </a:endParaRPr>
          </a:p>
        </p:txBody>
      </p:sp>
      <p:sp>
        <p:nvSpPr>
          <p:cNvPr id="28" name="Text Box 27"/>
          <p:cNvSpPr txBox="1"/>
          <p:nvPr/>
        </p:nvSpPr>
        <p:spPr>
          <a:xfrm>
            <a:off x="670560" y="1791970"/>
            <a:ext cx="10828020" cy="378460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8.Thiết kế thẩm mỹ và tối giản (Aesthetic and Minimalist Design): Giao diện phải có thiết kế trực quan và không chứa các yếu tố thừa. Các yếu tố không liên quan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nhiệm vụ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có thể gây xao lạc hoặc làm rối mắt.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9.Trợ giúp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nhận diện, chẩn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oán và phục hồi từ lỗi (Help Users Recognize, Diagnose, and Recover from Errors): Khi lỗi xảy ra, hệ thống cần cung cấp thông tin dễ hiểu và r</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 ràng, giúp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chẩn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oán và sửa chữa lỗi. </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10.Cung cấp sự hỗ trợ và tài liệu (Help and Documentation): Mặc dù hệ thống nên dễ sử dụng mà không cần tài liệu,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ng nếu cần thiết, tài liệu phải dễ tìm và dễ hiểu.</a:t>
            </a:r>
            <a:endParaRPr lang="en-US" altLang="en-US" sz="2400">
              <a:solidFill>
                <a:schemeClr val="bg1"/>
              </a:solidFill>
              <a:latin typeface="Times New Roman" panose="02020603050405020304" charset="0"/>
              <a:cs typeface="Times New Roman" panose="02020603050405020304" charset="0"/>
            </a:endParaRPr>
          </a:p>
        </p:txBody>
      </p:sp>
      <p:sp>
        <p:nvSpPr>
          <p:cNvPr id="29" name="Text Box 28"/>
          <p:cNvSpPr txBox="1"/>
          <p:nvPr/>
        </p:nvSpPr>
        <p:spPr>
          <a:xfrm>
            <a:off x="12343130" y="922020"/>
            <a:ext cx="10575925" cy="230695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Cognitive Walkthrough là một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khác, tập trung vào việc mô phỏng cách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sẽ thực hiện một nhiệm vụ cụ thể trên hệ thống. Các chuyên gia sẽ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ặt mình vào vị trí của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và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i qua từng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của nhiệm vụ, xác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các rào cản và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iểm khó kh</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có thể gặp phải.</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này tập trung vào việc mô phỏng hành vi của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cách họ thực hiện một nhiệm vụ cụ thể</a:t>
            </a:r>
            <a:endParaRPr lang="en-US" altLang="en-US" sz="2400">
              <a:solidFill>
                <a:schemeClr val="bg1"/>
              </a:solidFill>
              <a:latin typeface="Times New Roman" panose="02020603050405020304" charset="0"/>
              <a:cs typeface="Times New Roman" panose="02020603050405020304" charset="0"/>
            </a:endParaRPr>
          </a:p>
        </p:txBody>
      </p:sp>
      <p:sp>
        <p:nvSpPr>
          <p:cNvPr id="30" name="Text Box 29"/>
          <p:cNvSpPr txBox="1"/>
          <p:nvPr/>
        </p:nvSpPr>
        <p:spPr>
          <a:xfrm>
            <a:off x="400050" y="-46736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a:t>
            </a:r>
            <a:r>
              <a:rPr lang="en-US" altLang="en-US" sz="2800">
                <a:solidFill>
                  <a:schemeClr val="bg1"/>
                </a:solidFill>
                <a:latin typeface="Segoe UI Black" panose="020B0A02040204020203" charset="0"/>
                <a:cs typeface="Segoe UI Black" panose="020B0A02040204020203" charset="0"/>
              </a:rPr>
              <a:t>ĐÍ</a:t>
            </a:r>
            <a:r>
              <a:rPr lang="en-US" altLang="en-US" sz="2800">
                <a:solidFill>
                  <a:schemeClr val="bg1"/>
                </a:solidFill>
                <a:latin typeface="Segoe UI Black" panose="020B0A02040204020203" charset="0"/>
                <a:cs typeface="Segoe UI Black" panose="020B0A02040204020203" charset="0"/>
              </a:rPr>
              <a:t>CH NGHI</a:t>
            </a:r>
            <a:r>
              <a:rPr lang="en-US" altLang="en-US" sz="2800">
                <a:solidFill>
                  <a:schemeClr val="bg1"/>
                </a:solidFill>
                <a:latin typeface="Segoe UI Black" panose="020B0A02040204020203" charset="0"/>
                <a:cs typeface="Segoe UI Black" panose="020B0A02040204020203" charset="0"/>
              </a:rPr>
              <a:t>Ê</a:t>
            </a:r>
            <a:r>
              <a:rPr lang="en-US" altLang="en-US" sz="2800">
                <a:solidFill>
                  <a:schemeClr val="bg1"/>
                </a:solidFill>
                <a:latin typeface="Segoe UI Black" panose="020B0A02040204020203" charset="0"/>
                <a:cs typeface="Segoe UI Black" panose="020B0A02040204020203" charset="0"/>
              </a:rPr>
              <a:t>N CỨU</a:t>
            </a:r>
            <a:endParaRPr lang="en-US" altLang="en-US" sz="2800">
              <a:solidFill>
                <a:schemeClr val="bg1"/>
              </a:solidFill>
              <a:latin typeface="Segoe UI Black" panose="020B0A02040204020203" charset="0"/>
              <a:cs typeface="Segoe UI Black" panose="020B0A02040204020203" charset="0"/>
            </a:endParaRPr>
          </a:p>
        </p:txBody>
      </p:sp>
      <p:sp>
        <p:nvSpPr>
          <p:cNvPr id="4" name="Text Box 3"/>
          <p:cNvSpPr txBox="1"/>
          <p:nvPr/>
        </p:nvSpPr>
        <p:spPr>
          <a:xfrm>
            <a:off x="-8093710" y="1222375"/>
            <a:ext cx="8093710" cy="829945"/>
          </a:xfrm>
          <a:prstGeom prst="rect">
            <a:avLst/>
          </a:prstGeom>
          <a:noFill/>
        </p:spPr>
        <p:txBody>
          <a:bodyPr wrap="square" rtlCol="0">
            <a:spAutoFit/>
          </a:bodyPr>
          <a:p>
            <a:pPr indent="0">
              <a:buNone/>
            </a:pPr>
            <a:r>
              <a:rPr lang="vi-VN" altLang="en-US" sz="2400">
                <a:solidFill>
                  <a:schemeClr val="bg1"/>
                </a:solidFill>
              </a:rPr>
              <a:t>1.     </a:t>
            </a:r>
            <a:r>
              <a:rPr lang="en-US" altLang="en-US" sz="2400">
                <a:solidFill>
                  <a:schemeClr val="bg1"/>
                </a:solidFill>
              </a:rPr>
              <a:t>Tìm hiểu, phân tích ph</a:t>
            </a:r>
            <a:r>
              <a:rPr lang="en-US" altLang="en-US" sz="2400">
                <a:solidFill>
                  <a:schemeClr val="bg1"/>
                </a:solidFill>
              </a:rPr>
              <a:t>ư</a:t>
            </a:r>
            <a:r>
              <a:rPr lang="en-US" altLang="en-US" sz="2400">
                <a:solidFill>
                  <a:schemeClr val="bg1"/>
                </a:solidFill>
              </a:rPr>
              <a:t>ơng pháp </a:t>
            </a:r>
            <a:r>
              <a:rPr lang="en-US" altLang="en-US" sz="2400">
                <a:solidFill>
                  <a:schemeClr val="bg1"/>
                </a:solidFill>
              </a:rPr>
              <a:t>đ</a:t>
            </a:r>
            <a:r>
              <a:rPr lang="en-US" altLang="en-US" sz="2400">
                <a:solidFill>
                  <a:schemeClr val="bg1"/>
                </a:solidFill>
              </a:rPr>
              <a:t>ánh giá tính khả dụng dựa trên chuyên gia.</a:t>
            </a:r>
            <a:endParaRPr lang="en-US" altLang="en-US" sz="2400">
              <a:solidFill>
                <a:schemeClr val="bg1"/>
              </a:solidFill>
            </a:endParaRPr>
          </a:p>
        </p:txBody>
      </p:sp>
      <p:sp>
        <p:nvSpPr>
          <p:cNvPr id="6" name="Text Box 5"/>
          <p:cNvSpPr txBox="1"/>
          <p:nvPr/>
        </p:nvSpPr>
        <p:spPr>
          <a:xfrm>
            <a:off x="-979297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a:t>
            </a:r>
            <a:r>
              <a:rPr lang="en-US" altLang="en-US" sz="2400">
                <a:solidFill>
                  <a:schemeClr val="bg1"/>
                </a:solidFill>
              </a:rPr>
              <a:t>ư</a:t>
            </a:r>
            <a:r>
              <a:rPr lang="en-US" altLang="en-US" sz="2400">
                <a:solidFill>
                  <a:schemeClr val="bg1"/>
                </a:solidFill>
              </a:rPr>
              <a:t>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a:t>
            </a:r>
            <a:r>
              <a:rPr lang="en-US" altLang="en-US" sz="2400">
                <a:solidFill>
                  <a:schemeClr val="bg1"/>
                </a:solidFill>
              </a:rPr>
              <a:t>ề xuất giải pháp cải tiến trải nghiệm ng</a:t>
            </a:r>
            <a:r>
              <a:rPr lang="en-US" altLang="en-US" sz="2400">
                <a:solidFill>
                  <a:schemeClr val="bg1"/>
                </a:solidFill>
              </a:rPr>
              <a:t>ư</a:t>
            </a:r>
            <a:r>
              <a:rPr lang="en-US" altLang="en-US" sz="2400">
                <a:solidFill>
                  <a:schemeClr val="bg1"/>
                </a:solidFill>
              </a:rPr>
              <a:t>ời dùng</a:t>
            </a:r>
            <a:endParaRPr lang="en-US" altLang="en-US" sz="2400">
              <a:solidFill>
                <a:schemeClr val="bg1"/>
              </a:solidFill>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ỐI T</a:t>
            </a:r>
            <a:r>
              <a:rPr lang="en-US" altLang="en-US" sz="2400">
                <a:solidFill>
                  <a:schemeClr val="bg1"/>
                </a:solidFill>
                <a:latin typeface="Segoe UI Black" panose="020B0A02040204020203" charset="0"/>
                <a:cs typeface="Segoe UI Black" panose="020B0A02040204020203" charset="0"/>
              </a:rPr>
              <a:t>Ư</a:t>
            </a:r>
            <a:r>
              <a:rPr lang="en-US" altLang="en-US" sz="2400">
                <a:solidFill>
                  <a:schemeClr val="bg1"/>
                </a:solidFill>
                <a:latin typeface="Segoe UI Black" panose="020B0A02040204020203" charset="0"/>
                <a:cs typeface="Segoe UI Black" panose="020B0A02040204020203" charset="0"/>
              </a:rPr>
              <a:t>ỢNG V</a:t>
            </a:r>
            <a:r>
              <a:rPr lang="en-US" altLang="en-US" sz="2400">
                <a:solidFill>
                  <a:schemeClr val="bg1"/>
                </a:solidFill>
                <a:latin typeface="Segoe UI Black" panose="020B0A02040204020203" charset="0"/>
                <a:cs typeface="Segoe UI Black" panose="020B0A02040204020203" charset="0"/>
              </a:rPr>
              <a:t>À</a:t>
            </a:r>
            <a:r>
              <a:rPr lang="en-US" altLang="en-US" sz="2400">
                <a:solidFill>
                  <a:schemeClr val="bg1"/>
                </a:solidFill>
                <a:latin typeface="Segoe UI Black" panose="020B0A02040204020203" charset="0"/>
                <a:cs typeface="Segoe UI Black" panose="020B0A02040204020203" charset="0"/>
              </a:rPr>
              <a:t> PHẠM VI NGHI</a:t>
            </a:r>
            <a:r>
              <a:rPr lang="en-US" altLang="en-US" sz="2400">
                <a:solidFill>
                  <a:schemeClr val="bg1"/>
                </a:solidFill>
                <a:latin typeface="Segoe UI Black" panose="020B0A02040204020203" charset="0"/>
                <a:cs typeface="Segoe UI Black" panose="020B0A02040204020203" charset="0"/>
              </a:rPr>
              <a:t>Ê</a:t>
            </a:r>
            <a:r>
              <a:rPr lang="en-US" altLang="en-US" sz="2400">
                <a:solidFill>
                  <a:schemeClr val="bg1"/>
                </a:solidFill>
                <a:latin typeface="Segoe UI Black" panose="020B0A02040204020203" charset="0"/>
                <a:cs typeface="Segoe UI Black" panose="020B0A02040204020203" charset="0"/>
              </a:rPr>
              <a:t>N CỨU</a:t>
            </a:r>
            <a:endParaRPr lang="en-US" altLang="en-US" sz="2400">
              <a:solidFill>
                <a:schemeClr val="bg1"/>
              </a:solidFill>
              <a:latin typeface="Segoe UI Black" panose="020B0A02040204020203" charset="0"/>
              <a:cs typeface="Segoe UI Black" panose="020B0A02040204020203" charset="0"/>
            </a:endParaRPr>
          </a:p>
        </p:txBody>
      </p:sp>
      <p:sp>
        <p:nvSpPr>
          <p:cNvPr id="15" name="Text Box 14"/>
          <p:cNvSpPr txBox="1"/>
          <p:nvPr/>
        </p:nvSpPr>
        <p:spPr>
          <a:xfrm>
            <a:off x="-9792970" y="1700530"/>
            <a:ext cx="9618980" cy="119888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Các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Hệ thống Grab, bao gồm các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chính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ặt món </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tìm kiếm, thanh toán, và hỗ trợ khách hàng.</a:t>
            </a:r>
            <a:endParaRPr lang="en-US" altLang="en-US" sz="2400">
              <a:solidFill>
                <a:schemeClr val="bg1"/>
              </a:solidFill>
              <a:latin typeface="Times New Roman" panose="02020603050405020304" charset="0"/>
              <a:cs typeface="Times New Roman" panose="02020603050405020304" charset="0"/>
            </a:endParaRPr>
          </a:p>
        </p:txBody>
      </p:sp>
      <p:sp>
        <p:nvSpPr>
          <p:cNvPr id="16" name="Text Box 15"/>
          <p:cNvSpPr txBox="1"/>
          <p:nvPr/>
        </p:nvSpPr>
        <p:spPr>
          <a:xfrm>
            <a:off x="-4237990"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4157980"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11389360" y="3875405"/>
            <a:ext cx="945896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của giao diện và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trong ứng dụng Grab trên nền tảng di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Chỉ sử dụng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 tập trung vào những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phát hiện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qua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không triển khai thay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ổi trực tiếp trên hệ thống thực tế.</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12" name="Text Box 11"/>
          <p:cNvSpPr txBox="1"/>
          <p:nvPr/>
        </p:nvSpPr>
        <p:spPr>
          <a:xfrm>
            <a:off x="-11215370" y="983615"/>
            <a:ext cx="1121537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ngh</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a là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mà một sản phẩm hoặc hệ thống có thể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sử dụng bởi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cụ thể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ạt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mục tiêu một cách hiệu quả, hiệu suất và sự hài lòng trong một ngữ cảnh sử dụng . Theo tiêu chuẩn ISO 9241-11, các yếu tố chính bao gồm:</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quả : Hệ thống có hỗ trợ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hoàn thành nhiệm vụ không?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suất :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tài nguyên cần thiết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hoàn thành nhiệm vụ.</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Sự hài lòng : Cảm giác thoải mái khi sử dụng hệ thống.</a:t>
            </a:r>
            <a:endParaRPr lang="en-US" altLang="en-US" sz="2400">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10269220" y="1141095"/>
            <a:ext cx="10269220" cy="156845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không chỉ là một tiêu chí kỹ thuật mà còn là yếu tố cốt l</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i ảnh 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ởng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trải nghiệm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(UX),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hài lòng và khả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sử dụng lâu dài.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Giảm lỗi, dễ tiếp cận, t</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tin cậy;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doanh nghiệp) T</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giao dịch, xây dựng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hiệu.</a:t>
            </a:r>
            <a:endParaRPr lang="en-US" altLang="en-US" sz="2400">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a:t>
            </a:r>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8" name="Text Box 17"/>
          <p:cNvSpPr txBox="1"/>
          <p:nvPr/>
        </p:nvSpPr>
        <p:spPr>
          <a:xfrm>
            <a:off x="-7225665" y="1379220"/>
            <a:ext cx="72263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Tại sao nên lựa chọn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chuyên gia :</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10947400" y="2052320"/>
            <a:ext cx="10948035" cy="415417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Kiến thức chuyên sâu: Các chuyên gia có hiểu biết sâu rộng về l</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nh vực, có thể nhận ra những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bình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ờng không nhận thấy.</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tổng quan: Chuyên gia có thể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toàn diện hệ thống, từ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kỹ thuật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nhanh chóng: So với các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khác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 thử nghiệm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trên chuyên gia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ờng nhanh hơn và tiết kiệm chi phí hơn.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Phù hợp với các sản phẩm phức tạp: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các sản phẩm phức tạp,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của chuyên gia có thể cung cấp những thông tin chi tiết và sâu sắc hơn.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Hai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phổ biến: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1.Heuristic Evaluation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theo nguyên tắc của Jakob Nielsen).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2.Cognitive Walkthrough (phân tích nhiệm vụ từ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p:txBody>
      </p:sp>
      <p:sp>
        <p:nvSpPr>
          <p:cNvPr id="20" name="Text Box 19"/>
          <p:cNvSpPr txBox="1"/>
          <p:nvPr/>
        </p:nvSpPr>
        <p:spPr>
          <a:xfrm>
            <a:off x="-9832340" y="1129030"/>
            <a:ext cx="973836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trên chuyên gia là một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nghiên cứu chất l</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trong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ó các chuyên gia trong một l</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nh vực cụ thể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mời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một sản phẩm, hệ thống hoặc dịch vụ. Các chuyên gia này sử dụng kiến thức và kinh nghiệm của mình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xác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các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a ra các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 và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tổng thể về chất l</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của sản phẩm.</a:t>
            </a:r>
            <a:endParaRPr lang="en-US" altLang="en-US" sz="2400">
              <a:solidFill>
                <a:schemeClr val="bg1"/>
              </a:solidFill>
              <a:latin typeface="Times New Roman" panose="02020603050405020304" charset="0"/>
              <a:cs typeface="Times New Roman" panose="02020603050405020304"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1" name="Text Box 20"/>
          <p:cNvSpPr txBox="1"/>
          <p:nvPr/>
        </p:nvSpPr>
        <p:spPr>
          <a:xfrm>
            <a:off x="-10114915" y="1106805"/>
            <a:ext cx="10115550" cy="230695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Heuristic Evaluation là một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khả dụng của hệ thống dựa trên việc một nhóm các chuyên gia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giao diện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dựa trên một tập hợp các nguyên tắc thiết kế (heuristics). Các chuyên gia sẽ so sánh giao diện với các nguyên tắc này và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a ra các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tiềm ẩn.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này dựa trên việc các chuyên gia so sánh giao diện với danh sách các nguyên tắc thiết kế (heuristics). </a:t>
            </a:r>
            <a:endParaRPr lang="en-US" altLang="en-US" sz="2400">
              <a:solidFill>
                <a:schemeClr val="bg1"/>
              </a:solidFill>
              <a:latin typeface="Times New Roman" panose="02020603050405020304" charset="0"/>
              <a:cs typeface="Times New Roman" panose="02020603050405020304" charset="0"/>
            </a:endParaRPr>
          </a:p>
        </p:txBody>
      </p:sp>
      <p:sp>
        <p:nvSpPr>
          <p:cNvPr id="22" name="Text Box 21"/>
          <p:cNvSpPr txBox="1"/>
          <p:nvPr/>
        </p:nvSpPr>
        <p:spPr>
          <a:xfrm>
            <a:off x="-5472430" y="1106805"/>
            <a:ext cx="540575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3" name="Text Box 22"/>
          <p:cNvSpPr txBox="1"/>
          <p:nvPr/>
        </p:nvSpPr>
        <p:spPr>
          <a:xfrm>
            <a:off x="-10828020" y="1700530"/>
            <a:ext cx="1082802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1.Tính hiển thị của trạng thái hệ thống (Visibility of System Status): Hệ thống phải luôn cung cấp thông tin phản hồi r</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 ràng về tình trạng của nó.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cần biết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những gì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ang xảy ra, </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2.Sự phù hợp giữa hệ thống và thế giới thực (Match between System and the Real World): Hệ thống nên sử dụng ngôn ngữ và các khái niệm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quen thuộc, thay vì sử dụng thuật ngữ kỹ thuật.</a:t>
            </a:r>
            <a:endParaRPr lang="en-US" altLang="en-US" sz="2400">
              <a:solidFill>
                <a:schemeClr val="bg1"/>
              </a:solidFill>
              <a:latin typeface="Times New Roman" panose="02020603050405020304" charset="0"/>
              <a:cs typeface="Times New Roman" panose="02020603050405020304" charset="0"/>
            </a:endParaRPr>
          </a:p>
        </p:txBody>
      </p:sp>
      <p:sp>
        <p:nvSpPr>
          <p:cNvPr id="24" name="Text Box 23"/>
          <p:cNvSpPr txBox="1"/>
          <p:nvPr/>
        </p:nvSpPr>
        <p:spPr>
          <a:xfrm>
            <a:off x="-10701020" y="1827530"/>
            <a:ext cx="1082802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1.Tính hiển thị của trạng thái hệ thống (Visibility of System Status): Hệ thống phải luôn cung cấp thông tin phản hồi r</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 ràng về tình trạng của nó.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cần biết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những gì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ang xảy ra, </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2.Sự phù hợp giữa hệ thống và thế giới thực (Match between System and the Real World): Hệ thống nên sử dụng ngôn ngữ và các khái niệm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quen thuộc, thay vì sử dụng thuật ngữ kỹ thuật.</a:t>
            </a:r>
            <a:endParaRPr lang="en-US" altLang="en-US" sz="2400">
              <a:solidFill>
                <a:schemeClr val="bg1"/>
              </a:solidFill>
              <a:latin typeface="Times New Roman" panose="02020603050405020304" charset="0"/>
              <a:cs typeface="Times New Roman" panose="02020603050405020304" charset="0"/>
            </a:endParaRPr>
          </a:p>
        </p:txBody>
      </p:sp>
      <p:sp>
        <p:nvSpPr>
          <p:cNvPr id="25" name="Text Box 24"/>
          <p:cNvSpPr txBox="1"/>
          <p:nvPr/>
        </p:nvSpPr>
        <p:spPr>
          <a:xfrm>
            <a:off x="-10922000" y="1791970"/>
            <a:ext cx="1082802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3.Kiểm soát và tự do của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(User Control and Freedom):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cần có khả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quay lại các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tr</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ó hoặc hủy bỏ hành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ộng của mình mà không gặp khó kh</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4.Tính nhất quán và các tiêu chuẩn (Consistency and Standards): Các biểu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từ ngữ, và cách thức giao tiếp trong hệ thống phải nhất quán và tuân thủ các tiêu chuẩn chung.</a:t>
            </a:r>
            <a:endParaRPr lang="en-US" altLang="en-US" sz="2400">
              <a:solidFill>
                <a:schemeClr val="bg1"/>
              </a:solidFill>
              <a:latin typeface="Times New Roman" panose="02020603050405020304" charset="0"/>
              <a:cs typeface="Times New Roman" panose="02020603050405020304" charset="0"/>
            </a:endParaRPr>
          </a:p>
        </p:txBody>
      </p:sp>
      <p:sp>
        <p:nvSpPr>
          <p:cNvPr id="26" name="Text Box 25"/>
          <p:cNvSpPr txBox="1"/>
          <p:nvPr/>
        </p:nvSpPr>
        <p:spPr>
          <a:xfrm>
            <a:off x="-10827385" y="1791970"/>
            <a:ext cx="10828020" cy="341503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5.Ng</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ngừa lỗi (Error Prevention): Hệ thống nên tránh lỗi xảy ra thay vì chỉ phản hồi khi lỗi xảy ra.</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6.Nhận thức về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sử dụng (Recognition rather than Recall): Hệ thống nên giảm bớt gánh nặng phải ghi nhớ thông tin cho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7.Tính linh hoạt và hiệu quả (Flexibility and Efficiency of Use): Hệ thống phải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áp ứng cả những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mới lẫn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có kinh nghiệm, giúp họ thực hiện các nhiệm vụ một cách nhanh chóng hơn khi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ã quen thuộc</a:t>
            </a:r>
            <a:endParaRPr lang="en-US" altLang="en-US" sz="2400">
              <a:solidFill>
                <a:schemeClr val="bg1"/>
              </a:solidFill>
              <a:latin typeface="Times New Roman" panose="02020603050405020304" charset="0"/>
              <a:cs typeface="Times New Roman" panose="02020603050405020304" charset="0"/>
            </a:endParaRPr>
          </a:p>
        </p:txBody>
      </p:sp>
      <p:sp>
        <p:nvSpPr>
          <p:cNvPr id="28" name="Text Box 27"/>
          <p:cNvSpPr txBox="1"/>
          <p:nvPr/>
        </p:nvSpPr>
        <p:spPr>
          <a:xfrm>
            <a:off x="-10947400" y="1839595"/>
            <a:ext cx="10828020" cy="378460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8.Thiết kế thẩm mỹ và tối giản (Aesthetic and Minimalist Design): Giao diện phải có thiết kế trực quan và không chứa các yếu tố thừa. Các yếu tố không liên quan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nhiệm vụ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có thể gây xao lạc hoặc làm rối mắt.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9.Trợ giúp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nhận diện, chẩn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oán và phục hồi từ lỗi (Help Users Recognize, Diagnose, and Recover from Errors): Khi lỗi xảy ra, hệ thống cần cung cấp thông tin dễ hiểu và r</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 ràng, giúp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chẩn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oán và sửa chữa lỗi. </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10.Cung cấp sự hỗ trợ và tài liệu (Help and Documentation): Mặc dù hệ thống nên dễ sử dụng mà không cần tài liệu,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ng nếu cần thiết, tài liệu phải dễ tìm và dễ hiểu.</a:t>
            </a:r>
            <a:endParaRPr lang="en-US" altLang="en-US" sz="2400">
              <a:solidFill>
                <a:schemeClr val="bg1"/>
              </a:solidFill>
              <a:latin typeface="Times New Roman" panose="02020603050405020304" charset="0"/>
              <a:cs typeface="Times New Roman" panose="02020603050405020304" charset="0"/>
            </a:endParaRPr>
          </a:p>
        </p:txBody>
      </p:sp>
      <p:sp>
        <p:nvSpPr>
          <p:cNvPr id="27" name="Text Box 26"/>
          <p:cNvSpPr txBox="1"/>
          <p:nvPr/>
        </p:nvSpPr>
        <p:spPr>
          <a:xfrm>
            <a:off x="294005" y="2362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29" name="Text Box 28"/>
          <p:cNvSpPr txBox="1"/>
          <p:nvPr/>
        </p:nvSpPr>
        <p:spPr>
          <a:xfrm>
            <a:off x="294005" y="922020"/>
            <a:ext cx="10575925" cy="230695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Cognitive Walkthrough là một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khác, tập trung vào việc mô phỏng cách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sẽ thực hiện một nhiệm vụ cụ thể trên hệ thống. Các chuyên gia sẽ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ặt mình vào vị trí của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và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i qua từng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của nhiệm vụ, xác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các rào cản và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iểm khó kh</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có thể gặp phải.</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này tập trung vào việc mô phỏng hành vi của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cách họ thực hiện một nhiệm vụ cụ thể</a:t>
            </a:r>
            <a:endParaRPr lang="en-US" altLang="en-US" sz="2400">
              <a:solidFill>
                <a:schemeClr val="bg1"/>
              </a:solidFill>
              <a:latin typeface="Times New Roman" panose="02020603050405020304" charset="0"/>
              <a:cs typeface="Times New Roman" panose="02020603050405020304" charset="0"/>
            </a:endParaRPr>
          </a:p>
        </p:txBody>
      </p:sp>
      <p:sp>
        <p:nvSpPr>
          <p:cNvPr id="30" name="Text Box 29"/>
          <p:cNvSpPr txBox="1"/>
          <p:nvPr/>
        </p:nvSpPr>
        <p:spPr>
          <a:xfrm>
            <a:off x="350520" y="6858000"/>
            <a:ext cx="555244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 Các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chính: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1.Xác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các nhiệm vụ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cần hoàn thành.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2.Chia nhiệm vụ thành từng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cụ thể.</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3.Trả lời các câu hỏi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a:t>
            </a:r>
            <a:endParaRPr lang="en-US" altLang="en-US" sz="24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a:t>
            </a:r>
            <a:r>
              <a:rPr lang="en-US" altLang="en-US" sz="2800">
                <a:solidFill>
                  <a:schemeClr val="bg1"/>
                </a:solidFill>
                <a:latin typeface="Segoe UI Black" panose="020B0A02040204020203" charset="0"/>
                <a:cs typeface="Segoe UI Black" panose="020B0A02040204020203" charset="0"/>
              </a:rPr>
              <a:t>ĐÍ</a:t>
            </a:r>
            <a:r>
              <a:rPr lang="en-US" altLang="en-US" sz="2800">
                <a:solidFill>
                  <a:schemeClr val="bg1"/>
                </a:solidFill>
                <a:latin typeface="Segoe UI Black" panose="020B0A02040204020203" charset="0"/>
                <a:cs typeface="Segoe UI Black" panose="020B0A02040204020203" charset="0"/>
              </a:rPr>
              <a:t>CH NGHI</a:t>
            </a:r>
            <a:r>
              <a:rPr lang="en-US" altLang="en-US" sz="2800">
                <a:solidFill>
                  <a:schemeClr val="bg1"/>
                </a:solidFill>
                <a:latin typeface="Segoe UI Black" panose="020B0A02040204020203" charset="0"/>
                <a:cs typeface="Segoe UI Black" panose="020B0A02040204020203" charset="0"/>
              </a:rPr>
              <a:t>Ê</a:t>
            </a:r>
            <a:r>
              <a:rPr lang="en-US" altLang="en-US" sz="2800">
                <a:solidFill>
                  <a:schemeClr val="bg1"/>
                </a:solidFill>
                <a:latin typeface="Segoe UI Black" panose="020B0A02040204020203" charset="0"/>
                <a:cs typeface="Segoe UI Black" panose="020B0A02040204020203" charset="0"/>
              </a:rPr>
              <a:t>N CỨU</a:t>
            </a:r>
            <a:endParaRPr lang="en-US" altLang="en-US" sz="2800">
              <a:solidFill>
                <a:schemeClr val="bg1"/>
              </a:solidFill>
              <a:latin typeface="Segoe UI Black" panose="020B0A02040204020203" charset="0"/>
              <a:cs typeface="Segoe UI Black" panose="020B0A02040204020203" charset="0"/>
            </a:endParaRPr>
          </a:p>
        </p:txBody>
      </p:sp>
      <p:sp>
        <p:nvSpPr>
          <p:cNvPr id="4" name="Text Box 3"/>
          <p:cNvSpPr txBox="1"/>
          <p:nvPr/>
        </p:nvSpPr>
        <p:spPr>
          <a:xfrm>
            <a:off x="-8093710" y="1222375"/>
            <a:ext cx="8093710" cy="829945"/>
          </a:xfrm>
          <a:prstGeom prst="rect">
            <a:avLst/>
          </a:prstGeom>
          <a:noFill/>
        </p:spPr>
        <p:txBody>
          <a:bodyPr wrap="square" rtlCol="0">
            <a:spAutoFit/>
          </a:bodyPr>
          <a:p>
            <a:pPr indent="0">
              <a:buNone/>
            </a:pPr>
            <a:r>
              <a:rPr lang="vi-VN" altLang="en-US" sz="2400">
                <a:solidFill>
                  <a:schemeClr val="bg1"/>
                </a:solidFill>
              </a:rPr>
              <a:t>1.     </a:t>
            </a:r>
            <a:r>
              <a:rPr lang="en-US" altLang="en-US" sz="2400">
                <a:solidFill>
                  <a:schemeClr val="bg1"/>
                </a:solidFill>
              </a:rPr>
              <a:t>Tìm hiểu, phân tích ph</a:t>
            </a:r>
            <a:r>
              <a:rPr lang="en-US" altLang="en-US" sz="2400">
                <a:solidFill>
                  <a:schemeClr val="bg1"/>
                </a:solidFill>
              </a:rPr>
              <a:t>ư</a:t>
            </a:r>
            <a:r>
              <a:rPr lang="en-US" altLang="en-US" sz="2400">
                <a:solidFill>
                  <a:schemeClr val="bg1"/>
                </a:solidFill>
              </a:rPr>
              <a:t>ơng pháp </a:t>
            </a:r>
            <a:r>
              <a:rPr lang="en-US" altLang="en-US" sz="2400">
                <a:solidFill>
                  <a:schemeClr val="bg1"/>
                </a:solidFill>
              </a:rPr>
              <a:t>đ</a:t>
            </a:r>
            <a:r>
              <a:rPr lang="en-US" altLang="en-US" sz="2400">
                <a:solidFill>
                  <a:schemeClr val="bg1"/>
                </a:solidFill>
              </a:rPr>
              <a:t>ánh giá tính khả dụng dựa trên chuyên gia.</a:t>
            </a:r>
            <a:endParaRPr lang="en-US" altLang="en-US" sz="2400">
              <a:solidFill>
                <a:schemeClr val="bg1"/>
              </a:solidFill>
            </a:endParaRPr>
          </a:p>
        </p:txBody>
      </p:sp>
      <p:sp>
        <p:nvSpPr>
          <p:cNvPr id="6" name="Text Box 5"/>
          <p:cNvSpPr txBox="1"/>
          <p:nvPr/>
        </p:nvSpPr>
        <p:spPr>
          <a:xfrm>
            <a:off x="-979297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a:t>
            </a:r>
            <a:r>
              <a:rPr lang="en-US" altLang="en-US" sz="2400">
                <a:solidFill>
                  <a:schemeClr val="bg1"/>
                </a:solidFill>
              </a:rPr>
              <a:t>ư</a:t>
            </a:r>
            <a:r>
              <a:rPr lang="en-US" altLang="en-US" sz="2400">
                <a:solidFill>
                  <a:schemeClr val="bg1"/>
                </a:solidFill>
              </a:rPr>
              <a:t>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a:t>
            </a:r>
            <a:r>
              <a:rPr lang="en-US" altLang="en-US" sz="2400">
                <a:solidFill>
                  <a:schemeClr val="bg1"/>
                </a:solidFill>
              </a:rPr>
              <a:t>ề xuất giải pháp cải tiến trải nghiệm ng</a:t>
            </a:r>
            <a:r>
              <a:rPr lang="en-US" altLang="en-US" sz="2400">
                <a:solidFill>
                  <a:schemeClr val="bg1"/>
                </a:solidFill>
              </a:rPr>
              <a:t>ư</a:t>
            </a:r>
            <a:r>
              <a:rPr lang="en-US" altLang="en-US" sz="2400">
                <a:solidFill>
                  <a:schemeClr val="bg1"/>
                </a:solidFill>
              </a:rPr>
              <a:t>ời dùng</a:t>
            </a:r>
            <a:endParaRPr lang="en-US" altLang="en-US" sz="2400">
              <a:solidFill>
                <a:schemeClr val="bg1"/>
              </a:solidFill>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ỐI T</a:t>
            </a:r>
            <a:r>
              <a:rPr lang="en-US" altLang="en-US" sz="2400">
                <a:solidFill>
                  <a:schemeClr val="bg1"/>
                </a:solidFill>
                <a:latin typeface="Segoe UI Black" panose="020B0A02040204020203" charset="0"/>
                <a:cs typeface="Segoe UI Black" panose="020B0A02040204020203" charset="0"/>
              </a:rPr>
              <a:t>Ư</a:t>
            </a:r>
            <a:r>
              <a:rPr lang="en-US" altLang="en-US" sz="2400">
                <a:solidFill>
                  <a:schemeClr val="bg1"/>
                </a:solidFill>
                <a:latin typeface="Segoe UI Black" panose="020B0A02040204020203" charset="0"/>
                <a:cs typeface="Segoe UI Black" panose="020B0A02040204020203" charset="0"/>
              </a:rPr>
              <a:t>ỢNG V</a:t>
            </a:r>
            <a:r>
              <a:rPr lang="en-US" altLang="en-US" sz="2400">
                <a:solidFill>
                  <a:schemeClr val="bg1"/>
                </a:solidFill>
                <a:latin typeface="Segoe UI Black" panose="020B0A02040204020203" charset="0"/>
                <a:cs typeface="Segoe UI Black" panose="020B0A02040204020203" charset="0"/>
              </a:rPr>
              <a:t>À</a:t>
            </a:r>
            <a:r>
              <a:rPr lang="en-US" altLang="en-US" sz="2400">
                <a:solidFill>
                  <a:schemeClr val="bg1"/>
                </a:solidFill>
                <a:latin typeface="Segoe UI Black" panose="020B0A02040204020203" charset="0"/>
                <a:cs typeface="Segoe UI Black" panose="020B0A02040204020203" charset="0"/>
              </a:rPr>
              <a:t> PHẠM VI NGHI</a:t>
            </a:r>
            <a:r>
              <a:rPr lang="en-US" altLang="en-US" sz="2400">
                <a:solidFill>
                  <a:schemeClr val="bg1"/>
                </a:solidFill>
                <a:latin typeface="Segoe UI Black" panose="020B0A02040204020203" charset="0"/>
                <a:cs typeface="Segoe UI Black" panose="020B0A02040204020203" charset="0"/>
              </a:rPr>
              <a:t>Ê</a:t>
            </a:r>
            <a:r>
              <a:rPr lang="en-US" altLang="en-US" sz="2400">
                <a:solidFill>
                  <a:schemeClr val="bg1"/>
                </a:solidFill>
                <a:latin typeface="Segoe UI Black" panose="020B0A02040204020203" charset="0"/>
                <a:cs typeface="Segoe UI Black" panose="020B0A02040204020203" charset="0"/>
              </a:rPr>
              <a:t>N CỨU</a:t>
            </a:r>
            <a:endParaRPr lang="en-US" altLang="en-US" sz="2400">
              <a:solidFill>
                <a:schemeClr val="bg1"/>
              </a:solidFill>
              <a:latin typeface="Segoe UI Black" panose="020B0A02040204020203" charset="0"/>
              <a:cs typeface="Segoe UI Black" panose="020B0A02040204020203" charset="0"/>
            </a:endParaRPr>
          </a:p>
        </p:txBody>
      </p:sp>
      <p:sp>
        <p:nvSpPr>
          <p:cNvPr id="15" name="Text Box 14"/>
          <p:cNvSpPr txBox="1"/>
          <p:nvPr/>
        </p:nvSpPr>
        <p:spPr>
          <a:xfrm>
            <a:off x="-9792970" y="1700530"/>
            <a:ext cx="9618980" cy="119888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Các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Hệ thống Grab, bao gồm các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chính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ặt món </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tìm kiếm, thanh toán, và hỗ trợ khách hàng.</a:t>
            </a:r>
            <a:endParaRPr lang="en-US" altLang="en-US" sz="2400">
              <a:solidFill>
                <a:schemeClr val="bg1"/>
              </a:solidFill>
              <a:latin typeface="Times New Roman" panose="02020603050405020304" charset="0"/>
              <a:cs typeface="Times New Roman" panose="02020603050405020304" charset="0"/>
            </a:endParaRPr>
          </a:p>
        </p:txBody>
      </p:sp>
      <p:sp>
        <p:nvSpPr>
          <p:cNvPr id="16" name="Text Box 15"/>
          <p:cNvSpPr txBox="1"/>
          <p:nvPr/>
        </p:nvSpPr>
        <p:spPr>
          <a:xfrm>
            <a:off x="-4237990"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4157980"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11389360" y="3875405"/>
            <a:ext cx="945896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của giao diện và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trong ứng dụng Grab trên nền tảng di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Chỉ sử dụng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 tập trung vào những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phát hiện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qua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không triển khai thay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ổi trực tiếp trên hệ thống thực tế.</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12" name="Text Box 11"/>
          <p:cNvSpPr txBox="1"/>
          <p:nvPr/>
        </p:nvSpPr>
        <p:spPr>
          <a:xfrm>
            <a:off x="-11215370" y="983615"/>
            <a:ext cx="1121537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ngh</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a là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mà một sản phẩm hoặc hệ thống có thể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sử dụng bởi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cụ thể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ạt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mục tiêu một cách hiệu quả, hiệu suất và sự hài lòng trong một ngữ cảnh sử dụng . Theo tiêu chuẩn ISO 9241-11, các yếu tố chính bao gồm:</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quả : Hệ thống có hỗ trợ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hoàn thành nhiệm vụ không?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suất :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tài nguyên cần thiết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hoàn thành nhiệm vụ.</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Sự hài lòng : Cảm giác thoải mái khi sử dụng hệ thống.</a:t>
            </a:r>
            <a:endParaRPr lang="en-US" altLang="en-US" sz="2400">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10269220" y="1141095"/>
            <a:ext cx="10269220" cy="156845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không chỉ là một tiêu chí kỹ thuật mà còn là yếu tố cốt l</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i ảnh 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ởng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trải nghiệm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(UX),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hài lòng và khả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sử dụng lâu dài.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Giảm lỗi, dễ tiếp cận, t</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tin cậy;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doanh nghiệp) T</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giao dịch, xây dựng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hiệu.</a:t>
            </a:r>
            <a:endParaRPr lang="en-US" altLang="en-US" sz="2400">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a:t>
            </a:r>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8" name="Text Box 17"/>
          <p:cNvSpPr txBox="1"/>
          <p:nvPr/>
        </p:nvSpPr>
        <p:spPr>
          <a:xfrm>
            <a:off x="-7225665" y="1379220"/>
            <a:ext cx="72263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Tại sao nên lựa chọn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chuyên gia :</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10947400" y="2052320"/>
            <a:ext cx="10948035" cy="415417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Kiến thức chuyên sâu: Các chuyên gia có hiểu biết sâu rộng về l</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nh vực, có thể nhận ra những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bình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ờng không nhận thấy.</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tổng quan: Chuyên gia có thể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toàn diện hệ thống, từ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kỹ thuật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nhanh chóng: So với các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khác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 thử nghiệm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trên chuyên gia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ờng nhanh hơn và tiết kiệm chi phí hơn.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Phù hợp với các sản phẩm phức tạp: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các sản phẩm phức tạp,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của chuyên gia có thể cung cấp những thông tin chi tiết và sâu sắc hơn.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Hai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phổ biến: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1.Heuristic Evaluation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theo nguyên tắc của Jakob Nielsen).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2.Cognitive Walkthrough (phân tích nhiệm vụ từ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p:txBody>
      </p:sp>
      <p:sp>
        <p:nvSpPr>
          <p:cNvPr id="20" name="Text Box 19"/>
          <p:cNvSpPr txBox="1"/>
          <p:nvPr/>
        </p:nvSpPr>
        <p:spPr>
          <a:xfrm>
            <a:off x="-9832340" y="1129030"/>
            <a:ext cx="973836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trên chuyên gia là một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nghiên cứu chất l</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trong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ó các chuyên gia trong một l</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nh vực cụ thể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mời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một sản phẩm, hệ thống hoặc dịch vụ. Các chuyên gia này sử dụng kiến thức và kinh nghiệm của mình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xác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các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a ra các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 và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tổng thể về chất l</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của sản phẩm.</a:t>
            </a:r>
            <a:endParaRPr lang="en-US" altLang="en-US" sz="2400">
              <a:solidFill>
                <a:schemeClr val="bg1"/>
              </a:solidFill>
              <a:latin typeface="Times New Roman" panose="02020603050405020304" charset="0"/>
              <a:cs typeface="Times New Roman" panose="02020603050405020304"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1" name="Text Box 20"/>
          <p:cNvSpPr txBox="1"/>
          <p:nvPr/>
        </p:nvSpPr>
        <p:spPr>
          <a:xfrm>
            <a:off x="-10114915" y="1106805"/>
            <a:ext cx="10115550" cy="230695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Heuristic Evaluation là một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khả dụng của hệ thống dựa trên việc một nhóm các chuyên gia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giao diện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dựa trên một tập hợp các nguyên tắc thiết kế (heuristics). Các chuyên gia sẽ so sánh giao diện với các nguyên tắc này và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a ra các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tiềm ẩn.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này dựa trên việc các chuyên gia so sánh giao diện với danh sách các nguyên tắc thiết kế (heuristics). </a:t>
            </a:r>
            <a:endParaRPr lang="en-US" altLang="en-US" sz="2400">
              <a:solidFill>
                <a:schemeClr val="bg1"/>
              </a:solidFill>
              <a:latin typeface="Times New Roman" panose="02020603050405020304" charset="0"/>
              <a:cs typeface="Times New Roman" panose="02020603050405020304" charset="0"/>
            </a:endParaRPr>
          </a:p>
        </p:txBody>
      </p:sp>
      <p:sp>
        <p:nvSpPr>
          <p:cNvPr id="22" name="Text Box 21"/>
          <p:cNvSpPr txBox="1"/>
          <p:nvPr/>
        </p:nvSpPr>
        <p:spPr>
          <a:xfrm>
            <a:off x="-5472430" y="1106805"/>
            <a:ext cx="540575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3" name="Text Box 22"/>
          <p:cNvSpPr txBox="1"/>
          <p:nvPr/>
        </p:nvSpPr>
        <p:spPr>
          <a:xfrm>
            <a:off x="-10828020" y="1700530"/>
            <a:ext cx="1082802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1.Tính hiển thị của trạng thái hệ thống (Visibility of System Status): Hệ thống phải luôn cung cấp thông tin phản hồi r</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 ràng về tình trạng của nó.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cần biết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những gì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ang xảy ra, </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2.Sự phù hợp giữa hệ thống và thế giới thực (Match between System and the Real World): Hệ thống nên sử dụng ngôn ngữ và các khái niệm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quen thuộc, thay vì sử dụng thuật ngữ kỹ thuật.</a:t>
            </a:r>
            <a:endParaRPr lang="en-US" altLang="en-US" sz="2400">
              <a:solidFill>
                <a:schemeClr val="bg1"/>
              </a:solidFill>
              <a:latin typeface="Times New Roman" panose="02020603050405020304" charset="0"/>
              <a:cs typeface="Times New Roman" panose="02020603050405020304" charset="0"/>
            </a:endParaRPr>
          </a:p>
        </p:txBody>
      </p:sp>
      <p:sp>
        <p:nvSpPr>
          <p:cNvPr id="24" name="Text Box 23"/>
          <p:cNvSpPr txBox="1"/>
          <p:nvPr/>
        </p:nvSpPr>
        <p:spPr>
          <a:xfrm>
            <a:off x="-10701020" y="1827530"/>
            <a:ext cx="1082802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1.Tính hiển thị của trạng thái hệ thống (Visibility of System Status): Hệ thống phải luôn cung cấp thông tin phản hồi r</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 ràng về tình trạng của nó.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cần biết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những gì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ang xảy ra, </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2.Sự phù hợp giữa hệ thống và thế giới thực (Match between System and the Real World): Hệ thống nên sử dụng ngôn ngữ và các khái niệm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quen thuộc, thay vì sử dụng thuật ngữ kỹ thuật.</a:t>
            </a:r>
            <a:endParaRPr lang="en-US" altLang="en-US" sz="2400">
              <a:solidFill>
                <a:schemeClr val="bg1"/>
              </a:solidFill>
              <a:latin typeface="Times New Roman" panose="02020603050405020304" charset="0"/>
              <a:cs typeface="Times New Roman" panose="02020603050405020304" charset="0"/>
            </a:endParaRPr>
          </a:p>
        </p:txBody>
      </p:sp>
      <p:sp>
        <p:nvSpPr>
          <p:cNvPr id="25" name="Text Box 24"/>
          <p:cNvSpPr txBox="1"/>
          <p:nvPr/>
        </p:nvSpPr>
        <p:spPr>
          <a:xfrm>
            <a:off x="-10922000" y="1791970"/>
            <a:ext cx="1082802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3.Kiểm soát và tự do của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(User Control and Freedom):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cần có khả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quay lại các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tr</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ó hoặc hủy bỏ hành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ộng của mình mà không gặp khó kh</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4.Tính nhất quán và các tiêu chuẩn (Consistency and Standards): Các biểu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từ ngữ, và cách thức giao tiếp trong hệ thống phải nhất quán và tuân thủ các tiêu chuẩn chung.</a:t>
            </a:r>
            <a:endParaRPr lang="en-US" altLang="en-US" sz="2400">
              <a:solidFill>
                <a:schemeClr val="bg1"/>
              </a:solidFill>
              <a:latin typeface="Times New Roman" panose="02020603050405020304" charset="0"/>
              <a:cs typeface="Times New Roman" panose="02020603050405020304" charset="0"/>
            </a:endParaRPr>
          </a:p>
        </p:txBody>
      </p:sp>
      <p:sp>
        <p:nvSpPr>
          <p:cNvPr id="26" name="Text Box 25"/>
          <p:cNvSpPr txBox="1"/>
          <p:nvPr/>
        </p:nvSpPr>
        <p:spPr>
          <a:xfrm>
            <a:off x="-10827385" y="1791970"/>
            <a:ext cx="10828020" cy="341503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5.Ng</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ngừa lỗi (Error Prevention): Hệ thống nên tránh lỗi xảy ra thay vì chỉ phản hồi khi lỗi xảy ra.</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6.Nhận thức về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sử dụng (Recognition rather than Recall): Hệ thống nên giảm bớt gánh nặng phải ghi nhớ thông tin cho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7.Tính linh hoạt và hiệu quả (Flexibility and Efficiency of Use): Hệ thống phải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áp ứng cả những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mới lẫn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có kinh nghiệm, giúp họ thực hiện các nhiệm vụ một cách nhanh chóng hơn khi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ã quen thuộc</a:t>
            </a:r>
            <a:endParaRPr lang="en-US" altLang="en-US" sz="2400">
              <a:solidFill>
                <a:schemeClr val="bg1"/>
              </a:solidFill>
              <a:latin typeface="Times New Roman" panose="02020603050405020304" charset="0"/>
              <a:cs typeface="Times New Roman" panose="02020603050405020304" charset="0"/>
            </a:endParaRPr>
          </a:p>
        </p:txBody>
      </p:sp>
      <p:sp>
        <p:nvSpPr>
          <p:cNvPr id="28" name="Text Box 27"/>
          <p:cNvSpPr txBox="1"/>
          <p:nvPr/>
        </p:nvSpPr>
        <p:spPr>
          <a:xfrm>
            <a:off x="-10947400" y="1839595"/>
            <a:ext cx="10828020" cy="378460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8.Thiết kế thẩm mỹ và tối giản (Aesthetic and Minimalist Design): Giao diện phải có thiết kế trực quan và không chứa các yếu tố thừa. Các yếu tố không liên quan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nhiệm vụ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có thể gây xao lạc hoặc làm rối mắt.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9.Trợ giúp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nhận diện, chẩn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oán và phục hồi từ lỗi (Help Users Recognize, Diagnose, and Recover from Errors): Khi lỗi xảy ra, hệ thống cần cung cấp thông tin dễ hiểu và r</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 ràng, giúp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chẩn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oán và sửa chữa lỗi. </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10.Cung cấp sự hỗ trợ và tài liệu (Help and Documentation): Mặc dù hệ thống nên dễ sử dụng mà không cần tài liệu,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ng nếu cần thiết, tài liệu phải dễ tìm và dễ hiểu.</a:t>
            </a:r>
            <a:endParaRPr lang="en-US" altLang="en-US" sz="2400">
              <a:solidFill>
                <a:schemeClr val="bg1"/>
              </a:solidFill>
              <a:latin typeface="Times New Roman" panose="02020603050405020304" charset="0"/>
              <a:cs typeface="Times New Roman" panose="02020603050405020304" charset="0"/>
            </a:endParaRPr>
          </a:p>
        </p:txBody>
      </p:sp>
      <p:sp>
        <p:nvSpPr>
          <p:cNvPr id="27" name="Text Box 26"/>
          <p:cNvSpPr txBox="1"/>
          <p:nvPr/>
        </p:nvSpPr>
        <p:spPr>
          <a:xfrm>
            <a:off x="294005" y="2362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29" name="Text Box 28"/>
          <p:cNvSpPr txBox="1"/>
          <p:nvPr/>
        </p:nvSpPr>
        <p:spPr>
          <a:xfrm>
            <a:off x="294005" y="922020"/>
            <a:ext cx="10575925" cy="230695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Cognitive Walkthrough là một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khác, tập trung vào việc mô phỏng cách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sẽ thực hiện một nhiệm vụ cụ thể trên hệ thống. Các chuyên gia sẽ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ặt mình vào vị trí của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và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i qua từng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của nhiệm vụ, xác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các rào cản và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iểm khó kh</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có thể gặp phải.</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này tập trung vào việc mô phỏng hành vi của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cách họ thực hiện một nhiệm vụ cụ thể</a:t>
            </a:r>
            <a:endParaRPr lang="en-US" altLang="en-US" sz="2400">
              <a:solidFill>
                <a:schemeClr val="bg1"/>
              </a:solidFill>
              <a:latin typeface="Times New Roman" panose="02020603050405020304" charset="0"/>
              <a:cs typeface="Times New Roman" panose="02020603050405020304" charset="0"/>
            </a:endParaRPr>
          </a:p>
        </p:txBody>
      </p:sp>
      <p:sp>
        <p:nvSpPr>
          <p:cNvPr id="30" name="Text Box 29"/>
          <p:cNvSpPr txBox="1"/>
          <p:nvPr/>
        </p:nvSpPr>
        <p:spPr>
          <a:xfrm>
            <a:off x="294005" y="3454400"/>
            <a:ext cx="555244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 Các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chính: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1.Xác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các nhiệm vụ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cần hoàn thành.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2.Chia nhiệm vụ thành từng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cụ thể.</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3.Trả lời các câu hỏi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a:t>
            </a:r>
            <a:endParaRPr lang="en-US" altLang="en-US" sz="2400">
              <a:solidFill>
                <a:schemeClr val="bg1"/>
              </a:solidFill>
              <a:latin typeface="Times New Roman" panose="02020603050405020304" charset="0"/>
              <a:cs typeface="Times New Roman" panose="02020603050405020304" charset="0"/>
            </a:endParaRPr>
          </a:p>
        </p:txBody>
      </p:sp>
      <p:sp>
        <p:nvSpPr>
          <p:cNvPr id="31" name="Text Box 30"/>
          <p:cNvSpPr txBox="1"/>
          <p:nvPr/>
        </p:nvSpPr>
        <p:spPr>
          <a:xfrm>
            <a:off x="-5617845" y="206375"/>
            <a:ext cx="561784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HIỆN THỰC H</a:t>
            </a:r>
            <a:r>
              <a:rPr lang="en-US" altLang="en-US" sz="2400">
                <a:solidFill>
                  <a:schemeClr val="bg1"/>
                </a:solidFill>
                <a:latin typeface="Segoe UI Black" panose="020B0A02040204020203" charset="0"/>
                <a:cs typeface="Segoe UI Black" panose="020B0A02040204020203" charset="0"/>
              </a:rPr>
              <a:t>Ó</a:t>
            </a:r>
            <a:r>
              <a:rPr lang="en-US" altLang="en-US" sz="2400">
                <a:solidFill>
                  <a:schemeClr val="bg1"/>
                </a:solidFill>
                <a:latin typeface="Segoe UI Black" panose="020B0A02040204020203" charset="0"/>
                <a:cs typeface="Segoe UI Black" panose="020B0A02040204020203" charset="0"/>
              </a:rPr>
              <a:t>A NGHI</a:t>
            </a:r>
            <a:r>
              <a:rPr lang="en-US" altLang="en-US" sz="2400">
                <a:solidFill>
                  <a:schemeClr val="bg1"/>
                </a:solidFill>
                <a:latin typeface="Segoe UI Black" panose="020B0A02040204020203" charset="0"/>
                <a:cs typeface="Segoe UI Black" panose="020B0A02040204020203" charset="0"/>
              </a:rPr>
              <a:t>Ê</a:t>
            </a:r>
            <a:r>
              <a:rPr lang="en-US" altLang="en-US" sz="2400">
                <a:solidFill>
                  <a:schemeClr val="bg1"/>
                </a:solidFill>
                <a:latin typeface="Segoe UI Black" panose="020B0A02040204020203" charset="0"/>
                <a:cs typeface="Segoe UI Black" panose="020B0A02040204020203" charset="0"/>
              </a:rPr>
              <a:t>N CỨU</a:t>
            </a:r>
            <a:endParaRPr lang="en-US" altLang="en-US" sz="2400">
              <a:solidFill>
                <a:schemeClr val="bg1"/>
              </a:solidFill>
              <a:latin typeface="Segoe UI Black" panose="020B0A02040204020203" charset="0"/>
              <a:cs typeface="Segoe UI Black" panose="020B0A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a:t>
            </a:r>
            <a:r>
              <a:rPr lang="en-US" altLang="en-US" sz="2800">
                <a:solidFill>
                  <a:schemeClr val="bg1"/>
                </a:solidFill>
                <a:latin typeface="Segoe UI Black" panose="020B0A02040204020203" charset="0"/>
                <a:cs typeface="Segoe UI Black" panose="020B0A02040204020203" charset="0"/>
              </a:rPr>
              <a:t>ĐÍ</a:t>
            </a:r>
            <a:r>
              <a:rPr lang="en-US" altLang="en-US" sz="2800">
                <a:solidFill>
                  <a:schemeClr val="bg1"/>
                </a:solidFill>
                <a:latin typeface="Segoe UI Black" panose="020B0A02040204020203" charset="0"/>
                <a:cs typeface="Segoe UI Black" panose="020B0A02040204020203" charset="0"/>
              </a:rPr>
              <a:t>CH NGHI</a:t>
            </a:r>
            <a:r>
              <a:rPr lang="en-US" altLang="en-US" sz="2800">
                <a:solidFill>
                  <a:schemeClr val="bg1"/>
                </a:solidFill>
                <a:latin typeface="Segoe UI Black" panose="020B0A02040204020203" charset="0"/>
                <a:cs typeface="Segoe UI Black" panose="020B0A02040204020203" charset="0"/>
              </a:rPr>
              <a:t>Ê</a:t>
            </a:r>
            <a:r>
              <a:rPr lang="en-US" altLang="en-US" sz="2800">
                <a:solidFill>
                  <a:schemeClr val="bg1"/>
                </a:solidFill>
                <a:latin typeface="Segoe UI Black" panose="020B0A02040204020203" charset="0"/>
                <a:cs typeface="Segoe UI Black" panose="020B0A02040204020203" charset="0"/>
              </a:rPr>
              <a:t>N CỨU</a:t>
            </a:r>
            <a:endParaRPr lang="en-US" altLang="en-US" sz="2800">
              <a:solidFill>
                <a:schemeClr val="bg1"/>
              </a:solidFill>
              <a:latin typeface="Segoe UI Black" panose="020B0A02040204020203" charset="0"/>
              <a:cs typeface="Segoe UI Black" panose="020B0A02040204020203" charset="0"/>
            </a:endParaRPr>
          </a:p>
        </p:txBody>
      </p:sp>
      <p:sp>
        <p:nvSpPr>
          <p:cNvPr id="6" name="Text Box 5"/>
          <p:cNvSpPr txBox="1"/>
          <p:nvPr/>
        </p:nvSpPr>
        <p:spPr>
          <a:xfrm>
            <a:off x="-979297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a:t>
            </a:r>
            <a:r>
              <a:rPr lang="en-US" altLang="en-US" sz="2400">
                <a:solidFill>
                  <a:schemeClr val="bg1"/>
                </a:solidFill>
              </a:rPr>
              <a:t>ư</a:t>
            </a:r>
            <a:r>
              <a:rPr lang="en-US" altLang="en-US" sz="2400">
                <a:solidFill>
                  <a:schemeClr val="bg1"/>
                </a:solidFill>
              </a:rPr>
              <a:t>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a:t>
            </a:r>
            <a:r>
              <a:rPr lang="en-US" altLang="en-US" sz="2400">
                <a:solidFill>
                  <a:schemeClr val="bg1"/>
                </a:solidFill>
              </a:rPr>
              <a:t>ề xuất giải pháp cải tiến trải nghiệm ng</a:t>
            </a:r>
            <a:r>
              <a:rPr lang="en-US" altLang="en-US" sz="2400">
                <a:solidFill>
                  <a:schemeClr val="bg1"/>
                </a:solidFill>
              </a:rPr>
              <a:t>ư</a:t>
            </a:r>
            <a:r>
              <a:rPr lang="en-US" altLang="en-US" sz="2400">
                <a:solidFill>
                  <a:schemeClr val="bg1"/>
                </a:solidFill>
              </a:rPr>
              <a:t>ời dùng</a:t>
            </a:r>
            <a:endParaRPr lang="en-US" altLang="en-US" sz="2400">
              <a:solidFill>
                <a:schemeClr val="bg1"/>
              </a:solidFill>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ỐI T</a:t>
            </a:r>
            <a:r>
              <a:rPr lang="en-US" altLang="en-US" sz="2400">
                <a:solidFill>
                  <a:schemeClr val="bg1"/>
                </a:solidFill>
                <a:latin typeface="Segoe UI Black" panose="020B0A02040204020203" charset="0"/>
                <a:cs typeface="Segoe UI Black" panose="020B0A02040204020203" charset="0"/>
              </a:rPr>
              <a:t>Ư</a:t>
            </a:r>
            <a:r>
              <a:rPr lang="en-US" altLang="en-US" sz="2400">
                <a:solidFill>
                  <a:schemeClr val="bg1"/>
                </a:solidFill>
                <a:latin typeface="Segoe UI Black" panose="020B0A02040204020203" charset="0"/>
                <a:cs typeface="Segoe UI Black" panose="020B0A02040204020203" charset="0"/>
              </a:rPr>
              <a:t>ỢNG V</a:t>
            </a:r>
            <a:r>
              <a:rPr lang="en-US" altLang="en-US" sz="2400">
                <a:solidFill>
                  <a:schemeClr val="bg1"/>
                </a:solidFill>
                <a:latin typeface="Segoe UI Black" panose="020B0A02040204020203" charset="0"/>
                <a:cs typeface="Segoe UI Black" panose="020B0A02040204020203" charset="0"/>
              </a:rPr>
              <a:t>À</a:t>
            </a:r>
            <a:r>
              <a:rPr lang="en-US" altLang="en-US" sz="2400">
                <a:solidFill>
                  <a:schemeClr val="bg1"/>
                </a:solidFill>
                <a:latin typeface="Segoe UI Black" panose="020B0A02040204020203" charset="0"/>
                <a:cs typeface="Segoe UI Black" panose="020B0A02040204020203" charset="0"/>
              </a:rPr>
              <a:t> PHẠM VI NGHI</a:t>
            </a:r>
            <a:r>
              <a:rPr lang="en-US" altLang="en-US" sz="2400">
                <a:solidFill>
                  <a:schemeClr val="bg1"/>
                </a:solidFill>
                <a:latin typeface="Segoe UI Black" panose="020B0A02040204020203" charset="0"/>
                <a:cs typeface="Segoe UI Black" panose="020B0A02040204020203" charset="0"/>
              </a:rPr>
              <a:t>Ê</a:t>
            </a:r>
            <a:r>
              <a:rPr lang="en-US" altLang="en-US" sz="2400">
                <a:solidFill>
                  <a:schemeClr val="bg1"/>
                </a:solidFill>
                <a:latin typeface="Segoe UI Black" panose="020B0A02040204020203" charset="0"/>
                <a:cs typeface="Segoe UI Black" panose="020B0A02040204020203" charset="0"/>
              </a:rPr>
              <a:t>N CỨU</a:t>
            </a:r>
            <a:endParaRPr lang="en-US" altLang="en-US" sz="2400">
              <a:solidFill>
                <a:schemeClr val="bg1"/>
              </a:solidFill>
              <a:latin typeface="Segoe UI Black" panose="020B0A02040204020203" charset="0"/>
              <a:cs typeface="Segoe UI Black" panose="020B0A02040204020203" charset="0"/>
            </a:endParaRPr>
          </a:p>
        </p:txBody>
      </p:sp>
      <p:sp>
        <p:nvSpPr>
          <p:cNvPr id="16" name="Text Box 15"/>
          <p:cNvSpPr txBox="1"/>
          <p:nvPr/>
        </p:nvSpPr>
        <p:spPr>
          <a:xfrm>
            <a:off x="-4237990"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4157980"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a:t>
            </a:r>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2" name="Text Box 21"/>
          <p:cNvSpPr txBox="1"/>
          <p:nvPr/>
        </p:nvSpPr>
        <p:spPr>
          <a:xfrm>
            <a:off x="-5472430" y="1106805"/>
            <a:ext cx="540575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7" name="Text Box 26"/>
          <p:cNvSpPr txBox="1"/>
          <p:nvPr/>
        </p:nvSpPr>
        <p:spPr>
          <a:xfrm>
            <a:off x="294005" y="-52197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29" name="Text Box 28"/>
          <p:cNvSpPr txBox="1"/>
          <p:nvPr/>
        </p:nvSpPr>
        <p:spPr>
          <a:xfrm>
            <a:off x="-10749915" y="922020"/>
            <a:ext cx="10575925" cy="230695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Cognitive Walkthrough là một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khác, tập trung vào việc mô phỏng cách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sẽ thực hiện một nhiệm vụ cụ thể trên hệ thống. Các chuyên gia sẽ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ặt mình vào vị trí của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và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i qua từng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của nhiệm vụ, xác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các rào cản và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iểm khó kh</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có thể gặp phải.</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này tập trung vào việc mô phỏng hành vi của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cách họ thực hiện một nhiệm vụ cụ thể</a:t>
            </a:r>
            <a:endParaRPr lang="en-US" altLang="en-US" sz="2400">
              <a:solidFill>
                <a:schemeClr val="bg1"/>
              </a:solidFill>
              <a:latin typeface="Times New Roman" panose="02020603050405020304" charset="0"/>
              <a:cs typeface="Times New Roman" panose="02020603050405020304" charset="0"/>
            </a:endParaRPr>
          </a:p>
        </p:txBody>
      </p:sp>
      <p:sp>
        <p:nvSpPr>
          <p:cNvPr id="30" name="Text Box 29"/>
          <p:cNvSpPr txBox="1"/>
          <p:nvPr/>
        </p:nvSpPr>
        <p:spPr>
          <a:xfrm>
            <a:off x="-5593715" y="3454400"/>
            <a:ext cx="555244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 Các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chính: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1.Xác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các nhiệm vụ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cần hoàn thành.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2.Chia nhiệm vụ thành từng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cụ thể.</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3.Trả lời các câu hỏi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a:t>
            </a:r>
            <a:endParaRPr lang="en-US" altLang="en-US" sz="2400">
              <a:solidFill>
                <a:schemeClr val="bg1"/>
              </a:solidFill>
              <a:latin typeface="Times New Roman" panose="02020603050405020304" charset="0"/>
              <a:cs typeface="Times New Roman" panose="02020603050405020304" charset="0"/>
            </a:endParaRPr>
          </a:p>
        </p:txBody>
      </p:sp>
      <p:sp>
        <p:nvSpPr>
          <p:cNvPr id="31" name="Text Box 30"/>
          <p:cNvSpPr txBox="1"/>
          <p:nvPr/>
        </p:nvSpPr>
        <p:spPr>
          <a:xfrm>
            <a:off x="294005" y="174625"/>
            <a:ext cx="561784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HIỆN THỰC H</a:t>
            </a:r>
            <a:r>
              <a:rPr lang="en-US" altLang="en-US" sz="2400">
                <a:solidFill>
                  <a:schemeClr val="bg1"/>
                </a:solidFill>
                <a:latin typeface="Segoe UI Black" panose="020B0A02040204020203" charset="0"/>
                <a:cs typeface="Segoe UI Black" panose="020B0A02040204020203" charset="0"/>
              </a:rPr>
              <a:t>Ó</a:t>
            </a:r>
            <a:r>
              <a:rPr lang="en-US" altLang="en-US" sz="2400">
                <a:solidFill>
                  <a:schemeClr val="bg1"/>
                </a:solidFill>
                <a:latin typeface="Segoe UI Black" panose="020B0A02040204020203" charset="0"/>
                <a:cs typeface="Segoe UI Black" panose="020B0A02040204020203" charset="0"/>
              </a:rPr>
              <a:t>A NGHI</a:t>
            </a:r>
            <a:r>
              <a:rPr lang="en-US" altLang="en-US" sz="2400">
                <a:solidFill>
                  <a:schemeClr val="bg1"/>
                </a:solidFill>
                <a:latin typeface="Segoe UI Black" panose="020B0A02040204020203" charset="0"/>
                <a:cs typeface="Segoe UI Black" panose="020B0A02040204020203" charset="0"/>
              </a:rPr>
              <a:t>Ê</a:t>
            </a:r>
            <a:r>
              <a:rPr lang="en-US" altLang="en-US" sz="2400">
                <a:solidFill>
                  <a:schemeClr val="bg1"/>
                </a:solidFill>
                <a:latin typeface="Segoe UI Black" panose="020B0A02040204020203" charset="0"/>
                <a:cs typeface="Segoe UI Black" panose="020B0A02040204020203" charset="0"/>
              </a:rPr>
              <a:t>N CỨU</a:t>
            </a:r>
            <a:endParaRPr lang="en-US" altLang="en-US" sz="2400">
              <a:solidFill>
                <a:schemeClr val="bg1"/>
              </a:solidFill>
              <a:latin typeface="Segoe UI Black" panose="020B0A02040204020203" charset="0"/>
              <a:cs typeface="Segoe UI Black" panose="020B0A02040204020203" charset="0"/>
            </a:endParaRPr>
          </a:p>
        </p:txBody>
      </p:sp>
      <p:sp>
        <p:nvSpPr>
          <p:cNvPr id="32" name="Text Box 31"/>
          <p:cNvSpPr txBox="1"/>
          <p:nvPr/>
        </p:nvSpPr>
        <p:spPr>
          <a:xfrm>
            <a:off x="12285980" y="871220"/>
            <a:ext cx="8489315"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Quy trình nghiên cứu trong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ồ án này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chia thành các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cụ thể nhằm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và cải tiến tính khả dụng của ứng dụng GrabFood. Các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nghiên cứu bao gồm từ việc xác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mục tiêu nghiên cứu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việc phân tích, thiết kế giải pháp cải tiến, và cuối cùng là viết báo cáo tổng kết. </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Mô tả chi tiết các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nghiên cứu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ã tiến hành và cách thức nghiên cứu.</a:t>
            </a:r>
            <a:endParaRPr lang="en-US" altLang="en-US" sz="2400">
              <a:solidFill>
                <a:schemeClr val="bg1"/>
              </a:solidFill>
              <a:latin typeface="Times New Roman" panose="02020603050405020304" charset="0"/>
              <a:cs typeface="Times New Roman" panose="02020603050405020304" charset="0"/>
            </a:endParaRPr>
          </a:p>
        </p:txBody>
      </p:sp>
      <p:sp>
        <p:nvSpPr>
          <p:cNvPr id="33" name="Text Box 32"/>
          <p:cNvSpPr txBox="1"/>
          <p:nvPr/>
        </p:nvSpPr>
        <p:spPr>
          <a:xfrm>
            <a:off x="2202180" y="6857365"/>
            <a:ext cx="298767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Nghiên cứu l</a:t>
            </a:r>
            <a:r>
              <a:rPr lang="en-US" altLang="en-US" sz="2400">
                <a:solidFill>
                  <a:schemeClr val="bg1"/>
                </a:solidFill>
                <a:latin typeface="Times New Roman" panose="02020603050405020304" charset="0"/>
                <a:cs typeface="Times New Roman" panose="02020603050405020304" charset="0"/>
              </a:rPr>
              <a:t>ý</a:t>
            </a:r>
            <a:r>
              <a:rPr lang="en-US" altLang="en-US" sz="2400">
                <a:solidFill>
                  <a:schemeClr val="bg1"/>
                </a:solidFill>
                <a:latin typeface="Times New Roman" panose="02020603050405020304" charset="0"/>
                <a:cs typeface="Times New Roman" panose="02020603050405020304" charset="0"/>
              </a:rPr>
              <a:t> thuyết </a:t>
            </a:r>
            <a:endParaRPr lang="en-US" altLang="en-US" sz="2400">
              <a:solidFill>
                <a:schemeClr val="bg1"/>
              </a:solidFill>
              <a:latin typeface="Times New Roman" panose="02020603050405020304" charset="0"/>
              <a:cs typeface="Times New Roman" panose="02020603050405020304" charset="0"/>
            </a:endParaRPr>
          </a:p>
        </p:txBody>
      </p:sp>
      <p:sp>
        <p:nvSpPr>
          <p:cNvPr id="34" name="Text Box 33"/>
          <p:cNvSpPr txBox="1"/>
          <p:nvPr/>
        </p:nvSpPr>
        <p:spPr>
          <a:xfrm>
            <a:off x="5391150" y="7517765"/>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Lựa chọn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a:t>
            </a:r>
            <a:endParaRPr lang="en-US" altLang="en-US" sz="2400">
              <a:solidFill>
                <a:schemeClr val="bg1"/>
              </a:solidFill>
              <a:latin typeface="Times New Roman" panose="02020603050405020304" charset="0"/>
              <a:cs typeface="Times New Roman" panose="02020603050405020304" charset="0"/>
            </a:endParaRPr>
          </a:p>
        </p:txBody>
      </p:sp>
      <p:sp>
        <p:nvSpPr>
          <p:cNvPr id="35" name="Text Box 34"/>
          <p:cNvSpPr txBox="1"/>
          <p:nvPr/>
        </p:nvSpPr>
        <p:spPr>
          <a:xfrm>
            <a:off x="2164080" y="8251190"/>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Chuẩn bị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a:t>
            </a:r>
            <a:endParaRPr lang="en-US" altLang="en-US" sz="2400">
              <a:solidFill>
                <a:schemeClr val="bg1"/>
              </a:solidFill>
              <a:latin typeface="Times New Roman" panose="02020603050405020304" charset="0"/>
              <a:cs typeface="Times New Roman" panose="02020603050405020304" charset="0"/>
            </a:endParaRPr>
          </a:p>
        </p:txBody>
      </p:sp>
      <p:sp>
        <p:nvSpPr>
          <p:cNvPr id="36" name="Text Box 35"/>
          <p:cNvSpPr txBox="1"/>
          <p:nvPr/>
        </p:nvSpPr>
        <p:spPr>
          <a:xfrm>
            <a:off x="5429250" y="8638540"/>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a:t>
            </a:r>
            <a:endParaRPr lang="en-US" altLang="en-US" sz="2400">
              <a:solidFill>
                <a:schemeClr val="bg1"/>
              </a:solidFill>
              <a:latin typeface="Times New Roman" panose="02020603050405020304" charset="0"/>
              <a:cs typeface="Times New Roman" panose="02020603050405020304" charset="0"/>
            </a:endParaRPr>
          </a:p>
        </p:txBody>
      </p:sp>
      <p:sp>
        <p:nvSpPr>
          <p:cNvPr id="37" name="Text Box 36"/>
          <p:cNvSpPr txBox="1"/>
          <p:nvPr/>
        </p:nvSpPr>
        <p:spPr>
          <a:xfrm>
            <a:off x="2715260" y="9645015"/>
            <a:ext cx="515366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kết quả và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a:t>
            </a:r>
            <a:endParaRPr lang="en-US" altLang="en-US" sz="24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a:t>
            </a:r>
            <a:r>
              <a:rPr lang="en-US" altLang="en-US" sz="2800">
                <a:solidFill>
                  <a:schemeClr val="bg1"/>
                </a:solidFill>
                <a:latin typeface="Segoe UI Black" panose="020B0A02040204020203" charset="0"/>
                <a:cs typeface="Segoe UI Black" panose="020B0A02040204020203" charset="0"/>
              </a:rPr>
              <a:t>ĐÍ</a:t>
            </a:r>
            <a:r>
              <a:rPr lang="en-US" altLang="en-US" sz="2800">
                <a:solidFill>
                  <a:schemeClr val="bg1"/>
                </a:solidFill>
                <a:latin typeface="Segoe UI Black" panose="020B0A02040204020203" charset="0"/>
                <a:cs typeface="Segoe UI Black" panose="020B0A02040204020203" charset="0"/>
              </a:rPr>
              <a:t>CH NGHI</a:t>
            </a:r>
            <a:r>
              <a:rPr lang="en-US" altLang="en-US" sz="2800">
                <a:solidFill>
                  <a:schemeClr val="bg1"/>
                </a:solidFill>
                <a:latin typeface="Segoe UI Black" panose="020B0A02040204020203" charset="0"/>
                <a:cs typeface="Segoe UI Black" panose="020B0A02040204020203" charset="0"/>
              </a:rPr>
              <a:t>Ê</a:t>
            </a:r>
            <a:r>
              <a:rPr lang="en-US" altLang="en-US" sz="2800">
                <a:solidFill>
                  <a:schemeClr val="bg1"/>
                </a:solidFill>
                <a:latin typeface="Segoe UI Black" panose="020B0A02040204020203" charset="0"/>
                <a:cs typeface="Segoe UI Black" panose="020B0A02040204020203" charset="0"/>
              </a:rPr>
              <a:t>N CỨU</a:t>
            </a:r>
            <a:endParaRPr lang="en-US" altLang="en-US" sz="2800">
              <a:solidFill>
                <a:schemeClr val="bg1"/>
              </a:solidFill>
              <a:latin typeface="Segoe UI Black" panose="020B0A02040204020203" charset="0"/>
              <a:cs typeface="Segoe UI Black" panose="020B0A02040204020203" charset="0"/>
            </a:endParaRPr>
          </a:p>
        </p:txBody>
      </p:sp>
      <p:sp>
        <p:nvSpPr>
          <p:cNvPr id="6" name="Text Box 5"/>
          <p:cNvSpPr txBox="1"/>
          <p:nvPr/>
        </p:nvSpPr>
        <p:spPr>
          <a:xfrm>
            <a:off x="-979297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a:t>
            </a:r>
            <a:r>
              <a:rPr lang="en-US" altLang="en-US" sz="2400">
                <a:solidFill>
                  <a:schemeClr val="bg1"/>
                </a:solidFill>
              </a:rPr>
              <a:t>ư</a:t>
            </a:r>
            <a:r>
              <a:rPr lang="en-US" altLang="en-US" sz="2400">
                <a:solidFill>
                  <a:schemeClr val="bg1"/>
                </a:solidFill>
              </a:rPr>
              <a:t>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a:t>
            </a:r>
            <a:r>
              <a:rPr lang="en-US" altLang="en-US" sz="2400">
                <a:solidFill>
                  <a:schemeClr val="bg1"/>
                </a:solidFill>
              </a:rPr>
              <a:t>ề xuất giải pháp cải tiến trải nghiệm ng</a:t>
            </a:r>
            <a:r>
              <a:rPr lang="en-US" altLang="en-US" sz="2400">
                <a:solidFill>
                  <a:schemeClr val="bg1"/>
                </a:solidFill>
              </a:rPr>
              <a:t>ư</a:t>
            </a:r>
            <a:r>
              <a:rPr lang="en-US" altLang="en-US" sz="2400">
                <a:solidFill>
                  <a:schemeClr val="bg1"/>
                </a:solidFill>
              </a:rPr>
              <a:t>ời dùng</a:t>
            </a:r>
            <a:endParaRPr lang="en-US" altLang="en-US" sz="2400">
              <a:solidFill>
                <a:schemeClr val="bg1"/>
              </a:solidFill>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ỐI T</a:t>
            </a:r>
            <a:r>
              <a:rPr lang="en-US" altLang="en-US" sz="2400">
                <a:solidFill>
                  <a:schemeClr val="bg1"/>
                </a:solidFill>
                <a:latin typeface="Segoe UI Black" panose="020B0A02040204020203" charset="0"/>
                <a:cs typeface="Segoe UI Black" panose="020B0A02040204020203" charset="0"/>
              </a:rPr>
              <a:t>Ư</a:t>
            </a:r>
            <a:r>
              <a:rPr lang="en-US" altLang="en-US" sz="2400">
                <a:solidFill>
                  <a:schemeClr val="bg1"/>
                </a:solidFill>
                <a:latin typeface="Segoe UI Black" panose="020B0A02040204020203" charset="0"/>
                <a:cs typeface="Segoe UI Black" panose="020B0A02040204020203" charset="0"/>
              </a:rPr>
              <a:t>ỢNG V</a:t>
            </a:r>
            <a:r>
              <a:rPr lang="en-US" altLang="en-US" sz="2400">
                <a:solidFill>
                  <a:schemeClr val="bg1"/>
                </a:solidFill>
                <a:latin typeface="Segoe UI Black" panose="020B0A02040204020203" charset="0"/>
                <a:cs typeface="Segoe UI Black" panose="020B0A02040204020203" charset="0"/>
              </a:rPr>
              <a:t>À</a:t>
            </a:r>
            <a:r>
              <a:rPr lang="en-US" altLang="en-US" sz="2400">
                <a:solidFill>
                  <a:schemeClr val="bg1"/>
                </a:solidFill>
                <a:latin typeface="Segoe UI Black" panose="020B0A02040204020203" charset="0"/>
                <a:cs typeface="Segoe UI Black" panose="020B0A02040204020203" charset="0"/>
              </a:rPr>
              <a:t> PHẠM VI NGHI</a:t>
            </a:r>
            <a:r>
              <a:rPr lang="en-US" altLang="en-US" sz="2400">
                <a:solidFill>
                  <a:schemeClr val="bg1"/>
                </a:solidFill>
                <a:latin typeface="Segoe UI Black" panose="020B0A02040204020203" charset="0"/>
                <a:cs typeface="Segoe UI Black" panose="020B0A02040204020203" charset="0"/>
              </a:rPr>
              <a:t>Ê</a:t>
            </a:r>
            <a:r>
              <a:rPr lang="en-US" altLang="en-US" sz="2400">
                <a:solidFill>
                  <a:schemeClr val="bg1"/>
                </a:solidFill>
                <a:latin typeface="Segoe UI Black" panose="020B0A02040204020203" charset="0"/>
                <a:cs typeface="Segoe UI Black" panose="020B0A02040204020203" charset="0"/>
              </a:rPr>
              <a:t>N CỨU</a:t>
            </a:r>
            <a:endParaRPr lang="en-US" altLang="en-US" sz="2400">
              <a:solidFill>
                <a:schemeClr val="bg1"/>
              </a:solidFill>
              <a:latin typeface="Segoe UI Black" panose="020B0A02040204020203" charset="0"/>
              <a:cs typeface="Segoe UI Black" panose="020B0A02040204020203" charset="0"/>
            </a:endParaRPr>
          </a:p>
        </p:txBody>
      </p:sp>
      <p:sp>
        <p:nvSpPr>
          <p:cNvPr id="16" name="Text Box 15"/>
          <p:cNvSpPr txBox="1"/>
          <p:nvPr/>
        </p:nvSpPr>
        <p:spPr>
          <a:xfrm>
            <a:off x="-4237990"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4157980"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a:t>
            </a:r>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2" name="Text Box 21"/>
          <p:cNvSpPr txBox="1"/>
          <p:nvPr/>
        </p:nvSpPr>
        <p:spPr>
          <a:xfrm>
            <a:off x="-5472430" y="1106805"/>
            <a:ext cx="540575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7" name="Text Box 26"/>
          <p:cNvSpPr txBox="1"/>
          <p:nvPr/>
        </p:nvSpPr>
        <p:spPr>
          <a:xfrm>
            <a:off x="294005" y="-52197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29" name="Text Box 28"/>
          <p:cNvSpPr txBox="1"/>
          <p:nvPr/>
        </p:nvSpPr>
        <p:spPr>
          <a:xfrm>
            <a:off x="-10749915" y="922020"/>
            <a:ext cx="10575925" cy="230695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Cognitive Walkthrough là một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khác, tập trung vào việc mô phỏng cách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sẽ thực hiện một nhiệm vụ cụ thể trên hệ thống. Các chuyên gia sẽ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ặt mình vào vị trí của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và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i qua từng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của nhiệm vụ, xác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các rào cản và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iểm khó kh</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có thể gặp phải.</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này tập trung vào việc mô phỏng hành vi của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cách họ thực hiện một nhiệm vụ cụ thể</a:t>
            </a:r>
            <a:endParaRPr lang="en-US" altLang="en-US" sz="2400">
              <a:solidFill>
                <a:schemeClr val="bg1"/>
              </a:solidFill>
              <a:latin typeface="Times New Roman" panose="02020603050405020304" charset="0"/>
              <a:cs typeface="Times New Roman" panose="02020603050405020304" charset="0"/>
            </a:endParaRPr>
          </a:p>
        </p:txBody>
      </p:sp>
      <p:sp>
        <p:nvSpPr>
          <p:cNvPr id="30" name="Text Box 29"/>
          <p:cNvSpPr txBox="1"/>
          <p:nvPr/>
        </p:nvSpPr>
        <p:spPr>
          <a:xfrm>
            <a:off x="-5593715" y="3454400"/>
            <a:ext cx="555244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 Các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chính: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1.Xác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các nhiệm vụ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cần hoàn thành.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2.Chia nhiệm vụ thành từng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cụ thể.</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3.Trả lời các câu hỏi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a:t>
            </a:r>
            <a:endParaRPr lang="en-US" altLang="en-US" sz="2400">
              <a:solidFill>
                <a:schemeClr val="bg1"/>
              </a:solidFill>
              <a:latin typeface="Times New Roman" panose="02020603050405020304" charset="0"/>
              <a:cs typeface="Times New Roman" panose="02020603050405020304" charset="0"/>
            </a:endParaRPr>
          </a:p>
        </p:txBody>
      </p:sp>
      <p:sp>
        <p:nvSpPr>
          <p:cNvPr id="31" name="Text Box 30"/>
          <p:cNvSpPr txBox="1"/>
          <p:nvPr/>
        </p:nvSpPr>
        <p:spPr>
          <a:xfrm>
            <a:off x="294005" y="174625"/>
            <a:ext cx="561784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HIỆN THỰC H</a:t>
            </a:r>
            <a:r>
              <a:rPr lang="en-US" altLang="en-US" sz="2400">
                <a:solidFill>
                  <a:schemeClr val="bg1"/>
                </a:solidFill>
                <a:latin typeface="Segoe UI Black" panose="020B0A02040204020203" charset="0"/>
                <a:cs typeface="Segoe UI Black" panose="020B0A02040204020203" charset="0"/>
              </a:rPr>
              <a:t>Ó</a:t>
            </a:r>
            <a:r>
              <a:rPr lang="en-US" altLang="en-US" sz="2400">
                <a:solidFill>
                  <a:schemeClr val="bg1"/>
                </a:solidFill>
                <a:latin typeface="Segoe UI Black" panose="020B0A02040204020203" charset="0"/>
                <a:cs typeface="Segoe UI Black" panose="020B0A02040204020203" charset="0"/>
              </a:rPr>
              <a:t>A NGHI</a:t>
            </a:r>
            <a:r>
              <a:rPr lang="en-US" altLang="en-US" sz="2400">
                <a:solidFill>
                  <a:schemeClr val="bg1"/>
                </a:solidFill>
                <a:latin typeface="Segoe UI Black" panose="020B0A02040204020203" charset="0"/>
                <a:cs typeface="Segoe UI Black" panose="020B0A02040204020203" charset="0"/>
              </a:rPr>
              <a:t>Ê</a:t>
            </a:r>
            <a:r>
              <a:rPr lang="en-US" altLang="en-US" sz="2400">
                <a:solidFill>
                  <a:schemeClr val="bg1"/>
                </a:solidFill>
                <a:latin typeface="Segoe UI Black" panose="020B0A02040204020203" charset="0"/>
                <a:cs typeface="Segoe UI Black" panose="020B0A02040204020203" charset="0"/>
              </a:rPr>
              <a:t>N CỨU</a:t>
            </a:r>
            <a:endParaRPr lang="en-US" altLang="en-US" sz="2400">
              <a:solidFill>
                <a:schemeClr val="bg1"/>
              </a:solidFill>
              <a:latin typeface="Segoe UI Black" panose="020B0A02040204020203" charset="0"/>
              <a:cs typeface="Segoe UI Black" panose="020B0A02040204020203" charset="0"/>
            </a:endParaRPr>
          </a:p>
        </p:txBody>
      </p:sp>
      <p:sp>
        <p:nvSpPr>
          <p:cNvPr id="32" name="Text Box 31"/>
          <p:cNvSpPr txBox="1"/>
          <p:nvPr/>
        </p:nvSpPr>
        <p:spPr>
          <a:xfrm>
            <a:off x="294005" y="871220"/>
            <a:ext cx="8489315"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Quy trình nghiên cứu trong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ồ án này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chia thành các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cụ thể nhằm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và cải tiến tính khả dụng của ứng dụng GrabFood. Các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nghiên cứu bao gồm từ việc xác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mục tiêu nghiên cứu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việc phân tích, thiết kế giải pháp cải tiến, và cuối cùng là viết báo cáo tổng kết. </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Mô tả chi tiết các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nghiên cứu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ã tiến hành và cách thức nghiên cứu.</a:t>
            </a:r>
            <a:endParaRPr lang="en-US" altLang="en-US" sz="2400">
              <a:solidFill>
                <a:schemeClr val="bg1"/>
              </a:solidFill>
              <a:latin typeface="Times New Roman" panose="02020603050405020304" charset="0"/>
              <a:cs typeface="Times New Roman" panose="02020603050405020304" charset="0"/>
            </a:endParaRPr>
          </a:p>
        </p:txBody>
      </p:sp>
      <p:sp>
        <p:nvSpPr>
          <p:cNvPr id="18" name="Text Box 17"/>
          <p:cNvSpPr txBox="1"/>
          <p:nvPr/>
        </p:nvSpPr>
        <p:spPr>
          <a:xfrm>
            <a:off x="12365990" y="1003935"/>
            <a:ext cx="9324340" cy="341503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Giai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oạn 1: Nghiên cứu l</a:t>
            </a:r>
            <a:r>
              <a:rPr lang="en-US" altLang="en-US" sz="2400">
                <a:solidFill>
                  <a:schemeClr val="bg1"/>
                </a:solidFill>
                <a:latin typeface="Times New Roman" panose="02020603050405020304" charset="0"/>
                <a:cs typeface="Times New Roman" panose="02020603050405020304" charset="0"/>
              </a:rPr>
              <a:t>ý</a:t>
            </a:r>
            <a:r>
              <a:rPr lang="en-US" altLang="en-US" sz="2400">
                <a:solidFill>
                  <a:schemeClr val="bg1"/>
                </a:solidFill>
                <a:latin typeface="Times New Roman" panose="02020603050405020304" charset="0"/>
                <a:cs typeface="Times New Roman" panose="02020603050405020304" charset="0"/>
              </a:rPr>
              <a:t> thuyết.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oạn 2: Chọn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(Heuristic Evaluation).</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oạn 3: Chuẩn bị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(chuyên gia, danh sách kiểm tra).</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oạn 4: Thực hiện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(theo checklist).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oạn 5: Phân tích và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a:t>
            </a:r>
            <a:endParaRPr lang="en-US" altLang="en-US" sz="24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7" name="Text Box 6"/>
          <p:cNvSpPr txBox="1"/>
          <p:nvPr/>
        </p:nvSpPr>
        <p:spPr>
          <a:xfrm>
            <a:off x="2152015" y="-583565"/>
            <a:ext cx="8046720" cy="583565"/>
          </a:xfrm>
          <a:prstGeom prst="rect">
            <a:avLst/>
          </a:prstGeom>
          <a:noFill/>
        </p:spPr>
        <p:txBody>
          <a:bodyPr wrap="square" rtlCol="0">
            <a:spAutoFit/>
          </a:bodyPr>
          <a:p>
            <a:pPr algn="ctr"/>
            <a:r>
              <a:rPr lang="vi-VN" altLang="en-US" sz="3200" b="1">
                <a:solidFill>
                  <a:schemeClr val="bg1"/>
                </a:solidFill>
              </a:rPr>
              <a:t>BÁO CÁO ĐỒ ÁN CƠ SỞ NGÀNH</a:t>
            </a:r>
            <a:endParaRPr lang="vi-VN" altLang="en-US" sz="3200" b="1">
              <a:solidFill>
                <a:schemeClr val="bg1"/>
              </a:solidFill>
            </a:endParaRPr>
          </a:p>
        </p:txBody>
      </p:sp>
      <p:sp>
        <p:nvSpPr>
          <p:cNvPr id="8" name="Text Box 7"/>
          <p:cNvSpPr txBox="1"/>
          <p:nvPr/>
        </p:nvSpPr>
        <p:spPr>
          <a:xfrm>
            <a:off x="-10245090" y="1383665"/>
            <a:ext cx="10245090" cy="2769870"/>
          </a:xfrm>
          <a:prstGeom prst="rect">
            <a:avLst/>
          </a:prstGeom>
          <a:noFill/>
        </p:spPr>
        <p:txBody>
          <a:bodyPr wrap="square" rtlCol="0">
            <a:noAutofit/>
          </a:bodyPr>
          <a:p>
            <a:pPr algn="ctr"/>
            <a:r>
              <a:rPr lang="en-US" altLang="en-US" sz="3600" b="1">
                <a:solidFill>
                  <a:schemeClr val="bg1"/>
                </a:solidFill>
                <a:latin typeface="Segoe UI Black" panose="020B0A02040204020203" charset="0"/>
                <a:cs typeface="Segoe UI Black" panose="020B0A02040204020203" charset="0"/>
              </a:rPr>
              <a:t>Nghiên cứu các phương pháp đánh giá tính khả dụng của hệ thống dựa vào chuyên gia (expert-based evaluation) và áp dụng vào đánh giá một hệ thống bất kỳ.</a:t>
            </a:r>
            <a:endParaRPr lang="en-US" altLang="en-US" sz="3600" b="1">
              <a:solidFill>
                <a:schemeClr val="bg1"/>
              </a:solidFill>
              <a:latin typeface="Segoe UI Black" panose="020B0A02040204020203" charset="0"/>
              <a:cs typeface="Segoe UI Black" panose="020B0A02040204020203" charset="0"/>
            </a:endParaRPr>
          </a:p>
        </p:txBody>
      </p:sp>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350520" y="304165"/>
            <a:ext cx="377444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L</a:t>
            </a:r>
            <a:r>
              <a:rPr lang="en-US" altLang="en-US" sz="2400">
                <a:solidFill>
                  <a:schemeClr val="bg1"/>
                </a:solidFill>
                <a:latin typeface="Segoe UI Black" panose="020B0A02040204020203" charset="0"/>
                <a:cs typeface="Segoe UI Black" panose="020B0A02040204020203" charset="0"/>
              </a:rPr>
              <a:t>Ý</a:t>
            </a:r>
            <a:r>
              <a:rPr lang="en-US" altLang="en-US" sz="2400">
                <a:solidFill>
                  <a:schemeClr val="bg1"/>
                </a:solidFill>
                <a:latin typeface="Segoe UI Black" panose="020B0A02040204020203" charset="0"/>
                <a:cs typeface="Segoe UI Black" panose="020B0A02040204020203" charset="0"/>
              </a:rPr>
              <a:t> DO CHỌN </a:t>
            </a:r>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Ề T</a:t>
            </a:r>
            <a:r>
              <a:rPr lang="en-US" altLang="en-US" sz="2400">
                <a:solidFill>
                  <a:schemeClr val="bg1"/>
                </a:solidFill>
                <a:latin typeface="Segoe UI Black" panose="020B0A02040204020203" charset="0"/>
                <a:cs typeface="Segoe UI Black" panose="020B0A02040204020203" charset="0"/>
              </a:rPr>
              <a:t>À</a:t>
            </a:r>
            <a:r>
              <a:rPr lang="en-US" altLang="en-US" sz="2400">
                <a:solidFill>
                  <a:schemeClr val="bg1"/>
                </a:solidFill>
                <a:latin typeface="Segoe UI Black" panose="020B0A02040204020203" charset="0"/>
                <a:cs typeface="Segoe UI Black" panose="020B0A02040204020203" charset="0"/>
              </a:rPr>
              <a:t>I</a:t>
            </a:r>
            <a:endParaRPr lang="en-US" altLang="en-US" sz="2400">
              <a:solidFill>
                <a:schemeClr val="bg1"/>
              </a:solidFill>
              <a:latin typeface="Segoe UI Black" panose="020B0A02040204020203" charset="0"/>
              <a:cs typeface="Segoe UI Black" panose="020B0A02040204020203" charset="0"/>
            </a:endParaRPr>
          </a:p>
        </p:txBody>
      </p:sp>
      <p:sp>
        <p:nvSpPr>
          <p:cNvPr id="35" name="Text Box 34"/>
          <p:cNvSpPr txBox="1"/>
          <p:nvPr/>
        </p:nvSpPr>
        <p:spPr>
          <a:xfrm>
            <a:off x="350520" y="1068705"/>
            <a:ext cx="10672445" cy="4397375"/>
          </a:xfrm>
          <a:prstGeom prst="rect">
            <a:avLst/>
          </a:prstGeom>
          <a:noFill/>
        </p:spPr>
        <p:txBody>
          <a:bodyPr wrap="square" rtlCol="0">
            <a:noAutofit/>
          </a:bodyPr>
          <a:p>
            <a:pPr indent="457200"/>
            <a:r>
              <a:rPr lang="en-US" altLang="en-US" sz="2800">
                <a:solidFill>
                  <a:schemeClr val="bg1"/>
                </a:solidFill>
                <a:latin typeface="Times New Roman" panose="02020603050405020304" charset="0"/>
                <a:cs typeface="Times New Roman" panose="02020603050405020304" charset="0"/>
              </a:rPr>
              <a:t>Trong thời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ại chuyển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ổi số, các ứng dụng di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ộng nh</a:t>
            </a:r>
            <a:r>
              <a:rPr lang="en-US" altLang="en-US" sz="2800">
                <a:solidFill>
                  <a:schemeClr val="bg1"/>
                </a:solidFill>
                <a:latin typeface="Times New Roman" panose="02020603050405020304" charset="0"/>
                <a:cs typeface="Times New Roman" panose="02020603050405020304" charset="0"/>
              </a:rPr>
              <a:t>ư</a:t>
            </a:r>
            <a:r>
              <a:rPr lang="en-US" altLang="en-US" sz="2800">
                <a:solidFill>
                  <a:schemeClr val="bg1"/>
                </a:solidFill>
                <a:latin typeface="Times New Roman" panose="02020603050405020304" charset="0"/>
                <a:cs typeface="Times New Roman" panose="02020603050405020304" charset="0"/>
              </a:rPr>
              <a:t> Grab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óng vai trò quan trọng trong việc cung cấp dịch vụ tiện lợi cho ng</a:t>
            </a:r>
            <a:r>
              <a:rPr lang="en-US" altLang="en-US" sz="2800">
                <a:solidFill>
                  <a:schemeClr val="bg1"/>
                </a:solidFill>
                <a:latin typeface="Times New Roman" panose="02020603050405020304" charset="0"/>
                <a:cs typeface="Times New Roman" panose="02020603050405020304" charset="0"/>
              </a:rPr>
              <a:t>ư</a:t>
            </a:r>
            <a:r>
              <a:rPr lang="en-US" altLang="en-US" sz="2800">
                <a:solidFill>
                  <a:schemeClr val="bg1"/>
                </a:solidFill>
                <a:latin typeface="Times New Roman" panose="02020603050405020304" charset="0"/>
                <a:cs typeface="Times New Roman" panose="02020603050405020304" charset="0"/>
              </a:rPr>
              <a:t>ời dùng. Tuy nhiên, việc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ảm bảo tính khả dụng của hệ thống là một thách thức lớn vì tính phức tạp trong thiết kế giao diện và sự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a dạng của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ối t</a:t>
            </a:r>
            <a:r>
              <a:rPr lang="en-US" altLang="en-US" sz="2800">
                <a:solidFill>
                  <a:schemeClr val="bg1"/>
                </a:solidFill>
                <a:latin typeface="Times New Roman" panose="02020603050405020304" charset="0"/>
                <a:cs typeface="Times New Roman" panose="02020603050405020304" charset="0"/>
              </a:rPr>
              <a:t>ư</a:t>
            </a:r>
            <a:r>
              <a:rPr lang="en-US" altLang="en-US" sz="2800">
                <a:solidFill>
                  <a:schemeClr val="bg1"/>
                </a:solidFill>
                <a:latin typeface="Times New Roman" panose="02020603050405020304" charset="0"/>
                <a:cs typeface="Times New Roman" panose="02020603050405020304" charset="0"/>
              </a:rPr>
              <a:t>ợng ng</a:t>
            </a:r>
            <a:r>
              <a:rPr lang="en-US" altLang="en-US" sz="2800">
                <a:solidFill>
                  <a:schemeClr val="bg1"/>
                </a:solidFill>
                <a:latin typeface="Times New Roman" panose="02020603050405020304" charset="0"/>
                <a:cs typeface="Times New Roman" panose="02020603050405020304" charset="0"/>
              </a:rPr>
              <a:t>ư</a:t>
            </a:r>
            <a:r>
              <a:rPr lang="en-US" altLang="en-US" sz="2800">
                <a:solidFill>
                  <a:schemeClr val="bg1"/>
                </a:solidFill>
                <a:latin typeface="Times New Roman" panose="02020603050405020304" charset="0"/>
                <a:cs typeface="Times New Roman" panose="02020603050405020304" charset="0"/>
              </a:rPr>
              <a:t>ời dùng.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ánh giá tính khả dụng giúp cải thiện trải nghiệm ng</a:t>
            </a:r>
            <a:r>
              <a:rPr lang="en-US" altLang="en-US" sz="2800">
                <a:solidFill>
                  <a:schemeClr val="bg1"/>
                </a:solidFill>
                <a:latin typeface="Times New Roman" panose="02020603050405020304" charset="0"/>
                <a:cs typeface="Times New Roman" panose="02020603050405020304" charset="0"/>
              </a:rPr>
              <a:t>ư</a:t>
            </a:r>
            <a:r>
              <a:rPr lang="en-US" altLang="en-US" sz="2800">
                <a:solidFill>
                  <a:schemeClr val="bg1"/>
                </a:solidFill>
                <a:latin typeface="Times New Roman" panose="02020603050405020304" charset="0"/>
                <a:cs typeface="Times New Roman" panose="02020603050405020304" charset="0"/>
              </a:rPr>
              <a:t>ời dùng, t</a:t>
            </a:r>
            <a:r>
              <a:rPr lang="en-US" altLang="en-US" sz="2800">
                <a:solidFill>
                  <a:schemeClr val="bg1"/>
                </a:solidFill>
                <a:latin typeface="Times New Roman" panose="02020603050405020304" charset="0"/>
                <a:cs typeface="Times New Roman" panose="02020603050405020304" charset="0"/>
              </a:rPr>
              <a:t>ă</a:t>
            </a:r>
            <a:r>
              <a:rPr lang="en-US" altLang="en-US" sz="2800">
                <a:solidFill>
                  <a:schemeClr val="bg1"/>
                </a:solidFill>
                <a:latin typeface="Times New Roman" panose="02020603050405020304" charset="0"/>
                <a:cs typeface="Times New Roman" panose="02020603050405020304" charset="0"/>
              </a:rPr>
              <a:t>ng mức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ộ hài lòng và lòng trung thành của khách hàng. Ph</a:t>
            </a:r>
            <a:r>
              <a:rPr lang="en-US" altLang="en-US" sz="2800">
                <a:solidFill>
                  <a:schemeClr val="bg1"/>
                </a:solidFill>
                <a:latin typeface="Times New Roman" panose="02020603050405020304" charset="0"/>
                <a:cs typeface="Times New Roman" panose="02020603050405020304" charset="0"/>
              </a:rPr>
              <a:t>ư</a:t>
            </a:r>
            <a:r>
              <a:rPr lang="en-US" altLang="en-US" sz="2800">
                <a:solidFill>
                  <a:schemeClr val="bg1"/>
                </a:solidFill>
                <a:latin typeface="Times New Roman" panose="02020603050405020304" charset="0"/>
                <a:cs typeface="Times New Roman" panose="02020603050405020304" charset="0"/>
              </a:rPr>
              <a:t>ơng pháp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ánh giá dựa vào chuyên gia (expert-based evaluation) là một giải pháp hiệu quả, tiết kiệm chi phí, phù hợp với các tổ chức muốn tối </a:t>
            </a:r>
            <a:r>
              <a:rPr lang="en-US" altLang="en-US" sz="2800">
                <a:solidFill>
                  <a:schemeClr val="bg1"/>
                </a:solidFill>
                <a:latin typeface="Times New Roman" panose="02020603050405020304" charset="0"/>
                <a:cs typeface="Times New Roman" panose="02020603050405020304" charset="0"/>
              </a:rPr>
              <a:t>ư</a:t>
            </a:r>
            <a:r>
              <a:rPr lang="en-US" altLang="en-US" sz="2800">
                <a:solidFill>
                  <a:schemeClr val="bg1"/>
                </a:solidFill>
                <a:latin typeface="Times New Roman" panose="02020603050405020304" charset="0"/>
                <a:cs typeface="Times New Roman" panose="02020603050405020304" charset="0"/>
              </a:rPr>
              <a:t>u hóa sản phẩm mà không yêu cầu thử nghiệm trực tiếp với ng</a:t>
            </a:r>
            <a:r>
              <a:rPr lang="en-US" altLang="en-US" sz="2800">
                <a:solidFill>
                  <a:schemeClr val="bg1"/>
                </a:solidFill>
                <a:latin typeface="Times New Roman" panose="02020603050405020304" charset="0"/>
                <a:cs typeface="Times New Roman" panose="02020603050405020304" charset="0"/>
              </a:rPr>
              <a:t>ư</a:t>
            </a:r>
            <a:r>
              <a:rPr lang="en-US" altLang="en-US" sz="2800">
                <a:solidFill>
                  <a:schemeClr val="bg1"/>
                </a:solidFill>
                <a:latin typeface="Times New Roman" panose="02020603050405020304" charset="0"/>
                <a:cs typeface="Times New Roman" panose="02020603050405020304" charset="0"/>
              </a:rPr>
              <a:t>ời dùng thực.</a:t>
            </a:r>
            <a:endParaRPr lang="en-US" altLang="en-US" sz="2800">
              <a:solidFill>
                <a:schemeClr val="bg1"/>
              </a:solidFill>
              <a:latin typeface="Times New Roman" panose="02020603050405020304" charset="0"/>
              <a:cs typeface="Times New Roman" panose="02020603050405020304" charset="0"/>
            </a:endParaRPr>
          </a:p>
        </p:txBody>
      </p:sp>
      <p:sp>
        <p:nvSpPr>
          <p:cNvPr id="40" name="Text Box 39"/>
          <p:cNvSpPr txBox="1"/>
          <p:nvPr/>
        </p:nvSpPr>
        <p:spPr>
          <a:xfrm>
            <a:off x="12192000" y="1514475"/>
            <a:ext cx="8093710" cy="829945"/>
          </a:xfrm>
          <a:prstGeom prst="rect">
            <a:avLst/>
          </a:prstGeom>
          <a:noFill/>
        </p:spPr>
        <p:txBody>
          <a:bodyPr wrap="square" rtlCol="0">
            <a:spAutoFit/>
          </a:bodyPr>
          <a:p>
            <a:pPr indent="0">
              <a:buNone/>
            </a:pPr>
            <a:r>
              <a:rPr lang="vi-VN" altLang="en-US" sz="2400">
                <a:solidFill>
                  <a:schemeClr val="bg1"/>
                </a:solidFill>
              </a:rPr>
              <a:t>1.     </a:t>
            </a:r>
            <a:r>
              <a:rPr lang="en-US" altLang="en-US" sz="2400">
                <a:solidFill>
                  <a:schemeClr val="bg1"/>
                </a:solidFill>
              </a:rPr>
              <a:t>Tìm hiểu, phân tích ph</a:t>
            </a:r>
            <a:r>
              <a:rPr lang="en-US" altLang="en-US" sz="2400">
                <a:solidFill>
                  <a:schemeClr val="bg1"/>
                </a:solidFill>
              </a:rPr>
              <a:t>ư</a:t>
            </a:r>
            <a:r>
              <a:rPr lang="en-US" altLang="en-US" sz="2400">
                <a:solidFill>
                  <a:schemeClr val="bg1"/>
                </a:solidFill>
              </a:rPr>
              <a:t>ơng pháp </a:t>
            </a:r>
            <a:r>
              <a:rPr lang="en-US" altLang="en-US" sz="2400">
                <a:solidFill>
                  <a:schemeClr val="bg1"/>
                </a:solidFill>
              </a:rPr>
              <a:t>đ</a:t>
            </a:r>
            <a:r>
              <a:rPr lang="en-US" altLang="en-US" sz="2400">
                <a:solidFill>
                  <a:schemeClr val="bg1"/>
                </a:solidFill>
              </a:rPr>
              <a:t>ánh giá tính khả dụng dựa trên chuyên gia.</a:t>
            </a:r>
            <a:endParaRPr lang="en-US" altLang="en-US" sz="2400">
              <a:solidFill>
                <a:schemeClr val="bg1"/>
              </a:solidFill>
            </a:endParaRPr>
          </a:p>
        </p:txBody>
      </p:sp>
      <p:sp>
        <p:nvSpPr>
          <p:cNvPr id="41" name="Text Box 40"/>
          <p:cNvSpPr txBox="1"/>
          <p:nvPr/>
        </p:nvSpPr>
        <p:spPr>
          <a:xfrm>
            <a:off x="16006445" y="27254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a:t>
            </a:r>
            <a:r>
              <a:rPr lang="en-US" altLang="en-US" sz="2400">
                <a:solidFill>
                  <a:schemeClr val="bg1"/>
                </a:solidFill>
              </a:rPr>
              <a:t>ư</a:t>
            </a:r>
            <a:r>
              <a:rPr lang="en-US" altLang="en-US" sz="2400">
                <a:solidFill>
                  <a:schemeClr val="bg1"/>
                </a:solidFill>
              </a:rPr>
              <a:t>ơng pháp (Heuristic Evaluation, Cognitive Walkthrough) vào GrabFood</a:t>
            </a:r>
            <a:endParaRPr lang="en-US" altLang="en-US" sz="2400">
              <a:solidFill>
                <a:schemeClr val="bg1"/>
              </a:solidFill>
            </a:endParaRPr>
          </a:p>
        </p:txBody>
      </p:sp>
      <p:sp>
        <p:nvSpPr>
          <p:cNvPr id="42" name="Text Box 41"/>
          <p:cNvSpPr txBox="1"/>
          <p:nvPr/>
        </p:nvSpPr>
        <p:spPr>
          <a:xfrm>
            <a:off x="18093055" y="39363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a:t>
            </a:r>
            <a:r>
              <a:rPr lang="en-US" altLang="en-US" sz="2400">
                <a:solidFill>
                  <a:schemeClr val="bg1"/>
                </a:solidFill>
              </a:rPr>
              <a:t>ề xuất giải pháp cải tiến trải nghiệm ng</a:t>
            </a:r>
            <a:r>
              <a:rPr lang="en-US" altLang="en-US" sz="2400">
                <a:solidFill>
                  <a:schemeClr val="bg1"/>
                </a:solidFill>
              </a:rPr>
              <a:t>ư</a:t>
            </a:r>
            <a:r>
              <a:rPr lang="en-US" altLang="en-US" sz="2400">
                <a:solidFill>
                  <a:schemeClr val="bg1"/>
                </a:solidFill>
              </a:rPr>
              <a:t>ời dùng</a:t>
            </a:r>
            <a:endParaRPr lang="en-US" altLang="en-US" sz="2400">
              <a:solidFill>
                <a:schemeClr val="bg1"/>
              </a:solidFill>
            </a:endParaRPr>
          </a:p>
        </p:txBody>
      </p:sp>
      <p:sp>
        <p:nvSpPr>
          <p:cNvPr id="2" name="Text Box 1"/>
          <p:cNvSpPr txBox="1"/>
          <p:nvPr/>
        </p:nvSpPr>
        <p:spPr>
          <a:xfrm>
            <a:off x="49403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a:t>
            </a:r>
            <a:r>
              <a:rPr lang="en-US" altLang="en-US" sz="2800">
                <a:solidFill>
                  <a:schemeClr val="bg1"/>
                </a:solidFill>
                <a:latin typeface="Segoe UI Black" panose="020B0A02040204020203" charset="0"/>
                <a:cs typeface="Segoe UI Black" panose="020B0A02040204020203" charset="0"/>
              </a:rPr>
              <a:t>ĐÍ</a:t>
            </a:r>
            <a:r>
              <a:rPr lang="en-US" altLang="en-US" sz="2800">
                <a:solidFill>
                  <a:schemeClr val="bg1"/>
                </a:solidFill>
                <a:latin typeface="Segoe UI Black" panose="020B0A02040204020203" charset="0"/>
                <a:cs typeface="Segoe UI Black" panose="020B0A02040204020203" charset="0"/>
              </a:rPr>
              <a:t>CH NGHI</a:t>
            </a:r>
            <a:r>
              <a:rPr lang="en-US" altLang="en-US" sz="2800">
                <a:solidFill>
                  <a:schemeClr val="bg1"/>
                </a:solidFill>
                <a:latin typeface="Segoe UI Black" panose="020B0A02040204020203" charset="0"/>
                <a:cs typeface="Segoe UI Black" panose="020B0A02040204020203" charset="0"/>
              </a:rPr>
              <a:t>Ê</a:t>
            </a:r>
            <a:r>
              <a:rPr lang="en-US" altLang="en-US" sz="2800">
                <a:solidFill>
                  <a:schemeClr val="bg1"/>
                </a:solidFill>
                <a:latin typeface="Segoe UI Black" panose="020B0A02040204020203" charset="0"/>
                <a:cs typeface="Segoe UI Black" panose="020B0A02040204020203" charset="0"/>
              </a:rPr>
              <a:t>N CỨU</a:t>
            </a:r>
            <a:endParaRPr lang="en-US" altLang="en-US" sz="2800">
              <a:solidFill>
                <a:schemeClr val="bg1"/>
              </a:solidFill>
              <a:latin typeface="Segoe UI Black" panose="020B0A02040204020203" charset="0"/>
              <a:cs typeface="Segoe UI Black" panose="020B0A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a:t>
            </a:r>
            <a:r>
              <a:rPr lang="en-US" altLang="en-US" sz="2800">
                <a:solidFill>
                  <a:schemeClr val="bg1"/>
                </a:solidFill>
                <a:latin typeface="Segoe UI Black" panose="020B0A02040204020203" charset="0"/>
                <a:cs typeface="Segoe UI Black" panose="020B0A02040204020203" charset="0"/>
              </a:rPr>
              <a:t>ĐÍ</a:t>
            </a:r>
            <a:r>
              <a:rPr lang="en-US" altLang="en-US" sz="2800">
                <a:solidFill>
                  <a:schemeClr val="bg1"/>
                </a:solidFill>
                <a:latin typeface="Segoe UI Black" panose="020B0A02040204020203" charset="0"/>
                <a:cs typeface="Segoe UI Black" panose="020B0A02040204020203" charset="0"/>
              </a:rPr>
              <a:t>CH NGHI</a:t>
            </a:r>
            <a:r>
              <a:rPr lang="en-US" altLang="en-US" sz="2800">
                <a:solidFill>
                  <a:schemeClr val="bg1"/>
                </a:solidFill>
                <a:latin typeface="Segoe UI Black" panose="020B0A02040204020203" charset="0"/>
                <a:cs typeface="Segoe UI Black" panose="020B0A02040204020203" charset="0"/>
              </a:rPr>
              <a:t>Ê</a:t>
            </a:r>
            <a:r>
              <a:rPr lang="en-US" altLang="en-US" sz="2800">
                <a:solidFill>
                  <a:schemeClr val="bg1"/>
                </a:solidFill>
                <a:latin typeface="Segoe UI Black" panose="020B0A02040204020203" charset="0"/>
                <a:cs typeface="Segoe UI Black" panose="020B0A02040204020203" charset="0"/>
              </a:rPr>
              <a:t>N CỨU</a:t>
            </a:r>
            <a:endParaRPr lang="en-US" altLang="en-US" sz="2800">
              <a:solidFill>
                <a:schemeClr val="bg1"/>
              </a:solidFill>
              <a:latin typeface="Segoe UI Black" panose="020B0A02040204020203" charset="0"/>
              <a:cs typeface="Segoe UI Black" panose="020B0A02040204020203" charset="0"/>
            </a:endParaRPr>
          </a:p>
        </p:txBody>
      </p:sp>
      <p:sp>
        <p:nvSpPr>
          <p:cNvPr id="6" name="Text Box 5"/>
          <p:cNvSpPr txBox="1"/>
          <p:nvPr/>
        </p:nvSpPr>
        <p:spPr>
          <a:xfrm>
            <a:off x="-979297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a:t>
            </a:r>
            <a:r>
              <a:rPr lang="en-US" altLang="en-US" sz="2400">
                <a:solidFill>
                  <a:schemeClr val="bg1"/>
                </a:solidFill>
              </a:rPr>
              <a:t>ư</a:t>
            </a:r>
            <a:r>
              <a:rPr lang="en-US" altLang="en-US" sz="2400">
                <a:solidFill>
                  <a:schemeClr val="bg1"/>
                </a:solidFill>
              </a:rPr>
              <a:t>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a:t>
            </a:r>
            <a:r>
              <a:rPr lang="en-US" altLang="en-US" sz="2400">
                <a:solidFill>
                  <a:schemeClr val="bg1"/>
                </a:solidFill>
              </a:rPr>
              <a:t>ề xuất giải pháp cải tiến trải nghiệm ng</a:t>
            </a:r>
            <a:r>
              <a:rPr lang="en-US" altLang="en-US" sz="2400">
                <a:solidFill>
                  <a:schemeClr val="bg1"/>
                </a:solidFill>
              </a:rPr>
              <a:t>ư</a:t>
            </a:r>
            <a:r>
              <a:rPr lang="en-US" altLang="en-US" sz="2400">
                <a:solidFill>
                  <a:schemeClr val="bg1"/>
                </a:solidFill>
              </a:rPr>
              <a:t>ời dùng</a:t>
            </a:r>
            <a:endParaRPr lang="en-US" altLang="en-US" sz="2400">
              <a:solidFill>
                <a:schemeClr val="bg1"/>
              </a:solidFill>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ỐI T</a:t>
            </a:r>
            <a:r>
              <a:rPr lang="en-US" altLang="en-US" sz="2400">
                <a:solidFill>
                  <a:schemeClr val="bg1"/>
                </a:solidFill>
                <a:latin typeface="Segoe UI Black" panose="020B0A02040204020203" charset="0"/>
                <a:cs typeface="Segoe UI Black" panose="020B0A02040204020203" charset="0"/>
              </a:rPr>
              <a:t>Ư</a:t>
            </a:r>
            <a:r>
              <a:rPr lang="en-US" altLang="en-US" sz="2400">
                <a:solidFill>
                  <a:schemeClr val="bg1"/>
                </a:solidFill>
                <a:latin typeface="Segoe UI Black" panose="020B0A02040204020203" charset="0"/>
                <a:cs typeface="Segoe UI Black" panose="020B0A02040204020203" charset="0"/>
              </a:rPr>
              <a:t>ỢNG V</a:t>
            </a:r>
            <a:r>
              <a:rPr lang="en-US" altLang="en-US" sz="2400">
                <a:solidFill>
                  <a:schemeClr val="bg1"/>
                </a:solidFill>
                <a:latin typeface="Segoe UI Black" panose="020B0A02040204020203" charset="0"/>
                <a:cs typeface="Segoe UI Black" panose="020B0A02040204020203" charset="0"/>
              </a:rPr>
              <a:t>À</a:t>
            </a:r>
            <a:r>
              <a:rPr lang="en-US" altLang="en-US" sz="2400">
                <a:solidFill>
                  <a:schemeClr val="bg1"/>
                </a:solidFill>
                <a:latin typeface="Segoe UI Black" panose="020B0A02040204020203" charset="0"/>
                <a:cs typeface="Segoe UI Black" panose="020B0A02040204020203" charset="0"/>
              </a:rPr>
              <a:t> PHẠM VI NGHI</a:t>
            </a:r>
            <a:r>
              <a:rPr lang="en-US" altLang="en-US" sz="2400">
                <a:solidFill>
                  <a:schemeClr val="bg1"/>
                </a:solidFill>
                <a:latin typeface="Segoe UI Black" panose="020B0A02040204020203" charset="0"/>
                <a:cs typeface="Segoe UI Black" panose="020B0A02040204020203" charset="0"/>
              </a:rPr>
              <a:t>Ê</a:t>
            </a:r>
            <a:r>
              <a:rPr lang="en-US" altLang="en-US" sz="2400">
                <a:solidFill>
                  <a:schemeClr val="bg1"/>
                </a:solidFill>
                <a:latin typeface="Segoe UI Black" panose="020B0A02040204020203" charset="0"/>
                <a:cs typeface="Segoe UI Black" panose="020B0A02040204020203" charset="0"/>
              </a:rPr>
              <a:t>N CỨU</a:t>
            </a:r>
            <a:endParaRPr lang="en-US" altLang="en-US" sz="2400">
              <a:solidFill>
                <a:schemeClr val="bg1"/>
              </a:solidFill>
              <a:latin typeface="Segoe UI Black" panose="020B0A02040204020203" charset="0"/>
              <a:cs typeface="Segoe UI Black" panose="020B0A02040204020203" charset="0"/>
            </a:endParaRPr>
          </a:p>
        </p:txBody>
      </p:sp>
      <p:sp>
        <p:nvSpPr>
          <p:cNvPr id="16" name="Text Box 15"/>
          <p:cNvSpPr txBox="1"/>
          <p:nvPr/>
        </p:nvSpPr>
        <p:spPr>
          <a:xfrm>
            <a:off x="-4237990"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4157980"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a:t>
            </a:r>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2" name="Text Box 21"/>
          <p:cNvSpPr txBox="1"/>
          <p:nvPr/>
        </p:nvSpPr>
        <p:spPr>
          <a:xfrm>
            <a:off x="-5472430" y="1106805"/>
            <a:ext cx="540575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7" name="Text Box 26"/>
          <p:cNvSpPr txBox="1"/>
          <p:nvPr/>
        </p:nvSpPr>
        <p:spPr>
          <a:xfrm>
            <a:off x="294005" y="-52197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31" name="Text Box 30"/>
          <p:cNvSpPr txBox="1"/>
          <p:nvPr/>
        </p:nvSpPr>
        <p:spPr>
          <a:xfrm>
            <a:off x="294005" y="174625"/>
            <a:ext cx="561784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HIỆN THỰC H</a:t>
            </a:r>
            <a:r>
              <a:rPr lang="en-US" altLang="en-US" sz="2400">
                <a:solidFill>
                  <a:schemeClr val="bg1"/>
                </a:solidFill>
                <a:latin typeface="Segoe UI Black" panose="020B0A02040204020203" charset="0"/>
                <a:cs typeface="Segoe UI Black" panose="020B0A02040204020203" charset="0"/>
              </a:rPr>
              <a:t>Ó</a:t>
            </a:r>
            <a:r>
              <a:rPr lang="en-US" altLang="en-US" sz="2400">
                <a:solidFill>
                  <a:schemeClr val="bg1"/>
                </a:solidFill>
                <a:latin typeface="Segoe UI Black" panose="020B0A02040204020203" charset="0"/>
                <a:cs typeface="Segoe UI Black" panose="020B0A02040204020203" charset="0"/>
              </a:rPr>
              <a:t>A NGHI</a:t>
            </a:r>
            <a:r>
              <a:rPr lang="en-US" altLang="en-US" sz="2400">
                <a:solidFill>
                  <a:schemeClr val="bg1"/>
                </a:solidFill>
                <a:latin typeface="Segoe UI Black" panose="020B0A02040204020203" charset="0"/>
                <a:cs typeface="Segoe UI Black" panose="020B0A02040204020203" charset="0"/>
              </a:rPr>
              <a:t>Ê</a:t>
            </a:r>
            <a:r>
              <a:rPr lang="en-US" altLang="en-US" sz="2400">
                <a:solidFill>
                  <a:schemeClr val="bg1"/>
                </a:solidFill>
                <a:latin typeface="Segoe UI Black" panose="020B0A02040204020203" charset="0"/>
                <a:cs typeface="Segoe UI Black" panose="020B0A02040204020203" charset="0"/>
              </a:rPr>
              <a:t>N CỨU</a:t>
            </a:r>
            <a:endParaRPr lang="en-US" altLang="en-US" sz="2400">
              <a:solidFill>
                <a:schemeClr val="bg1"/>
              </a:solidFill>
              <a:latin typeface="Segoe UI Black" panose="020B0A02040204020203" charset="0"/>
              <a:cs typeface="Segoe UI Black" panose="020B0A02040204020203" charset="0"/>
            </a:endParaRPr>
          </a:p>
        </p:txBody>
      </p:sp>
      <p:sp>
        <p:nvSpPr>
          <p:cNvPr id="8" name="Text Box 7"/>
          <p:cNvSpPr txBox="1"/>
          <p:nvPr/>
        </p:nvSpPr>
        <p:spPr>
          <a:xfrm>
            <a:off x="-7966710" y="3644265"/>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Lựa chọn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a:t>
            </a:r>
            <a:endParaRPr lang="en-US" altLang="en-US" sz="2400">
              <a:solidFill>
                <a:schemeClr val="bg1"/>
              </a:solidFill>
              <a:latin typeface="Times New Roman" panose="02020603050405020304" charset="0"/>
              <a:cs typeface="Times New Roman" panose="02020603050405020304" charset="0"/>
            </a:endParaRPr>
          </a:p>
        </p:txBody>
      </p:sp>
      <p:sp>
        <p:nvSpPr>
          <p:cNvPr id="12" name="Text Box 11"/>
          <p:cNvSpPr txBox="1"/>
          <p:nvPr/>
        </p:nvSpPr>
        <p:spPr>
          <a:xfrm>
            <a:off x="-3596005" y="4519930"/>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Chuẩn bị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a:t>
            </a:r>
            <a:endParaRPr lang="en-US" altLang="en-US" sz="2400">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8121650" y="4418965"/>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a:t>
            </a:r>
            <a:endParaRPr lang="en-US" altLang="en-US" sz="2400">
              <a:solidFill>
                <a:schemeClr val="bg1"/>
              </a:solidFill>
              <a:latin typeface="Times New Roman" panose="02020603050405020304" charset="0"/>
              <a:cs typeface="Times New Roman" panose="02020603050405020304" charset="0"/>
            </a:endParaRPr>
          </a:p>
        </p:txBody>
      </p:sp>
      <p:sp>
        <p:nvSpPr>
          <p:cNvPr id="15" name="Text Box 14"/>
          <p:cNvSpPr txBox="1"/>
          <p:nvPr/>
        </p:nvSpPr>
        <p:spPr>
          <a:xfrm>
            <a:off x="-5327650" y="5193665"/>
            <a:ext cx="515366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kết quả và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a:t>
            </a:r>
            <a:endParaRPr lang="en-US" altLang="en-US" sz="2400">
              <a:solidFill>
                <a:schemeClr val="bg1"/>
              </a:solidFill>
              <a:latin typeface="Times New Roman" panose="02020603050405020304" charset="0"/>
              <a:cs typeface="Times New Roman" panose="02020603050405020304" charset="0"/>
            </a:endParaRPr>
          </a:p>
        </p:txBody>
      </p:sp>
      <p:sp>
        <p:nvSpPr>
          <p:cNvPr id="18" name="Text Box 17"/>
          <p:cNvSpPr txBox="1"/>
          <p:nvPr/>
        </p:nvSpPr>
        <p:spPr>
          <a:xfrm>
            <a:off x="487680" y="1004570"/>
            <a:ext cx="9324340" cy="341503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Giai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oạn 1: Nghiên cứu l</a:t>
            </a:r>
            <a:r>
              <a:rPr lang="en-US" altLang="en-US" sz="2400">
                <a:solidFill>
                  <a:schemeClr val="bg1"/>
                </a:solidFill>
                <a:latin typeface="Times New Roman" panose="02020603050405020304" charset="0"/>
                <a:cs typeface="Times New Roman" panose="02020603050405020304" charset="0"/>
              </a:rPr>
              <a:t>ý</a:t>
            </a:r>
            <a:r>
              <a:rPr lang="en-US" altLang="en-US" sz="2400">
                <a:solidFill>
                  <a:schemeClr val="bg1"/>
                </a:solidFill>
                <a:latin typeface="Times New Roman" panose="02020603050405020304" charset="0"/>
                <a:cs typeface="Times New Roman" panose="02020603050405020304" charset="0"/>
              </a:rPr>
              <a:t> thuyết.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oạn 2: Chọn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(Heuristic Evaluation).</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oạn 3: Chuẩn bị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(chuyên gia, danh sách kiểm tra).</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oạn 4: Thực hiện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(theo checklist).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oạn 5: Phân tích và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a:t>
            </a:r>
            <a:endParaRPr lang="en-US" altLang="en-US" sz="2400">
              <a:solidFill>
                <a:schemeClr val="bg1"/>
              </a:solidFill>
              <a:latin typeface="Times New Roman" panose="02020603050405020304" charset="0"/>
              <a:cs typeface="Times New Roman" panose="02020603050405020304" charset="0"/>
            </a:endParaRPr>
          </a:p>
        </p:txBody>
      </p:sp>
      <p:sp>
        <p:nvSpPr>
          <p:cNvPr id="20" name="Text Box 19"/>
          <p:cNvSpPr txBox="1"/>
          <p:nvPr/>
        </p:nvSpPr>
        <p:spPr>
          <a:xfrm>
            <a:off x="-9295765" y="1098550"/>
            <a:ext cx="92964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1.Visibilityof system status (Hiển thị trạng thái hệ thống)</a:t>
            </a:r>
            <a:endParaRPr lang="en-US" altLang="en-US" sz="2400">
              <a:solidFill>
                <a:schemeClr val="bg1"/>
              </a:solidFill>
              <a:latin typeface="Times New Roman" panose="02020603050405020304" charset="0"/>
              <a:cs typeface="Times New Roman" panose="02020603050405020304" charset="0"/>
            </a:endParaRPr>
          </a:p>
        </p:txBody>
      </p:sp>
      <p:sp>
        <p:nvSpPr>
          <p:cNvPr id="21" name="Text Box 20"/>
          <p:cNvSpPr txBox="1"/>
          <p:nvPr/>
        </p:nvSpPr>
        <p:spPr>
          <a:xfrm>
            <a:off x="-9133205" y="1574800"/>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xe</a:t>
            </a:r>
            <a:endParaRPr lang="en-US" altLang="en-US" sz="2000">
              <a:solidFill>
                <a:schemeClr val="bg1"/>
              </a:solidFill>
              <a:latin typeface="Times New Roman" panose="02020603050405020304" charset="0"/>
              <a:cs typeface="Times New Roman" panose="02020603050405020304" charset="0"/>
            </a:endParaRPr>
          </a:p>
        </p:txBody>
      </p:sp>
      <p:sp>
        <p:nvSpPr>
          <p:cNvPr id="24" name="Text Box 23"/>
          <p:cNvSpPr txBox="1"/>
          <p:nvPr/>
        </p:nvSpPr>
        <p:spPr>
          <a:xfrm>
            <a:off x="15935325" y="3035300"/>
            <a:ext cx="7560945" cy="255333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xuất:</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Cải thiện tốc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ộ tải: Tối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u hóa hệ thống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giảm thời gian tải vị trí xe,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ặc biệt trong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iều kiện mạng yếu.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Hiển thị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thông tin chuyến xe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Thông báo chi tiết: Cung cấp thông báo chi tiết về trạng thái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Thông báo thời gian thực: Cập nhật trạng thái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theo thời gian thực, giảm thiểu sự chờ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ợi và lo lắng của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p:txBody>
      </p:sp>
      <p:sp>
        <p:nvSpPr>
          <p:cNvPr id="26" name="Text Box 25"/>
          <p:cNvSpPr txBox="1"/>
          <p:nvPr/>
        </p:nvSpPr>
        <p:spPr>
          <a:xfrm>
            <a:off x="122555" y="-820420"/>
            <a:ext cx="70643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a:t>
            </a:r>
            <a:r>
              <a:rPr lang="en-US" altLang="en-US" sz="2400">
                <a:solidFill>
                  <a:schemeClr val="bg1"/>
                </a:solidFill>
                <a:latin typeface="Times New Roman" panose="02020603050405020304" charset="0"/>
                <a:cs typeface="Times New Roman" panose="02020603050405020304" charset="0"/>
              </a:rPr>
              <a:t>ánh giá dựa vào danh sách kiểm tra (checklist)  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8" name="Text Box 27"/>
          <p:cNvSpPr txBox="1"/>
          <p:nvPr/>
        </p:nvSpPr>
        <p:spPr>
          <a:xfrm>
            <a:off x="-8488680" y="840105"/>
            <a:ext cx="8489315"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Quy trình nghiên cứu trong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ồ án này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chia thành các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cụ thể nhằm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và cải tiến tính khả dụng của ứng dụng GrabFood. Các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nghiên cứu bao gồm từ việc xác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mục tiêu nghiên cứu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việc phân tích, thiết kế giải pháp cải tiến, và cuối cùng là viết báo cáo tổng kết. </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Mô tả chi tiết các b</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ớc nghiên cứu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ã tiến hành và cách thức nghiên cứu.</a:t>
            </a:r>
            <a:endParaRPr lang="en-US" altLang="en-US" sz="2400">
              <a:solidFill>
                <a:schemeClr val="bg1"/>
              </a:solidFill>
              <a:latin typeface="Times New Roman" panose="02020603050405020304" charset="0"/>
              <a:cs typeface="Times New Roman" panose="02020603050405020304" charset="0"/>
            </a:endParaRPr>
          </a:p>
        </p:txBody>
      </p:sp>
      <p:sp>
        <p:nvSpPr>
          <p:cNvPr id="34" name="Text Box 33"/>
          <p:cNvSpPr txBox="1"/>
          <p:nvPr/>
        </p:nvSpPr>
        <p:spPr>
          <a:xfrm>
            <a:off x="13084175" y="2710815"/>
            <a:ext cx="6096000" cy="407670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xuất: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Cải thiện tốc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ộ tải: Tối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u hóa hệ thống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giảm thời gian tải vị trí xe,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ặc biệt trong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iều kiện mạng yếu. </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Hiển thị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thông tin chuyến xe </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Thông báo chi tiết: Cung cấp thông báo chi tiết về trạng thái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Thông báo thời gian thực: Cập nhật trạng thái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theo thời gian thực, giảm thiểu sự chờ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ợi và lo lắng của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p:txBody>
      </p:sp>
      <p:sp>
        <p:nvSpPr>
          <p:cNvPr id="35" name="Text Box 34"/>
          <p:cNvSpPr txBox="1"/>
          <p:nvPr/>
        </p:nvSpPr>
        <p:spPr>
          <a:xfrm>
            <a:off x="13084175" y="1558925"/>
            <a:ext cx="5710555" cy="101473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a:t>
            </a:r>
            <a:r>
              <a:rPr lang="en-US" altLang="en-US" sz="2000">
                <a:solidFill>
                  <a:schemeClr val="bg1"/>
                </a:solidFill>
                <a:latin typeface="Times New Roman" panose="02020603050405020304" charset="0"/>
                <a:cs typeface="Times New Roman" panose="02020603050405020304" charset="0"/>
              </a:rPr>
              <a:t>Thời gian tải vị trí xe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ôi khi chậm, không có thông báo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về việc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ang tải dữ liệu.</a:t>
            </a:r>
            <a:endParaRPr lang="en-US" altLang="en-US" sz="2000">
              <a:solidFill>
                <a:schemeClr val="bg1"/>
              </a:solidFill>
              <a:latin typeface="Times New Roman" panose="02020603050405020304" charset="0"/>
              <a:cs typeface="Times New Roman" panose="02020603050405020304" charset="0"/>
            </a:endParaRPr>
          </a:p>
        </p:txBody>
      </p:sp>
      <p:pic>
        <p:nvPicPr>
          <p:cNvPr id="37" name="Picture 36"/>
          <p:cNvPicPr>
            <a:picLocks noChangeAspect="1"/>
          </p:cNvPicPr>
          <p:nvPr/>
        </p:nvPicPr>
        <p:blipFill>
          <a:blip r:embed="rId2"/>
          <a:stretch>
            <a:fillRect/>
          </a:stretch>
        </p:blipFill>
        <p:spPr>
          <a:xfrm>
            <a:off x="-2403475" y="2090420"/>
            <a:ext cx="2054225" cy="3705860"/>
          </a:xfrm>
          <a:prstGeom prst="rect">
            <a:avLst/>
          </a:prstGeom>
        </p:spPr>
      </p:pic>
      <p:pic>
        <p:nvPicPr>
          <p:cNvPr id="38" name="Picture 37"/>
          <p:cNvPicPr>
            <a:picLocks noChangeAspect="1"/>
          </p:cNvPicPr>
          <p:nvPr/>
        </p:nvPicPr>
        <p:blipFill>
          <a:blip r:embed="rId3"/>
          <a:stretch>
            <a:fillRect/>
          </a:stretch>
        </p:blipFill>
        <p:spPr>
          <a:xfrm>
            <a:off x="-5292090" y="2090420"/>
            <a:ext cx="2096135" cy="3667760"/>
          </a:xfrm>
          <a:prstGeom prst="rect">
            <a:avLst/>
          </a:prstGeom>
        </p:spPr>
      </p:pic>
      <p:sp>
        <p:nvSpPr>
          <p:cNvPr id="39" name="Text Box 38"/>
          <p:cNvSpPr txBox="1"/>
          <p:nvPr/>
        </p:nvSpPr>
        <p:spPr>
          <a:xfrm>
            <a:off x="-2533650" y="1585595"/>
            <a:ext cx="2484120"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Đặt </a:t>
            </a:r>
            <a:r>
              <a:rPr lang="vi-VN" altLang="en-US" sz="2000">
                <a:solidFill>
                  <a:schemeClr val="bg1"/>
                </a:solidFill>
                <a:latin typeface="Times New Roman" panose="02020603050405020304" charset="0"/>
                <a:cs typeface="Times New Roman" panose="02020603050405020304" charset="0"/>
              </a:rPr>
              <a:t>hàng</a:t>
            </a:r>
            <a:endParaRPr lang="vi-VN" altLang="en-US" sz="20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ĐÍCH NGHIÊN CỨU</a:t>
            </a:r>
            <a:endParaRPr lang="en-US" altLang="en-US" sz="2800">
              <a:solidFill>
                <a:schemeClr val="bg1"/>
              </a:solidFill>
              <a:latin typeface="Segoe UI Black" panose="020B0A02040204020203" charset="0"/>
              <a:cs typeface="Segoe UI Black" panose="020B0A02040204020203" charset="0"/>
            </a:endParaRPr>
          </a:p>
        </p:txBody>
      </p:sp>
      <p:sp>
        <p:nvSpPr>
          <p:cNvPr id="6" name="Text Box 5"/>
          <p:cNvSpPr txBox="1"/>
          <p:nvPr/>
        </p:nvSpPr>
        <p:spPr>
          <a:xfrm>
            <a:off x="-979297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phư</a:t>
            </a:r>
            <a:r>
              <a:rPr lang="en-US" altLang="en-US" sz="2400">
                <a:solidFill>
                  <a:schemeClr val="bg1"/>
                </a:solidFill>
              </a:rPr>
              <a:t>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Đề xuất giải pháp cải tiến trải nghiệm ng</a:t>
            </a:r>
            <a:r>
              <a:rPr lang="en-US" altLang="en-US" sz="2400">
                <a:solidFill>
                  <a:schemeClr val="bg1"/>
                </a:solidFill>
              </a:rPr>
              <a:t>ười dùng</a:t>
            </a:r>
            <a:endParaRPr lang="en-US" altLang="en-US" sz="2400">
              <a:solidFill>
                <a:schemeClr val="bg1"/>
              </a:solidFill>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ĐỐI TƯỢNG VÀ PHẠM VI NGHIÊN CỨU</a:t>
            </a:r>
            <a:endParaRPr lang="en-US" altLang="en-US" sz="2400">
              <a:solidFill>
                <a:schemeClr val="bg1"/>
              </a:solidFill>
              <a:latin typeface="Segoe UI Black" panose="020B0A02040204020203" charset="0"/>
              <a:cs typeface="Segoe UI Black" panose="020B0A02040204020203" charset="0"/>
            </a:endParaRPr>
          </a:p>
        </p:txBody>
      </p:sp>
      <p:sp>
        <p:nvSpPr>
          <p:cNvPr id="16" name="Text Box 15"/>
          <p:cNvSpPr txBox="1"/>
          <p:nvPr/>
        </p:nvSpPr>
        <p:spPr>
          <a:xfrm>
            <a:off x="-4237990"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Đối t</a:t>
            </a:r>
            <a:r>
              <a:rPr lang="en-US" altLang="en-US" sz="2400">
                <a:solidFill>
                  <a:schemeClr val="bg1"/>
                </a:solidFill>
                <a:latin typeface="Times New Roman" panose="02020603050405020304" charset="0"/>
                <a:cs typeface="Times New Roman" panose="02020603050405020304" charset="0"/>
              </a:rPr>
              <a:t>ượng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4157980"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Đ</a:t>
            </a:r>
            <a:r>
              <a:rPr lang="en-US" altLang="en-US" sz="2400">
                <a:solidFill>
                  <a:schemeClr val="bg1"/>
                </a:solidFill>
                <a:latin typeface="Segoe UI Black" panose="020B0A02040204020203" charset="0"/>
                <a:cs typeface="Segoe UI Black" panose="020B0A02040204020203" charset="0"/>
              </a:rPr>
              <a:t>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2" name="Text Box 21"/>
          <p:cNvSpPr txBox="1"/>
          <p:nvPr/>
        </p:nvSpPr>
        <p:spPr>
          <a:xfrm>
            <a:off x="-5472430" y="1106805"/>
            <a:ext cx="540575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7" name="Text Box 26"/>
          <p:cNvSpPr txBox="1"/>
          <p:nvPr/>
        </p:nvSpPr>
        <p:spPr>
          <a:xfrm>
            <a:off x="294005" y="-52197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29" name="Text Box 28"/>
          <p:cNvSpPr txBox="1"/>
          <p:nvPr/>
        </p:nvSpPr>
        <p:spPr>
          <a:xfrm>
            <a:off x="-10749915" y="922020"/>
            <a:ext cx="10575925" cy="230695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Cognitive Walkthrough là một phương pháp đánh giá khác, tập trung vào việc mô phỏng cách người dùng sẽ thực hiện một nhiệm vụ cụ thể trên hệ thống. Các chuyên gia sẽ đặt mình vào vị trí của người dùng và đi qua từng bước của nhiệm vụ, xác định các rào cản và điểm khó khăn mà người dùng có thể gặp phải.</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Phương pháp này tập trung vào việc mô phỏng hành vi của người dùng để </a:t>
            </a:r>
            <a:r>
              <a:rPr lang="en-US" altLang="en-US" sz="2400">
                <a:solidFill>
                  <a:schemeClr val="bg1"/>
                </a:solidFill>
                <a:latin typeface="Times New Roman" panose="02020603050405020304" charset="0"/>
                <a:cs typeface="Times New Roman" panose="02020603050405020304" charset="0"/>
              </a:rPr>
              <a:t>đánh giá cách họ thực hiện một nhiệm vụ cụ thể</a:t>
            </a:r>
            <a:endParaRPr lang="en-US" altLang="en-US" sz="2400">
              <a:solidFill>
                <a:schemeClr val="bg1"/>
              </a:solidFill>
              <a:latin typeface="Times New Roman" panose="02020603050405020304" charset="0"/>
              <a:cs typeface="Times New Roman" panose="02020603050405020304" charset="0"/>
            </a:endParaRPr>
          </a:p>
        </p:txBody>
      </p:sp>
      <p:sp>
        <p:nvSpPr>
          <p:cNvPr id="30" name="Text Box 29"/>
          <p:cNvSpPr txBox="1"/>
          <p:nvPr/>
        </p:nvSpPr>
        <p:spPr>
          <a:xfrm>
            <a:off x="-5593715" y="3454400"/>
            <a:ext cx="555244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 Các bư</a:t>
            </a:r>
            <a:r>
              <a:rPr lang="en-US" altLang="en-US" sz="2400">
                <a:solidFill>
                  <a:schemeClr val="bg1"/>
                </a:solidFill>
                <a:latin typeface="Times New Roman" panose="02020603050405020304" charset="0"/>
                <a:cs typeface="Times New Roman" panose="02020603050405020304" charset="0"/>
              </a:rPr>
              <a:t>ớc chính: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1.Xác định các nhiệm vụ người dùng cần hoàn thành.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2.Chia nhiệm vụ thành từng bư</a:t>
            </a:r>
            <a:r>
              <a:rPr lang="en-US" altLang="en-US" sz="2400">
                <a:solidFill>
                  <a:schemeClr val="bg1"/>
                </a:solidFill>
                <a:latin typeface="Times New Roman" panose="02020603050405020304" charset="0"/>
                <a:cs typeface="Times New Roman" panose="02020603050405020304" charset="0"/>
              </a:rPr>
              <a:t>ớc cụ thể.</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3.Trả lời các câu hỏi đ</a:t>
            </a:r>
            <a:r>
              <a:rPr lang="en-US" altLang="en-US" sz="2400">
                <a:solidFill>
                  <a:schemeClr val="bg1"/>
                </a:solidFill>
                <a:latin typeface="Times New Roman" panose="02020603050405020304" charset="0"/>
                <a:cs typeface="Times New Roman" panose="02020603050405020304" charset="0"/>
              </a:rPr>
              <a:t>ánh giá, </a:t>
            </a:r>
            <a:endParaRPr lang="en-US" altLang="en-US" sz="2400">
              <a:solidFill>
                <a:schemeClr val="bg1"/>
              </a:solidFill>
              <a:latin typeface="Times New Roman" panose="02020603050405020304" charset="0"/>
              <a:cs typeface="Times New Roman" panose="02020603050405020304" charset="0"/>
            </a:endParaRPr>
          </a:p>
        </p:txBody>
      </p:sp>
      <p:sp>
        <p:nvSpPr>
          <p:cNvPr id="31" name="Text Box 30"/>
          <p:cNvSpPr txBox="1"/>
          <p:nvPr/>
        </p:nvSpPr>
        <p:spPr>
          <a:xfrm>
            <a:off x="285115" y="-460375"/>
            <a:ext cx="561784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HIỆN THỰC HÓA NGHIÊN CỨU</a:t>
            </a:r>
            <a:endParaRPr lang="en-US" altLang="en-US" sz="2400">
              <a:solidFill>
                <a:schemeClr val="bg1"/>
              </a:solidFill>
              <a:latin typeface="Segoe UI Black" panose="020B0A02040204020203" charset="0"/>
              <a:cs typeface="Segoe UI Black" panose="020B0A02040204020203" charset="0"/>
            </a:endParaRPr>
          </a:p>
        </p:txBody>
      </p:sp>
      <p:sp>
        <p:nvSpPr>
          <p:cNvPr id="32" name="Text Box 31"/>
          <p:cNvSpPr txBox="1"/>
          <p:nvPr/>
        </p:nvSpPr>
        <p:spPr>
          <a:xfrm>
            <a:off x="-8663305" y="871220"/>
            <a:ext cx="8489315"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Quy trình nghiên cứu trong đồ án này được chia thành các bước cụ thể nhằm đánh giá và cải tiến tính khả dụng của ứng dụng GrabFood. Các bước nghiên cứu bao gồm từ việc xác định mục tiêu nghiên cứu </a:t>
            </a:r>
            <a:r>
              <a:rPr lang="en-US" altLang="en-US" sz="2400">
                <a:solidFill>
                  <a:schemeClr val="bg1"/>
                </a:solidFill>
                <a:latin typeface="Times New Roman" panose="02020603050405020304" charset="0"/>
                <a:cs typeface="Times New Roman" panose="02020603050405020304" charset="0"/>
              </a:rPr>
              <a:t>đến việc phân tích, thiết kế giải pháp cải tiến, và cuối cùng là viết báo cáo tổng kết. </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Mô tả chi tiết các bước nghiên cứu đã tiến hành và cách thức nghiên cứu.</a:t>
            </a:r>
            <a:endParaRPr lang="en-US" altLang="en-US" sz="2400">
              <a:solidFill>
                <a:schemeClr val="bg1"/>
              </a:solidFill>
              <a:latin typeface="Times New Roman" panose="02020603050405020304" charset="0"/>
              <a:cs typeface="Times New Roman" panose="02020603050405020304" charset="0"/>
            </a:endParaRPr>
          </a:p>
        </p:txBody>
      </p:sp>
      <p:sp>
        <p:nvSpPr>
          <p:cNvPr id="4" name="Text Box 3"/>
          <p:cNvSpPr txBox="1"/>
          <p:nvPr/>
        </p:nvSpPr>
        <p:spPr>
          <a:xfrm>
            <a:off x="-3356610" y="3547745"/>
            <a:ext cx="298767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Nghiên cứu lý</a:t>
            </a:r>
            <a:r>
              <a:rPr lang="en-US" altLang="en-US" sz="2400">
                <a:solidFill>
                  <a:schemeClr val="bg1"/>
                </a:solidFill>
                <a:latin typeface="Times New Roman" panose="02020603050405020304" charset="0"/>
                <a:cs typeface="Times New Roman" panose="02020603050405020304" charset="0"/>
              </a:rPr>
              <a:t> thuyết </a:t>
            </a:r>
            <a:endParaRPr lang="en-US" altLang="en-US" sz="24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7966710" y="3644265"/>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Lựa chọn phư</a:t>
            </a:r>
            <a:r>
              <a:rPr lang="en-US" altLang="en-US" sz="2400">
                <a:solidFill>
                  <a:schemeClr val="bg1"/>
                </a:solidFill>
                <a:latin typeface="Times New Roman" panose="02020603050405020304" charset="0"/>
                <a:cs typeface="Times New Roman" panose="02020603050405020304" charset="0"/>
              </a:rPr>
              <a:t>ơng pháp</a:t>
            </a:r>
            <a:endParaRPr lang="en-US" altLang="en-US" sz="2400">
              <a:solidFill>
                <a:schemeClr val="bg1"/>
              </a:solidFill>
              <a:latin typeface="Times New Roman" panose="02020603050405020304" charset="0"/>
              <a:cs typeface="Times New Roman" panose="02020603050405020304" charset="0"/>
            </a:endParaRPr>
          </a:p>
        </p:txBody>
      </p:sp>
      <p:sp>
        <p:nvSpPr>
          <p:cNvPr id="12" name="Text Box 11"/>
          <p:cNvSpPr txBox="1"/>
          <p:nvPr/>
        </p:nvSpPr>
        <p:spPr>
          <a:xfrm>
            <a:off x="-3596005" y="4519930"/>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Chuẩn bị đ</a:t>
            </a:r>
            <a:r>
              <a:rPr lang="en-US" altLang="en-US" sz="2400">
                <a:solidFill>
                  <a:schemeClr val="bg1"/>
                </a:solidFill>
                <a:latin typeface="Times New Roman" panose="02020603050405020304" charset="0"/>
                <a:cs typeface="Times New Roman" panose="02020603050405020304" charset="0"/>
              </a:rPr>
              <a:t>ánh giá</a:t>
            </a:r>
            <a:endParaRPr lang="en-US" altLang="en-US" sz="2400">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8121650" y="4418965"/>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a:t>
            </a:r>
            <a:r>
              <a:rPr lang="en-US" altLang="en-US" sz="2400">
                <a:solidFill>
                  <a:schemeClr val="bg1"/>
                </a:solidFill>
                <a:latin typeface="Times New Roman" panose="02020603050405020304" charset="0"/>
                <a:cs typeface="Times New Roman" panose="02020603050405020304" charset="0"/>
              </a:rPr>
              <a:t>ánh giá</a:t>
            </a:r>
            <a:endParaRPr lang="en-US" altLang="en-US" sz="2400">
              <a:solidFill>
                <a:schemeClr val="bg1"/>
              </a:solidFill>
              <a:latin typeface="Times New Roman" panose="02020603050405020304" charset="0"/>
              <a:cs typeface="Times New Roman" panose="02020603050405020304" charset="0"/>
            </a:endParaRPr>
          </a:p>
        </p:txBody>
      </p:sp>
      <p:sp>
        <p:nvSpPr>
          <p:cNvPr id="15" name="Text Box 14"/>
          <p:cNvSpPr txBox="1"/>
          <p:nvPr/>
        </p:nvSpPr>
        <p:spPr>
          <a:xfrm>
            <a:off x="-5327650" y="5193665"/>
            <a:ext cx="515366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kết quả và đ</a:t>
            </a:r>
            <a:r>
              <a:rPr lang="en-US" altLang="en-US" sz="2400">
                <a:solidFill>
                  <a:schemeClr val="bg1"/>
                </a:solidFill>
                <a:latin typeface="Times New Roman" panose="02020603050405020304" charset="0"/>
                <a:cs typeface="Times New Roman" panose="02020603050405020304" charset="0"/>
              </a:rPr>
              <a:t>ề xuất cải tiến</a:t>
            </a:r>
            <a:endParaRPr lang="en-US" altLang="en-US" sz="2400">
              <a:solidFill>
                <a:schemeClr val="bg1"/>
              </a:solidFill>
              <a:latin typeface="Times New Roman" panose="02020603050405020304" charset="0"/>
              <a:cs typeface="Times New Roman" panose="02020603050405020304" charset="0"/>
            </a:endParaRPr>
          </a:p>
        </p:txBody>
      </p:sp>
      <p:sp>
        <p:nvSpPr>
          <p:cNvPr id="18" name="Text Box 17"/>
          <p:cNvSpPr txBox="1"/>
          <p:nvPr/>
        </p:nvSpPr>
        <p:spPr>
          <a:xfrm>
            <a:off x="-9498330" y="1104900"/>
            <a:ext cx="9324340" cy="341503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Giai đoạn 1: Nghiên cứu lý thuyết.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2: Chọn phương pháp (Heuristic Evaluation).</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3: Chuẩn bị đánh giá (chuyên gia, danh sách kiểm tra).</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4: Thực hiện đánh giá (theo checklist).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5: Phân tích và đề xuất.</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122555" y="92075"/>
            <a:ext cx="70643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a:t>
            </a:r>
            <a:r>
              <a:rPr lang="en-US" altLang="en-US" sz="2400">
                <a:solidFill>
                  <a:schemeClr val="bg1"/>
                </a:solidFill>
                <a:latin typeface="Times New Roman" panose="02020603050405020304" charset="0"/>
                <a:cs typeface="Times New Roman" panose="02020603050405020304" charset="0"/>
              </a:rPr>
              <a:t>ánh giá dựa vào danh sách kiểm tra (checklist)  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0" name="Text Box 19"/>
          <p:cNvSpPr txBox="1"/>
          <p:nvPr/>
        </p:nvSpPr>
        <p:spPr>
          <a:xfrm>
            <a:off x="122555" y="1125220"/>
            <a:ext cx="92964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1.Visibilityof system status (Hiển thị trạng thái hệ thống)</a:t>
            </a:r>
            <a:endParaRPr lang="en-US" altLang="en-US" sz="2400">
              <a:solidFill>
                <a:schemeClr val="bg1"/>
              </a:solidFill>
              <a:latin typeface="Times New Roman" panose="02020603050405020304" charset="0"/>
              <a:cs typeface="Times New Roman" panose="02020603050405020304" charset="0"/>
            </a:endParaRPr>
          </a:p>
        </p:txBody>
      </p:sp>
      <p:sp>
        <p:nvSpPr>
          <p:cNvPr id="21" name="Text Box 20"/>
          <p:cNvSpPr txBox="1"/>
          <p:nvPr/>
        </p:nvSpPr>
        <p:spPr>
          <a:xfrm>
            <a:off x="285115" y="1601470"/>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xe</a:t>
            </a:r>
            <a:endParaRPr lang="en-US" altLang="en-US" sz="2000">
              <a:solidFill>
                <a:schemeClr val="bg1"/>
              </a:solidFill>
              <a:latin typeface="Times New Roman" panose="02020603050405020304" charset="0"/>
              <a:cs typeface="Times New Roman" panose="02020603050405020304" charset="0"/>
            </a:endParaRPr>
          </a:p>
        </p:txBody>
      </p:sp>
      <p:sp>
        <p:nvSpPr>
          <p:cNvPr id="23" name="Text Box 22"/>
          <p:cNvSpPr txBox="1"/>
          <p:nvPr/>
        </p:nvSpPr>
        <p:spPr>
          <a:xfrm>
            <a:off x="6132830" y="1567180"/>
            <a:ext cx="5710555" cy="101473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a:t>
            </a:r>
            <a:r>
              <a:rPr lang="en-US" altLang="en-US" sz="2000">
                <a:solidFill>
                  <a:schemeClr val="bg1"/>
                </a:solidFill>
                <a:latin typeface="Times New Roman" panose="02020603050405020304" charset="0"/>
                <a:cs typeface="Times New Roman" panose="02020603050405020304" charset="0"/>
              </a:rPr>
              <a:t>Thời gian tải vị trí xe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ôi khi chậm, không có thông báo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về việc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ang tải dữ liệu.</a:t>
            </a:r>
            <a:endParaRPr lang="en-US" altLang="en-US" sz="2000">
              <a:solidFill>
                <a:schemeClr val="bg1"/>
              </a:solidFill>
              <a:latin typeface="Times New Roman" panose="02020603050405020304" charset="0"/>
              <a:cs typeface="Times New Roman" panose="02020603050405020304" charset="0"/>
            </a:endParaRPr>
          </a:p>
        </p:txBody>
      </p:sp>
      <p:sp>
        <p:nvSpPr>
          <p:cNvPr id="24" name="Text Box 23"/>
          <p:cNvSpPr txBox="1"/>
          <p:nvPr/>
        </p:nvSpPr>
        <p:spPr>
          <a:xfrm>
            <a:off x="6096000" y="2710815"/>
            <a:ext cx="6096000" cy="407670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xuất: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Cải thiện tốc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ộ tải: Tối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u hóa hệ thống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giảm thời gian tải vị trí xe,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ặc biệt trong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iều kiện mạng yếu. </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Hiển thị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thông tin chuyến xe </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Thông báo chi tiết: Cung cấp thông báo chi tiết về trạng thái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Thông báo thời gian thực: Cập nhật trạng thái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theo thời gian thực, giảm thiểu sự chờ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ợi và lo lắng của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p:txBody>
      </p:sp>
      <p:sp>
        <p:nvSpPr>
          <p:cNvPr id="34" name="Text Box 33"/>
          <p:cNvSpPr txBox="1"/>
          <p:nvPr/>
        </p:nvSpPr>
        <p:spPr>
          <a:xfrm>
            <a:off x="-4063365" y="1653540"/>
            <a:ext cx="4064000"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ồ </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 giao hàng</a:t>
            </a:r>
            <a:endParaRPr lang="en-US" altLang="en-US" sz="2000">
              <a:solidFill>
                <a:schemeClr val="bg1"/>
              </a:solidFill>
              <a:latin typeface="Times New Roman" panose="02020603050405020304" charset="0"/>
              <a:cs typeface="Times New Roman" panose="02020603050405020304" charset="0"/>
            </a:endParaRPr>
          </a:p>
        </p:txBody>
      </p:sp>
      <p:sp>
        <p:nvSpPr>
          <p:cNvPr id="26" name="Text Box 25"/>
          <p:cNvSpPr txBox="1"/>
          <p:nvPr/>
        </p:nvSpPr>
        <p:spPr>
          <a:xfrm>
            <a:off x="12359005" y="2248535"/>
            <a:ext cx="5512435" cy="101473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Hiển thị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tiến trình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hàng, thời gian dự kiến giao hàng</a:t>
            </a:r>
            <a:r>
              <a:rPr lang="vi-VN" altLang="en-US" sz="2000">
                <a:solidFill>
                  <a:schemeClr val="bg1"/>
                </a:solidFill>
                <a:latin typeface="Times New Roman" panose="02020603050405020304" charset="0"/>
                <a:cs typeface="Times New Roman" panose="02020603050405020304" charset="0"/>
              </a:rPr>
              <a:t> , tốt giao diện hài hòa thông báo đầy đủ và chi </a:t>
            </a:r>
            <a:r>
              <a:rPr lang="vi-VN" altLang="en-US" sz="2000">
                <a:solidFill>
                  <a:schemeClr val="bg1"/>
                </a:solidFill>
                <a:latin typeface="Times New Roman" panose="02020603050405020304" charset="0"/>
                <a:cs typeface="Times New Roman" panose="02020603050405020304" charset="0"/>
              </a:rPr>
              <a:t>tiết </a:t>
            </a:r>
            <a:endParaRPr lang="vi-VN" altLang="en-US" sz="2000">
              <a:solidFill>
                <a:schemeClr val="bg1"/>
              </a:solidFill>
              <a:latin typeface="Times New Roman" panose="02020603050405020304" charset="0"/>
              <a:cs typeface="Times New Roman" panose="02020603050405020304" charset="0"/>
            </a:endParaRPr>
          </a:p>
        </p:txBody>
      </p:sp>
      <p:pic>
        <p:nvPicPr>
          <p:cNvPr id="36" name="Picture 35"/>
          <p:cNvPicPr>
            <a:picLocks noChangeAspect="1"/>
          </p:cNvPicPr>
          <p:nvPr/>
        </p:nvPicPr>
        <p:blipFill>
          <a:blip r:embed="rId2"/>
          <a:stretch>
            <a:fillRect/>
          </a:stretch>
        </p:blipFill>
        <p:spPr>
          <a:xfrm>
            <a:off x="-4319905" y="2248535"/>
            <a:ext cx="2286000" cy="3743325"/>
          </a:xfrm>
          <a:prstGeom prst="rect">
            <a:avLst/>
          </a:prstGeom>
        </p:spPr>
      </p:pic>
      <p:pic>
        <p:nvPicPr>
          <p:cNvPr id="37" name="Picture 36"/>
          <p:cNvPicPr>
            <a:picLocks noChangeAspect="1"/>
          </p:cNvPicPr>
          <p:nvPr/>
        </p:nvPicPr>
        <p:blipFill>
          <a:blip r:embed="rId3"/>
          <a:stretch>
            <a:fillRect/>
          </a:stretch>
        </p:blipFill>
        <p:spPr>
          <a:xfrm>
            <a:off x="3249295" y="2052320"/>
            <a:ext cx="2054225" cy="3705860"/>
          </a:xfrm>
          <a:prstGeom prst="rect">
            <a:avLst/>
          </a:prstGeom>
        </p:spPr>
      </p:pic>
      <p:pic>
        <p:nvPicPr>
          <p:cNvPr id="38" name="Picture 37"/>
          <p:cNvPicPr>
            <a:picLocks noChangeAspect="1"/>
          </p:cNvPicPr>
          <p:nvPr/>
        </p:nvPicPr>
        <p:blipFill>
          <a:blip r:embed="rId4"/>
          <a:stretch>
            <a:fillRect/>
          </a:stretch>
        </p:blipFill>
        <p:spPr>
          <a:xfrm>
            <a:off x="360680" y="2052320"/>
            <a:ext cx="2096135" cy="3667760"/>
          </a:xfrm>
          <a:prstGeom prst="rect">
            <a:avLst/>
          </a:prstGeom>
        </p:spPr>
      </p:pic>
      <p:sp>
        <p:nvSpPr>
          <p:cNvPr id="39" name="Text Box 38"/>
          <p:cNvSpPr txBox="1"/>
          <p:nvPr/>
        </p:nvSpPr>
        <p:spPr>
          <a:xfrm>
            <a:off x="3132455" y="1585595"/>
            <a:ext cx="2484120"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Đặt </a:t>
            </a:r>
            <a:r>
              <a:rPr lang="vi-VN" altLang="en-US" sz="2000">
                <a:solidFill>
                  <a:schemeClr val="bg1"/>
                </a:solidFill>
                <a:latin typeface="Times New Roman" panose="02020603050405020304" charset="0"/>
                <a:cs typeface="Times New Roman" panose="02020603050405020304" charset="0"/>
              </a:rPr>
              <a:t>hàng</a:t>
            </a:r>
            <a:endParaRPr lang="vi-VN" altLang="en-US" sz="20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ĐÍCH NGHIÊN CỨU</a:t>
            </a:r>
            <a:endParaRPr lang="en-US" altLang="en-US" sz="2800">
              <a:solidFill>
                <a:schemeClr val="bg1"/>
              </a:solidFill>
              <a:latin typeface="Segoe UI Black" panose="020B0A02040204020203" charset="0"/>
              <a:cs typeface="Segoe UI Black" panose="020B0A02040204020203" charset="0"/>
            </a:endParaRPr>
          </a:p>
        </p:txBody>
      </p:sp>
      <p:sp>
        <p:nvSpPr>
          <p:cNvPr id="6" name="Text Box 5"/>
          <p:cNvSpPr txBox="1"/>
          <p:nvPr/>
        </p:nvSpPr>
        <p:spPr>
          <a:xfrm>
            <a:off x="-979297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phư</a:t>
            </a:r>
            <a:r>
              <a:rPr lang="en-US" altLang="en-US" sz="2400">
                <a:solidFill>
                  <a:schemeClr val="bg1"/>
                </a:solidFill>
              </a:rPr>
              <a:t>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Đề xuất giải pháp cải tiến trải nghiệm ng</a:t>
            </a:r>
            <a:r>
              <a:rPr lang="en-US" altLang="en-US" sz="2400">
                <a:solidFill>
                  <a:schemeClr val="bg1"/>
                </a:solidFill>
              </a:rPr>
              <a:t>ười dùng</a:t>
            </a:r>
            <a:endParaRPr lang="en-US" altLang="en-US" sz="2400">
              <a:solidFill>
                <a:schemeClr val="bg1"/>
              </a:solidFill>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ĐỐI TƯỢNG VÀ PHẠM VI NGHIÊN CỨU</a:t>
            </a:r>
            <a:endParaRPr lang="en-US" altLang="en-US" sz="2400">
              <a:solidFill>
                <a:schemeClr val="bg1"/>
              </a:solidFill>
              <a:latin typeface="Segoe UI Black" panose="020B0A02040204020203" charset="0"/>
              <a:cs typeface="Segoe UI Black" panose="020B0A02040204020203" charset="0"/>
            </a:endParaRPr>
          </a:p>
        </p:txBody>
      </p:sp>
      <p:sp>
        <p:nvSpPr>
          <p:cNvPr id="16" name="Text Box 15"/>
          <p:cNvSpPr txBox="1"/>
          <p:nvPr/>
        </p:nvSpPr>
        <p:spPr>
          <a:xfrm>
            <a:off x="-4237990"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Đối t</a:t>
            </a:r>
            <a:r>
              <a:rPr lang="en-US" altLang="en-US" sz="2400">
                <a:solidFill>
                  <a:schemeClr val="bg1"/>
                </a:solidFill>
                <a:latin typeface="Times New Roman" panose="02020603050405020304" charset="0"/>
                <a:cs typeface="Times New Roman" panose="02020603050405020304" charset="0"/>
              </a:rPr>
              <a:t>ượng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4157980"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Đ</a:t>
            </a:r>
            <a:r>
              <a:rPr lang="en-US" altLang="en-US" sz="2400">
                <a:solidFill>
                  <a:schemeClr val="bg1"/>
                </a:solidFill>
                <a:latin typeface="Segoe UI Black" panose="020B0A02040204020203" charset="0"/>
                <a:cs typeface="Segoe UI Black" panose="020B0A02040204020203" charset="0"/>
              </a:rPr>
              <a:t>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2" name="Text Box 21"/>
          <p:cNvSpPr txBox="1"/>
          <p:nvPr/>
        </p:nvSpPr>
        <p:spPr>
          <a:xfrm>
            <a:off x="-5472430" y="1106805"/>
            <a:ext cx="540575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7" name="Text Box 26"/>
          <p:cNvSpPr txBox="1"/>
          <p:nvPr/>
        </p:nvSpPr>
        <p:spPr>
          <a:xfrm>
            <a:off x="294005" y="-52197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29" name="Text Box 28"/>
          <p:cNvSpPr txBox="1"/>
          <p:nvPr/>
        </p:nvSpPr>
        <p:spPr>
          <a:xfrm>
            <a:off x="-10749915" y="922020"/>
            <a:ext cx="10575925" cy="230695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Cognitive Walkthrough là một phương pháp đánh giá khác, tập trung vào việc mô phỏng cách người dùng sẽ thực hiện một nhiệm vụ cụ thể trên hệ thống. Các chuyên gia sẽ đặt mình vào vị trí của người dùng và đi qua từng bước của nhiệm vụ, xác định các rào cản và điểm khó khăn mà người dùng có thể gặp phải.</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Phương pháp này tập trung vào việc mô phỏng hành vi của người dùng để </a:t>
            </a:r>
            <a:r>
              <a:rPr lang="en-US" altLang="en-US" sz="2400">
                <a:solidFill>
                  <a:schemeClr val="bg1"/>
                </a:solidFill>
                <a:latin typeface="Times New Roman" panose="02020603050405020304" charset="0"/>
                <a:cs typeface="Times New Roman" panose="02020603050405020304" charset="0"/>
              </a:rPr>
              <a:t>đánh giá cách họ thực hiện một nhiệm vụ cụ thể</a:t>
            </a:r>
            <a:endParaRPr lang="en-US" altLang="en-US" sz="2400">
              <a:solidFill>
                <a:schemeClr val="bg1"/>
              </a:solidFill>
              <a:latin typeface="Times New Roman" panose="02020603050405020304" charset="0"/>
              <a:cs typeface="Times New Roman" panose="02020603050405020304" charset="0"/>
            </a:endParaRPr>
          </a:p>
        </p:txBody>
      </p:sp>
      <p:sp>
        <p:nvSpPr>
          <p:cNvPr id="30" name="Text Box 29"/>
          <p:cNvSpPr txBox="1"/>
          <p:nvPr/>
        </p:nvSpPr>
        <p:spPr>
          <a:xfrm>
            <a:off x="-5593715" y="3454400"/>
            <a:ext cx="555244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 Các bư</a:t>
            </a:r>
            <a:r>
              <a:rPr lang="en-US" altLang="en-US" sz="2400">
                <a:solidFill>
                  <a:schemeClr val="bg1"/>
                </a:solidFill>
                <a:latin typeface="Times New Roman" panose="02020603050405020304" charset="0"/>
                <a:cs typeface="Times New Roman" panose="02020603050405020304" charset="0"/>
              </a:rPr>
              <a:t>ớc chính: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1.Xác định các nhiệm vụ người dùng cần hoàn thành.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2.Chia nhiệm vụ thành từng bư</a:t>
            </a:r>
            <a:r>
              <a:rPr lang="en-US" altLang="en-US" sz="2400">
                <a:solidFill>
                  <a:schemeClr val="bg1"/>
                </a:solidFill>
                <a:latin typeface="Times New Roman" panose="02020603050405020304" charset="0"/>
                <a:cs typeface="Times New Roman" panose="02020603050405020304" charset="0"/>
              </a:rPr>
              <a:t>ớc cụ thể.</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3.Trả lời các câu hỏi đ</a:t>
            </a:r>
            <a:r>
              <a:rPr lang="en-US" altLang="en-US" sz="2400">
                <a:solidFill>
                  <a:schemeClr val="bg1"/>
                </a:solidFill>
                <a:latin typeface="Times New Roman" panose="02020603050405020304" charset="0"/>
                <a:cs typeface="Times New Roman" panose="02020603050405020304" charset="0"/>
              </a:rPr>
              <a:t>ánh giá, </a:t>
            </a:r>
            <a:endParaRPr lang="en-US" altLang="en-US" sz="2400">
              <a:solidFill>
                <a:schemeClr val="bg1"/>
              </a:solidFill>
              <a:latin typeface="Times New Roman" panose="02020603050405020304" charset="0"/>
              <a:cs typeface="Times New Roman" panose="02020603050405020304" charset="0"/>
            </a:endParaRPr>
          </a:p>
        </p:txBody>
      </p:sp>
      <p:sp>
        <p:nvSpPr>
          <p:cNvPr id="31" name="Text Box 30"/>
          <p:cNvSpPr txBox="1"/>
          <p:nvPr/>
        </p:nvSpPr>
        <p:spPr>
          <a:xfrm>
            <a:off x="285115" y="-460375"/>
            <a:ext cx="561784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HIỆN THỰC HÓA NGHIÊN CỨU</a:t>
            </a:r>
            <a:endParaRPr lang="en-US" altLang="en-US" sz="2400">
              <a:solidFill>
                <a:schemeClr val="bg1"/>
              </a:solidFill>
              <a:latin typeface="Segoe UI Black" panose="020B0A02040204020203" charset="0"/>
              <a:cs typeface="Segoe UI Black" panose="020B0A02040204020203" charset="0"/>
            </a:endParaRPr>
          </a:p>
        </p:txBody>
      </p:sp>
      <p:sp>
        <p:nvSpPr>
          <p:cNvPr id="32" name="Text Box 31"/>
          <p:cNvSpPr txBox="1"/>
          <p:nvPr/>
        </p:nvSpPr>
        <p:spPr>
          <a:xfrm>
            <a:off x="-8663305" y="871220"/>
            <a:ext cx="8489315"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Quy trình nghiên cứu trong đồ án này được chia thành các bước cụ thể nhằm đánh giá và cải tiến tính khả dụng của ứng dụng GrabFood. Các bước nghiên cứu bao gồm từ việc xác định mục tiêu nghiên cứu </a:t>
            </a:r>
            <a:r>
              <a:rPr lang="en-US" altLang="en-US" sz="2400">
                <a:solidFill>
                  <a:schemeClr val="bg1"/>
                </a:solidFill>
                <a:latin typeface="Times New Roman" panose="02020603050405020304" charset="0"/>
                <a:cs typeface="Times New Roman" panose="02020603050405020304" charset="0"/>
              </a:rPr>
              <a:t>đến việc phân tích, thiết kế giải pháp cải tiến, và cuối cùng là viết báo cáo tổng kết. </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Mô tả chi tiết các bước nghiên cứu đã tiến hành và cách thức nghiên cứu.</a:t>
            </a:r>
            <a:endParaRPr lang="en-US" altLang="en-US" sz="2400">
              <a:solidFill>
                <a:schemeClr val="bg1"/>
              </a:solidFill>
              <a:latin typeface="Times New Roman" panose="02020603050405020304" charset="0"/>
              <a:cs typeface="Times New Roman" panose="02020603050405020304" charset="0"/>
            </a:endParaRPr>
          </a:p>
        </p:txBody>
      </p:sp>
      <p:sp>
        <p:nvSpPr>
          <p:cNvPr id="4" name="Text Box 3"/>
          <p:cNvSpPr txBox="1"/>
          <p:nvPr/>
        </p:nvSpPr>
        <p:spPr>
          <a:xfrm>
            <a:off x="-3356610" y="3547745"/>
            <a:ext cx="298767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Nghiên cứu lý</a:t>
            </a:r>
            <a:r>
              <a:rPr lang="en-US" altLang="en-US" sz="2400">
                <a:solidFill>
                  <a:schemeClr val="bg1"/>
                </a:solidFill>
                <a:latin typeface="Times New Roman" panose="02020603050405020304" charset="0"/>
                <a:cs typeface="Times New Roman" panose="02020603050405020304" charset="0"/>
              </a:rPr>
              <a:t> thuyết </a:t>
            </a:r>
            <a:endParaRPr lang="en-US" altLang="en-US" sz="24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7966710" y="3644265"/>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Lựa chọn phư</a:t>
            </a:r>
            <a:r>
              <a:rPr lang="en-US" altLang="en-US" sz="2400">
                <a:solidFill>
                  <a:schemeClr val="bg1"/>
                </a:solidFill>
                <a:latin typeface="Times New Roman" panose="02020603050405020304" charset="0"/>
                <a:cs typeface="Times New Roman" panose="02020603050405020304" charset="0"/>
              </a:rPr>
              <a:t>ơng pháp</a:t>
            </a:r>
            <a:endParaRPr lang="en-US" altLang="en-US" sz="2400">
              <a:solidFill>
                <a:schemeClr val="bg1"/>
              </a:solidFill>
              <a:latin typeface="Times New Roman" panose="02020603050405020304" charset="0"/>
              <a:cs typeface="Times New Roman" panose="02020603050405020304" charset="0"/>
            </a:endParaRPr>
          </a:p>
        </p:txBody>
      </p:sp>
      <p:sp>
        <p:nvSpPr>
          <p:cNvPr id="12" name="Text Box 11"/>
          <p:cNvSpPr txBox="1"/>
          <p:nvPr/>
        </p:nvSpPr>
        <p:spPr>
          <a:xfrm>
            <a:off x="-3596005" y="4519930"/>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Chuẩn bị đ</a:t>
            </a:r>
            <a:r>
              <a:rPr lang="en-US" altLang="en-US" sz="2400">
                <a:solidFill>
                  <a:schemeClr val="bg1"/>
                </a:solidFill>
                <a:latin typeface="Times New Roman" panose="02020603050405020304" charset="0"/>
                <a:cs typeface="Times New Roman" panose="02020603050405020304" charset="0"/>
              </a:rPr>
              <a:t>ánh giá</a:t>
            </a:r>
            <a:endParaRPr lang="en-US" altLang="en-US" sz="2400">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8121650" y="4418965"/>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a:t>
            </a:r>
            <a:r>
              <a:rPr lang="en-US" altLang="en-US" sz="2400">
                <a:solidFill>
                  <a:schemeClr val="bg1"/>
                </a:solidFill>
                <a:latin typeface="Times New Roman" panose="02020603050405020304" charset="0"/>
                <a:cs typeface="Times New Roman" panose="02020603050405020304" charset="0"/>
              </a:rPr>
              <a:t>ánh giá</a:t>
            </a:r>
            <a:endParaRPr lang="en-US" altLang="en-US" sz="2400">
              <a:solidFill>
                <a:schemeClr val="bg1"/>
              </a:solidFill>
              <a:latin typeface="Times New Roman" panose="02020603050405020304" charset="0"/>
              <a:cs typeface="Times New Roman" panose="02020603050405020304" charset="0"/>
            </a:endParaRPr>
          </a:p>
        </p:txBody>
      </p:sp>
      <p:sp>
        <p:nvSpPr>
          <p:cNvPr id="15" name="Text Box 14"/>
          <p:cNvSpPr txBox="1"/>
          <p:nvPr/>
        </p:nvSpPr>
        <p:spPr>
          <a:xfrm>
            <a:off x="-5327650" y="5193665"/>
            <a:ext cx="515366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kết quả và đ</a:t>
            </a:r>
            <a:r>
              <a:rPr lang="en-US" altLang="en-US" sz="2400">
                <a:solidFill>
                  <a:schemeClr val="bg1"/>
                </a:solidFill>
                <a:latin typeface="Times New Roman" panose="02020603050405020304" charset="0"/>
                <a:cs typeface="Times New Roman" panose="02020603050405020304" charset="0"/>
              </a:rPr>
              <a:t>ề xuất cải tiến</a:t>
            </a:r>
            <a:endParaRPr lang="en-US" altLang="en-US" sz="2400">
              <a:solidFill>
                <a:schemeClr val="bg1"/>
              </a:solidFill>
              <a:latin typeface="Times New Roman" panose="02020603050405020304" charset="0"/>
              <a:cs typeface="Times New Roman" panose="02020603050405020304" charset="0"/>
            </a:endParaRPr>
          </a:p>
        </p:txBody>
      </p:sp>
      <p:sp>
        <p:nvSpPr>
          <p:cNvPr id="18" name="Text Box 17"/>
          <p:cNvSpPr txBox="1"/>
          <p:nvPr/>
        </p:nvSpPr>
        <p:spPr>
          <a:xfrm>
            <a:off x="-9693275" y="980440"/>
            <a:ext cx="9324340" cy="341503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Giai đoạn 1: Nghiên cứu lý thuyết.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2: Chọn phương pháp (Heuristic Evaluation).</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3: Chuẩn bị đánh giá (chuyên gia, danh sách kiểm tra).</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4: Thực hiện đánh giá (theo checklist).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5: Phân tích và đề xuất.</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122555" y="92075"/>
            <a:ext cx="70643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a:t>
            </a:r>
            <a:r>
              <a:rPr lang="en-US" altLang="en-US" sz="2400">
                <a:solidFill>
                  <a:schemeClr val="bg1"/>
                </a:solidFill>
                <a:latin typeface="Times New Roman" panose="02020603050405020304" charset="0"/>
                <a:cs typeface="Times New Roman" panose="02020603050405020304" charset="0"/>
              </a:rPr>
              <a:t>ánh giá dựa vào danh sách kiểm tra (checklist)  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0" name="Text Box 19"/>
          <p:cNvSpPr txBox="1"/>
          <p:nvPr/>
        </p:nvSpPr>
        <p:spPr>
          <a:xfrm>
            <a:off x="122555" y="1125220"/>
            <a:ext cx="92964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1.Visibilityof system status (Hiển thị trạng thái hệ thống)</a:t>
            </a:r>
            <a:endParaRPr lang="en-US" altLang="en-US" sz="2400">
              <a:solidFill>
                <a:schemeClr val="bg1"/>
              </a:solidFill>
              <a:latin typeface="Times New Roman" panose="02020603050405020304" charset="0"/>
              <a:cs typeface="Times New Roman" panose="02020603050405020304" charset="0"/>
            </a:endParaRPr>
          </a:p>
        </p:txBody>
      </p:sp>
      <p:sp>
        <p:nvSpPr>
          <p:cNvPr id="21" name="Text Box 20"/>
          <p:cNvSpPr txBox="1"/>
          <p:nvPr/>
        </p:nvSpPr>
        <p:spPr>
          <a:xfrm>
            <a:off x="-2165985" y="1601470"/>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xe</a:t>
            </a:r>
            <a:endParaRPr lang="en-US" altLang="en-US" sz="2000">
              <a:solidFill>
                <a:schemeClr val="bg1"/>
              </a:solidFill>
              <a:latin typeface="Times New Roman" panose="02020603050405020304" charset="0"/>
              <a:cs typeface="Times New Roman" panose="02020603050405020304" charset="0"/>
            </a:endParaRPr>
          </a:p>
        </p:txBody>
      </p:sp>
      <p:sp>
        <p:nvSpPr>
          <p:cNvPr id="23" name="Text Box 22"/>
          <p:cNvSpPr txBox="1"/>
          <p:nvPr/>
        </p:nvSpPr>
        <p:spPr>
          <a:xfrm>
            <a:off x="12192000" y="1567180"/>
            <a:ext cx="7560945" cy="1476375"/>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a:t>
            </a:r>
            <a:r>
              <a:rPr lang="en-US" altLang="en-US" sz="2000">
                <a:solidFill>
                  <a:schemeClr val="bg1"/>
                </a:solidFill>
                <a:latin typeface="Times New Roman" panose="02020603050405020304" charset="0"/>
                <a:cs typeface="Times New Roman" panose="02020603050405020304" charset="0"/>
              </a:rPr>
              <a:t>Thời gian tải vị trí xe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ôi khi chậm, không có thông báo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về việc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ang tải dữ liệu.</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Thông báo về trạng thái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ôi khi không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ủ chi tiết </a:t>
            </a:r>
            <a:endParaRPr lang="en-US" altLang="en-US" sz="2000">
              <a:solidFill>
                <a:schemeClr val="bg1"/>
              </a:solidFill>
              <a:latin typeface="Times New Roman" panose="02020603050405020304" charset="0"/>
              <a:cs typeface="Times New Roman" panose="02020603050405020304" charset="0"/>
            </a:endParaRPr>
          </a:p>
        </p:txBody>
      </p:sp>
      <p:sp>
        <p:nvSpPr>
          <p:cNvPr id="24" name="Text Box 23"/>
          <p:cNvSpPr txBox="1"/>
          <p:nvPr/>
        </p:nvSpPr>
        <p:spPr>
          <a:xfrm>
            <a:off x="12192000" y="2980690"/>
            <a:ext cx="7560945" cy="255333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xuất:</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Cải thiện tốc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ộ tải: Tối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u hóa hệ thống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giảm thời gian tải vị trí xe,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ặc biệt trong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iều kiện mạng yếu.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Hiển thị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thông tin chuyến xe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Thông báo chi tiết: Cung cấp thông báo chi tiết về trạng thái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Thông báo thời gian thực: Cập nhật trạng thái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theo thời gian thực, giảm thiểu sự chờ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ợi và lo lắng của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p:txBody>
      </p:sp>
      <p:pic>
        <p:nvPicPr>
          <p:cNvPr id="33" name="Picture 32"/>
          <p:cNvPicPr>
            <a:picLocks noChangeAspect="1"/>
          </p:cNvPicPr>
          <p:nvPr/>
        </p:nvPicPr>
        <p:blipFill>
          <a:blip r:embed="rId2"/>
          <a:stretch>
            <a:fillRect/>
          </a:stretch>
        </p:blipFill>
        <p:spPr>
          <a:xfrm>
            <a:off x="285115" y="2300605"/>
            <a:ext cx="2286000" cy="3743325"/>
          </a:xfrm>
          <a:prstGeom prst="rect">
            <a:avLst/>
          </a:prstGeom>
        </p:spPr>
      </p:pic>
      <p:sp>
        <p:nvSpPr>
          <p:cNvPr id="34" name="Text Box 33"/>
          <p:cNvSpPr txBox="1"/>
          <p:nvPr/>
        </p:nvSpPr>
        <p:spPr>
          <a:xfrm>
            <a:off x="285115" y="1686560"/>
            <a:ext cx="4064000"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ồ </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 giao hàng</a:t>
            </a:r>
            <a:endParaRPr lang="en-US" altLang="en-US" sz="2000">
              <a:solidFill>
                <a:schemeClr val="bg1"/>
              </a:solidFill>
              <a:latin typeface="Times New Roman" panose="02020603050405020304" charset="0"/>
              <a:cs typeface="Times New Roman" panose="02020603050405020304" charset="0"/>
            </a:endParaRPr>
          </a:p>
        </p:txBody>
      </p:sp>
      <p:sp>
        <p:nvSpPr>
          <p:cNvPr id="35" name="Text Box 34"/>
          <p:cNvSpPr txBox="1"/>
          <p:nvPr/>
        </p:nvSpPr>
        <p:spPr>
          <a:xfrm>
            <a:off x="3225165" y="2273935"/>
            <a:ext cx="5512435" cy="101473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Hiển thị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tiến trình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hàng, thời gian dự kiến giao hàng</a:t>
            </a:r>
            <a:r>
              <a:rPr lang="vi-VN" altLang="en-US" sz="2000">
                <a:solidFill>
                  <a:schemeClr val="bg1"/>
                </a:solidFill>
                <a:latin typeface="Times New Roman" panose="02020603050405020304" charset="0"/>
                <a:cs typeface="Times New Roman" panose="02020603050405020304" charset="0"/>
              </a:rPr>
              <a:t> , tốt giao diện hài hòa thông báo đầy đủ và chi </a:t>
            </a:r>
            <a:r>
              <a:rPr lang="vi-VN" altLang="en-US" sz="2000">
                <a:solidFill>
                  <a:schemeClr val="bg1"/>
                </a:solidFill>
                <a:latin typeface="Times New Roman" panose="02020603050405020304" charset="0"/>
                <a:cs typeface="Times New Roman" panose="02020603050405020304" charset="0"/>
              </a:rPr>
              <a:t>tiết </a:t>
            </a:r>
            <a:endParaRPr lang="vi-VN" altLang="en-US" sz="2000">
              <a:solidFill>
                <a:schemeClr val="bg1"/>
              </a:solidFill>
              <a:latin typeface="Times New Roman" panose="02020603050405020304" charset="0"/>
              <a:cs typeface="Times New Roman" panose="02020603050405020304" charset="0"/>
            </a:endParaRPr>
          </a:p>
        </p:txBody>
      </p:sp>
      <p:pic>
        <p:nvPicPr>
          <p:cNvPr id="36" name="Picture 35"/>
          <p:cNvPicPr>
            <a:picLocks noChangeAspect="1"/>
          </p:cNvPicPr>
          <p:nvPr/>
        </p:nvPicPr>
        <p:blipFill>
          <a:blip r:embed="rId3"/>
          <a:stretch>
            <a:fillRect/>
          </a:stretch>
        </p:blipFill>
        <p:spPr>
          <a:xfrm>
            <a:off x="-4654550" y="2607310"/>
            <a:ext cx="4569460" cy="3436620"/>
          </a:xfrm>
          <a:prstGeom prst="rect">
            <a:avLst/>
          </a:prstGeom>
        </p:spPr>
      </p:pic>
      <p:sp>
        <p:nvSpPr>
          <p:cNvPr id="38" name="Text Box 37"/>
          <p:cNvSpPr txBox="1"/>
          <p:nvPr/>
        </p:nvSpPr>
        <p:spPr>
          <a:xfrm>
            <a:off x="-2740660" y="2017395"/>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xe</a:t>
            </a:r>
            <a:endParaRPr lang="en-US" altLang="en-US" sz="2000">
              <a:solidFill>
                <a:schemeClr val="bg1"/>
              </a:solidFill>
              <a:latin typeface="Times New Roman" panose="02020603050405020304" charset="0"/>
              <a:cs typeface="Times New Roman" panose="02020603050405020304" charset="0"/>
            </a:endParaRPr>
          </a:p>
        </p:txBody>
      </p:sp>
      <p:sp>
        <p:nvSpPr>
          <p:cNvPr id="39" name="Text Box 38"/>
          <p:cNvSpPr txBox="1"/>
          <p:nvPr/>
        </p:nvSpPr>
        <p:spPr>
          <a:xfrm>
            <a:off x="13393420" y="2722245"/>
            <a:ext cx="4064000" cy="70675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Sử dụng các thuật ngữ quen thuộc, dễ hiểu. Giao diện bản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ồ trực quan.</a:t>
            </a:r>
            <a:endParaRPr lang="en-US" altLang="en-US" sz="2000">
              <a:solidFill>
                <a:schemeClr val="bg1"/>
              </a:solidFill>
              <a:latin typeface="Times New Roman" panose="02020603050405020304" charset="0"/>
              <a:cs typeface="Times New Roman" panose="02020603050405020304" charset="0"/>
            </a:endParaRPr>
          </a:p>
        </p:txBody>
      </p:sp>
      <p:pic>
        <p:nvPicPr>
          <p:cNvPr id="40" name="Picture 39"/>
          <p:cNvPicPr>
            <a:picLocks noChangeAspect="1"/>
          </p:cNvPicPr>
          <p:nvPr/>
        </p:nvPicPr>
        <p:blipFill>
          <a:blip r:embed="rId4"/>
          <a:stretch>
            <a:fillRect/>
          </a:stretch>
        </p:blipFill>
        <p:spPr>
          <a:xfrm>
            <a:off x="-5411470" y="2133600"/>
            <a:ext cx="2096135" cy="3667760"/>
          </a:xfrm>
          <a:prstGeom prst="rect">
            <a:avLst/>
          </a:prstGeom>
        </p:spPr>
      </p:pic>
      <p:pic>
        <p:nvPicPr>
          <p:cNvPr id="41" name="Picture 40"/>
          <p:cNvPicPr>
            <a:picLocks noChangeAspect="1"/>
          </p:cNvPicPr>
          <p:nvPr/>
        </p:nvPicPr>
        <p:blipFill>
          <a:blip r:embed="rId5"/>
          <a:stretch>
            <a:fillRect/>
          </a:stretch>
        </p:blipFill>
        <p:spPr>
          <a:xfrm>
            <a:off x="-2428875" y="2095500"/>
            <a:ext cx="2054225" cy="3705860"/>
          </a:xfrm>
          <a:prstGeom prst="rect">
            <a:avLst/>
          </a:prstGeom>
        </p:spPr>
      </p:pic>
      <p:sp>
        <p:nvSpPr>
          <p:cNvPr id="42" name="Text Box 41"/>
          <p:cNvSpPr txBox="1"/>
          <p:nvPr/>
        </p:nvSpPr>
        <p:spPr>
          <a:xfrm>
            <a:off x="-2566670" y="1592580"/>
            <a:ext cx="2484120"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Đặt </a:t>
            </a:r>
            <a:r>
              <a:rPr lang="vi-VN" altLang="en-US" sz="2000">
                <a:solidFill>
                  <a:schemeClr val="bg1"/>
                </a:solidFill>
                <a:latin typeface="Times New Roman" panose="02020603050405020304" charset="0"/>
                <a:cs typeface="Times New Roman" panose="02020603050405020304" charset="0"/>
              </a:rPr>
              <a:t>hàng</a:t>
            </a:r>
            <a:endParaRPr lang="vi-VN" altLang="en-US" sz="2000">
              <a:solidFill>
                <a:schemeClr val="bg1"/>
              </a:solidFill>
              <a:latin typeface="Times New Roman" panose="02020603050405020304" charset="0"/>
              <a:cs typeface="Times New Roman" panose="02020603050405020304" charset="0"/>
            </a:endParaRPr>
          </a:p>
        </p:txBody>
      </p:sp>
      <p:sp>
        <p:nvSpPr>
          <p:cNvPr id="43" name="Text Box 42"/>
          <p:cNvSpPr txBox="1"/>
          <p:nvPr/>
        </p:nvSpPr>
        <p:spPr>
          <a:xfrm>
            <a:off x="12274550" y="2722245"/>
            <a:ext cx="6096000" cy="407670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xuất: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Cải thiện tốc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ộ tải: Tối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u hóa hệ thống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giảm thời gian tải vị trí xe,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ặc biệt trong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iều kiện mạng yếu. </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Hiển thị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thông tin chuyến xe </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Thông báo chi tiết: Cung cấp thông báo chi tiết về trạng thái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Thông báo thời gian thực: Cập nhật trạng thái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theo thời gian thực, giảm thiểu sự chờ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ợi và lo lắng của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p:txBody>
      </p:sp>
      <p:sp>
        <p:nvSpPr>
          <p:cNvPr id="44" name="Text Box 43"/>
          <p:cNvSpPr txBox="1"/>
          <p:nvPr/>
        </p:nvSpPr>
        <p:spPr>
          <a:xfrm>
            <a:off x="12657455" y="1551305"/>
            <a:ext cx="5710555" cy="101473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a:t>
            </a:r>
            <a:r>
              <a:rPr lang="en-US" altLang="en-US" sz="2000">
                <a:solidFill>
                  <a:schemeClr val="bg1"/>
                </a:solidFill>
                <a:latin typeface="Times New Roman" panose="02020603050405020304" charset="0"/>
                <a:cs typeface="Times New Roman" panose="02020603050405020304" charset="0"/>
              </a:rPr>
              <a:t>Thời gian tải vị trí xe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ôi khi chậm, không có thông báo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về việc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ang tải dữ liệu.</a:t>
            </a:r>
            <a:endParaRPr lang="en-US" altLang="en-US" sz="20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ĐÍCH NGHIÊN CỨU</a:t>
            </a:r>
            <a:endParaRPr lang="en-US" altLang="en-US" sz="2800">
              <a:solidFill>
                <a:schemeClr val="bg1"/>
              </a:solidFill>
              <a:latin typeface="Segoe UI Black" panose="020B0A02040204020203" charset="0"/>
              <a:cs typeface="Segoe UI Black" panose="020B0A02040204020203" charset="0"/>
            </a:endParaRPr>
          </a:p>
        </p:txBody>
      </p:sp>
      <p:sp>
        <p:nvSpPr>
          <p:cNvPr id="6" name="Text Box 5"/>
          <p:cNvSpPr txBox="1"/>
          <p:nvPr/>
        </p:nvSpPr>
        <p:spPr>
          <a:xfrm>
            <a:off x="-979297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phư</a:t>
            </a:r>
            <a:r>
              <a:rPr lang="en-US" altLang="en-US" sz="2400">
                <a:solidFill>
                  <a:schemeClr val="bg1"/>
                </a:solidFill>
              </a:rPr>
              <a:t>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Đề xuất giải pháp cải tiến trải nghiệm ng</a:t>
            </a:r>
            <a:r>
              <a:rPr lang="en-US" altLang="en-US" sz="2400">
                <a:solidFill>
                  <a:schemeClr val="bg1"/>
                </a:solidFill>
              </a:rPr>
              <a:t>ười dùng</a:t>
            </a:r>
            <a:endParaRPr lang="en-US" altLang="en-US" sz="2400">
              <a:solidFill>
                <a:schemeClr val="bg1"/>
              </a:solidFill>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ĐỐI TƯỢNG VÀ PHẠM VI NGHIÊN CỨU</a:t>
            </a:r>
            <a:endParaRPr lang="en-US" altLang="en-US" sz="2400">
              <a:solidFill>
                <a:schemeClr val="bg1"/>
              </a:solidFill>
              <a:latin typeface="Segoe UI Black" panose="020B0A02040204020203" charset="0"/>
              <a:cs typeface="Segoe UI Black" panose="020B0A02040204020203" charset="0"/>
            </a:endParaRPr>
          </a:p>
        </p:txBody>
      </p:sp>
      <p:sp>
        <p:nvSpPr>
          <p:cNvPr id="16" name="Text Box 15"/>
          <p:cNvSpPr txBox="1"/>
          <p:nvPr/>
        </p:nvSpPr>
        <p:spPr>
          <a:xfrm>
            <a:off x="-4237990"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Đối t</a:t>
            </a:r>
            <a:r>
              <a:rPr lang="en-US" altLang="en-US" sz="2400">
                <a:solidFill>
                  <a:schemeClr val="bg1"/>
                </a:solidFill>
                <a:latin typeface="Times New Roman" panose="02020603050405020304" charset="0"/>
                <a:cs typeface="Times New Roman" panose="02020603050405020304" charset="0"/>
              </a:rPr>
              <a:t>ượng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4157980"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Đ</a:t>
            </a:r>
            <a:r>
              <a:rPr lang="en-US" altLang="en-US" sz="2400">
                <a:solidFill>
                  <a:schemeClr val="bg1"/>
                </a:solidFill>
                <a:latin typeface="Segoe UI Black" panose="020B0A02040204020203" charset="0"/>
                <a:cs typeface="Segoe UI Black" panose="020B0A02040204020203" charset="0"/>
              </a:rPr>
              <a:t>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2" name="Text Box 21"/>
          <p:cNvSpPr txBox="1"/>
          <p:nvPr/>
        </p:nvSpPr>
        <p:spPr>
          <a:xfrm>
            <a:off x="-5472430" y="1106805"/>
            <a:ext cx="540575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7" name="Text Box 26"/>
          <p:cNvSpPr txBox="1"/>
          <p:nvPr/>
        </p:nvSpPr>
        <p:spPr>
          <a:xfrm>
            <a:off x="294005" y="-52197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29" name="Text Box 28"/>
          <p:cNvSpPr txBox="1"/>
          <p:nvPr/>
        </p:nvSpPr>
        <p:spPr>
          <a:xfrm>
            <a:off x="-10749915" y="922020"/>
            <a:ext cx="10575925" cy="230695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Cognitive Walkthrough là một phương pháp đánh giá khác, tập trung vào việc mô phỏng cách người dùng sẽ thực hiện một nhiệm vụ cụ thể trên hệ thống. Các chuyên gia sẽ đặt mình vào vị trí của người dùng và đi qua từng bước của nhiệm vụ, xác định các rào cản và điểm khó khăn mà người dùng có thể gặp phải.</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Phương pháp này tập trung vào việc mô phỏng hành vi của người dùng để </a:t>
            </a:r>
            <a:r>
              <a:rPr lang="en-US" altLang="en-US" sz="2400">
                <a:solidFill>
                  <a:schemeClr val="bg1"/>
                </a:solidFill>
                <a:latin typeface="Times New Roman" panose="02020603050405020304" charset="0"/>
                <a:cs typeface="Times New Roman" panose="02020603050405020304" charset="0"/>
              </a:rPr>
              <a:t>đánh giá cách họ thực hiện một nhiệm vụ cụ thể</a:t>
            </a:r>
            <a:endParaRPr lang="en-US" altLang="en-US" sz="2400">
              <a:solidFill>
                <a:schemeClr val="bg1"/>
              </a:solidFill>
              <a:latin typeface="Times New Roman" panose="02020603050405020304" charset="0"/>
              <a:cs typeface="Times New Roman" panose="02020603050405020304" charset="0"/>
            </a:endParaRPr>
          </a:p>
        </p:txBody>
      </p:sp>
      <p:sp>
        <p:nvSpPr>
          <p:cNvPr id="30" name="Text Box 29"/>
          <p:cNvSpPr txBox="1"/>
          <p:nvPr/>
        </p:nvSpPr>
        <p:spPr>
          <a:xfrm>
            <a:off x="-5593715" y="3454400"/>
            <a:ext cx="555244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 Các bư</a:t>
            </a:r>
            <a:r>
              <a:rPr lang="en-US" altLang="en-US" sz="2400">
                <a:solidFill>
                  <a:schemeClr val="bg1"/>
                </a:solidFill>
                <a:latin typeface="Times New Roman" panose="02020603050405020304" charset="0"/>
                <a:cs typeface="Times New Roman" panose="02020603050405020304" charset="0"/>
              </a:rPr>
              <a:t>ớc chính: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1.Xác định các nhiệm vụ người dùng cần hoàn thành.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2.Chia nhiệm vụ thành từng bư</a:t>
            </a:r>
            <a:r>
              <a:rPr lang="en-US" altLang="en-US" sz="2400">
                <a:solidFill>
                  <a:schemeClr val="bg1"/>
                </a:solidFill>
                <a:latin typeface="Times New Roman" panose="02020603050405020304" charset="0"/>
                <a:cs typeface="Times New Roman" panose="02020603050405020304" charset="0"/>
              </a:rPr>
              <a:t>ớc cụ thể.</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3.Trả lời các câu hỏi đ</a:t>
            </a:r>
            <a:r>
              <a:rPr lang="en-US" altLang="en-US" sz="2400">
                <a:solidFill>
                  <a:schemeClr val="bg1"/>
                </a:solidFill>
                <a:latin typeface="Times New Roman" panose="02020603050405020304" charset="0"/>
                <a:cs typeface="Times New Roman" panose="02020603050405020304" charset="0"/>
              </a:rPr>
              <a:t>ánh giá, </a:t>
            </a:r>
            <a:endParaRPr lang="en-US" altLang="en-US" sz="2400">
              <a:solidFill>
                <a:schemeClr val="bg1"/>
              </a:solidFill>
              <a:latin typeface="Times New Roman" panose="02020603050405020304" charset="0"/>
              <a:cs typeface="Times New Roman" panose="02020603050405020304" charset="0"/>
            </a:endParaRPr>
          </a:p>
        </p:txBody>
      </p:sp>
      <p:sp>
        <p:nvSpPr>
          <p:cNvPr id="31" name="Text Box 30"/>
          <p:cNvSpPr txBox="1"/>
          <p:nvPr/>
        </p:nvSpPr>
        <p:spPr>
          <a:xfrm>
            <a:off x="285115" y="-460375"/>
            <a:ext cx="561784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HIỆN THỰC HÓA NGHIÊN CỨU</a:t>
            </a:r>
            <a:endParaRPr lang="en-US" altLang="en-US" sz="2400">
              <a:solidFill>
                <a:schemeClr val="bg1"/>
              </a:solidFill>
              <a:latin typeface="Segoe UI Black" panose="020B0A02040204020203" charset="0"/>
              <a:cs typeface="Segoe UI Black" panose="020B0A02040204020203" charset="0"/>
            </a:endParaRPr>
          </a:p>
        </p:txBody>
      </p:sp>
      <p:sp>
        <p:nvSpPr>
          <p:cNvPr id="32" name="Text Box 31"/>
          <p:cNvSpPr txBox="1"/>
          <p:nvPr/>
        </p:nvSpPr>
        <p:spPr>
          <a:xfrm>
            <a:off x="-8663305" y="871220"/>
            <a:ext cx="8489315"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Quy trình nghiên cứu trong đồ án này được chia thành các bước cụ thể nhằm đánh giá và cải tiến tính khả dụng của ứng dụng GrabFood. Các bước nghiên cứu bao gồm từ việc xác định mục tiêu nghiên cứu </a:t>
            </a:r>
            <a:r>
              <a:rPr lang="en-US" altLang="en-US" sz="2400">
                <a:solidFill>
                  <a:schemeClr val="bg1"/>
                </a:solidFill>
                <a:latin typeface="Times New Roman" panose="02020603050405020304" charset="0"/>
                <a:cs typeface="Times New Roman" panose="02020603050405020304" charset="0"/>
              </a:rPr>
              <a:t>đến việc phân tích, thiết kế giải pháp cải tiến, và cuối cùng là viết báo cáo tổng kết. </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Mô tả chi tiết các bước nghiên cứu đã tiến hành và cách thức nghiên cứu.</a:t>
            </a:r>
            <a:endParaRPr lang="en-US" altLang="en-US" sz="2400">
              <a:solidFill>
                <a:schemeClr val="bg1"/>
              </a:solidFill>
              <a:latin typeface="Times New Roman" panose="02020603050405020304" charset="0"/>
              <a:cs typeface="Times New Roman" panose="02020603050405020304" charset="0"/>
            </a:endParaRPr>
          </a:p>
        </p:txBody>
      </p:sp>
      <p:sp>
        <p:nvSpPr>
          <p:cNvPr id="4" name="Text Box 3"/>
          <p:cNvSpPr txBox="1"/>
          <p:nvPr/>
        </p:nvSpPr>
        <p:spPr>
          <a:xfrm>
            <a:off x="-3356610" y="3547745"/>
            <a:ext cx="298767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Nghiên cứu lý</a:t>
            </a:r>
            <a:r>
              <a:rPr lang="en-US" altLang="en-US" sz="2400">
                <a:solidFill>
                  <a:schemeClr val="bg1"/>
                </a:solidFill>
                <a:latin typeface="Times New Roman" panose="02020603050405020304" charset="0"/>
                <a:cs typeface="Times New Roman" panose="02020603050405020304" charset="0"/>
              </a:rPr>
              <a:t> thuyết </a:t>
            </a:r>
            <a:endParaRPr lang="en-US" altLang="en-US" sz="24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7966710" y="3644265"/>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Lựa chọn phư</a:t>
            </a:r>
            <a:r>
              <a:rPr lang="en-US" altLang="en-US" sz="2400">
                <a:solidFill>
                  <a:schemeClr val="bg1"/>
                </a:solidFill>
                <a:latin typeface="Times New Roman" panose="02020603050405020304" charset="0"/>
                <a:cs typeface="Times New Roman" panose="02020603050405020304" charset="0"/>
              </a:rPr>
              <a:t>ơng pháp</a:t>
            </a:r>
            <a:endParaRPr lang="en-US" altLang="en-US" sz="2400">
              <a:solidFill>
                <a:schemeClr val="bg1"/>
              </a:solidFill>
              <a:latin typeface="Times New Roman" panose="02020603050405020304" charset="0"/>
              <a:cs typeface="Times New Roman" panose="02020603050405020304" charset="0"/>
            </a:endParaRPr>
          </a:p>
        </p:txBody>
      </p:sp>
      <p:sp>
        <p:nvSpPr>
          <p:cNvPr id="12" name="Text Box 11"/>
          <p:cNvSpPr txBox="1"/>
          <p:nvPr/>
        </p:nvSpPr>
        <p:spPr>
          <a:xfrm>
            <a:off x="-3596005" y="4519930"/>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Chuẩn bị đ</a:t>
            </a:r>
            <a:r>
              <a:rPr lang="en-US" altLang="en-US" sz="2400">
                <a:solidFill>
                  <a:schemeClr val="bg1"/>
                </a:solidFill>
                <a:latin typeface="Times New Roman" panose="02020603050405020304" charset="0"/>
                <a:cs typeface="Times New Roman" panose="02020603050405020304" charset="0"/>
              </a:rPr>
              <a:t>ánh giá</a:t>
            </a:r>
            <a:endParaRPr lang="en-US" altLang="en-US" sz="2400">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8121650" y="4418965"/>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a:t>
            </a:r>
            <a:r>
              <a:rPr lang="en-US" altLang="en-US" sz="2400">
                <a:solidFill>
                  <a:schemeClr val="bg1"/>
                </a:solidFill>
                <a:latin typeface="Times New Roman" panose="02020603050405020304" charset="0"/>
                <a:cs typeface="Times New Roman" panose="02020603050405020304" charset="0"/>
              </a:rPr>
              <a:t>ánh giá</a:t>
            </a:r>
            <a:endParaRPr lang="en-US" altLang="en-US" sz="2400">
              <a:solidFill>
                <a:schemeClr val="bg1"/>
              </a:solidFill>
              <a:latin typeface="Times New Roman" panose="02020603050405020304" charset="0"/>
              <a:cs typeface="Times New Roman" panose="02020603050405020304" charset="0"/>
            </a:endParaRPr>
          </a:p>
        </p:txBody>
      </p:sp>
      <p:sp>
        <p:nvSpPr>
          <p:cNvPr id="15" name="Text Box 14"/>
          <p:cNvSpPr txBox="1"/>
          <p:nvPr/>
        </p:nvSpPr>
        <p:spPr>
          <a:xfrm>
            <a:off x="-5327650" y="5193665"/>
            <a:ext cx="515366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kết quả và đ</a:t>
            </a:r>
            <a:r>
              <a:rPr lang="en-US" altLang="en-US" sz="2400">
                <a:solidFill>
                  <a:schemeClr val="bg1"/>
                </a:solidFill>
                <a:latin typeface="Times New Roman" panose="02020603050405020304" charset="0"/>
                <a:cs typeface="Times New Roman" panose="02020603050405020304" charset="0"/>
              </a:rPr>
              <a:t>ề xuất cải tiến</a:t>
            </a:r>
            <a:endParaRPr lang="en-US" altLang="en-US" sz="2400">
              <a:solidFill>
                <a:schemeClr val="bg1"/>
              </a:solidFill>
              <a:latin typeface="Times New Roman" panose="02020603050405020304" charset="0"/>
              <a:cs typeface="Times New Roman" panose="02020603050405020304" charset="0"/>
            </a:endParaRPr>
          </a:p>
        </p:txBody>
      </p:sp>
      <p:sp>
        <p:nvSpPr>
          <p:cNvPr id="18" name="Text Box 17"/>
          <p:cNvSpPr txBox="1"/>
          <p:nvPr/>
        </p:nvSpPr>
        <p:spPr>
          <a:xfrm>
            <a:off x="-9693275" y="980440"/>
            <a:ext cx="9324340" cy="341503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Giai đoạn 1: Nghiên cứu lý thuyết.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2: Chọn phương pháp (Heuristic Evaluation).</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3: Chuẩn bị đánh giá (chuyên gia, danh sách kiểm tra).</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4: Thực hiện đánh giá (theo checklist).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5: Phân tích và đề xuất.</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122555" y="92075"/>
            <a:ext cx="70643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a:t>
            </a:r>
            <a:r>
              <a:rPr lang="en-US" altLang="en-US" sz="2400">
                <a:solidFill>
                  <a:schemeClr val="bg1"/>
                </a:solidFill>
                <a:latin typeface="Times New Roman" panose="02020603050405020304" charset="0"/>
                <a:cs typeface="Times New Roman" panose="02020603050405020304" charset="0"/>
              </a:rPr>
              <a:t>ánh giá dựa vào danh sách kiểm tra (checklist)  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0" name="Text Box 19"/>
          <p:cNvSpPr txBox="1"/>
          <p:nvPr/>
        </p:nvSpPr>
        <p:spPr>
          <a:xfrm>
            <a:off x="122555" y="1125220"/>
            <a:ext cx="967676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2. Match between system and the real world (Sự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thích giữa hệ thống và thế giới thực)</a:t>
            </a:r>
            <a:endParaRPr lang="en-US" altLang="en-US" sz="2400">
              <a:solidFill>
                <a:schemeClr val="bg1"/>
              </a:solidFill>
              <a:latin typeface="Times New Roman" panose="02020603050405020304" charset="0"/>
              <a:cs typeface="Times New Roman" panose="02020603050405020304" charset="0"/>
            </a:endParaRPr>
          </a:p>
        </p:txBody>
      </p:sp>
      <p:sp>
        <p:nvSpPr>
          <p:cNvPr id="21" name="Text Box 20"/>
          <p:cNvSpPr txBox="1"/>
          <p:nvPr/>
        </p:nvSpPr>
        <p:spPr>
          <a:xfrm>
            <a:off x="-2165985" y="1601470"/>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xe</a:t>
            </a:r>
            <a:endParaRPr lang="en-US" altLang="en-US" sz="2000">
              <a:solidFill>
                <a:schemeClr val="bg1"/>
              </a:solidFill>
              <a:latin typeface="Times New Roman" panose="02020603050405020304" charset="0"/>
              <a:cs typeface="Times New Roman" panose="02020603050405020304" charset="0"/>
            </a:endParaRPr>
          </a:p>
        </p:txBody>
      </p:sp>
      <p:sp>
        <p:nvSpPr>
          <p:cNvPr id="23" name="Text Box 22"/>
          <p:cNvSpPr txBox="1"/>
          <p:nvPr/>
        </p:nvSpPr>
        <p:spPr>
          <a:xfrm>
            <a:off x="12192000" y="1567180"/>
            <a:ext cx="7560945" cy="1476375"/>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a:t>
            </a:r>
            <a:r>
              <a:rPr lang="en-US" altLang="en-US" sz="2000">
                <a:solidFill>
                  <a:schemeClr val="bg1"/>
                </a:solidFill>
                <a:latin typeface="Times New Roman" panose="02020603050405020304" charset="0"/>
                <a:cs typeface="Times New Roman" panose="02020603050405020304" charset="0"/>
              </a:rPr>
              <a:t>Thời gian tải vị trí xe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ôi khi chậm, không có thông báo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về việc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ang tải dữ liệu.</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Thông báo về trạng thái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ôi khi không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ủ chi tiết </a:t>
            </a:r>
            <a:endParaRPr lang="en-US" altLang="en-US" sz="2000">
              <a:solidFill>
                <a:schemeClr val="bg1"/>
              </a:solidFill>
              <a:latin typeface="Times New Roman" panose="02020603050405020304" charset="0"/>
              <a:cs typeface="Times New Roman" panose="02020603050405020304" charset="0"/>
            </a:endParaRPr>
          </a:p>
        </p:txBody>
      </p:sp>
      <p:sp>
        <p:nvSpPr>
          <p:cNvPr id="24" name="Text Box 23"/>
          <p:cNvSpPr txBox="1"/>
          <p:nvPr/>
        </p:nvSpPr>
        <p:spPr>
          <a:xfrm>
            <a:off x="12192000" y="2980690"/>
            <a:ext cx="7560945" cy="255333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xuất:</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Cải thiện tốc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ộ tải: Tối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u hóa hệ thống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giảm thời gian tải vị trí xe,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ặc biệt trong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iều kiện mạng yếu.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Hiển thị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thông tin chuyến xe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Thông báo chi tiết: Cung cấp thông báo chi tiết về trạng thái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Thông báo thời gian thực: Cập nhật trạng thái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theo thời gian thực, giảm thiểu sự chờ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ợi và lo lắng của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p:txBody>
      </p:sp>
      <p:pic>
        <p:nvPicPr>
          <p:cNvPr id="25" name="Picture 24" descr="z6229531108735_bcdbcc6903ffd0393349ab2ce79a9492"/>
          <p:cNvPicPr>
            <a:picLocks noChangeAspect="1"/>
          </p:cNvPicPr>
          <p:nvPr/>
        </p:nvPicPr>
        <p:blipFill>
          <a:blip r:embed="rId2"/>
          <a:stretch>
            <a:fillRect/>
          </a:stretch>
        </p:blipFill>
        <p:spPr>
          <a:xfrm>
            <a:off x="-2251710" y="2000250"/>
            <a:ext cx="2190750" cy="3533775"/>
          </a:xfrm>
          <a:prstGeom prst="rect">
            <a:avLst/>
          </a:prstGeom>
        </p:spPr>
      </p:pic>
      <p:pic>
        <p:nvPicPr>
          <p:cNvPr id="33" name="Picture 32"/>
          <p:cNvPicPr>
            <a:picLocks noChangeAspect="1"/>
          </p:cNvPicPr>
          <p:nvPr/>
        </p:nvPicPr>
        <p:blipFill>
          <a:blip r:embed="rId3"/>
          <a:stretch>
            <a:fillRect/>
          </a:stretch>
        </p:blipFill>
        <p:spPr>
          <a:xfrm>
            <a:off x="-2654935" y="2273935"/>
            <a:ext cx="2286000" cy="3743325"/>
          </a:xfrm>
          <a:prstGeom prst="rect">
            <a:avLst/>
          </a:prstGeom>
        </p:spPr>
      </p:pic>
      <p:sp>
        <p:nvSpPr>
          <p:cNvPr id="34" name="Text Box 33"/>
          <p:cNvSpPr txBox="1"/>
          <p:nvPr/>
        </p:nvSpPr>
        <p:spPr>
          <a:xfrm>
            <a:off x="-4096385" y="1721485"/>
            <a:ext cx="4064000"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ồ </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 giao hàng</a:t>
            </a:r>
            <a:endParaRPr lang="en-US" altLang="en-US" sz="2000">
              <a:solidFill>
                <a:schemeClr val="bg1"/>
              </a:solidFill>
              <a:latin typeface="Times New Roman" panose="02020603050405020304" charset="0"/>
              <a:cs typeface="Times New Roman" panose="02020603050405020304" charset="0"/>
            </a:endParaRPr>
          </a:p>
        </p:txBody>
      </p:sp>
      <p:sp>
        <p:nvSpPr>
          <p:cNvPr id="35" name="Text Box 34"/>
          <p:cNvSpPr txBox="1"/>
          <p:nvPr/>
        </p:nvSpPr>
        <p:spPr>
          <a:xfrm>
            <a:off x="13216255" y="2273935"/>
            <a:ext cx="5512435" cy="101473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Hiển thị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tiến trình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hàng, thời gian dự kiến giao hàng</a:t>
            </a:r>
            <a:r>
              <a:rPr lang="vi-VN" altLang="en-US" sz="2000">
                <a:solidFill>
                  <a:schemeClr val="bg1"/>
                </a:solidFill>
                <a:latin typeface="Times New Roman" panose="02020603050405020304" charset="0"/>
                <a:cs typeface="Times New Roman" panose="02020603050405020304" charset="0"/>
              </a:rPr>
              <a:t> , tốt giao diện hài hòa thông báo đầy đủ và chi </a:t>
            </a:r>
            <a:r>
              <a:rPr lang="vi-VN" altLang="en-US" sz="2000">
                <a:solidFill>
                  <a:schemeClr val="bg1"/>
                </a:solidFill>
                <a:latin typeface="Times New Roman" panose="02020603050405020304" charset="0"/>
                <a:cs typeface="Times New Roman" panose="02020603050405020304" charset="0"/>
              </a:rPr>
              <a:t>tiết </a:t>
            </a:r>
            <a:endParaRPr lang="vi-VN" altLang="en-US" sz="2000">
              <a:solidFill>
                <a:schemeClr val="bg1"/>
              </a:solidFill>
              <a:latin typeface="Times New Roman" panose="02020603050405020304" charset="0"/>
              <a:cs typeface="Times New Roman" panose="02020603050405020304" charset="0"/>
            </a:endParaRPr>
          </a:p>
        </p:txBody>
      </p:sp>
      <p:sp>
        <p:nvSpPr>
          <p:cNvPr id="26" name="Text Box 25"/>
          <p:cNvSpPr txBox="1"/>
          <p:nvPr/>
        </p:nvSpPr>
        <p:spPr>
          <a:xfrm>
            <a:off x="-9470390" y="1233170"/>
            <a:ext cx="92964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1.Visibilityof system status (Hiển thị trạng thái hệ thống)</a:t>
            </a:r>
            <a:endParaRPr lang="en-US" altLang="en-US" sz="2400">
              <a:solidFill>
                <a:schemeClr val="bg1"/>
              </a:solidFill>
              <a:latin typeface="Times New Roman" panose="02020603050405020304" charset="0"/>
              <a:cs typeface="Times New Roman" panose="02020603050405020304" charset="0"/>
            </a:endParaRPr>
          </a:p>
        </p:txBody>
      </p:sp>
      <p:pic>
        <p:nvPicPr>
          <p:cNvPr id="28" name="Picture 27"/>
          <p:cNvPicPr>
            <a:picLocks noChangeAspect="1"/>
          </p:cNvPicPr>
          <p:nvPr/>
        </p:nvPicPr>
        <p:blipFill>
          <a:blip r:embed="rId4"/>
          <a:stretch>
            <a:fillRect/>
          </a:stretch>
        </p:blipFill>
        <p:spPr>
          <a:xfrm>
            <a:off x="294005" y="2705100"/>
            <a:ext cx="4569460" cy="3436620"/>
          </a:xfrm>
          <a:prstGeom prst="rect">
            <a:avLst/>
          </a:prstGeom>
        </p:spPr>
      </p:pic>
      <p:sp>
        <p:nvSpPr>
          <p:cNvPr id="38" name="Text Box 37"/>
          <p:cNvSpPr txBox="1"/>
          <p:nvPr/>
        </p:nvSpPr>
        <p:spPr>
          <a:xfrm>
            <a:off x="574040" y="2034540"/>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xe</a:t>
            </a:r>
            <a:endParaRPr lang="en-US" altLang="en-US" sz="2000">
              <a:solidFill>
                <a:schemeClr val="bg1"/>
              </a:solidFill>
              <a:latin typeface="Times New Roman" panose="02020603050405020304" charset="0"/>
              <a:cs typeface="Times New Roman" panose="02020603050405020304" charset="0"/>
            </a:endParaRPr>
          </a:p>
        </p:txBody>
      </p:sp>
      <p:sp>
        <p:nvSpPr>
          <p:cNvPr id="39" name="Text Box 38"/>
          <p:cNvSpPr txBox="1"/>
          <p:nvPr/>
        </p:nvSpPr>
        <p:spPr>
          <a:xfrm>
            <a:off x="5735320" y="2722245"/>
            <a:ext cx="4064000" cy="70675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Sử dụng các thuật ngữ quen thuộc, dễ hiểu. Giao diện bản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ồ trực quan.</a:t>
            </a:r>
            <a:endParaRPr lang="en-US" altLang="en-US" sz="2000">
              <a:solidFill>
                <a:schemeClr val="bg1"/>
              </a:solidFill>
              <a:latin typeface="Times New Roman" panose="02020603050405020304" charset="0"/>
              <a:cs typeface="Times New Roman" panose="02020603050405020304" charset="0"/>
            </a:endParaRPr>
          </a:p>
        </p:txBody>
      </p:sp>
      <p:pic>
        <p:nvPicPr>
          <p:cNvPr id="40" name="Picture -2147482592" descr="Ảnh chụp màn hình 2025-01-01 210127"/>
          <p:cNvPicPr>
            <a:picLocks noChangeAspect="1"/>
          </p:cNvPicPr>
          <p:nvPr/>
        </p:nvPicPr>
        <p:blipFill>
          <a:blip r:embed="rId5"/>
          <a:stretch>
            <a:fillRect/>
          </a:stretch>
        </p:blipFill>
        <p:spPr>
          <a:xfrm>
            <a:off x="-2695892" y="2350770"/>
            <a:ext cx="2601595" cy="3676650"/>
          </a:xfrm>
          <a:prstGeom prst="rect">
            <a:avLst/>
          </a:prstGeom>
          <a:noFill/>
          <a:ln w="9525">
            <a:noFill/>
          </a:ln>
        </p:spPr>
      </p:pic>
      <p:sp>
        <p:nvSpPr>
          <p:cNvPr id="41" name="Text Box 40"/>
          <p:cNvSpPr txBox="1"/>
          <p:nvPr/>
        </p:nvSpPr>
        <p:spPr>
          <a:xfrm>
            <a:off x="12365990" y="2273935"/>
            <a:ext cx="6121400" cy="1630045"/>
          </a:xfrm>
          <a:prstGeom prst="rect">
            <a:avLst/>
          </a:prstGeom>
          <a:noFill/>
        </p:spPr>
        <p:txBody>
          <a:bodyPr wrap="square" rtlCol="0">
            <a:spAutoFit/>
          </a:bodyPr>
          <a:p>
            <a:r>
              <a:rPr lang="vi-VN" altLang="en-US" sz="2000">
                <a:solidFill>
                  <a:schemeClr val="bg1"/>
                </a:solidFill>
                <a:latin typeface="Times New Roman" panose="02020603050405020304" charset="0"/>
                <a:cs typeface="Times New Roman" panose="02020603050405020304" charset="0"/>
              </a:rPr>
              <a:t>V</a:t>
            </a:r>
            <a:r>
              <a:rPr lang="en-US" altLang="en-US" sz="2000">
                <a:solidFill>
                  <a:schemeClr val="bg1"/>
                </a:solidFill>
                <a:latin typeface="Times New Roman" panose="02020603050405020304" charset="0"/>
                <a:cs typeface="Times New Roman" panose="02020603050405020304" charset="0"/>
              </a:rPr>
              <a:t>ấn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Một số thuật ngữ chuyên ngành về tài chính trong phần thanh toán,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mới hoặc không quen thuộc với các khái niệm tài chính có thể cảm thấy bối rối hoặc không hiểu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l</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do phát sinh các khoản phí.</a:t>
            </a:r>
            <a:endParaRPr lang="en-US" altLang="en-US" sz="2000">
              <a:solidFill>
                <a:schemeClr val="bg1"/>
              </a:solidFill>
              <a:latin typeface="Times New Roman" panose="02020603050405020304" charset="0"/>
              <a:cs typeface="Times New Roman" panose="02020603050405020304" charset="0"/>
            </a:endParaRPr>
          </a:p>
        </p:txBody>
      </p:sp>
      <p:sp>
        <p:nvSpPr>
          <p:cNvPr id="42" name="Text Box 41"/>
          <p:cNvSpPr txBox="1"/>
          <p:nvPr/>
        </p:nvSpPr>
        <p:spPr>
          <a:xfrm>
            <a:off x="14556740" y="4088765"/>
            <a:ext cx="5601335" cy="163004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xuất:</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Cần thêm các thông tin giải thích vì sao lại có các khoản phí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biết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Tóm tắt thông tin: Tóm tắt các thông tin quan trọng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dễ dàng nắm bắt.</a:t>
            </a:r>
            <a:endParaRPr lang="en-US" altLang="en-US" sz="2000">
              <a:solidFill>
                <a:schemeClr val="bg1"/>
              </a:solidFill>
              <a:latin typeface="Times New Roman" panose="02020603050405020304" charset="0"/>
              <a:cs typeface="Times New Roman" panose="02020603050405020304" charset="0"/>
            </a:endParaRPr>
          </a:p>
        </p:txBody>
      </p:sp>
      <p:sp>
        <p:nvSpPr>
          <p:cNvPr id="43" name="Text Box 42"/>
          <p:cNvSpPr txBox="1"/>
          <p:nvPr/>
        </p:nvSpPr>
        <p:spPr>
          <a:xfrm>
            <a:off x="-3082925" y="2034540"/>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Thanh toán</a:t>
            </a:r>
            <a:endParaRPr lang="en-US" altLang="en-US" sz="20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ĐÍCH NGHIÊN CỨU</a:t>
            </a:r>
            <a:endParaRPr lang="en-US" altLang="en-US" sz="2800">
              <a:solidFill>
                <a:schemeClr val="bg1"/>
              </a:solidFill>
              <a:latin typeface="Segoe UI Black" panose="020B0A02040204020203" charset="0"/>
              <a:cs typeface="Segoe UI Black" panose="020B0A02040204020203" charset="0"/>
            </a:endParaRPr>
          </a:p>
        </p:txBody>
      </p:sp>
      <p:sp>
        <p:nvSpPr>
          <p:cNvPr id="6" name="Text Box 5"/>
          <p:cNvSpPr txBox="1"/>
          <p:nvPr/>
        </p:nvSpPr>
        <p:spPr>
          <a:xfrm>
            <a:off x="-979297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phương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Đề xuất giải pháp cải tiến trải nghiệm người dùng</a:t>
            </a:r>
            <a:endParaRPr lang="en-US" altLang="en-US" sz="2400">
              <a:solidFill>
                <a:schemeClr val="bg1"/>
              </a:solidFill>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ĐỐI TƯỢNG VÀ PHẠM VI NGHIÊN CỨU</a:t>
            </a:r>
            <a:endParaRPr lang="en-US" altLang="en-US" sz="2400">
              <a:solidFill>
                <a:schemeClr val="bg1"/>
              </a:solidFill>
              <a:latin typeface="Segoe UI Black" panose="020B0A02040204020203" charset="0"/>
              <a:cs typeface="Segoe UI Black" panose="020B0A02040204020203" charset="0"/>
            </a:endParaRPr>
          </a:p>
        </p:txBody>
      </p:sp>
      <p:sp>
        <p:nvSpPr>
          <p:cNvPr id="16" name="Text Box 15"/>
          <p:cNvSpPr txBox="1"/>
          <p:nvPr/>
        </p:nvSpPr>
        <p:spPr>
          <a:xfrm>
            <a:off x="-4237990"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Đối tượng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4157980"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Đánh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2" name="Text Box 21"/>
          <p:cNvSpPr txBox="1"/>
          <p:nvPr/>
        </p:nvSpPr>
        <p:spPr>
          <a:xfrm>
            <a:off x="-5472430" y="1106805"/>
            <a:ext cx="540575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7" name="Text Box 26"/>
          <p:cNvSpPr txBox="1"/>
          <p:nvPr/>
        </p:nvSpPr>
        <p:spPr>
          <a:xfrm>
            <a:off x="294005" y="-52197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29" name="Text Box 28"/>
          <p:cNvSpPr txBox="1"/>
          <p:nvPr/>
        </p:nvSpPr>
        <p:spPr>
          <a:xfrm>
            <a:off x="-10749915" y="922020"/>
            <a:ext cx="10575925" cy="230695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Cognitive Walkthrough là một phương pháp đánh giá khác, tập trung vào việc mô phỏng cách người dùng sẽ thực hiện một nhiệm vụ cụ thể trên hệ thống. Các chuyên gia sẽ đặt mình vào vị trí của người dùng và đi qua từng bước của nhiệm vụ, xác định các rào cản và điểm khó khăn mà người dùng có thể gặp phải.</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Phương pháp này tập trung vào việc mô phỏng hành vi của người dùng để đánh giá cách họ thực hiện một nhiệm vụ cụ thể</a:t>
            </a:r>
            <a:endParaRPr lang="en-US" altLang="en-US" sz="2400">
              <a:solidFill>
                <a:schemeClr val="bg1"/>
              </a:solidFill>
              <a:latin typeface="Times New Roman" panose="02020603050405020304" charset="0"/>
              <a:cs typeface="Times New Roman" panose="02020603050405020304" charset="0"/>
            </a:endParaRPr>
          </a:p>
        </p:txBody>
      </p:sp>
      <p:sp>
        <p:nvSpPr>
          <p:cNvPr id="30" name="Text Box 29"/>
          <p:cNvSpPr txBox="1"/>
          <p:nvPr/>
        </p:nvSpPr>
        <p:spPr>
          <a:xfrm>
            <a:off x="-5593715" y="3454400"/>
            <a:ext cx="555244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 Các bước chính: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1.Xác định các nhiệm vụ người dùng cần hoàn thành.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2.Chia nhiệm vụ thành từng bước cụ thể.</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3.Trả lời các câu hỏi đánh giá, </a:t>
            </a:r>
            <a:endParaRPr lang="en-US" altLang="en-US" sz="2400">
              <a:solidFill>
                <a:schemeClr val="bg1"/>
              </a:solidFill>
              <a:latin typeface="Times New Roman" panose="02020603050405020304" charset="0"/>
              <a:cs typeface="Times New Roman" panose="02020603050405020304" charset="0"/>
            </a:endParaRPr>
          </a:p>
        </p:txBody>
      </p:sp>
      <p:sp>
        <p:nvSpPr>
          <p:cNvPr id="31" name="Text Box 30"/>
          <p:cNvSpPr txBox="1"/>
          <p:nvPr/>
        </p:nvSpPr>
        <p:spPr>
          <a:xfrm>
            <a:off x="285115" y="-460375"/>
            <a:ext cx="561784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HIỆN THỰC HÓA NGHIÊN CỨU</a:t>
            </a:r>
            <a:endParaRPr lang="en-US" altLang="en-US" sz="2400">
              <a:solidFill>
                <a:schemeClr val="bg1"/>
              </a:solidFill>
              <a:latin typeface="Segoe UI Black" panose="020B0A02040204020203" charset="0"/>
              <a:cs typeface="Segoe UI Black" panose="020B0A02040204020203" charset="0"/>
            </a:endParaRPr>
          </a:p>
        </p:txBody>
      </p:sp>
      <p:sp>
        <p:nvSpPr>
          <p:cNvPr id="32" name="Text Box 31"/>
          <p:cNvSpPr txBox="1"/>
          <p:nvPr/>
        </p:nvSpPr>
        <p:spPr>
          <a:xfrm>
            <a:off x="-8663305" y="871220"/>
            <a:ext cx="8489315"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Quy trình nghiên cứu trong đồ án này được chia thành các bước cụ thể nhằm đánh giá và cải tiến tính khả dụng của ứng dụng GrabFood. Các bước nghiên cứu bao gồm từ việc xác định mục tiêu nghiên cứu đến việc phân tích, thiết kế giải pháp cải tiến, và cuối cùng là viết báo cáo tổng kết. </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Mô tả chi tiết các bước nghiên cứu đã tiến hành và cách thức nghiên cứu.</a:t>
            </a:r>
            <a:endParaRPr lang="en-US" altLang="en-US" sz="2400">
              <a:solidFill>
                <a:schemeClr val="bg1"/>
              </a:solidFill>
              <a:latin typeface="Times New Roman" panose="02020603050405020304" charset="0"/>
              <a:cs typeface="Times New Roman" panose="02020603050405020304" charset="0"/>
            </a:endParaRPr>
          </a:p>
        </p:txBody>
      </p:sp>
      <p:sp>
        <p:nvSpPr>
          <p:cNvPr id="4" name="Text Box 3"/>
          <p:cNvSpPr txBox="1"/>
          <p:nvPr/>
        </p:nvSpPr>
        <p:spPr>
          <a:xfrm>
            <a:off x="-3356610" y="3547745"/>
            <a:ext cx="298767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Nghiên cứu lý thuyết </a:t>
            </a:r>
            <a:endParaRPr lang="en-US" altLang="en-US" sz="24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7966710" y="3644265"/>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Lựa chọn phương pháp</a:t>
            </a:r>
            <a:endParaRPr lang="en-US" altLang="en-US" sz="2400">
              <a:solidFill>
                <a:schemeClr val="bg1"/>
              </a:solidFill>
              <a:latin typeface="Times New Roman" panose="02020603050405020304" charset="0"/>
              <a:cs typeface="Times New Roman" panose="02020603050405020304" charset="0"/>
            </a:endParaRPr>
          </a:p>
        </p:txBody>
      </p:sp>
      <p:sp>
        <p:nvSpPr>
          <p:cNvPr id="12" name="Text Box 11"/>
          <p:cNvSpPr txBox="1"/>
          <p:nvPr/>
        </p:nvSpPr>
        <p:spPr>
          <a:xfrm>
            <a:off x="-3596005" y="4519930"/>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Chuẩn bị đánh giá</a:t>
            </a:r>
            <a:endParaRPr lang="en-US" altLang="en-US" sz="2400">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8121650" y="4418965"/>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đánh giá</a:t>
            </a:r>
            <a:endParaRPr lang="en-US" altLang="en-US" sz="2400">
              <a:solidFill>
                <a:schemeClr val="bg1"/>
              </a:solidFill>
              <a:latin typeface="Times New Roman" panose="02020603050405020304" charset="0"/>
              <a:cs typeface="Times New Roman" panose="02020603050405020304" charset="0"/>
            </a:endParaRPr>
          </a:p>
        </p:txBody>
      </p:sp>
      <p:sp>
        <p:nvSpPr>
          <p:cNvPr id="15" name="Text Box 14"/>
          <p:cNvSpPr txBox="1"/>
          <p:nvPr/>
        </p:nvSpPr>
        <p:spPr>
          <a:xfrm>
            <a:off x="-5327650" y="5193665"/>
            <a:ext cx="515366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kết quả và đề xuất cải tiến</a:t>
            </a:r>
            <a:endParaRPr lang="en-US" altLang="en-US" sz="2400">
              <a:solidFill>
                <a:schemeClr val="bg1"/>
              </a:solidFill>
              <a:latin typeface="Times New Roman" panose="02020603050405020304" charset="0"/>
              <a:cs typeface="Times New Roman" panose="02020603050405020304" charset="0"/>
            </a:endParaRPr>
          </a:p>
        </p:txBody>
      </p:sp>
      <p:sp>
        <p:nvSpPr>
          <p:cNvPr id="18" name="Text Box 17"/>
          <p:cNvSpPr txBox="1"/>
          <p:nvPr/>
        </p:nvSpPr>
        <p:spPr>
          <a:xfrm>
            <a:off x="-9693275" y="980440"/>
            <a:ext cx="9324340" cy="341503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Giai đoạn 1: Nghiên cứu lý thuyết.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2: Chọn phương pháp (Heuristic Evaluation).</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3: Chuẩn bị đánh giá (chuyên gia, danh sách kiểm tra).</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4: Thực hiện đánh giá (theo checklist).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5: Phân tích và đề xuất.</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122555" y="92075"/>
            <a:ext cx="70643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đánh giá dựa vào danh sách kiểm tra (checklist)  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0" name="Text Box 19"/>
          <p:cNvSpPr txBox="1"/>
          <p:nvPr/>
        </p:nvSpPr>
        <p:spPr>
          <a:xfrm>
            <a:off x="122555" y="1125220"/>
            <a:ext cx="967676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2. Match between system and the real world (Sự tư</a:t>
            </a:r>
            <a:r>
              <a:rPr lang="en-US" altLang="en-US" sz="2400">
                <a:solidFill>
                  <a:schemeClr val="bg1"/>
                </a:solidFill>
                <a:latin typeface="Times New Roman" panose="02020603050405020304" charset="0"/>
                <a:cs typeface="Times New Roman" panose="02020603050405020304" charset="0"/>
              </a:rPr>
              <a:t>ơng thích giữa hệ thống và thế giới thực)</a:t>
            </a:r>
            <a:endParaRPr lang="en-US" altLang="en-US" sz="2400">
              <a:solidFill>
                <a:schemeClr val="bg1"/>
              </a:solidFill>
              <a:latin typeface="Times New Roman" panose="02020603050405020304" charset="0"/>
              <a:cs typeface="Times New Roman" panose="02020603050405020304" charset="0"/>
            </a:endParaRPr>
          </a:p>
        </p:txBody>
      </p:sp>
      <p:sp>
        <p:nvSpPr>
          <p:cNvPr id="21" name="Text Box 20"/>
          <p:cNvSpPr txBox="1"/>
          <p:nvPr/>
        </p:nvSpPr>
        <p:spPr>
          <a:xfrm>
            <a:off x="-2165985" y="1601470"/>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Đặt xe</a:t>
            </a:r>
            <a:endParaRPr lang="en-US" altLang="en-US" sz="2000">
              <a:solidFill>
                <a:schemeClr val="bg1"/>
              </a:solidFill>
              <a:latin typeface="Times New Roman" panose="02020603050405020304" charset="0"/>
              <a:cs typeface="Times New Roman" panose="02020603050405020304" charset="0"/>
            </a:endParaRPr>
          </a:p>
        </p:txBody>
      </p:sp>
      <p:sp>
        <p:nvSpPr>
          <p:cNvPr id="23" name="Text Box 22"/>
          <p:cNvSpPr txBox="1"/>
          <p:nvPr/>
        </p:nvSpPr>
        <p:spPr>
          <a:xfrm>
            <a:off x="12192000" y="1567180"/>
            <a:ext cx="7560945" cy="1476375"/>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đề:Thời gian tải vị trí xe đôi khi chậm, không có thông báo rõ</a:t>
            </a:r>
            <a:r>
              <a:rPr lang="en-US" altLang="en-US" sz="2000">
                <a:solidFill>
                  <a:schemeClr val="bg1"/>
                </a:solidFill>
                <a:latin typeface="Times New Roman" panose="02020603050405020304" charset="0"/>
                <a:cs typeface="Times New Roman" panose="02020603050405020304" charset="0"/>
              </a:rPr>
              <a:t> ràng về việc đang tải dữ liệu.</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Thông báo về trạng thái đơn hàng đ</a:t>
            </a:r>
            <a:r>
              <a:rPr lang="en-US" altLang="en-US" sz="2000">
                <a:solidFill>
                  <a:schemeClr val="bg1"/>
                </a:solidFill>
                <a:latin typeface="Times New Roman" panose="02020603050405020304" charset="0"/>
                <a:cs typeface="Times New Roman" panose="02020603050405020304" charset="0"/>
              </a:rPr>
              <a:t>ôi khi không đủ chi tiết </a:t>
            </a:r>
            <a:endParaRPr lang="en-US" altLang="en-US" sz="2000">
              <a:solidFill>
                <a:schemeClr val="bg1"/>
              </a:solidFill>
              <a:latin typeface="Times New Roman" panose="02020603050405020304" charset="0"/>
              <a:cs typeface="Times New Roman" panose="02020603050405020304" charset="0"/>
            </a:endParaRPr>
          </a:p>
        </p:txBody>
      </p:sp>
      <p:sp>
        <p:nvSpPr>
          <p:cNvPr id="24" name="Text Box 23"/>
          <p:cNvSpPr txBox="1"/>
          <p:nvPr/>
        </p:nvSpPr>
        <p:spPr>
          <a:xfrm>
            <a:off x="12192000" y="2980690"/>
            <a:ext cx="7560945" cy="255333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Đề xuất:</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Cải thiện tốc độ tải: Tối ưu hóa hệ thống để giảm thời gian tải vị trí xe, đặc biệt trong điều kiện mạng yếu.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Hiển thị rõ</a:t>
            </a:r>
            <a:r>
              <a:rPr lang="en-US" altLang="en-US" sz="2000">
                <a:solidFill>
                  <a:schemeClr val="bg1"/>
                </a:solidFill>
                <a:latin typeface="Times New Roman" panose="02020603050405020304" charset="0"/>
                <a:cs typeface="Times New Roman" panose="02020603050405020304" charset="0"/>
              </a:rPr>
              <a:t> ràng thông tin chuyến xe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Thông báo chi tiết: Cung cấp thông báo chi tiết về trạng thái đ</a:t>
            </a:r>
            <a:r>
              <a:rPr lang="en-US" altLang="en-US" sz="2000">
                <a:solidFill>
                  <a:schemeClr val="bg1"/>
                </a:solidFill>
                <a:latin typeface="Times New Roman" panose="02020603050405020304" charset="0"/>
                <a:cs typeface="Times New Roman" panose="02020603050405020304" charset="0"/>
              </a:rPr>
              <a:t>ơn hàng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Thông báo thời gian thực: Cập nhật trạng thái đơn hàng theo thời gian thực, giảm thiểu sự chờ đ</a:t>
            </a:r>
            <a:r>
              <a:rPr lang="en-US" altLang="en-US" sz="2000">
                <a:solidFill>
                  <a:schemeClr val="bg1"/>
                </a:solidFill>
                <a:latin typeface="Times New Roman" panose="02020603050405020304" charset="0"/>
                <a:cs typeface="Times New Roman" panose="02020603050405020304" charset="0"/>
              </a:rPr>
              <a:t>ợi và lo lắng của người dùng..</a:t>
            </a:r>
            <a:endParaRPr lang="en-US" altLang="en-US" sz="2000">
              <a:solidFill>
                <a:schemeClr val="bg1"/>
              </a:solidFill>
              <a:latin typeface="Times New Roman" panose="02020603050405020304" charset="0"/>
              <a:cs typeface="Times New Roman" panose="02020603050405020304" charset="0"/>
            </a:endParaRPr>
          </a:p>
        </p:txBody>
      </p:sp>
      <p:pic>
        <p:nvPicPr>
          <p:cNvPr id="25" name="Picture 24" descr="z6229531108735_bcdbcc6903ffd0393349ab2ce79a9492"/>
          <p:cNvPicPr>
            <a:picLocks noChangeAspect="1"/>
          </p:cNvPicPr>
          <p:nvPr/>
        </p:nvPicPr>
        <p:blipFill>
          <a:blip r:embed="rId2"/>
          <a:stretch>
            <a:fillRect/>
          </a:stretch>
        </p:blipFill>
        <p:spPr>
          <a:xfrm>
            <a:off x="-2251710" y="2000250"/>
            <a:ext cx="2190750" cy="3533775"/>
          </a:xfrm>
          <a:prstGeom prst="rect">
            <a:avLst/>
          </a:prstGeom>
        </p:spPr>
      </p:pic>
      <p:pic>
        <p:nvPicPr>
          <p:cNvPr id="33" name="Picture 32"/>
          <p:cNvPicPr>
            <a:picLocks noChangeAspect="1"/>
          </p:cNvPicPr>
          <p:nvPr/>
        </p:nvPicPr>
        <p:blipFill>
          <a:blip r:embed="rId3"/>
          <a:stretch>
            <a:fillRect/>
          </a:stretch>
        </p:blipFill>
        <p:spPr>
          <a:xfrm>
            <a:off x="-2654935" y="2273935"/>
            <a:ext cx="2286000" cy="3743325"/>
          </a:xfrm>
          <a:prstGeom prst="rect">
            <a:avLst/>
          </a:prstGeom>
        </p:spPr>
      </p:pic>
      <p:sp>
        <p:nvSpPr>
          <p:cNvPr id="34" name="Text Box 33"/>
          <p:cNvSpPr txBox="1"/>
          <p:nvPr/>
        </p:nvSpPr>
        <p:spPr>
          <a:xfrm>
            <a:off x="-4096385" y="1721485"/>
            <a:ext cx="4064000"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Đặt đồ </a:t>
            </a:r>
            <a:r>
              <a:rPr lang="en-US" altLang="en-US" sz="2000">
                <a:solidFill>
                  <a:schemeClr val="bg1"/>
                </a:solidFill>
                <a:latin typeface="Times New Roman" panose="02020603050405020304" charset="0"/>
                <a:cs typeface="Times New Roman" panose="02020603050405020304" charset="0"/>
              </a:rPr>
              <a:t>ăn giao hàng</a:t>
            </a:r>
            <a:endParaRPr lang="en-US" altLang="en-US" sz="2000">
              <a:solidFill>
                <a:schemeClr val="bg1"/>
              </a:solidFill>
              <a:latin typeface="Times New Roman" panose="02020603050405020304" charset="0"/>
              <a:cs typeface="Times New Roman" panose="02020603050405020304" charset="0"/>
            </a:endParaRPr>
          </a:p>
        </p:txBody>
      </p:sp>
      <p:sp>
        <p:nvSpPr>
          <p:cNvPr id="35" name="Text Box 34"/>
          <p:cNvSpPr txBox="1"/>
          <p:nvPr/>
        </p:nvSpPr>
        <p:spPr>
          <a:xfrm>
            <a:off x="13216255" y="2273935"/>
            <a:ext cx="5512435" cy="101473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Hiển thị rõ ràng tiến trình đặt hàng, thời gian dự kiến giao hàng</a:t>
            </a:r>
            <a:r>
              <a:rPr lang="vi-VN" altLang="en-US" sz="2000">
                <a:solidFill>
                  <a:schemeClr val="bg1"/>
                </a:solidFill>
                <a:latin typeface="Times New Roman" panose="02020603050405020304" charset="0"/>
                <a:cs typeface="Times New Roman" panose="02020603050405020304" charset="0"/>
              </a:rPr>
              <a:t> , tốt giao diện hài hòa thông báo đầy đủ và chi tiết </a:t>
            </a:r>
            <a:endParaRPr lang="vi-VN" altLang="en-US" sz="2000">
              <a:solidFill>
                <a:schemeClr val="bg1"/>
              </a:solidFill>
              <a:latin typeface="Times New Roman" panose="02020603050405020304" charset="0"/>
              <a:cs typeface="Times New Roman" panose="02020603050405020304" charset="0"/>
            </a:endParaRPr>
          </a:p>
        </p:txBody>
      </p:sp>
      <p:sp>
        <p:nvSpPr>
          <p:cNvPr id="26" name="Text Box 25"/>
          <p:cNvSpPr txBox="1"/>
          <p:nvPr/>
        </p:nvSpPr>
        <p:spPr>
          <a:xfrm>
            <a:off x="-9470390" y="1233170"/>
            <a:ext cx="92964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1.Visibilityof system status (Hiển thị trạng thái hệ thống)</a:t>
            </a:r>
            <a:endParaRPr lang="en-US" altLang="en-US" sz="2400">
              <a:solidFill>
                <a:schemeClr val="bg1"/>
              </a:solidFill>
              <a:latin typeface="Times New Roman" panose="02020603050405020304" charset="0"/>
              <a:cs typeface="Times New Roman" panose="02020603050405020304" charset="0"/>
            </a:endParaRPr>
          </a:p>
        </p:txBody>
      </p:sp>
      <p:pic>
        <p:nvPicPr>
          <p:cNvPr id="28" name="Picture 27"/>
          <p:cNvPicPr>
            <a:picLocks noChangeAspect="1"/>
          </p:cNvPicPr>
          <p:nvPr/>
        </p:nvPicPr>
        <p:blipFill>
          <a:blip r:embed="rId4"/>
          <a:stretch>
            <a:fillRect/>
          </a:stretch>
        </p:blipFill>
        <p:spPr>
          <a:xfrm>
            <a:off x="-4654550" y="2705100"/>
            <a:ext cx="4569460" cy="3436620"/>
          </a:xfrm>
          <a:prstGeom prst="rect">
            <a:avLst/>
          </a:prstGeom>
        </p:spPr>
      </p:pic>
      <p:sp>
        <p:nvSpPr>
          <p:cNvPr id="38" name="Text Box 37"/>
          <p:cNvSpPr txBox="1"/>
          <p:nvPr/>
        </p:nvSpPr>
        <p:spPr>
          <a:xfrm>
            <a:off x="-2283460" y="2017395"/>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Đặt xe</a:t>
            </a:r>
            <a:endParaRPr lang="en-US" altLang="en-US" sz="2000">
              <a:solidFill>
                <a:schemeClr val="bg1"/>
              </a:solidFill>
              <a:latin typeface="Times New Roman" panose="02020603050405020304" charset="0"/>
              <a:cs typeface="Times New Roman" panose="02020603050405020304" charset="0"/>
            </a:endParaRPr>
          </a:p>
        </p:txBody>
      </p:sp>
      <p:sp>
        <p:nvSpPr>
          <p:cNvPr id="39" name="Text Box 38"/>
          <p:cNvSpPr txBox="1"/>
          <p:nvPr/>
        </p:nvSpPr>
        <p:spPr>
          <a:xfrm>
            <a:off x="12365990" y="2722245"/>
            <a:ext cx="4064000" cy="70675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Sử dụng các thuật ngữ quen thuộc, dễ hiểu. Giao diện bản đ</a:t>
            </a:r>
            <a:r>
              <a:rPr lang="en-US" altLang="en-US" sz="2000">
                <a:solidFill>
                  <a:schemeClr val="bg1"/>
                </a:solidFill>
                <a:latin typeface="Times New Roman" panose="02020603050405020304" charset="0"/>
                <a:cs typeface="Times New Roman" panose="02020603050405020304" charset="0"/>
              </a:rPr>
              <a:t>ồ trực quan.</a:t>
            </a:r>
            <a:endParaRPr lang="en-US" altLang="en-US" sz="2000">
              <a:solidFill>
                <a:schemeClr val="bg1"/>
              </a:solidFill>
              <a:latin typeface="Times New Roman" panose="02020603050405020304" charset="0"/>
              <a:cs typeface="Times New Roman" panose="02020603050405020304" charset="0"/>
            </a:endParaRPr>
          </a:p>
        </p:txBody>
      </p:sp>
      <p:sp>
        <p:nvSpPr>
          <p:cNvPr id="36" name="Text Box 35"/>
          <p:cNvSpPr txBox="1"/>
          <p:nvPr/>
        </p:nvSpPr>
        <p:spPr>
          <a:xfrm>
            <a:off x="459740" y="2110740"/>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Thanh toán</a:t>
            </a:r>
            <a:endParaRPr lang="en-US" altLang="en-US" sz="2000">
              <a:solidFill>
                <a:schemeClr val="bg1"/>
              </a:solidFill>
              <a:latin typeface="Times New Roman" panose="02020603050405020304" charset="0"/>
              <a:cs typeface="Times New Roman" panose="02020603050405020304" charset="0"/>
            </a:endParaRPr>
          </a:p>
        </p:txBody>
      </p:sp>
      <p:pic>
        <p:nvPicPr>
          <p:cNvPr id="37" name="Picture -2147482592" descr="Ảnh chụp màn hình 2025-01-01 210127"/>
          <p:cNvPicPr>
            <a:picLocks noChangeAspect="1"/>
          </p:cNvPicPr>
          <p:nvPr/>
        </p:nvPicPr>
        <p:blipFill>
          <a:blip r:embed="rId5"/>
          <a:stretch>
            <a:fillRect/>
          </a:stretch>
        </p:blipFill>
        <p:spPr>
          <a:xfrm>
            <a:off x="487363" y="2560320"/>
            <a:ext cx="2601595" cy="3676650"/>
          </a:xfrm>
          <a:prstGeom prst="rect">
            <a:avLst/>
          </a:prstGeom>
          <a:noFill/>
          <a:ln w="9525">
            <a:noFill/>
          </a:ln>
        </p:spPr>
      </p:pic>
      <p:sp>
        <p:nvSpPr>
          <p:cNvPr id="40" name="Text Box 39"/>
          <p:cNvSpPr txBox="1"/>
          <p:nvPr/>
        </p:nvSpPr>
        <p:spPr>
          <a:xfrm>
            <a:off x="4197350" y="2306320"/>
            <a:ext cx="6121400" cy="1630045"/>
          </a:xfrm>
          <a:prstGeom prst="rect">
            <a:avLst/>
          </a:prstGeom>
          <a:noFill/>
        </p:spPr>
        <p:txBody>
          <a:bodyPr wrap="square" rtlCol="0">
            <a:spAutoFit/>
          </a:bodyPr>
          <a:p>
            <a:r>
              <a:rPr lang="vi-VN" altLang="en-US" sz="2000">
                <a:solidFill>
                  <a:schemeClr val="bg1"/>
                </a:solidFill>
                <a:latin typeface="Times New Roman" panose="02020603050405020304" charset="0"/>
                <a:cs typeface="Times New Roman" panose="02020603050405020304" charset="0"/>
              </a:rPr>
              <a:t>V</a:t>
            </a:r>
            <a:r>
              <a:rPr lang="en-US" altLang="en-US" sz="2000">
                <a:solidFill>
                  <a:schemeClr val="bg1"/>
                </a:solidFill>
                <a:latin typeface="Times New Roman" panose="02020603050405020304" charset="0"/>
                <a:cs typeface="Times New Roman" panose="02020603050405020304" charset="0"/>
              </a:rPr>
              <a:t>ấn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Một số thuật ngữ chuyên ngành về tài chính trong phần thanh toán,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mới hoặc không quen thuộc với các khái niệm tài chính có thể cảm thấy bối rối hoặc không hiểu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l</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do phát sinh các khoản phí.</a:t>
            </a:r>
            <a:endParaRPr lang="en-US" altLang="en-US" sz="2000">
              <a:solidFill>
                <a:schemeClr val="bg1"/>
              </a:solidFill>
              <a:latin typeface="Times New Roman" panose="02020603050405020304" charset="0"/>
              <a:cs typeface="Times New Roman" panose="02020603050405020304" charset="0"/>
            </a:endParaRPr>
          </a:p>
        </p:txBody>
      </p:sp>
      <p:sp>
        <p:nvSpPr>
          <p:cNvPr id="41" name="Text Box 40"/>
          <p:cNvSpPr txBox="1"/>
          <p:nvPr/>
        </p:nvSpPr>
        <p:spPr>
          <a:xfrm>
            <a:off x="4197350" y="4104640"/>
            <a:ext cx="5601335" cy="163004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xuất:</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Cần thêm các thông tin giải thích vì sao lại có các khoản phí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biết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Tóm tắt thông tin: Tóm tắt các thông tin quan trọng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dễ dàng nắm bắt.</a:t>
            </a:r>
            <a:endParaRPr lang="en-US" altLang="en-US" sz="2000">
              <a:solidFill>
                <a:schemeClr val="bg1"/>
              </a:solidFill>
              <a:latin typeface="Times New Roman" panose="02020603050405020304" charset="0"/>
              <a:cs typeface="Times New Roman" panose="02020603050405020304" charset="0"/>
            </a:endParaRPr>
          </a:p>
        </p:txBody>
      </p:sp>
      <p:sp>
        <p:nvSpPr>
          <p:cNvPr id="47" name="Text Box 46"/>
          <p:cNvSpPr txBox="1"/>
          <p:nvPr/>
        </p:nvSpPr>
        <p:spPr>
          <a:xfrm>
            <a:off x="12906375" y="2581910"/>
            <a:ext cx="4064000" cy="70675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Dễ dàng hủy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khi ch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a có tài xế nhận hoặc trong thời gian quy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ịnh.</a:t>
            </a:r>
            <a:endParaRPr lang="en-US" altLang="en-US" sz="2000">
              <a:solidFill>
                <a:schemeClr val="bg1"/>
              </a:solidFill>
              <a:latin typeface="Times New Roman" panose="02020603050405020304" charset="0"/>
              <a:cs typeface="Times New Roman" panose="02020603050405020304" charset="0"/>
            </a:endParaRPr>
          </a:p>
        </p:txBody>
      </p:sp>
      <p:pic>
        <p:nvPicPr>
          <p:cNvPr id="42" name="Picture 41"/>
          <p:cNvPicPr>
            <a:picLocks noChangeAspect="1"/>
          </p:cNvPicPr>
          <p:nvPr/>
        </p:nvPicPr>
        <p:blipFill>
          <a:blip r:embed="rId6"/>
          <a:stretch>
            <a:fillRect/>
          </a:stretch>
        </p:blipFill>
        <p:spPr>
          <a:xfrm>
            <a:off x="-2513330" y="2603500"/>
            <a:ext cx="2339340" cy="3413760"/>
          </a:xfrm>
          <a:prstGeom prst="rect">
            <a:avLst/>
          </a:prstGeom>
        </p:spPr>
      </p:pic>
      <p:sp>
        <p:nvSpPr>
          <p:cNvPr id="46" name="Text Box 45"/>
          <p:cNvSpPr txBox="1"/>
          <p:nvPr/>
        </p:nvSpPr>
        <p:spPr>
          <a:xfrm>
            <a:off x="-359600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Hủy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xe</a:t>
            </a:r>
            <a:endParaRPr lang="en-US" altLang="en-US" sz="2000">
              <a:solidFill>
                <a:schemeClr val="bg1"/>
              </a:solidFill>
              <a:latin typeface="Times New Roman" panose="02020603050405020304" charset="0"/>
              <a:cs typeface="Times New Roman" panose="02020603050405020304" charset="0"/>
            </a:endParaRPr>
          </a:p>
        </p:txBody>
      </p:sp>
      <p:sp>
        <p:nvSpPr>
          <p:cNvPr id="43" name="Text Box 42"/>
          <p:cNvSpPr txBox="1"/>
          <p:nvPr/>
        </p:nvSpPr>
        <p:spPr>
          <a:xfrm>
            <a:off x="-9676130" y="1106805"/>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3. User control and freedom</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(Kiểm soát và tự do của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ĐÍCH NGHIÊN CỨU</a:t>
            </a:r>
            <a:endParaRPr lang="en-US" altLang="en-US" sz="2800">
              <a:solidFill>
                <a:schemeClr val="bg1"/>
              </a:solidFill>
              <a:latin typeface="Segoe UI Black" panose="020B0A02040204020203" charset="0"/>
              <a:cs typeface="Segoe UI Black" panose="020B0A02040204020203" charset="0"/>
            </a:endParaRPr>
          </a:p>
        </p:txBody>
      </p:sp>
      <p:sp>
        <p:nvSpPr>
          <p:cNvPr id="6" name="Text Box 5"/>
          <p:cNvSpPr txBox="1"/>
          <p:nvPr/>
        </p:nvSpPr>
        <p:spPr>
          <a:xfrm>
            <a:off x="-979297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phương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Đề xuất giải pháp cải tiến trải nghiệm người dùng</a:t>
            </a:r>
            <a:endParaRPr lang="en-US" altLang="en-US" sz="2400">
              <a:solidFill>
                <a:schemeClr val="bg1"/>
              </a:solidFill>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ĐỐI TƯỢNG VÀ PHẠM VI NGHIÊN CỨU</a:t>
            </a:r>
            <a:endParaRPr lang="en-US" altLang="en-US" sz="2400">
              <a:solidFill>
                <a:schemeClr val="bg1"/>
              </a:solidFill>
              <a:latin typeface="Segoe UI Black" panose="020B0A02040204020203" charset="0"/>
              <a:cs typeface="Segoe UI Black" panose="020B0A02040204020203" charset="0"/>
            </a:endParaRPr>
          </a:p>
        </p:txBody>
      </p:sp>
      <p:sp>
        <p:nvSpPr>
          <p:cNvPr id="16" name="Text Box 15"/>
          <p:cNvSpPr txBox="1"/>
          <p:nvPr/>
        </p:nvSpPr>
        <p:spPr>
          <a:xfrm>
            <a:off x="-4237990"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Đối tượng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4157980"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Đánh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2" name="Text Box 21"/>
          <p:cNvSpPr txBox="1"/>
          <p:nvPr/>
        </p:nvSpPr>
        <p:spPr>
          <a:xfrm>
            <a:off x="-5472430" y="1106805"/>
            <a:ext cx="540575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7" name="Text Box 26"/>
          <p:cNvSpPr txBox="1"/>
          <p:nvPr/>
        </p:nvSpPr>
        <p:spPr>
          <a:xfrm>
            <a:off x="294005" y="-52197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29" name="Text Box 28"/>
          <p:cNvSpPr txBox="1"/>
          <p:nvPr/>
        </p:nvSpPr>
        <p:spPr>
          <a:xfrm>
            <a:off x="-10749915" y="922020"/>
            <a:ext cx="10575925" cy="230695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Cognitive Walkthrough là một phương pháp đánh giá khác, tập trung vào việc mô phỏng cách người dùng sẽ thực hiện một nhiệm vụ cụ thể trên hệ thống. Các chuyên gia sẽ đặt mình vào vị trí của người dùng và đi qua từng bước của nhiệm vụ, xác định các rào cản và điểm khó khăn mà người dùng có thể gặp phải.</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Phương pháp này tập trung vào việc mô phỏng hành vi của người dùng để đánh giá cách họ thực hiện một nhiệm vụ cụ thể</a:t>
            </a:r>
            <a:endParaRPr lang="en-US" altLang="en-US" sz="2400">
              <a:solidFill>
                <a:schemeClr val="bg1"/>
              </a:solidFill>
              <a:latin typeface="Times New Roman" panose="02020603050405020304" charset="0"/>
              <a:cs typeface="Times New Roman" panose="02020603050405020304" charset="0"/>
            </a:endParaRPr>
          </a:p>
        </p:txBody>
      </p:sp>
      <p:sp>
        <p:nvSpPr>
          <p:cNvPr id="30" name="Text Box 29"/>
          <p:cNvSpPr txBox="1"/>
          <p:nvPr/>
        </p:nvSpPr>
        <p:spPr>
          <a:xfrm>
            <a:off x="-5593715" y="3454400"/>
            <a:ext cx="555244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 Các bước chính: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1.Xác định các nhiệm vụ người dùng cần hoàn thành.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2.Chia nhiệm vụ thành từng bước cụ thể.</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3.Trả lời các câu hỏi đánh giá, </a:t>
            </a:r>
            <a:endParaRPr lang="en-US" altLang="en-US" sz="2400">
              <a:solidFill>
                <a:schemeClr val="bg1"/>
              </a:solidFill>
              <a:latin typeface="Times New Roman" panose="02020603050405020304" charset="0"/>
              <a:cs typeface="Times New Roman" panose="02020603050405020304" charset="0"/>
            </a:endParaRPr>
          </a:p>
        </p:txBody>
      </p:sp>
      <p:sp>
        <p:nvSpPr>
          <p:cNvPr id="31" name="Text Box 30"/>
          <p:cNvSpPr txBox="1"/>
          <p:nvPr/>
        </p:nvSpPr>
        <p:spPr>
          <a:xfrm>
            <a:off x="285115" y="-460375"/>
            <a:ext cx="561784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HIỆN THỰC HÓA NGHIÊN CỨU</a:t>
            </a:r>
            <a:endParaRPr lang="en-US" altLang="en-US" sz="2400">
              <a:solidFill>
                <a:schemeClr val="bg1"/>
              </a:solidFill>
              <a:latin typeface="Segoe UI Black" panose="020B0A02040204020203" charset="0"/>
              <a:cs typeface="Segoe UI Black" panose="020B0A02040204020203" charset="0"/>
            </a:endParaRPr>
          </a:p>
        </p:txBody>
      </p:sp>
      <p:sp>
        <p:nvSpPr>
          <p:cNvPr id="32" name="Text Box 31"/>
          <p:cNvSpPr txBox="1"/>
          <p:nvPr/>
        </p:nvSpPr>
        <p:spPr>
          <a:xfrm>
            <a:off x="-8663305" y="871220"/>
            <a:ext cx="8489315"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Quy trình nghiên cứu trong đồ án này được chia thành các bước cụ thể nhằm đánh giá và cải tiến tính khả dụng của ứng dụng GrabFood. Các bước nghiên cứu bao gồm từ việc xác định mục tiêu nghiên cứu đến việc phân tích, thiết kế giải pháp cải tiến, và cuối cùng là viết báo cáo tổng kết. </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Mô tả chi tiết các bước nghiên cứu đã tiến hành và cách thức nghiên cứu.</a:t>
            </a:r>
            <a:endParaRPr lang="en-US" altLang="en-US" sz="2400">
              <a:solidFill>
                <a:schemeClr val="bg1"/>
              </a:solidFill>
              <a:latin typeface="Times New Roman" panose="02020603050405020304" charset="0"/>
              <a:cs typeface="Times New Roman" panose="02020603050405020304" charset="0"/>
            </a:endParaRPr>
          </a:p>
        </p:txBody>
      </p:sp>
      <p:sp>
        <p:nvSpPr>
          <p:cNvPr id="4" name="Text Box 3"/>
          <p:cNvSpPr txBox="1"/>
          <p:nvPr/>
        </p:nvSpPr>
        <p:spPr>
          <a:xfrm>
            <a:off x="-3356610" y="3547745"/>
            <a:ext cx="298767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Nghiên cứu lý thuyết </a:t>
            </a:r>
            <a:endParaRPr lang="en-US" altLang="en-US" sz="24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7966710" y="3644265"/>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Lựa chọn phương pháp</a:t>
            </a:r>
            <a:endParaRPr lang="en-US" altLang="en-US" sz="2400">
              <a:solidFill>
                <a:schemeClr val="bg1"/>
              </a:solidFill>
              <a:latin typeface="Times New Roman" panose="02020603050405020304" charset="0"/>
              <a:cs typeface="Times New Roman" panose="02020603050405020304" charset="0"/>
            </a:endParaRPr>
          </a:p>
        </p:txBody>
      </p:sp>
      <p:sp>
        <p:nvSpPr>
          <p:cNvPr id="12" name="Text Box 11"/>
          <p:cNvSpPr txBox="1"/>
          <p:nvPr/>
        </p:nvSpPr>
        <p:spPr>
          <a:xfrm>
            <a:off x="-3596005" y="4519930"/>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Chuẩn bị đánh giá</a:t>
            </a:r>
            <a:endParaRPr lang="en-US" altLang="en-US" sz="2400">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8121650" y="4418965"/>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đánh giá</a:t>
            </a:r>
            <a:endParaRPr lang="en-US" altLang="en-US" sz="2400">
              <a:solidFill>
                <a:schemeClr val="bg1"/>
              </a:solidFill>
              <a:latin typeface="Times New Roman" panose="02020603050405020304" charset="0"/>
              <a:cs typeface="Times New Roman" panose="02020603050405020304" charset="0"/>
            </a:endParaRPr>
          </a:p>
        </p:txBody>
      </p:sp>
      <p:sp>
        <p:nvSpPr>
          <p:cNvPr id="15" name="Text Box 14"/>
          <p:cNvSpPr txBox="1"/>
          <p:nvPr/>
        </p:nvSpPr>
        <p:spPr>
          <a:xfrm>
            <a:off x="-5327650" y="5193665"/>
            <a:ext cx="515366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kết quả và đề xuất cải tiến</a:t>
            </a:r>
            <a:endParaRPr lang="en-US" altLang="en-US" sz="2400">
              <a:solidFill>
                <a:schemeClr val="bg1"/>
              </a:solidFill>
              <a:latin typeface="Times New Roman" panose="02020603050405020304" charset="0"/>
              <a:cs typeface="Times New Roman" panose="02020603050405020304" charset="0"/>
            </a:endParaRPr>
          </a:p>
        </p:txBody>
      </p:sp>
      <p:sp>
        <p:nvSpPr>
          <p:cNvPr id="18" name="Text Box 17"/>
          <p:cNvSpPr txBox="1"/>
          <p:nvPr/>
        </p:nvSpPr>
        <p:spPr>
          <a:xfrm>
            <a:off x="-9693275" y="980440"/>
            <a:ext cx="9324340" cy="341503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Giai đoạn 1: Nghiên cứu lý thuyết.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2: Chọn phương pháp (Heuristic Evaluation).</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3: Chuẩn bị đánh giá (chuyên gia, danh sách kiểm tra).</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4: Thực hiện đánh giá (theo checklist).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5: Phân tích và đề xuất.</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122555" y="92075"/>
            <a:ext cx="70643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đánh giá dựa vào danh sách kiểm tra (checklist)  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0" name="Text Box 19"/>
          <p:cNvSpPr txBox="1"/>
          <p:nvPr/>
        </p:nvSpPr>
        <p:spPr>
          <a:xfrm>
            <a:off x="-9802495" y="1144270"/>
            <a:ext cx="967676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2. Match between system and the real world (Sự tư</a:t>
            </a:r>
            <a:r>
              <a:rPr lang="en-US" altLang="en-US" sz="2400">
                <a:solidFill>
                  <a:schemeClr val="bg1"/>
                </a:solidFill>
                <a:latin typeface="Times New Roman" panose="02020603050405020304" charset="0"/>
                <a:cs typeface="Times New Roman" panose="02020603050405020304" charset="0"/>
              </a:rPr>
              <a:t>ơng thích giữa hệ thống và thế giới thực)</a:t>
            </a:r>
            <a:endParaRPr lang="en-US" altLang="en-US" sz="2400">
              <a:solidFill>
                <a:schemeClr val="bg1"/>
              </a:solidFill>
              <a:latin typeface="Times New Roman" panose="02020603050405020304" charset="0"/>
              <a:cs typeface="Times New Roman" panose="02020603050405020304" charset="0"/>
            </a:endParaRPr>
          </a:p>
        </p:txBody>
      </p:sp>
      <p:sp>
        <p:nvSpPr>
          <p:cNvPr id="21" name="Text Box 20"/>
          <p:cNvSpPr txBox="1"/>
          <p:nvPr/>
        </p:nvSpPr>
        <p:spPr>
          <a:xfrm>
            <a:off x="-2165985" y="1601470"/>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Đặt xe</a:t>
            </a:r>
            <a:endParaRPr lang="en-US" altLang="en-US" sz="2000">
              <a:solidFill>
                <a:schemeClr val="bg1"/>
              </a:solidFill>
              <a:latin typeface="Times New Roman" panose="02020603050405020304" charset="0"/>
              <a:cs typeface="Times New Roman" panose="02020603050405020304" charset="0"/>
            </a:endParaRPr>
          </a:p>
        </p:txBody>
      </p:sp>
      <p:sp>
        <p:nvSpPr>
          <p:cNvPr id="23" name="Text Box 22"/>
          <p:cNvSpPr txBox="1"/>
          <p:nvPr/>
        </p:nvSpPr>
        <p:spPr>
          <a:xfrm>
            <a:off x="12192000" y="1567180"/>
            <a:ext cx="7560945" cy="1476375"/>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đề:Thời gian tải vị trí xe đôi khi chậm, không có thông báo rõ</a:t>
            </a:r>
            <a:r>
              <a:rPr lang="en-US" altLang="en-US" sz="2000">
                <a:solidFill>
                  <a:schemeClr val="bg1"/>
                </a:solidFill>
                <a:latin typeface="Times New Roman" panose="02020603050405020304" charset="0"/>
                <a:cs typeface="Times New Roman" panose="02020603050405020304" charset="0"/>
              </a:rPr>
              <a:t> ràng về việc đang tải dữ liệu.</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Thông báo về trạng thái đơn hàng đ</a:t>
            </a:r>
            <a:r>
              <a:rPr lang="en-US" altLang="en-US" sz="2000">
                <a:solidFill>
                  <a:schemeClr val="bg1"/>
                </a:solidFill>
                <a:latin typeface="Times New Roman" panose="02020603050405020304" charset="0"/>
                <a:cs typeface="Times New Roman" panose="02020603050405020304" charset="0"/>
              </a:rPr>
              <a:t>ôi khi không đủ chi tiết </a:t>
            </a:r>
            <a:endParaRPr lang="en-US" altLang="en-US" sz="2000">
              <a:solidFill>
                <a:schemeClr val="bg1"/>
              </a:solidFill>
              <a:latin typeface="Times New Roman" panose="02020603050405020304" charset="0"/>
              <a:cs typeface="Times New Roman" panose="02020603050405020304" charset="0"/>
            </a:endParaRPr>
          </a:p>
        </p:txBody>
      </p:sp>
      <p:sp>
        <p:nvSpPr>
          <p:cNvPr id="24" name="Text Box 23"/>
          <p:cNvSpPr txBox="1"/>
          <p:nvPr/>
        </p:nvSpPr>
        <p:spPr>
          <a:xfrm>
            <a:off x="12192000" y="2980690"/>
            <a:ext cx="7560945" cy="255333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Đề xuất:</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Cải thiện tốc độ tải: Tối ưu hóa hệ thống để giảm thời gian tải vị trí xe, đặc biệt trong điều kiện mạng yếu.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Hiển thị rõ</a:t>
            </a:r>
            <a:r>
              <a:rPr lang="en-US" altLang="en-US" sz="2000">
                <a:solidFill>
                  <a:schemeClr val="bg1"/>
                </a:solidFill>
                <a:latin typeface="Times New Roman" panose="02020603050405020304" charset="0"/>
                <a:cs typeface="Times New Roman" panose="02020603050405020304" charset="0"/>
              </a:rPr>
              <a:t> ràng thông tin chuyến xe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Thông báo chi tiết: Cung cấp thông báo chi tiết về trạng thái đ</a:t>
            </a:r>
            <a:r>
              <a:rPr lang="en-US" altLang="en-US" sz="2000">
                <a:solidFill>
                  <a:schemeClr val="bg1"/>
                </a:solidFill>
                <a:latin typeface="Times New Roman" panose="02020603050405020304" charset="0"/>
                <a:cs typeface="Times New Roman" panose="02020603050405020304" charset="0"/>
              </a:rPr>
              <a:t>ơn hàng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Thông báo thời gian thực: Cập nhật trạng thái đơn hàng theo thời gian thực, giảm thiểu sự chờ đ</a:t>
            </a:r>
            <a:r>
              <a:rPr lang="en-US" altLang="en-US" sz="2000">
                <a:solidFill>
                  <a:schemeClr val="bg1"/>
                </a:solidFill>
                <a:latin typeface="Times New Roman" panose="02020603050405020304" charset="0"/>
                <a:cs typeface="Times New Roman" panose="02020603050405020304" charset="0"/>
              </a:rPr>
              <a:t>ợi và lo lắng của người dùng..</a:t>
            </a:r>
            <a:endParaRPr lang="en-US" altLang="en-US" sz="2000">
              <a:solidFill>
                <a:schemeClr val="bg1"/>
              </a:solidFill>
              <a:latin typeface="Times New Roman" panose="02020603050405020304" charset="0"/>
              <a:cs typeface="Times New Roman" panose="02020603050405020304" charset="0"/>
            </a:endParaRPr>
          </a:p>
        </p:txBody>
      </p:sp>
      <p:pic>
        <p:nvPicPr>
          <p:cNvPr id="25" name="Picture 24" descr="z6229531108735_bcdbcc6903ffd0393349ab2ce79a9492"/>
          <p:cNvPicPr>
            <a:picLocks noChangeAspect="1"/>
          </p:cNvPicPr>
          <p:nvPr/>
        </p:nvPicPr>
        <p:blipFill>
          <a:blip r:embed="rId2"/>
          <a:stretch>
            <a:fillRect/>
          </a:stretch>
        </p:blipFill>
        <p:spPr>
          <a:xfrm>
            <a:off x="-2251710" y="2000250"/>
            <a:ext cx="2190750" cy="3533775"/>
          </a:xfrm>
          <a:prstGeom prst="rect">
            <a:avLst/>
          </a:prstGeom>
        </p:spPr>
      </p:pic>
      <p:pic>
        <p:nvPicPr>
          <p:cNvPr id="33" name="Picture 32"/>
          <p:cNvPicPr>
            <a:picLocks noChangeAspect="1"/>
          </p:cNvPicPr>
          <p:nvPr/>
        </p:nvPicPr>
        <p:blipFill>
          <a:blip r:embed="rId3"/>
          <a:stretch>
            <a:fillRect/>
          </a:stretch>
        </p:blipFill>
        <p:spPr>
          <a:xfrm>
            <a:off x="-2654935" y="2273935"/>
            <a:ext cx="2286000" cy="3743325"/>
          </a:xfrm>
          <a:prstGeom prst="rect">
            <a:avLst/>
          </a:prstGeom>
        </p:spPr>
      </p:pic>
      <p:sp>
        <p:nvSpPr>
          <p:cNvPr id="34" name="Text Box 33"/>
          <p:cNvSpPr txBox="1"/>
          <p:nvPr/>
        </p:nvSpPr>
        <p:spPr>
          <a:xfrm>
            <a:off x="-4096385" y="1721485"/>
            <a:ext cx="4064000"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Đặt đồ </a:t>
            </a:r>
            <a:r>
              <a:rPr lang="en-US" altLang="en-US" sz="2000">
                <a:solidFill>
                  <a:schemeClr val="bg1"/>
                </a:solidFill>
                <a:latin typeface="Times New Roman" panose="02020603050405020304" charset="0"/>
                <a:cs typeface="Times New Roman" panose="02020603050405020304" charset="0"/>
              </a:rPr>
              <a:t>ăn giao hàng</a:t>
            </a:r>
            <a:endParaRPr lang="en-US" altLang="en-US" sz="2000">
              <a:solidFill>
                <a:schemeClr val="bg1"/>
              </a:solidFill>
              <a:latin typeface="Times New Roman" panose="02020603050405020304" charset="0"/>
              <a:cs typeface="Times New Roman" panose="02020603050405020304" charset="0"/>
            </a:endParaRPr>
          </a:p>
        </p:txBody>
      </p:sp>
      <p:sp>
        <p:nvSpPr>
          <p:cNvPr id="35" name="Text Box 34"/>
          <p:cNvSpPr txBox="1"/>
          <p:nvPr/>
        </p:nvSpPr>
        <p:spPr>
          <a:xfrm>
            <a:off x="13216255" y="2273935"/>
            <a:ext cx="5512435" cy="101473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Hiển thị rõ ràng tiến trình đặt hàng, thời gian dự kiến giao hàng</a:t>
            </a:r>
            <a:r>
              <a:rPr lang="vi-VN" altLang="en-US" sz="2000">
                <a:solidFill>
                  <a:schemeClr val="bg1"/>
                </a:solidFill>
                <a:latin typeface="Times New Roman" panose="02020603050405020304" charset="0"/>
                <a:cs typeface="Times New Roman" panose="02020603050405020304" charset="0"/>
              </a:rPr>
              <a:t> , tốt giao diện hài hòa thông báo đầy đủ và chi tiết </a:t>
            </a:r>
            <a:endParaRPr lang="vi-VN" altLang="en-US" sz="2000">
              <a:solidFill>
                <a:schemeClr val="bg1"/>
              </a:solidFill>
              <a:latin typeface="Times New Roman" panose="02020603050405020304" charset="0"/>
              <a:cs typeface="Times New Roman" panose="02020603050405020304" charset="0"/>
            </a:endParaRPr>
          </a:p>
        </p:txBody>
      </p:sp>
      <p:sp>
        <p:nvSpPr>
          <p:cNvPr id="26" name="Text Box 25"/>
          <p:cNvSpPr txBox="1"/>
          <p:nvPr/>
        </p:nvSpPr>
        <p:spPr>
          <a:xfrm>
            <a:off x="-9470390" y="1233170"/>
            <a:ext cx="92964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1.Visibilityof system status (Hiển thị trạng thái hệ thống)</a:t>
            </a:r>
            <a:endParaRPr lang="en-US" altLang="en-US" sz="2400">
              <a:solidFill>
                <a:schemeClr val="bg1"/>
              </a:solidFill>
              <a:latin typeface="Times New Roman" panose="02020603050405020304" charset="0"/>
              <a:cs typeface="Times New Roman" panose="02020603050405020304" charset="0"/>
            </a:endParaRPr>
          </a:p>
        </p:txBody>
      </p:sp>
      <p:pic>
        <p:nvPicPr>
          <p:cNvPr id="28" name="Picture 27"/>
          <p:cNvPicPr>
            <a:picLocks noChangeAspect="1"/>
          </p:cNvPicPr>
          <p:nvPr/>
        </p:nvPicPr>
        <p:blipFill>
          <a:blip r:embed="rId4"/>
          <a:stretch>
            <a:fillRect/>
          </a:stretch>
        </p:blipFill>
        <p:spPr>
          <a:xfrm>
            <a:off x="-4654550" y="2705100"/>
            <a:ext cx="4569460" cy="3436620"/>
          </a:xfrm>
          <a:prstGeom prst="rect">
            <a:avLst/>
          </a:prstGeom>
        </p:spPr>
      </p:pic>
      <p:sp>
        <p:nvSpPr>
          <p:cNvPr id="38" name="Text Box 37"/>
          <p:cNvSpPr txBox="1"/>
          <p:nvPr/>
        </p:nvSpPr>
        <p:spPr>
          <a:xfrm>
            <a:off x="-2283460" y="2017395"/>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Đặt xe</a:t>
            </a:r>
            <a:endParaRPr lang="en-US" altLang="en-US" sz="2000">
              <a:solidFill>
                <a:schemeClr val="bg1"/>
              </a:solidFill>
              <a:latin typeface="Times New Roman" panose="02020603050405020304" charset="0"/>
              <a:cs typeface="Times New Roman" panose="02020603050405020304" charset="0"/>
            </a:endParaRPr>
          </a:p>
        </p:txBody>
      </p:sp>
      <p:sp>
        <p:nvSpPr>
          <p:cNvPr id="39" name="Text Box 38"/>
          <p:cNvSpPr txBox="1"/>
          <p:nvPr/>
        </p:nvSpPr>
        <p:spPr>
          <a:xfrm>
            <a:off x="12365990" y="2722245"/>
            <a:ext cx="4064000" cy="70675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Sử dụng các thuật ngữ quen thuộc, dễ hiểu. Giao diện bản đ</a:t>
            </a:r>
            <a:r>
              <a:rPr lang="en-US" altLang="en-US" sz="2000">
                <a:solidFill>
                  <a:schemeClr val="bg1"/>
                </a:solidFill>
                <a:latin typeface="Times New Roman" panose="02020603050405020304" charset="0"/>
                <a:cs typeface="Times New Roman" panose="02020603050405020304" charset="0"/>
              </a:rPr>
              <a:t>ồ trực quan.</a:t>
            </a:r>
            <a:endParaRPr lang="en-US" altLang="en-US" sz="2000">
              <a:solidFill>
                <a:schemeClr val="bg1"/>
              </a:solidFill>
              <a:latin typeface="Times New Roman" panose="02020603050405020304" charset="0"/>
              <a:cs typeface="Times New Roman" panose="02020603050405020304" charset="0"/>
            </a:endParaRPr>
          </a:p>
        </p:txBody>
      </p:sp>
      <p:sp>
        <p:nvSpPr>
          <p:cNvPr id="36" name="Text Box 35"/>
          <p:cNvSpPr txBox="1"/>
          <p:nvPr/>
        </p:nvSpPr>
        <p:spPr>
          <a:xfrm>
            <a:off x="-3660775" y="2091690"/>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Thanh toán</a:t>
            </a:r>
            <a:endParaRPr lang="en-US" altLang="en-US" sz="2000">
              <a:solidFill>
                <a:schemeClr val="bg1"/>
              </a:solidFill>
              <a:latin typeface="Times New Roman" panose="02020603050405020304" charset="0"/>
              <a:cs typeface="Times New Roman" panose="02020603050405020304" charset="0"/>
            </a:endParaRPr>
          </a:p>
        </p:txBody>
      </p:sp>
      <p:pic>
        <p:nvPicPr>
          <p:cNvPr id="37" name="Picture -2147482592" descr="Ảnh chụp màn hình 2025-01-01 210127"/>
          <p:cNvPicPr>
            <a:picLocks noChangeAspect="1"/>
          </p:cNvPicPr>
          <p:nvPr/>
        </p:nvPicPr>
        <p:blipFill>
          <a:blip r:embed="rId5"/>
          <a:stretch>
            <a:fillRect/>
          </a:stretch>
        </p:blipFill>
        <p:spPr>
          <a:xfrm>
            <a:off x="-2970847" y="2484120"/>
            <a:ext cx="2601595" cy="3676650"/>
          </a:xfrm>
          <a:prstGeom prst="rect">
            <a:avLst/>
          </a:prstGeom>
          <a:noFill/>
          <a:ln w="9525">
            <a:noFill/>
          </a:ln>
        </p:spPr>
      </p:pic>
      <p:sp>
        <p:nvSpPr>
          <p:cNvPr id="40" name="Text Box 39"/>
          <p:cNvSpPr txBox="1"/>
          <p:nvPr/>
        </p:nvSpPr>
        <p:spPr>
          <a:xfrm>
            <a:off x="12365990" y="2273935"/>
            <a:ext cx="6121400" cy="1630045"/>
          </a:xfrm>
          <a:prstGeom prst="rect">
            <a:avLst/>
          </a:prstGeom>
          <a:noFill/>
        </p:spPr>
        <p:txBody>
          <a:bodyPr wrap="square" rtlCol="0">
            <a:spAutoFit/>
          </a:bodyPr>
          <a:p>
            <a:r>
              <a:rPr lang="vi-VN" altLang="en-US" sz="2000">
                <a:solidFill>
                  <a:schemeClr val="bg1"/>
                </a:solidFill>
                <a:latin typeface="Times New Roman" panose="02020603050405020304" charset="0"/>
                <a:cs typeface="Times New Roman" panose="02020603050405020304" charset="0"/>
              </a:rPr>
              <a:t>V</a:t>
            </a:r>
            <a:r>
              <a:rPr lang="en-US" altLang="en-US" sz="2000">
                <a:solidFill>
                  <a:schemeClr val="bg1"/>
                </a:solidFill>
                <a:latin typeface="Times New Roman" panose="02020603050405020304" charset="0"/>
                <a:cs typeface="Times New Roman" panose="02020603050405020304" charset="0"/>
              </a:rPr>
              <a:t>ấn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Một số thuật ngữ chuyên ngành về tài chính trong phần thanh toán,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mới hoặc không quen thuộc với các khái niệm tài chính có thể cảm thấy bối rối hoặc không hiểu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l</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do phát sinh các khoản phí.</a:t>
            </a:r>
            <a:endParaRPr lang="en-US" altLang="en-US" sz="2000">
              <a:solidFill>
                <a:schemeClr val="bg1"/>
              </a:solidFill>
              <a:latin typeface="Times New Roman" panose="02020603050405020304" charset="0"/>
              <a:cs typeface="Times New Roman" panose="02020603050405020304" charset="0"/>
            </a:endParaRPr>
          </a:p>
        </p:txBody>
      </p:sp>
      <p:sp>
        <p:nvSpPr>
          <p:cNvPr id="41" name="Text Box 40"/>
          <p:cNvSpPr txBox="1"/>
          <p:nvPr/>
        </p:nvSpPr>
        <p:spPr>
          <a:xfrm>
            <a:off x="12560935" y="4023995"/>
            <a:ext cx="5601335" cy="163004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xuất:</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Cần thêm các thông tin giải thích vì sao lại có các khoản phí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biết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Tóm tắt thông tin: Tóm tắt các thông tin quan trọng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dễ dàng nắm bắt.</a:t>
            </a:r>
            <a:endParaRPr lang="en-US" altLang="en-US" sz="2000">
              <a:solidFill>
                <a:schemeClr val="bg1"/>
              </a:solidFill>
              <a:latin typeface="Times New Roman" panose="02020603050405020304" charset="0"/>
              <a:cs typeface="Times New Roman" panose="02020603050405020304" charset="0"/>
            </a:endParaRPr>
          </a:p>
        </p:txBody>
      </p:sp>
      <p:pic>
        <p:nvPicPr>
          <p:cNvPr id="42" name="Picture 41"/>
          <p:cNvPicPr>
            <a:picLocks noChangeAspect="1"/>
          </p:cNvPicPr>
          <p:nvPr/>
        </p:nvPicPr>
        <p:blipFill>
          <a:blip r:embed="rId6"/>
          <a:stretch>
            <a:fillRect/>
          </a:stretch>
        </p:blipFill>
        <p:spPr>
          <a:xfrm>
            <a:off x="285115" y="2372995"/>
            <a:ext cx="2339340" cy="3413760"/>
          </a:xfrm>
          <a:prstGeom prst="rect">
            <a:avLst/>
          </a:prstGeom>
        </p:spPr>
      </p:pic>
      <p:sp>
        <p:nvSpPr>
          <p:cNvPr id="43" name="Text Box 42"/>
          <p:cNvSpPr txBox="1"/>
          <p:nvPr/>
        </p:nvSpPr>
        <p:spPr>
          <a:xfrm>
            <a:off x="122555" y="1125220"/>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3. User control and freedom</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(Kiểm soát và tự do của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p:txBody>
      </p:sp>
      <p:sp>
        <p:nvSpPr>
          <p:cNvPr id="46" name="Text Box 45"/>
          <p:cNvSpPr txBox="1"/>
          <p:nvPr/>
        </p:nvSpPr>
        <p:spPr>
          <a:xfrm>
            <a:off x="688340"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Hủy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xe</a:t>
            </a:r>
            <a:endParaRPr lang="en-US" altLang="en-US" sz="2000">
              <a:solidFill>
                <a:schemeClr val="bg1"/>
              </a:solidFill>
              <a:latin typeface="Times New Roman" panose="02020603050405020304" charset="0"/>
              <a:cs typeface="Times New Roman" panose="02020603050405020304" charset="0"/>
            </a:endParaRPr>
          </a:p>
        </p:txBody>
      </p:sp>
      <p:sp>
        <p:nvSpPr>
          <p:cNvPr id="47" name="Text Box 46"/>
          <p:cNvSpPr txBox="1"/>
          <p:nvPr/>
        </p:nvSpPr>
        <p:spPr>
          <a:xfrm>
            <a:off x="3971925" y="2581910"/>
            <a:ext cx="4064000" cy="70675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Dễ dàng hủy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khi ch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a có tài xế nhận hoặc trong thời gian quy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ịnh.</a:t>
            </a:r>
            <a:endParaRPr lang="en-US" altLang="en-US" sz="2000">
              <a:solidFill>
                <a:schemeClr val="bg1"/>
              </a:solidFill>
              <a:latin typeface="Times New Roman" panose="02020603050405020304" charset="0"/>
              <a:cs typeface="Times New Roman" panose="02020603050405020304" charset="0"/>
            </a:endParaRPr>
          </a:p>
        </p:txBody>
      </p:sp>
      <p:pic>
        <p:nvPicPr>
          <p:cNvPr id="48" name="Picture 47"/>
          <p:cNvPicPr>
            <a:picLocks noChangeAspect="1"/>
          </p:cNvPicPr>
          <p:nvPr/>
        </p:nvPicPr>
        <p:blipFill>
          <a:blip r:embed="rId7"/>
          <a:stretch>
            <a:fillRect/>
          </a:stretch>
        </p:blipFill>
        <p:spPr>
          <a:xfrm>
            <a:off x="-2002790" y="2484120"/>
            <a:ext cx="1828800" cy="3638550"/>
          </a:xfrm>
          <a:prstGeom prst="rect">
            <a:avLst/>
          </a:prstGeom>
        </p:spPr>
      </p:pic>
      <p:sp>
        <p:nvSpPr>
          <p:cNvPr id="49" name="Text Box 48"/>
          <p:cNvSpPr txBox="1"/>
          <p:nvPr/>
        </p:nvSpPr>
        <p:spPr>
          <a:xfrm>
            <a:off x="-3082925" y="197421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Giao diện chung</a:t>
            </a:r>
            <a:endParaRPr lang="en-US" altLang="en-US" sz="2000">
              <a:solidFill>
                <a:schemeClr val="bg1"/>
              </a:solidFill>
              <a:latin typeface="Times New Roman" panose="02020603050405020304" charset="0"/>
              <a:cs typeface="Times New Roman" panose="02020603050405020304" charset="0"/>
            </a:endParaRPr>
          </a:p>
        </p:txBody>
      </p:sp>
      <p:sp>
        <p:nvSpPr>
          <p:cNvPr id="50" name="Text Box 49"/>
          <p:cNvSpPr txBox="1"/>
          <p:nvPr/>
        </p:nvSpPr>
        <p:spPr>
          <a:xfrm>
            <a:off x="12560935" y="2581910"/>
            <a:ext cx="4272915" cy="1183005"/>
          </a:xfrm>
          <a:prstGeom prst="rect">
            <a:avLst/>
          </a:prstGeom>
          <a:noFill/>
        </p:spPr>
        <p:txBody>
          <a:bodyPr wrap="square" rtlCol="0">
            <a:noAutofit/>
          </a:bodyPr>
          <a:p>
            <a:r>
              <a:rPr lang="vi-VN" altLang="en-US" sz="2000">
                <a:solidFill>
                  <a:schemeClr val="bg1"/>
                </a:solidFill>
                <a:latin typeface="Times New Roman" panose="02020603050405020304" charset="0"/>
                <a:cs typeface="Times New Roman" panose="02020603050405020304" charset="0"/>
                <a:sym typeface="+mn-ea"/>
              </a:rPr>
              <a:t>T</a:t>
            </a:r>
            <a:r>
              <a:rPr lang="en-US" altLang="en-US" sz="2000">
                <a:solidFill>
                  <a:schemeClr val="bg1"/>
                </a:solidFill>
                <a:latin typeface="Times New Roman" panose="02020603050405020304" charset="0"/>
                <a:cs typeface="Times New Roman" panose="02020603050405020304" charset="0"/>
                <a:sym typeface="+mn-ea"/>
              </a:rPr>
              <a:t>hiết kế đơn giản, trực quan</a:t>
            </a:r>
            <a:r>
              <a:rPr lang="vi-VN" altLang="en-US" sz="2000">
                <a:solidFill>
                  <a:schemeClr val="bg1"/>
                </a:solidFill>
                <a:latin typeface="Times New Roman" panose="02020603050405020304" charset="0"/>
                <a:cs typeface="Times New Roman" panose="02020603050405020304" charset="0"/>
                <a:sym typeface="+mn-ea"/>
              </a:rPr>
              <a:t> s</a:t>
            </a:r>
            <a:r>
              <a:rPr lang="en-US" altLang="en-US" sz="2000">
                <a:solidFill>
                  <a:schemeClr val="bg1"/>
                </a:solidFill>
                <a:latin typeface="Times New Roman" panose="02020603050405020304" charset="0"/>
                <a:cs typeface="Times New Roman" panose="02020603050405020304" charset="0"/>
              </a:rPr>
              <a:t>ử dụng icon, màu sắc, font chữ nhất quán.</a:t>
            </a:r>
            <a:endParaRPr lang="en-US" altLang="en-US" sz="2000">
              <a:solidFill>
                <a:schemeClr val="bg1"/>
              </a:solidFill>
              <a:latin typeface="Times New Roman" panose="02020603050405020304" charset="0"/>
              <a:cs typeface="Times New Roman" panose="02020603050405020304" charset="0"/>
            </a:endParaRPr>
          </a:p>
        </p:txBody>
      </p:sp>
      <p:sp>
        <p:nvSpPr>
          <p:cNvPr id="51" name="Text Box 50"/>
          <p:cNvSpPr txBox="1"/>
          <p:nvPr/>
        </p:nvSpPr>
        <p:spPr>
          <a:xfrm>
            <a:off x="-10045700" y="1233170"/>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4. Consistency and standards</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(Tính nhất quán và tiêu chuẩn)</a:t>
            </a:r>
            <a:endParaRPr lang="en-US" altLang="en-US" sz="24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ĐÍCH NGHIÊN CỨU</a:t>
            </a:r>
            <a:endParaRPr lang="en-US" altLang="en-US" sz="2800">
              <a:solidFill>
                <a:schemeClr val="bg1"/>
              </a:solidFill>
              <a:latin typeface="Segoe UI Black" panose="020B0A02040204020203" charset="0"/>
              <a:cs typeface="Segoe UI Black" panose="020B0A02040204020203" charset="0"/>
            </a:endParaRPr>
          </a:p>
        </p:txBody>
      </p:sp>
      <p:sp>
        <p:nvSpPr>
          <p:cNvPr id="6" name="Text Box 5"/>
          <p:cNvSpPr txBox="1"/>
          <p:nvPr/>
        </p:nvSpPr>
        <p:spPr>
          <a:xfrm>
            <a:off x="-979297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phương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Đề xuất giải pháp cải tiến trải nghiệm người dùng</a:t>
            </a:r>
            <a:endParaRPr lang="en-US" altLang="en-US" sz="2400">
              <a:solidFill>
                <a:schemeClr val="bg1"/>
              </a:solidFill>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ĐỐI TƯỢNG VÀ PHẠM VI NGHIÊN CỨU</a:t>
            </a:r>
            <a:endParaRPr lang="en-US" altLang="en-US" sz="2400">
              <a:solidFill>
                <a:schemeClr val="bg1"/>
              </a:solidFill>
              <a:latin typeface="Segoe UI Black" panose="020B0A02040204020203" charset="0"/>
              <a:cs typeface="Segoe UI Black" panose="020B0A02040204020203" charset="0"/>
            </a:endParaRPr>
          </a:p>
        </p:txBody>
      </p:sp>
      <p:sp>
        <p:nvSpPr>
          <p:cNvPr id="16" name="Text Box 15"/>
          <p:cNvSpPr txBox="1"/>
          <p:nvPr/>
        </p:nvSpPr>
        <p:spPr>
          <a:xfrm>
            <a:off x="-4237990"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Đối tượng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4157980"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Đánh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2" name="Text Box 21"/>
          <p:cNvSpPr txBox="1"/>
          <p:nvPr/>
        </p:nvSpPr>
        <p:spPr>
          <a:xfrm>
            <a:off x="-5472430" y="1106805"/>
            <a:ext cx="540575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7" name="Text Box 26"/>
          <p:cNvSpPr txBox="1"/>
          <p:nvPr/>
        </p:nvSpPr>
        <p:spPr>
          <a:xfrm>
            <a:off x="294005" y="-52197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29" name="Text Box 28"/>
          <p:cNvSpPr txBox="1"/>
          <p:nvPr/>
        </p:nvSpPr>
        <p:spPr>
          <a:xfrm>
            <a:off x="-10749915" y="922020"/>
            <a:ext cx="10575925" cy="230695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Cognitive Walkthrough là một phương pháp đánh giá khác, tập trung vào việc mô phỏng cách người dùng sẽ thực hiện một nhiệm vụ cụ thể trên hệ thống. Các chuyên gia sẽ đặt mình vào vị trí của người dùng và đi qua từng bước của nhiệm vụ, xác định các rào cản và điểm khó khăn mà người dùng có thể gặp phải.</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Phương pháp này tập trung vào việc mô phỏng hành vi của người dùng để đánh giá cách họ thực hiện một nhiệm vụ cụ thể</a:t>
            </a:r>
            <a:endParaRPr lang="en-US" altLang="en-US" sz="2400">
              <a:solidFill>
                <a:schemeClr val="bg1"/>
              </a:solidFill>
              <a:latin typeface="Times New Roman" panose="02020603050405020304" charset="0"/>
              <a:cs typeface="Times New Roman" panose="02020603050405020304" charset="0"/>
            </a:endParaRPr>
          </a:p>
        </p:txBody>
      </p:sp>
      <p:sp>
        <p:nvSpPr>
          <p:cNvPr id="30" name="Text Box 29"/>
          <p:cNvSpPr txBox="1"/>
          <p:nvPr/>
        </p:nvSpPr>
        <p:spPr>
          <a:xfrm>
            <a:off x="-5593715" y="3454400"/>
            <a:ext cx="555244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 Các bước chính: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1.Xác định các nhiệm vụ người dùng cần hoàn thành.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2.Chia nhiệm vụ thành từng bước cụ thể.</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3.Trả lời các câu hỏi đánh giá, </a:t>
            </a:r>
            <a:endParaRPr lang="en-US" altLang="en-US" sz="2400">
              <a:solidFill>
                <a:schemeClr val="bg1"/>
              </a:solidFill>
              <a:latin typeface="Times New Roman" panose="02020603050405020304" charset="0"/>
              <a:cs typeface="Times New Roman" panose="02020603050405020304" charset="0"/>
            </a:endParaRPr>
          </a:p>
        </p:txBody>
      </p:sp>
      <p:sp>
        <p:nvSpPr>
          <p:cNvPr id="31" name="Text Box 30"/>
          <p:cNvSpPr txBox="1"/>
          <p:nvPr/>
        </p:nvSpPr>
        <p:spPr>
          <a:xfrm>
            <a:off x="285115" y="-460375"/>
            <a:ext cx="561784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HIỆN THỰC HÓA NGHIÊN CỨU</a:t>
            </a:r>
            <a:endParaRPr lang="en-US" altLang="en-US" sz="2400">
              <a:solidFill>
                <a:schemeClr val="bg1"/>
              </a:solidFill>
              <a:latin typeface="Segoe UI Black" panose="020B0A02040204020203" charset="0"/>
              <a:cs typeface="Segoe UI Black" panose="020B0A02040204020203" charset="0"/>
            </a:endParaRPr>
          </a:p>
        </p:txBody>
      </p:sp>
      <p:sp>
        <p:nvSpPr>
          <p:cNvPr id="32" name="Text Box 31"/>
          <p:cNvSpPr txBox="1"/>
          <p:nvPr/>
        </p:nvSpPr>
        <p:spPr>
          <a:xfrm>
            <a:off x="-8663305" y="871220"/>
            <a:ext cx="8489315"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Quy trình nghiên cứu trong đồ án này được chia thành các bước cụ thể nhằm đánh giá và cải tiến tính khả dụng của ứng dụng GrabFood. Các bước nghiên cứu bao gồm từ việc xác định mục tiêu nghiên cứu đến việc phân tích, thiết kế giải pháp cải tiến, và cuối cùng là viết báo cáo tổng kết. </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Mô tả chi tiết các bước nghiên cứu đã tiến hành và cách thức nghiên cứu.</a:t>
            </a:r>
            <a:endParaRPr lang="en-US" altLang="en-US" sz="2400">
              <a:solidFill>
                <a:schemeClr val="bg1"/>
              </a:solidFill>
              <a:latin typeface="Times New Roman" panose="02020603050405020304" charset="0"/>
              <a:cs typeface="Times New Roman" panose="02020603050405020304" charset="0"/>
            </a:endParaRPr>
          </a:p>
        </p:txBody>
      </p:sp>
      <p:sp>
        <p:nvSpPr>
          <p:cNvPr id="4" name="Text Box 3"/>
          <p:cNvSpPr txBox="1"/>
          <p:nvPr/>
        </p:nvSpPr>
        <p:spPr>
          <a:xfrm>
            <a:off x="-3356610" y="3547745"/>
            <a:ext cx="298767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Nghiên cứu lý thuyết </a:t>
            </a:r>
            <a:endParaRPr lang="en-US" altLang="en-US" sz="24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7966710" y="3644265"/>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Lựa chọn phương pháp</a:t>
            </a:r>
            <a:endParaRPr lang="en-US" altLang="en-US" sz="2400">
              <a:solidFill>
                <a:schemeClr val="bg1"/>
              </a:solidFill>
              <a:latin typeface="Times New Roman" panose="02020603050405020304" charset="0"/>
              <a:cs typeface="Times New Roman" panose="02020603050405020304" charset="0"/>
            </a:endParaRPr>
          </a:p>
        </p:txBody>
      </p:sp>
      <p:sp>
        <p:nvSpPr>
          <p:cNvPr id="12" name="Text Box 11"/>
          <p:cNvSpPr txBox="1"/>
          <p:nvPr/>
        </p:nvSpPr>
        <p:spPr>
          <a:xfrm>
            <a:off x="-3596005" y="4519930"/>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Chuẩn bị đánh giá</a:t>
            </a:r>
            <a:endParaRPr lang="en-US" altLang="en-US" sz="2400">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8121650" y="4418965"/>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đánh giá</a:t>
            </a:r>
            <a:endParaRPr lang="en-US" altLang="en-US" sz="2400">
              <a:solidFill>
                <a:schemeClr val="bg1"/>
              </a:solidFill>
              <a:latin typeface="Times New Roman" panose="02020603050405020304" charset="0"/>
              <a:cs typeface="Times New Roman" panose="02020603050405020304" charset="0"/>
            </a:endParaRPr>
          </a:p>
        </p:txBody>
      </p:sp>
      <p:sp>
        <p:nvSpPr>
          <p:cNvPr id="15" name="Text Box 14"/>
          <p:cNvSpPr txBox="1"/>
          <p:nvPr/>
        </p:nvSpPr>
        <p:spPr>
          <a:xfrm>
            <a:off x="-5327650" y="5193665"/>
            <a:ext cx="515366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kết quả và đề xuất cải tiến</a:t>
            </a:r>
            <a:endParaRPr lang="en-US" altLang="en-US" sz="2400">
              <a:solidFill>
                <a:schemeClr val="bg1"/>
              </a:solidFill>
              <a:latin typeface="Times New Roman" panose="02020603050405020304" charset="0"/>
              <a:cs typeface="Times New Roman" panose="02020603050405020304" charset="0"/>
            </a:endParaRPr>
          </a:p>
        </p:txBody>
      </p:sp>
      <p:sp>
        <p:nvSpPr>
          <p:cNvPr id="18" name="Text Box 17"/>
          <p:cNvSpPr txBox="1"/>
          <p:nvPr/>
        </p:nvSpPr>
        <p:spPr>
          <a:xfrm>
            <a:off x="-9693275" y="980440"/>
            <a:ext cx="9324340" cy="341503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Giai đoạn 1: Nghiên cứu lý thuyết.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2: Chọn phương pháp (Heuristic Evaluation).</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3: Chuẩn bị đánh giá (chuyên gia, danh sách kiểm tra).</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4: Thực hiện đánh giá (theo checklist).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5: Phân tích và đề xuất.</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122555" y="92075"/>
            <a:ext cx="70643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đánh giá dựa vào danh sách kiểm tra (checklist)  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0" name="Text Box 19"/>
          <p:cNvSpPr txBox="1"/>
          <p:nvPr/>
        </p:nvSpPr>
        <p:spPr>
          <a:xfrm>
            <a:off x="-9802495" y="1144270"/>
            <a:ext cx="967676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2. Match between system and the real world (Sự tư</a:t>
            </a:r>
            <a:r>
              <a:rPr lang="en-US" altLang="en-US" sz="2400">
                <a:solidFill>
                  <a:schemeClr val="bg1"/>
                </a:solidFill>
                <a:latin typeface="Times New Roman" panose="02020603050405020304" charset="0"/>
                <a:cs typeface="Times New Roman" panose="02020603050405020304" charset="0"/>
              </a:rPr>
              <a:t>ơng thích giữa hệ thống và thế giới thực)</a:t>
            </a:r>
            <a:endParaRPr lang="en-US" altLang="en-US" sz="2400">
              <a:solidFill>
                <a:schemeClr val="bg1"/>
              </a:solidFill>
              <a:latin typeface="Times New Roman" panose="02020603050405020304" charset="0"/>
              <a:cs typeface="Times New Roman" panose="02020603050405020304" charset="0"/>
            </a:endParaRPr>
          </a:p>
        </p:txBody>
      </p:sp>
      <p:sp>
        <p:nvSpPr>
          <p:cNvPr id="21" name="Text Box 20"/>
          <p:cNvSpPr txBox="1"/>
          <p:nvPr/>
        </p:nvSpPr>
        <p:spPr>
          <a:xfrm>
            <a:off x="-2165985" y="1601470"/>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Đặt xe</a:t>
            </a:r>
            <a:endParaRPr lang="en-US" altLang="en-US" sz="2000">
              <a:solidFill>
                <a:schemeClr val="bg1"/>
              </a:solidFill>
              <a:latin typeface="Times New Roman" panose="02020603050405020304" charset="0"/>
              <a:cs typeface="Times New Roman" panose="02020603050405020304" charset="0"/>
            </a:endParaRPr>
          </a:p>
        </p:txBody>
      </p:sp>
      <p:sp>
        <p:nvSpPr>
          <p:cNvPr id="23" name="Text Box 22"/>
          <p:cNvSpPr txBox="1"/>
          <p:nvPr/>
        </p:nvSpPr>
        <p:spPr>
          <a:xfrm>
            <a:off x="12192000" y="1567180"/>
            <a:ext cx="7560945" cy="1476375"/>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đề:Thời gian tải vị trí xe đôi khi chậm, không có thông báo rõ</a:t>
            </a:r>
            <a:r>
              <a:rPr lang="en-US" altLang="en-US" sz="2000">
                <a:solidFill>
                  <a:schemeClr val="bg1"/>
                </a:solidFill>
                <a:latin typeface="Times New Roman" panose="02020603050405020304" charset="0"/>
                <a:cs typeface="Times New Roman" panose="02020603050405020304" charset="0"/>
              </a:rPr>
              <a:t> ràng về việc đang tải dữ liệu.</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Thông báo về trạng thái đơn hàng đ</a:t>
            </a:r>
            <a:r>
              <a:rPr lang="en-US" altLang="en-US" sz="2000">
                <a:solidFill>
                  <a:schemeClr val="bg1"/>
                </a:solidFill>
                <a:latin typeface="Times New Roman" panose="02020603050405020304" charset="0"/>
                <a:cs typeface="Times New Roman" panose="02020603050405020304" charset="0"/>
              </a:rPr>
              <a:t>ôi khi không đủ chi tiết </a:t>
            </a:r>
            <a:endParaRPr lang="en-US" altLang="en-US" sz="2000">
              <a:solidFill>
                <a:schemeClr val="bg1"/>
              </a:solidFill>
              <a:latin typeface="Times New Roman" panose="02020603050405020304" charset="0"/>
              <a:cs typeface="Times New Roman" panose="02020603050405020304" charset="0"/>
            </a:endParaRPr>
          </a:p>
        </p:txBody>
      </p:sp>
      <p:sp>
        <p:nvSpPr>
          <p:cNvPr id="24" name="Text Box 23"/>
          <p:cNvSpPr txBox="1"/>
          <p:nvPr/>
        </p:nvSpPr>
        <p:spPr>
          <a:xfrm>
            <a:off x="12192000" y="2980690"/>
            <a:ext cx="7560945" cy="255333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Đề xuất:</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Cải thiện tốc độ tải: Tối ưu hóa hệ thống để giảm thời gian tải vị trí xe, đặc biệt trong điều kiện mạng yếu.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Hiển thị rõ</a:t>
            </a:r>
            <a:r>
              <a:rPr lang="en-US" altLang="en-US" sz="2000">
                <a:solidFill>
                  <a:schemeClr val="bg1"/>
                </a:solidFill>
                <a:latin typeface="Times New Roman" panose="02020603050405020304" charset="0"/>
                <a:cs typeface="Times New Roman" panose="02020603050405020304" charset="0"/>
              </a:rPr>
              <a:t> ràng thông tin chuyến xe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Thông báo chi tiết: Cung cấp thông báo chi tiết về trạng thái đ</a:t>
            </a:r>
            <a:r>
              <a:rPr lang="en-US" altLang="en-US" sz="2000">
                <a:solidFill>
                  <a:schemeClr val="bg1"/>
                </a:solidFill>
                <a:latin typeface="Times New Roman" panose="02020603050405020304" charset="0"/>
                <a:cs typeface="Times New Roman" panose="02020603050405020304" charset="0"/>
              </a:rPr>
              <a:t>ơn hàng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Thông báo thời gian thực: Cập nhật trạng thái đơn hàng theo thời gian thực, giảm thiểu sự chờ đ</a:t>
            </a:r>
            <a:r>
              <a:rPr lang="en-US" altLang="en-US" sz="2000">
                <a:solidFill>
                  <a:schemeClr val="bg1"/>
                </a:solidFill>
                <a:latin typeface="Times New Roman" panose="02020603050405020304" charset="0"/>
                <a:cs typeface="Times New Roman" panose="02020603050405020304" charset="0"/>
              </a:rPr>
              <a:t>ợi và lo lắng của người dùng..</a:t>
            </a:r>
            <a:endParaRPr lang="en-US" altLang="en-US" sz="2000">
              <a:solidFill>
                <a:schemeClr val="bg1"/>
              </a:solidFill>
              <a:latin typeface="Times New Roman" panose="02020603050405020304" charset="0"/>
              <a:cs typeface="Times New Roman" panose="02020603050405020304" charset="0"/>
            </a:endParaRPr>
          </a:p>
        </p:txBody>
      </p:sp>
      <p:pic>
        <p:nvPicPr>
          <p:cNvPr id="25" name="Picture 24" descr="z6229531108735_bcdbcc6903ffd0393349ab2ce79a9492"/>
          <p:cNvPicPr>
            <a:picLocks noChangeAspect="1"/>
          </p:cNvPicPr>
          <p:nvPr/>
        </p:nvPicPr>
        <p:blipFill>
          <a:blip r:embed="rId2"/>
          <a:stretch>
            <a:fillRect/>
          </a:stretch>
        </p:blipFill>
        <p:spPr>
          <a:xfrm>
            <a:off x="-2251710" y="2000250"/>
            <a:ext cx="2190750" cy="3533775"/>
          </a:xfrm>
          <a:prstGeom prst="rect">
            <a:avLst/>
          </a:prstGeom>
        </p:spPr>
      </p:pic>
      <p:pic>
        <p:nvPicPr>
          <p:cNvPr id="33" name="Picture 32"/>
          <p:cNvPicPr>
            <a:picLocks noChangeAspect="1"/>
          </p:cNvPicPr>
          <p:nvPr/>
        </p:nvPicPr>
        <p:blipFill>
          <a:blip r:embed="rId3"/>
          <a:stretch>
            <a:fillRect/>
          </a:stretch>
        </p:blipFill>
        <p:spPr>
          <a:xfrm>
            <a:off x="-2654935" y="2273935"/>
            <a:ext cx="2286000" cy="3743325"/>
          </a:xfrm>
          <a:prstGeom prst="rect">
            <a:avLst/>
          </a:prstGeom>
        </p:spPr>
      </p:pic>
      <p:sp>
        <p:nvSpPr>
          <p:cNvPr id="34" name="Text Box 33"/>
          <p:cNvSpPr txBox="1"/>
          <p:nvPr/>
        </p:nvSpPr>
        <p:spPr>
          <a:xfrm>
            <a:off x="-4096385" y="1721485"/>
            <a:ext cx="4064000"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Đặt đồ </a:t>
            </a:r>
            <a:r>
              <a:rPr lang="en-US" altLang="en-US" sz="2000">
                <a:solidFill>
                  <a:schemeClr val="bg1"/>
                </a:solidFill>
                <a:latin typeface="Times New Roman" panose="02020603050405020304" charset="0"/>
                <a:cs typeface="Times New Roman" panose="02020603050405020304" charset="0"/>
              </a:rPr>
              <a:t>ăn giao hàng</a:t>
            </a:r>
            <a:endParaRPr lang="en-US" altLang="en-US" sz="2000">
              <a:solidFill>
                <a:schemeClr val="bg1"/>
              </a:solidFill>
              <a:latin typeface="Times New Roman" panose="02020603050405020304" charset="0"/>
              <a:cs typeface="Times New Roman" panose="02020603050405020304" charset="0"/>
            </a:endParaRPr>
          </a:p>
        </p:txBody>
      </p:sp>
      <p:sp>
        <p:nvSpPr>
          <p:cNvPr id="35" name="Text Box 34"/>
          <p:cNvSpPr txBox="1"/>
          <p:nvPr/>
        </p:nvSpPr>
        <p:spPr>
          <a:xfrm>
            <a:off x="13216255" y="2273935"/>
            <a:ext cx="5512435" cy="101473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Hiển thị rõ ràng tiến trình đặt hàng, thời gian dự kiến giao hàng</a:t>
            </a:r>
            <a:r>
              <a:rPr lang="vi-VN" altLang="en-US" sz="2000">
                <a:solidFill>
                  <a:schemeClr val="bg1"/>
                </a:solidFill>
                <a:latin typeface="Times New Roman" panose="02020603050405020304" charset="0"/>
                <a:cs typeface="Times New Roman" panose="02020603050405020304" charset="0"/>
              </a:rPr>
              <a:t> , tốt giao diện hài hòa thông báo đầy đủ và chi tiết </a:t>
            </a:r>
            <a:endParaRPr lang="vi-VN" altLang="en-US" sz="2000">
              <a:solidFill>
                <a:schemeClr val="bg1"/>
              </a:solidFill>
              <a:latin typeface="Times New Roman" panose="02020603050405020304" charset="0"/>
              <a:cs typeface="Times New Roman" panose="02020603050405020304" charset="0"/>
            </a:endParaRPr>
          </a:p>
        </p:txBody>
      </p:sp>
      <p:sp>
        <p:nvSpPr>
          <p:cNvPr id="26" name="Text Box 25"/>
          <p:cNvSpPr txBox="1"/>
          <p:nvPr/>
        </p:nvSpPr>
        <p:spPr>
          <a:xfrm>
            <a:off x="-9470390" y="1233170"/>
            <a:ext cx="92964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1.Visibilityof system status (Hiển thị trạng thái hệ thống)</a:t>
            </a:r>
            <a:endParaRPr lang="en-US" altLang="en-US" sz="2400">
              <a:solidFill>
                <a:schemeClr val="bg1"/>
              </a:solidFill>
              <a:latin typeface="Times New Roman" panose="02020603050405020304" charset="0"/>
              <a:cs typeface="Times New Roman" panose="02020603050405020304" charset="0"/>
            </a:endParaRPr>
          </a:p>
        </p:txBody>
      </p:sp>
      <p:pic>
        <p:nvPicPr>
          <p:cNvPr id="28" name="Picture 27"/>
          <p:cNvPicPr>
            <a:picLocks noChangeAspect="1"/>
          </p:cNvPicPr>
          <p:nvPr/>
        </p:nvPicPr>
        <p:blipFill>
          <a:blip r:embed="rId4"/>
          <a:stretch>
            <a:fillRect/>
          </a:stretch>
        </p:blipFill>
        <p:spPr>
          <a:xfrm>
            <a:off x="-4654550" y="2705100"/>
            <a:ext cx="4569460" cy="3436620"/>
          </a:xfrm>
          <a:prstGeom prst="rect">
            <a:avLst/>
          </a:prstGeom>
        </p:spPr>
      </p:pic>
      <p:sp>
        <p:nvSpPr>
          <p:cNvPr id="38" name="Text Box 37"/>
          <p:cNvSpPr txBox="1"/>
          <p:nvPr/>
        </p:nvSpPr>
        <p:spPr>
          <a:xfrm>
            <a:off x="-2283460" y="2017395"/>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Đặt xe</a:t>
            </a:r>
            <a:endParaRPr lang="en-US" altLang="en-US" sz="2000">
              <a:solidFill>
                <a:schemeClr val="bg1"/>
              </a:solidFill>
              <a:latin typeface="Times New Roman" panose="02020603050405020304" charset="0"/>
              <a:cs typeface="Times New Roman" panose="02020603050405020304" charset="0"/>
            </a:endParaRPr>
          </a:p>
        </p:txBody>
      </p:sp>
      <p:sp>
        <p:nvSpPr>
          <p:cNvPr id="39" name="Text Box 38"/>
          <p:cNvSpPr txBox="1"/>
          <p:nvPr/>
        </p:nvSpPr>
        <p:spPr>
          <a:xfrm>
            <a:off x="12365990" y="2722245"/>
            <a:ext cx="4064000" cy="70675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Sử dụng các thuật ngữ quen thuộc, dễ hiểu. Giao diện bản đ</a:t>
            </a:r>
            <a:r>
              <a:rPr lang="en-US" altLang="en-US" sz="2000">
                <a:solidFill>
                  <a:schemeClr val="bg1"/>
                </a:solidFill>
                <a:latin typeface="Times New Roman" panose="02020603050405020304" charset="0"/>
                <a:cs typeface="Times New Roman" panose="02020603050405020304" charset="0"/>
              </a:rPr>
              <a:t>ồ trực quan.</a:t>
            </a:r>
            <a:endParaRPr lang="en-US" altLang="en-US" sz="2000">
              <a:solidFill>
                <a:schemeClr val="bg1"/>
              </a:solidFill>
              <a:latin typeface="Times New Roman" panose="02020603050405020304" charset="0"/>
              <a:cs typeface="Times New Roman" panose="02020603050405020304" charset="0"/>
            </a:endParaRPr>
          </a:p>
        </p:txBody>
      </p:sp>
      <p:sp>
        <p:nvSpPr>
          <p:cNvPr id="36" name="Text Box 35"/>
          <p:cNvSpPr txBox="1"/>
          <p:nvPr/>
        </p:nvSpPr>
        <p:spPr>
          <a:xfrm>
            <a:off x="-3660775" y="2091690"/>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Thanh toán</a:t>
            </a:r>
            <a:endParaRPr lang="en-US" altLang="en-US" sz="2000">
              <a:solidFill>
                <a:schemeClr val="bg1"/>
              </a:solidFill>
              <a:latin typeface="Times New Roman" panose="02020603050405020304" charset="0"/>
              <a:cs typeface="Times New Roman" panose="02020603050405020304" charset="0"/>
            </a:endParaRPr>
          </a:p>
        </p:txBody>
      </p:sp>
      <p:pic>
        <p:nvPicPr>
          <p:cNvPr id="37" name="Picture -2147482592" descr="Ảnh chụp màn hình 2025-01-01 210127"/>
          <p:cNvPicPr>
            <a:picLocks noChangeAspect="1"/>
          </p:cNvPicPr>
          <p:nvPr/>
        </p:nvPicPr>
        <p:blipFill>
          <a:blip r:embed="rId5"/>
          <a:stretch>
            <a:fillRect/>
          </a:stretch>
        </p:blipFill>
        <p:spPr>
          <a:xfrm>
            <a:off x="-2970847" y="2484120"/>
            <a:ext cx="2601595" cy="3676650"/>
          </a:xfrm>
          <a:prstGeom prst="rect">
            <a:avLst/>
          </a:prstGeom>
          <a:noFill/>
          <a:ln w="9525">
            <a:noFill/>
          </a:ln>
        </p:spPr>
      </p:pic>
      <p:sp>
        <p:nvSpPr>
          <p:cNvPr id="40" name="Text Box 39"/>
          <p:cNvSpPr txBox="1"/>
          <p:nvPr/>
        </p:nvSpPr>
        <p:spPr>
          <a:xfrm>
            <a:off x="12365990" y="2273935"/>
            <a:ext cx="6121400" cy="1630045"/>
          </a:xfrm>
          <a:prstGeom prst="rect">
            <a:avLst/>
          </a:prstGeom>
          <a:noFill/>
        </p:spPr>
        <p:txBody>
          <a:bodyPr wrap="square" rtlCol="0">
            <a:spAutoFit/>
          </a:bodyPr>
          <a:p>
            <a:r>
              <a:rPr lang="vi-VN" altLang="en-US" sz="2000">
                <a:solidFill>
                  <a:schemeClr val="bg1"/>
                </a:solidFill>
                <a:latin typeface="Times New Roman" panose="02020603050405020304" charset="0"/>
                <a:cs typeface="Times New Roman" panose="02020603050405020304" charset="0"/>
              </a:rPr>
              <a:t>V</a:t>
            </a:r>
            <a:r>
              <a:rPr lang="en-US" altLang="en-US" sz="2000">
                <a:solidFill>
                  <a:schemeClr val="bg1"/>
                </a:solidFill>
                <a:latin typeface="Times New Roman" panose="02020603050405020304" charset="0"/>
                <a:cs typeface="Times New Roman" panose="02020603050405020304" charset="0"/>
              </a:rPr>
              <a:t>ấn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Một số thuật ngữ chuyên ngành về tài chính trong phần thanh toán,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mới hoặc không quen thuộc với các khái niệm tài chính có thể cảm thấy bối rối hoặc không hiểu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l</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do phát sinh các khoản phí.</a:t>
            </a:r>
            <a:endParaRPr lang="en-US" altLang="en-US" sz="2000">
              <a:solidFill>
                <a:schemeClr val="bg1"/>
              </a:solidFill>
              <a:latin typeface="Times New Roman" panose="02020603050405020304" charset="0"/>
              <a:cs typeface="Times New Roman" panose="02020603050405020304" charset="0"/>
            </a:endParaRPr>
          </a:p>
        </p:txBody>
      </p:sp>
      <p:sp>
        <p:nvSpPr>
          <p:cNvPr id="41" name="Text Box 40"/>
          <p:cNvSpPr txBox="1"/>
          <p:nvPr/>
        </p:nvSpPr>
        <p:spPr>
          <a:xfrm>
            <a:off x="12560935" y="4023995"/>
            <a:ext cx="5601335" cy="163004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xuất:</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Cần thêm các thông tin giải thích vì sao lại có các khoản phí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biết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Tóm tắt thông tin: Tóm tắt các thông tin quan trọng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dễ dàng nắm bắt.</a:t>
            </a:r>
            <a:endParaRPr lang="en-US" altLang="en-US" sz="2000">
              <a:solidFill>
                <a:schemeClr val="bg1"/>
              </a:solidFill>
              <a:latin typeface="Times New Roman" panose="02020603050405020304" charset="0"/>
              <a:cs typeface="Times New Roman" panose="02020603050405020304" charset="0"/>
            </a:endParaRPr>
          </a:p>
        </p:txBody>
      </p:sp>
      <p:pic>
        <p:nvPicPr>
          <p:cNvPr id="42" name="Picture 41"/>
          <p:cNvPicPr>
            <a:picLocks noChangeAspect="1"/>
          </p:cNvPicPr>
          <p:nvPr/>
        </p:nvPicPr>
        <p:blipFill>
          <a:blip r:embed="rId6"/>
          <a:stretch>
            <a:fillRect/>
          </a:stretch>
        </p:blipFill>
        <p:spPr>
          <a:xfrm>
            <a:off x="-2513330" y="2603500"/>
            <a:ext cx="2339340" cy="3413760"/>
          </a:xfrm>
          <a:prstGeom prst="rect">
            <a:avLst/>
          </a:prstGeom>
        </p:spPr>
      </p:pic>
      <p:sp>
        <p:nvSpPr>
          <p:cNvPr id="43" name="Text Box 42"/>
          <p:cNvSpPr txBox="1"/>
          <p:nvPr/>
        </p:nvSpPr>
        <p:spPr>
          <a:xfrm>
            <a:off x="-9802495" y="1106805"/>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3. User control and freedom</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(Kiểm soát và tự do của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p:txBody>
      </p:sp>
      <p:sp>
        <p:nvSpPr>
          <p:cNvPr id="46" name="Text Box 45"/>
          <p:cNvSpPr txBox="1"/>
          <p:nvPr/>
        </p:nvSpPr>
        <p:spPr>
          <a:xfrm>
            <a:off x="-296989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Hủy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xe</a:t>
            </a:r>
            <a:endParaRPr lang="en-US" altLang="en-US" sz="2000">
              <a:solidFill>
                <a:schemeClr val="bg1"/>
              </a:solidFill>
              <a:latin typeface="Times New Roman" panose="02020603050405020304" charset="0"/>
              <a:cs typeface="Times New Roman" panose="02020603050405020304" charset="0"/>
            </a:endParaRPr>
          </a:p>
        </p:txBody>
      </p:sp>
      <p:sp>
        <p:nvSpPr>
          <p:cNvPr id="47" name="Text Box 46"/>
          <p:cNvSpPr txBox="1"/>
          <p:nvPr/>
        </p:nvSpPr>
        <p:spPr>
          <a:xfrm>
            <a:off x="14098270" y="2581910"/>
            <a:ext cx="4064000" cy="70675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Dễ dàng hủy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khi ch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a có tài xế nhận hoặc trong thời gian quy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ịnh.</a:t>
            </a:r>
            <a:endParaRPr lang="en-US" altLang="en-US" sz="2000">
              <a:solidFill>
                <a:schemeClr val="bg1"/>
              </a:solidFill>
              <a:latin typeface="Times New Roman" panose="02020603050405020304" charset="0"/>
              <a:cs typeface="Times New Roman" panose="02020603050405020304" charset="0"/>
            </a:endParaRPr>
          </a:p>
        </p:txBody>
      </p:sp>
      <p:sp>
        <p:nvSpPr>
          <p:cNvPr id="44" name="Text Box 43"/>
          <p:cNvSpPr txBox="1"/>
          <p:nvPr/>
        </p:nvSpPr>
        <p:spPr>
          <a:xfrm>
            <a:off x="285115" y="1233170"/>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4. Consistency and standards</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(Tính nhất quán và tiêu chuẩn)</a:t>
            </a:r>
            <a:endParaRPr lang="en-US" altLang="en-US" sz="2400">
              <a:solidFill>
                <a:schemeClr val="bg1"/>
              </a:solidFill>
              <a:latin typeface="Times New Roman" panose="02020603050405020304" charset="0"/>
              <a:cs typeface="Times New Roman" panose="02020603050405020304" charset="0"/>
            </a:endParaRPr>
          </a:p>
        </p:txBody>
      </p:sp>
      <p:pic>
        <p:nvPicPr>
          <p:cNvPr id="45" name="Picture 44"/>
          <p:cNvPicPr>
            <a:picLocks noChangeAspect="1"/>
          </p:cNvPicPr>
          <p:nvPr/>
        </p:nvPicPr>
        <p:blipFill>
          <a:blip r:embed="rId7"/>
          <a:stretch>
            <a:fillRect/>
          </a:stretch>
        </p:blipFill>
        <p:spPr>
          <a:xfrm>
            <a:off x="574040" y="2484120"/>
            <a:ext cx="1828800" cy="3638550"/>
          </a:xfrm>
          <a:prstGeom prst="rect">
            <a:avLst/>
          </a:prstGeom>
        </p:spPr>
      </p:pic>
      <p:sp>
        <p:nvSpPr>
          <p:cNvPr id="48" name="Text Box 47"/>
          <p:cNvSpPr txBox="1"/>
          <p:nvPr/>
        </p:nvSpPr>
        <p:spPr>
          <a:xfrm>
            <a:off x="688340"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Giao diện chung</a:t>
            </a:r>
            <a:endParaRPr lang="en-US" altLang="en-US" sz="2000">
              <a:solidFill>
                <a:schemeClr val="bg1"/>
              </a:solidFill>
              <a:latin typeface="Times New Roman" panose="02020603050405020304" charset="0"/>
              <a:cs typeface="Times New Roman" panose="02020603050405020304" charset="0"/>
            </a:endParaRPr>
          </a:p>
        </p:txBody>
      </p:sp>
      <p:sp>
        <p:nvSpPr>
          <p:cNvPr id="50" name="Text Box 49"/>
          <p:cNvSpPr txBox="1"/>
          <p:nvPr/>
        </p:nvSpPr>
        <p:spPr>
          <a:xfrm>
            <a:off x="3291205" y="2490470"/>
            <a:ext cx="7488555" cy="693420"/>
          </a:xfrm>
          <a:prstGeom prst="rect">
            <a:avLst/>
          </a:prstGeom>
          <a:noFill/>
        </p:spPr>
        <p:txBody>
          <a:bodyPr wrap="square" rtlCol="0">
            <a:noAutofit/>
          </a:bodyPr>
          <a:p>
            <a:r>
              <a:rPr lang="vi-VN" altLang="en-US" sz="2000">
                <a:solidFill>
                  <a:schemeClr val="bg1"/>
                </a:solidFill>
                <a:latin typeface="Times New Roman" panose="02020603050405020304" charset="0"/>
                <a:cs typeface="Times New Roman" panose="02020603050405020304" charset="0"/>
                <a:sym typeface="+mn-ea"/>
              </a:rPr>
              <a:t>T</a:t>
            </a:r>
            <a:r>
              <a:rPr lang="en-US" altLang="en-US" sz="2000">
                <a:solidFill>
                  <a:schemeClr val="bg1"/>
                </a:solidFill>
                <a:latin typeface="Times New Roman" panose="02020603050405020304" charset="0"/>
                <a:cs typeface="Times New Roman" panose="02020603050405020304" charset="0"/>
                <a:sym typeface="+mn-ea"/>
              </a:rPr>
              <a:t>hiết kế đơn giản, trực quan</a:t>
            </a:r>
            <a:r>
              <a:rPr lang="vi-VN" altLang="en-US" sz="2000">
                <a:solidFill>
                  <a:schemeClr val="bg1"/>
                </a:solidFill>
                <a:latin typeface="Times New Roman" panose="02020603050405020304" charset="0"/>
                <a:cs typeface="Times New Roman" panose="02020603050405020304" charset="0"/>
                <a:sym typeface="+mn-ea"/>
              </a:rPr>
              <a:t> s</a:t>
            </a:r>
            <a:r>
              <a:rPr lang="en-US" altLang="en-US" sz="2000">
                <a:solidFill>
                  <a:schemeClr val="bg1"/>
                </a:solidFill>
                <a:latin typeface="Times New Roman" panose="02020603050405020304" charset="0"/>
                <a:cs typeface="Times New Roman" panose="02020603050405020304" charset="0"/>
              </a:rPr>
              <a:t>ử dụng icon, màu sắc, font chữ nhất quán.</a:t>
            </a:r>
            <a:endParaRPr lang="en-US" altLang="en-US" sz="2000">
              <a:solidFill>
                <a:schemeClr val="bg1"/>
              </a:solidFill>
              <a:latin typeface="Times New Roman" panose="02020603050405020304" charset="0"/>
              <a:cs typeface="Times New Roman" panose="02020603050405020304" charset="0"/>
            </a:endParaRPr>
          </a:p>
        </p:txBody>
      </p:sp>
      <p:pic>
        <p:nvPicPr>
          <p:cNvPr id="51" name="Picture 50"/>
          <p:cNvPicPr>
            <a:picLocks noChangeAspect="1"/>
          </p:cNvPicPr>
          <p:nvPr/>
        </p:nvPicPr>
        <p:blipFill>
          <a:blip r:embed="rId8"/>
          <a:stretch>
            <a:fillRect/>
          </a:stretch>
        </p:blipFill>
        <p:spPr>
          <a:xfrm>
            <a:off x="285115" y="6858000"/>
            <a:ext cx="1762125" cy="3343275"/>
          </a:xfrm>
          <a:prstGeom prst="rect">
            <a:avLst/>
          </a:prstGeom>
        </p:spPr>
      </p:pic>
      <p:pic>
        <p:nvPicPr>
          <p:cNvPr id="52" name="Picture 51"/>
          <p:cNvPicPr>
            <a:picLocks noChangeAspect="1"/>
          </p:cNvPicPr>
          <p:nvPr/>
        </p:nvPicPr>
        <p:blipFill>
          <a:blip r:embed="rId9"/>
          <a:stretch>
            <a:fillRect/>
          </a:stretch>
        </p:blipFill>
        <p:spPr>
          <a:xfrm>
            <a:off x="2261870" y="7905750"/>
            <a:ext cx="1695450" cy="3343275"/>
          </a:xfrm>
          <a:prstGeom prst="rect">
            <a:avLst/>
          </a:prstGeom>
        </p:spPr>
      </p:pic>
      <p:pic>
        <p:nvPicPr>
          <p:cNvPr id="53" name="Picture 52"/>
          <p:cNvPicPr>
            <a:picLocks noChangeAspect="1"/>
          </p:cNvPicPr>
          <p:nvPr/>
        </p:nvPicPr>
        <p:blipFill>
          <a:blip r:embed="rId10"/>
          <a:stretch>
            <a:fillRect/>
          </a:stretch>
        </p:blipFill>
        <p:spPr>
          <a:xfrm>
            <a:off x="4176395" y="9049385"/>
            <a:ext cx="1790700" cy="3380740"/>
          </a:xfrm>
          <a:prstGeom prst="rect">
            <a:avLst/>
          </a:prstGeom>
        </p:spPr>
      </p:pic>
      <p:pic>
        <p:nvPicPr>
          <p:cNvPr id="54" name="Picture 53"/>
          <p:cNvPicPr>
            <a:picLocks noChangeAspect="1"/>
          </p:cNvPicPr>
          <p:nvPr/>
        </p:nvPicPr>
        <p:blipFill>
          <a:blip r:embed="rId11"/>
          <a:stretch>
            <a:fillRect/>
          </a:stretch>
        </p:blipFill>
        <p:spPr>
          <a:xfrm>
            <a:off x="6243320" y="9834245"/>
            <a:ext cx="1771650" cy="3382645"/>
          </a:xfrm>
          <a:prstGeom prst="rect">
            <a:avLst/>
          </a:prstGeom>
        </p:spPr>
      </p:pic>
      <p:sp>
        <p:nvSpPr>
          <p:cNvPr id="55" name="Text Box 54"/>
          <p:cNvSpPr txBox="1"/>
          <p:nvPr/>
        </p:nvSpPr>
        <p:spPr>
          <a:xfrm>
            <a:off x="12192000" y="2433320"/>
            <a:ext cx="3904615" cy="3221355"/>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Quy trình nhất quán giữa các dịch vụ.</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vi-VN" altLang="en-US" sz="2000">
                <a:solidFill>
                  <a:schemeClr val="bg1"/>
                </a:solidFill>
                <a:latin typeface="Times New Roman" panose="02020603050405020304" charset="0"/>
                <a:cs typeface="Times New Roman" panose="02020603050405020304" charset="0"/>
              </a:rPr>
              <a:t>Nhận đơn - chuẩn bị đơn hàng - dóng gói -  đối chiếu và giao hàng</a:t>
            </a:r>
            <a:endParaRPr lang="vi-VN"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suôn sẻ và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ảm bảo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úng yêu cầu sẽ giúp nâng cao trải nghiệm của </a:t>
            </a:r>
            <a:r>
              <a:rPr lang="vi-VN" altLang="en-US" sz="2000">
                <a:solidFill>
                  <a:schemeClr val="bg1"/>
                </a:solidFill>
                <a:latin typeface="Times New Roman" panose="02020603050405020304" charset="0"/>
                <a:cs typeface="Times New Roman" panose="02020603050405020304" charset="0"/>
              </a:rPr>
              <a:t>n</a:t>
            </a:r>
            <a:r>
              <a:rPr lang="en-US" altLang="en-US" sz="2000">
                <a:solidFill>
                  <a:schemeClr val="bg1"/>
                </a:solidFill>
                <a:latin typeface="Times New Roman" panose="02020603050405020304" charset="0"/>
                <a:cs typeface="Times New Roman" panose="02020603050405020304" charset="0"/>
              </a:rPr>
              <a:t>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ĐÍCH NGHIÊN CỨU</a:t>
            </a:r>
            <a:endParaRPr lang="en-US" altLang="en-US" sz="2800">
              <a:solidFill>
                <a:schemeClr val="bg1"/>
              </a:solidFill>
              <a:latin typeface="Segoe UI Black" panose="020B0A02040204020203" charset="0"/>
              <a:cs typeface="Segoe UI Black" panose="020B0A02040204020203" charset="0"/>
            </a:endParaRPr>
          </a:p>
        </p:txBody>
      </p:sp>
      <p:sp>
        <p:nvSpPr>
          <p:cNvPr id="6" name="Text Box 5"/>
          <p:cNvSpPr txBox="1"/>
          <p:nvPr/>
        </p:nvSpPr>
        <p:spPr>
          <a:xfrm>
            <a:off x="-979297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phương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Đề xuất giải pháp cải tiến trải nghiệm người dùng</a:t>
            </a:r>
            <a:endParaRPr lang="en-US" altLang="en-US" sz="2400">
              <a:solidFill>
                <a:schemeClr val="bg1"/>
              </a:solidFill>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ĐỐI TƯỢNG VÀ PHẠM VI NGHIÊN CỨU</a:t>
            </a:r>
            <a:endParaRPr lang="en-US" altLang="en-US" sz="2400">
              <a:solidFill>
                <a:schemeClr val="bg1"/>
              </a:solidFill>
              <a:latin typeface="Segoe UI Black" panose="020B0A02040204020203" charset="0"/>
              <a:cs typeface="Segoe UI Black" panose="020B0A02040204020203" charset="0"/>
            </a:endParaRPr>
          </a:p>
        </p:txBody>
      </p:sp>
      <p:sp>
        <p:nvSpPr>
          <p:cNvPr id="16" name="Text Box 15"/>
          <p:cNvSpPr txBox="1"/>
          <p:nvPr/>
        </p:nvSpPr>
        <p:spPr>
          <a:xfrm>
            <a:off x="-4237990"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Đối tượng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4157980"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Đánh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2" name="Text Box 21"/>
          <p:cNvSpPr txBox="1"/>
          <p:nvPr/>
        </p:nvSpPr>
        <p:spPr>
          <a:xfrm>
            <a:off x="-5472430" y="1106805"/>
            <a:ext cx="540575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7" name="Text Box 26"/>
          <p:cNvSpPr txBox="1"/>
          <p:nvPr/>
        </p:nvSpPr>
        <p:spPr>
          <a:xfrm>
            <a:off x="294005" y="-52197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29" name="Text Box 28"/>
          <p:cNvSpPr txBox="1"/>
          <p:nvPr/>
        </p:nvSpPr>
        <p:spPr>
          <a:xfrm>
            <a:off x="-10749915" y="922020"/>
            <a:ext cx="10575925" cy="230695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Cognitive Walkthrough là một phương pháp đánh giá khác, tập trung vào việc mô phỏng cách người dùng sẽ thực hiện một nhiệm vụ cụ thể trên hệ thống. Các chuyên gia sẽ đặt mình vào vị trí của người dùng và đi qua từng bước của nhiệm vụ, xác định các rào cản và điểm khó khăn mà người dùng có thể gặp phải.</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Phương pháp này tập trung vào việc mô phỏng hành vi của người dùng để đánh giá cách họ thực hiện một nhiệm vụ cụ thể</a:t>
            </a:r>
            <a:endParaRPr lang="en-US" altLang="en-US" sz="2400">
              <a:solidFill>
                <a:schemeClr val="bg1"/>
              </a:solidFill>
              <a:latin typeface="Times New Roman" panose="02020603050405020304" charset="0"/>
              <a:cs typeface="Times New Roman" panose="02020603050405020304" charset="0"/>
            </a:endParaRPr>
          </a:p>
        </p:txBody>
      </p:sp>
      <p:sp>
        <p:nvSpPr>
          <p:cNvPr id="30" name="Text Box 29"/>
          <p:cNvSpPr txBox="1"/>
          <p:nvPr/>
        </p:nvSpPr>
        <p:spPr>
          <a:xfrm>
            <a:off x="-5593715" y="3454400"/>
            <a:ext cx="555244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 Các bước chính: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1.Xác định các nhiệm vụ người dùng cần hoàn thành.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2.Chia nhiệm vụ thành từng bước cụ thể.</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3.Trả lời các câu hỏi đánh giá, </a:t>
            </a:r>
            <a:endParaRPr lang="en-US" altLang="en-US" sz="2400">
              <a:solidFill>
                <a:schemeClr val="bg1"/>
              </a:solidFill>
              <a:latin typeface="Times New Roman" panose="02020603050405020304" charset="0"/>
              <a:cs typeface="Times New Roman" panose="02020603050405020304" charset="0"/>
            </a:endParaRPr>
          </a:p>
        </p:txBody>
      </p:sp>
      <p:sp>
        <p:nvSpPr>
          <p:cNvPr id="31" name="Text Box 30"/>
          <p:cNvSpPr txBox="1"/>
          <p:nvPr/>
        </p:nvSpPr>
        <p:spPr>
          <a:xfrm>
            <a:off x="285115" y="-460375"/>
            <a:ext cx="561784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HIỆN THỰC HÓA NGHIÊN CỨU</a:t>
            </a:r>
            <a:endParaRPr lang="en-US" altLang="en-US" sz="2400">
              <a:solidFill>
                <a:schemeClr val="bg1"/>
              </a:solidFill>
              <a:latin typeface="Segoe UI Black" panose="020B0A02040204020203" charset="0"/>
              <a:cs typeface="Segoe UI Black" panose="020B0A02040204020203" charset="0"/>
            </a:endParaRPr>
          </a:p>
        </p:txBody>
      </p:sp>
      <p:sp>
        <p:nvSpPr>
          <p:cNvPr id="32" name="Text Box 31"/>
          <p:cNvSpPr txBox="1"/>
          <p:nvPr/>
        </p:nvSpPr>
        <p:spPr>
          <a:xfrm>
            <a:off x="-8663305" y="871220"/>
            <a:ext cx="8489315"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Quy trình nghiên cứu trong đồ án này được chia thành các bước cụ thể nhằm đánh giá và cải tiến tính khả dụng của ứng dụng GrabFood. Các bước nghiên cứu bao gồm từ việc xác định mục tiêu nghiên cứu đến việc phân tích, thiết kế giải pháp cải tiến, và cuối cùng là viết báo cáo tổng kết. </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Mô tả chi tiết các bước nghiên cứu đã tiến hành và cách thức nghiên cứu.</a:t>
            </a:r>
            <a:endParaRPr lang="en-US" altLang="en-US" sz="2400">
              <a:solidFill>
                <a:schemeClr val="bg1"/>
              </a:solidFill>
              <a:latin typeface="Times New Roman" panose="02020603050405020304" charset="0"/>
              <a:cs typeface="Times New Roman" panose="02020603050405020304" charset="0"/>
            </a:endParaRPr>
          </a:p>
        </p:txBody>
      </p:sp>
      <p:sp>
        <p:nvSpPr>
          <p:cNvPr id="4" name="Text Box 3"/>
          <p:cNvSpPr txBox="1"/>
          <p:nvPr/>
        </p:nvSpPr>
        <p:spPr>
          <a:xfrm>
            <a:off x="-3356610" y="3547745"/>
            <a:ext cx="298767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Nghiên cứu lý thuyết </a:t>
            </a:r>
            <a:endParaRPr lang="en-US" altLang="en-US" sz="24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7966710" y="3644265"/>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Lựa chọn phương pháp</a:t>
            </a:r>
            <a:endParaRPr lang="en-US" altLang="en-US" sz="2400">
              <a:solidFill>
                <a:schemeClr val="bg1"/>
              </a:solidFill>
              <a:latin typeface="Times New Roman" panose="02020603050405020304" charset="0"/>
              <a:cs typeface="Times New Roman" panose="02020603050405020304" charset="0"/>
            </a:endParaRPr>
          </a:p>
        </p:txBody>
      </p:sp>
      <p:sp>
        <p:nvSpPr>
          <p:cNvPr id="12" name="Text Box 11"/>
          <p:cNvSpPr txBox="1"/>
          <p:nvPr/>
        </p:nvSpPr>
        <p:spPr>
          <a:xfrm>
            <a:off x="-3596005" y="4519930"/>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Chuẩn bị đánh giá</a:t>
            </a:r>
            <a:endParaRPr lang="en-US" altLang="en-US" sz="2400">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8121650" y="4418965"/>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đánh giá</a:t>
            </a:r>
            <a:endParaRPr lang="en-US" altLang="en-US" sz="2400">
              <a:solidFill>
                <a:schemeClr val="bg1"/>
              </a:solidFill>
              <a:latin typeface="Times New Roman" panose="02020603050405020304" charset="0"/>
              <a:cs typeface="Times New Roman" panose="02020603050405020304" charset="0"/>
            </a:endParaRPr>
          </a:p>
        </p:txBody>
      </p:sp>
      <p:sp>
        <p:nvSpPr>
          <p:cNvPr id="15" name="Text Box 14"/>
          <p:cNvSpPr txBox="1"/>
          <p:nvPr/>
        </p:nvSpPr>
        <p:spPr>
          <a:xfrm>
            <a:off x="-5327650" y="5193665"/>
            <a:ext cx="515366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kết quả và đề xuất cải tiến</a:t>
            </a:r>
            <a:endParaRPr lang="en-US" altLang="en-US" sz="2400">
              <a:solidFill>
                <a:schemeClr val="bg1"/>
              </a:solidFill>
              <a:latin typeface="Times New Roman" panose="02020603050405020304" charset="0"/>
              <a:cs typeface="Times New Roman" panose="02020603050405020304" charset="0"/>
            </a:endParaRPr>
          </a:p>
        </p:txBody>
      </p:sp>
      <p:sp>
        <p:nvSpPr>
          <p:cNvPr id="18" name="Text Box 17"/>
          <p:cNvSpPr txBox="1"/>
          <p:nvPr/>
        </p:nvSpPr>
        <p:spPr>
          <a:xfrm>
            <a:off x="-9693275" y="980440"/>
            <a:ext cx="9324340" cy="341503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Giai đoạn 1: Nghiên cứu lý thuyết.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2: Chọn phương pháp (Heuristic Evaluation).</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3: Chuẩn bị đánh giá (chuyên gia, danh sách kiểm tra).</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4: Thực hiện đánh giá (theo checklist).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5: Phân tích và đề xuất.</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122555" y="92075"/>
            <a:ext cx="70643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đánh giá dựa vào danh sách kiểm tra (checklist)  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0" name="Text Box 19"/>
          <p:cNvSpPr txBox="1"/>
          <p:nvPr/>
        </p:nvSpPr>
        <p:spPr>
          <a:xfrm>
            <a:off x="-9802495" y="1144270"/>
            <a:ext cx="967676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2. Match between system and the real world (Sự tư</a:t>
            </a:r>
            <a:r>
              <a:rPr lang="en-US" altLang="en-US" sz="2400">
                <a:solidFill>
                  <a:schemeClr val="bg1"/>
                </a:solidFill>
                <a:latin typeface="Times New Roman" panose="02020603050405020304" charset="0"/>
                <a:cs typeface="Times New Roman" panose="02020603050405020304" charset="0"/>
              </a:rPr>
              <a:t>ơng thích giữa hệ thống và thế giới thực)</a:t>
            </a:r>
            <a:endParaRPr lang="en-US" altLang="en-US" sz="2400">
              <a:solidFill>
                <a:schemeClr val="bg1"/>
              </a:solidFill>
              <a:latin typeface="Times New Roman" panose="02020603050405020304" charset="0"/>
              <a:cs typeface="Times New Roman" panose="02020603050405020304" charset="0"/>
            </a:endParaRPr>
          </a:p>
        </p:txBody>
      </p:sp>
      <p:sp>
        <p:nvSpPr>
          <p:cNvPr id="21" name="Text Box 20"/>
          <p:cNvSpPr txBox="1"/>
          <p:nvPr/>
        </p:nvSpPr>
        <p:spPr>
          <a:xfrm>
            <a:off x="-2165985" y="1601470"/>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Đặt xe</a:t>
            </a:r>
            <a:endParaRPr lang="en-US" altLang="en-US" sz="2000">
              <a:solidFill>
                <a:schemeClr val="bg1"/>
              </a:solidFill>
              <a:latin typeface="Times New Roman" panose="02020603050405020304" charset="0"/>
              <a:cs typeface="Times New Roman" panose="02020603050405020304" charset="0"/>
            </a:endParaRPr>
          </a:p>
        </p:txBody>
      </p:sp>
      <p:sp>
        <p:nvSpPr>
          <p:cNvPr id="23" name="Text Box 22"/>
          <p:cNvSpPr txBox="1"/>
          <p:nvPr/>
        </p:nvSpPr>
        <p:spPr>
          <a:xfrm>
            <a:off x="12192000" y="1567180"/>
            <a:ext cx="7560945" cy="1476375"/>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đề:Thời gian tải vị trí xe đôi khi chậm, không có thông báo rõ</a:t>
            </a:r>
            <a:r>
              <a:rPr lang="en-US" altLang="en-US" sz="2000">
                <a:solidFill>
                  <a:schemeClr val="bg1"/>
                </a:solidFill>
                <a:latin typeface="Times New Roman" panose="02020603050405020304" charset="0"/>
                <a:cs typeface="Times New Roman" panose="02020603050405020304" charset="0"/>
              </a:rPr>
              <a:t> ràng về việc đang tải dữ liệu.</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Thông báo về trạng thái đơn hàng đ</a:t>
            </a:r>
            <a:r>
              <a:rPr lang="en-US" altLang="en-US" sz="2000">
                <a:solidFill>
                  <a:schemeClr val="bg1"/>
                </a:solidFill>
                <a:latin typeface="Times New Roman" panose="02020603050405020304" charset="0"/>
                <a:cs typeface="Times New Roman" panose="02020603050405020304" charset="0"/>
              </a:rPr>
              <a:t>ôi khi không đủ chi tiết </a:t>
            </a:r>
            <a:endParaRPr lang="en-US" altLang="en-US" sz="2000">
              <a:solidFill>
                <a:schemeClr val="bg1"/>
              </a:solidFill>
              <a:latin typeface="Times New Roman" panose="02020603050405020304" charset="0"/>
              <a:cs typeface="Times New Roman" panose="02020603050405020304" charset="0"/>
            </a:endParaRPr>
          </a:p>
        </p:txBody>
      </p:sp>
      <p:sp>
        <p:nvSpPr>
          <p:cNvPr id="24" name="Text Box 23"/>
          <p:cNvSpPr txBox="1"/>
          <p:nvPr/>
        </p:nvSpPr>
        <p:spPr>
          <a:xfrm>
            <a:off x="12192000" y="2980690"/>
            <a:ext cx="7560945" cy="255333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Đề xuất:</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Cải thiện tốc độ tải: Tối ưu hóa hệ thống để giảm thời gian tải vị trí xe, đặc biệt trong điều kiện mạng yếu.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Hiển thị rõ</a:t>
            </a:r>
            <a:r>
              <a:rPr lang="en-US" altLang="en-US" sz="2000">
                <a:solidFill>
                  <a:schemeClr val="bg1"/>
                </a:solidFill>
                <a:latin typeface="Times New Roman" panose="02020603050405020304" charset="0"/>
                <a:cs typeface="Times New Roman" panose="02020603050405020304" charset="0"/>
              </a:rPr>
              <a:t> ràng thông tin chuyến xe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Thông báo chi tiết: Cung cấp thông báo chi tiết về trạng thái đ</a:t>
            </a:r>
            <a:r>
              <a:rPr lang="en-US" altLang="en-US" sz="2000">
                <a:solidFill>
                  <a:schemeClr val="bg1"/>
                </a:solidFill>
                <a:latin typeface="Times New Roman" panose="02020603050405020304" charset="0"/>
                <a:cs typeface="Times New Roman" panose="02020603050405020304" charset="0"/>
              </a:rPr>
              <a:t>ơn hàng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Thông báo thời gian thực: Cập nhật trạng thái đơn hàng theo thời gian thực, giảm thiểu sự chờ đ</a:t>
            </a:r>
            <a:r>
              <a:rPr lang="en-US" altLang="en-US" sz="2000">
                <a:solidFill>
                  <a:schemeClr val="bg1"/>
                </a:solidFill>
                <a:latin typeface="Times New Roman" panose="02020603050405020304" charset="0"/>
                <a:cs typeface="Times New Roman" panose="02020603050405020304" charset="0"/>
              </a:rPr>
              <a:t>ợi và lo lắng của người dùng..</a:t>
            </a:r>
            <a:endParaRPr lang="en-US" altLang="en-US" sz="2000">
              <a:solidFill>
                <a:schemeClr val="bg1"/>
              </a:solidFill>
              <a:latin typeface="Times New Roman" panose="02020603050405020304" charset="0"/>
              <a:cs typeface="Times New Roman" panose="02020603050405020304" charset="0"/>
            </a:endParaRPr>
          </a:p>
        </p:txBody>
      </p:sp>
      <p:pic>
        <p:nvPicPr>
          <p:cNvPr id="25" name="Picture 24" descr="z6229531108735_bcdbcc6903ffd0393349ab2ce79a9492"/>
          <p:cNvPicPr>
            <a:picLocks noChangeAspect="1"/>
          </p:cNvPicPr>
          <p:nvPr/>
        </p:nvPicPr>
        <p:blipFill>
          <a:blip r:embed="rId2"/>
          <a:stretch>
            <a:fillRect/>
          </a:stretch>
        </p:blipFill>
        <p:spPr>
          <a:xfrm>
            <a:off x="-2251710" y="2000250"/>
            <a:ext cx="2190750" cy="3533775"/>
          </a:xfrm>
          <a:prstGeom prst="rect">
            <a:avLst/>
          </a:prstGeom>
        </p:spPr>
      </p:pic>
      <p:pic>
        <p:nvPicPr>
          <p:cNvPr id="33" name="Picture 32"/>
          <p:cNvPicPr>
            <a:picLocks noChangeAspect="1"/>
          </p:cNvPicPr>
          <p:nvPr/>
        </p:nvPicPr>
        <p:blipFill>
          <a:blip r:embed="rId3"/>
          <a:stretch>
            <a:fillRect/>
          </a:stretch>
        </p:blipFill>
        <p:spPr>
          <a:xfrm>
            <a:off x="-2654935" y="2273935"/>
            <a:ext cx="2286000" cy="3743325"/>
          </a:xfrm>
          <a:prstGeom prst="rect">
            <a:avLst/>
          </a:prstGeom>
        </p:spPr>
      </p:pic>
      <p:sp>
        <p:nvSpPr>
          <p:cNvPr id="34" name="Text Box 33"/>
          <p:cNvSpPr txBox="1"/>
          <p:nvPr/>
        </p:nvSpPr>
        <p:spPr>
          <a:xfrm>
            <a:off x="-4096385" y="1721485"/>
            <a:ext cx="4064000"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Đặt đồ </a:t>
            </a:r>
            <a:r>
              <a:rPr lang="en-US" altLang="en-US" sz="2000">
                <a:solidFill>
                  <a:schemeClr val="bg1"/>
                </a:solidFill>
                <a:latin typeface="Times New Roman" panose="02020603050405020304" charset="0"/>
                <a:cs typeface="Times New Roman" panose="02020603050405020304" charset="0"/>
              </a:rPr>
              <a:t>ăn giao hàng</a:t>
            </a:r>
            <a:endParaRPr lang="en-US" altLang="en-US" sz="2000">
              <a:solidFill>
                <a:schemeClr val="bg1"/>
              </a:solidFill>
              <a:latin typeface="Times New Roman" panose="02020603050405020304" charset="0"/>
              <a:cs typeface="Times New Roman" panose="02020603050405020304" charset="0"/>
            </a:endParaRPr>
          </a:p>
        </p:txBody>
      </p:sp>
      <p:sp>
        <p:nvSpPr>
          <p:cNvPr id="35" name="Text Box 34"/>
          <p:cNvSpPr txBox="1"/>
          <p:nvPr/>
        </p:nvSpPr>
        <p:spPr>
          <a:xfrm>
            <a:off x="13216255" y="2273935"/>
            <a:ext cx="5512435" cy="101473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Hiển thị rõ ràng tiến trình đặt hàng, thời gian dự kiến giao hàng</a:t>
            </a:r>
            <a:r>
              <a:rPr lang="vi-VN" altLang="en-US" sz="2000">
                <a:solidFill>
                  <a:schemeClr val="bg1"/>
                </a:solidFill>
                <a:latin typeface="Times New Roman" panose="02020603050405020304" charset="0"/>
                <a:cs typeface="Times New Roman" panose="02020603050405020304" charset="0"/>
              </a:rPr>
              <a:t> , tốt giao diện hài hòa thông báo đầy đủ và chi tiết </a:t>
            </a:r>
            <a:endParaRPr lang="vi-VN" altLang="en-US" sz="2000">
              <a:solidFill>
                <a:schemeClr val="bg1"/>
              </a:solidFill>
              <a:latin typeface="Times New Roman" panose="02020603050405020304" charset="0"/>
              <a:cs typeface="Times New Roman" panose="02020603050405020304" charset="0"/>
            </a:endParaRPr>
          </a:p>
        </p:txBody>
      </p:sp>
      <p:sp>
        <p:nvSpPr>
          <p:cNvPr id="26" name="Text Box 25"/>
          <p:cNvSpPr txBox="1"/>
          <p:nvPr/>
        </p:nvSpPr>
        <p:spPr>
          <a:xfrm>
            <a:off x="-9470390" y="1233170"/>
            <a:ext cx="92964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1.Visibilityof system status (Hiển thị trạng thái hệ thống)</a:t>
            </a:r>
            <a:endParaRPr lang="en-US" altLang="en-US" sz="2400">
              <a:solidFill>
                <a:schemeClr val="bg1"/>
              </a:solidFill>
              <a:latin typeface="Times New Roman" panose="02020603050405020304" charset="0"/>
              <a:cs typeface="Times New Roman" panose="02020603050405020304" charset="0"/>
            </a:endParaRPr>
          </a:p>
        </p:txBody>
      </p:sp>
      <p:pic>
        <p:nvPicPr>
          <p:cNvPr id="28" name="Picture 27"/>
          <p:cNvPicPr>
            <a:picLocks noChangeAspect="1"/>
          </p:cNvPicPr>
          <p:nvPr/>
        </p:nvPicPr>
        <p:blipFill>
          <a:blip r:embed="rId4"/>
          <a:stretch>
            <a:fillRect/>
          </a:stretch>
        </p:blipFill>
        <p:spPr>
          <a:xfrm>
            <a:off x="-4654550" y="2705100"/>
            <a:ext cx="4569460" cy="3436620"/>
          </a:xfrm>
          <a:prstGeom prst="rect">
            <a:avLst/>
          </a:prstGeom>
        </p:spPr>
      </p:pic>
      <p:sp>
        <p:nvSpPr>
          <p:cNvPr id="38" name="Text Box 37"/>
          <p:cNvSpPr txBox="1"/>
          <p:nvPr/>
        </p:nvSpPr>
        <p:spPr>
          <a:xfrm>
            <a:off x="-2283460" y="2017395"/>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Đặt xe</a:t>
            </a:r>
            <a:endParaRPr lang="en-US" altLang="en-US" sz="2000">
              <a:solidFill>
                <a:schemeClr val="bg1"/>
              </a:solidFill>
              <a:latin typeface="Times New Roman" panose="02020603050405020304" charset="0"/>
              <a:cs typeface="Times New Roman" panose="02020603050405020304" charset="0"/>
            </a:endParaRPr>
          </a:p>
        </p:txBody>
      </p:sp>
      <p:sp>
        <p:nvSpPr>
          <p:cNvPr id="39" name="Text Box 38"/>
          <p:cNvSpPr txBox="1"/>
          <p:nvPr/>
        </p:nvSpPr>
        <p:spPr>
          <a:xfrm>
            <a:off x="12365990" y="2722245"/>
            <a:ext cx="4064000" cy="70675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Sử dụng các thuật ngữ quen thuộc, dễ hiểu. Giao diện bản đ</a:t>
            </a:r>
            <a:r>
              <a:rPr lang="en-US" altLang="en-US" sz="2000">
                <a:solidFill>
                  <a:schemeClr val="bg1"/>
                </a:solidFill>
                <a:latin typeface="Times New Roman" panose="02020603050405020304" charset="0"/>
                <a:cs typeface="Times New Roman" panose="02020603050405020304" charset="0"/>
              </a:rPr>
              <a:t>ồ trực quan.</a:t>
            </a:r>
            <a:endParaRPr lang="en-US" altLang="en-US" sz="2000">
              <a:solidFill>
                <a:schemeClr val="bg1"/>
              </a:solidFill>
              <a:latin typeface="Times New Roman" panose="02020603050405020304" charset="0"/>
              <a:cs typeface="Times New Roman" panose="02020603050405020304" charset="0"/>
            </a:endParaRPr>
          </a:p>
        </p:txBody>
      </p:sp>
      <p:sp>
        <p:nvSpPr>
          <p:cNvPr id="36" name="Text Box 35"/>
          <p:cNvSpPr txBox="1"/>
          <p:nvPr/>
        </p:nvSpPr>
        <p:spPr>
          <a:xfrm>
            <a:off x="-3660775" y="2091690"/>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Thanh toán</a:t>
            </a:r>
            <a:endParaRPr lang="en-US" altLang="en-US" sz="2000">
              <a:solidFill>
                <a:schemeClr val="bg1"/>
              </a:solidFill>
              <a:latin typeface="Times New Roman" panose="02020603050405020304" charset="0"/>
              <a:cs typeface="Times New Roman" panose="02020603050405020304" charset="0"/>
            </a:endParaRPr>
          </a:p>
        </p:txBody>
      </p:sp>
      <p:pic>
        <p:nvPicPr>
          <p:cNvPr id="37" name="Picture -2147482592" descr="Ảnh chụp màn hình 2025-01-01 210127"/>
          <p:cNvPicPr>
            <a:picLocks noChangeAspect="1"/>
          </p:cNvPicPr>
          <p:nvPr/>
        </p:nvPicPr>
        <p:blipFill>
          <a:blip r:embed="rId5"/>
          <a:stretch>
            <a:fillRect/>
          </a:stretch>
        </p:blipFill>
        <p:spPr>
          <a:xfrm>
            <a:off x="-2970847" y="2484120"/>
            <a:ext cx="2601595" cy="3676650"/>
          </a:xfrm>
          <a:prstGeom prst="rect">
            <a:avLst/>
          </a:prstGeom>
          <a:noFill/>
          <a:ln w="9525">
            <a:noFill/>
          </a:ln>
        </p:spPr>
      </p:pic>
      <p:sp>
        <p:nvSpPr>
          <p:cNvPr id="40" name="Text Box 39"/>
          <p:cNvSpPr txBox="1"/>
          <p:nvPr/>
        </p:nvSpPr>
        <p:spPr>
          <a:xfrm>
            <a:off x="12365990" y="2273935"/>
            <a:ext cx="6121400" cy="1630045"/>
          </a:xfrm>
          <a:prstGeom prst="rect">
            <a:avLst/>
          </a:prstGeom>
          <a:noFill/>
        </p:spPr>
        <p:txBody>
          <a:bodyPr wrap="square" rtlCol="0">
            <a:spAutoFit/>
          </a:bodyPr>
          <a:p>
            <a:r>
              <a:rPr lang="vi-VN" altLang="en-US" sz="2000">
                <a:solidFill>
                  <a:schemeClr val="bg1"/>
                </a:solidFill>
                <a:latin typeface="Times New Roman" panose="02020603050405020304" charset="0"/>
                <a:cs typeface="Times New Roman" panose="02020603050405020304" charset="0"/>
              </a:rPr>
              <a:t>V</a:t>
            </a:r>
            <a:r>
              <a:rPr lang="en-US" altLang="en-US" sz="2000">
                <a:solidFill>
                  <a:schemeClr val="bg1"/>
                </a:solidFill>
                <a:latin typeface="Times New Roman" panose="02020603050405020304" charset="0"/>
                <a:cs typeface="Times New Roman" panose="02020603050405020304" charset="0"/>
              </a:rPr>
              <a:t>ấn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Một số thuật ngữ chuyên ngành về tài chính trong phần thanh toán,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mới hoặc không quen thuộc với các khái niệm tài chính có thể cảm thấy bối rối hoặc không hiểu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l</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do phát sinh các khoản phí.</a:t>
            </a:r>
            <a:endParaRPr lang="en-US" altLang="en-US" sz="2000">
              <a:solidFill>
                <a:schemeClr val="bg1"/>
              </a:solidFill>
              <a:latin typeface="Times New Roman" panose="02020603050405020304" charset="0"/>
              <a:cs typeface="Times New Roman" panose="02020603050405020304" charset="0"/>
            </a:endParaRPr>
          </a:p>
        </p:txBody>
      </p:sp>
      <p:sp>
        <p:nvSpPr>
          <p:cNvPr id="41" name="Text Box 40"/>
          <p:cNvSpPr txBox="1"/>
          <p:nvPr/>
        </p:nvSpPr>
        <p:spPr>
          <a:xfrm>
            <a:off x="12560935" y="4023995"/>
            <a:ext cx="5601335" cy="163004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xuất:</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Cần thêm các thông tin giải thích vì sao lại có các khoản phí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biết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Tóm tắt thông tin: Tóm tắt các thông tin quan trọng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dễ dàng nắm bắt.</a:t>
            </a:r>
            <a:endParaRPr lang="en-US" altLang="en-US" sz="2000">
              <a:solidFill>
                <a:schemeClr val="bg1"/>
              </a:solidFill>
              <a:latin typeface="Times New Roman" panose="02020603050405020304" charset="0"/>
              <a:cs typeface="Times New Roman" panose="02020603050405020304" charset="0"/>
            </a:endParaRPr>
          </a:p>
        </p:txBody>
      </p:sp>
      <p:pic>
        <p:nvPicPr>
          <p:cNvPr id="42" name="Picture 41"/>
          <p:cNvPicPr>
            <a:picLocks noChangeAspect="1"/>
          </p:cNvPicPr>
          <p:nvPr/>
        </p:nvPicPr>
        <p:blipFill>
          <a:blip r:embed="rId6"/>
          <a:stretch>
            <a:fillRect/>
          </a:stretch>
        </p:blipFill>
        <p:spPr>
          <a:xfrm>
            <a:off x="-2513330" y="2603500"/>
            <a:ext cx="2339340" cy="3413760"/>
          </a:xfrm>
          <a:prstGeom prst="rect">
            <a:avLst/>
          </a:prstGeom>
        </p:spPr>
      </p:pic>
      <p:sp>
        <p:nvSpPr>
          <p:cNvPr id="43" name="Text Box 42"/>
          <p:cNvSpPr txBox="1"/>
          <p:nvPr/>
        </p:nvSpPr>
        <p:spPr>
          <a:xfrm>
            <a:off x="-9802495" y="1106805"/>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3. User control and freedom</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(Kiểm soát và tự do của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p:txBody>
      </p:sp>
      <p:sp>
        <p:nvSpPr>
          <p:cNvPr id="46" name="Text Box 45"/>
          <p:cNvSpPr txBox="1"/>
          <p:nvPr/>
        </p:nvSpPr>
        <p:spPr>
          <a:xfrm>
            <a:off x="-296989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Hủy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xe</a:t>
            </a:r>
            <a:endParaRPr lang="en-US" altLang="en-US" sz="2000">
              <a:solidFill>
                <a:schemeClr val="bg1"/>
              </a:solidFill>
              <a:latin typeface="Times New Roman" panose="02020603050405020304" charset="0"/>
              <a:cs typeface="Times New Roman" panose="02020603050405020304" charset="0"/>
            </a:endParaRPr>
          </a:p>
        </p:txBody>
      </p:sp>
      <p:sp>
        <p:nvSpPr>
          <p:cNvPr id="47" name="Text Box 46"/>
          <p:cNvSpPr txBox="1"/>
          <p:nvPr/>
        </p:nvSpPr>
        <p:spPr>
          <a:xfrm>
            <a:off x="14098270" y="2581910"/>
            <a:ext cx="4064000" cy="70675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Dễ dàng hủy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khi ch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a có tài xế nhận hoặc trong thời gian quy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ịnh.</a:t>
            </a:r>
            <a:endParaRPr lang="en-US" altLang="en-US" sz="2000">
              <a:solidFill>
                <a:schemeClr val="bg1"/>
              </a:solidFill>
              <a:latin typeface="Times New Roman" panose="02020603050405020304" charset="0"/>
              <a:cs typeface="Times New Roman" panose="02020603050405020304" charset="0"/>
            </a:endParaRPr>
          </a:p>
        </p:txBody>
      </p:sp>
      <p:sp>
        <p:nvSpPr>
          <p:cNvPr id="44" name="Text Box 43"/>
          <p:cNvSpPr txBox="1"/>
          <p:nvPr/>
        </p:nvSpPr>
        <p:spPr>
          <a:xfrm>
            <a:off x="285115" y="1233170"/>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4. Consistency and standards</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(Tính nhất quán và tiêu chuẩn)</a:t>
            </a:r>
            <a:endParaRPr lang="en-US" altLang="en-US" sz="2400">
              <a:solidFill>
                <a:schemeClr val="bg1"/>
              </a:solidFill>
              <a:latin typeface="Times New Roman" panose="02020603050405020304" charset="0"/>
              <a:cs typeface="Times New Roman" panose="02020603050405020304" charset="0"/>
            </a:endParaRPr>
          </a:p>
        </p:txBody>
      </p:sp>
      <p:pic>
        <p:nvPicPr>
          <p:cNvPr id="45" name="Picture 44"/>
          <p:cNvPicPr>
            <a:picLocks noChangeAspect="1"/>
          </p:cNvPicPr>
          <p:nvPr/>
        </p:nvPicPr>
        <p:blipFill>
          <a:blip r:embed="rId7"/>
          <a:stretch>
            <a:fillRect/>
          </a:stretch>
        </p:blipFill>
        <p:spPr>
          <a:xfrm>
            <a:off x="-2002790" y="2416175"/>
            <a:ext cx="1828800" cy="3638550"/>
          </a:xfrm>
          <a:prstGeom prst="rect">
            <a:avLst/>
          </a:prstGeom>
        </p:spPr>
      </p:pic>
      <p:sp>
        <p:nvSpPr>
          <p:cNvPr id="48" name="Text Box 47"/>
          <p:cNvSpPr txBox="1"/>
          <p:nvPr/>
        </p:nvSpPr>
        <p:spPr>
          <a:xfrm>
            <a:off x="-300291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Giao diện chung</a:t>
            </a:r>
            <a:endParaRPr lang="en-US" altLang="en-US" sz="2000">
              <a:solidFill>
                <a:schemeClr val="bg1"/>
              </a:solidFill>
              <a:latin typeface="Times New Roman" panose="02020603050405020304" charset="0"/>
              <a:cs typeface="Times New Roman" panose="02020603050405020304" charset="0"/>
            </a:endParaRPr>
          </a:p>
        </p:txBody>
      </p:sp>
      <p:sp>
        <p:nvSpPr>
          <p:cNvPr id="50" name="Text Box 49"/>
          <p:cNvSpPr txBox="1"/>
          <p:nvPr/>
        </p:nvSpPr>
        <p:spPr>
          <a:xfrm>
            <a:off x="12365990" y="2581910"/>
            <a:ext cx="4272915" cy="1183005"/>
          </a:xfrm>
          <a:prstGeom prst="rect">
            <a:avLst/>
          </a:prstGeom>
          <a:noFill/>
        </p:spPr>
        <p:txBody>
          <a:bodyPr wrap="square" rtlCol="0">
            <a:noAutofit/>
          </a:bodyPr>
          <a:p>
            <a:r>
              <a:rPr lang="vi-VN" altLang="en-US" sz="2000">
                <a:solidFill>
                  <a:schemeClr val="bg1"/>
                </a:solidFill>
                <a:latin typeface="Times New Roman" panose="02020603050405020304" charset="0"/>
                <a:cs typeface="Times New Roman" panose="02020603050405020304" charset="0"/>
                <a:sym typeface="+mn-ea"/>
              </a:rPr>
              <a:t>T</a:t>
            </a:r>
            <a:r>
              <a:rPr lang="en-US" altLang="en-US" sz="2000">
                <a:solidFill>
                  <a:schemeClr val="bg1"/>
                </a:solidFill>
                <a:latin typeface="Times New Roman" panose="02020603050405020304" charset="0"/>
                <a:cs typeface="Times New Roman" panose="02020603050405020304" charset="0"/>
                <a:sym typeface="+mn-ea"/>
              </a:rPr>
              <a:t>hiết kế đơn giản, trực quan</a:t>
            </a:r>
            <a:r>
              <a:rPr lang="vi-VN" altLang="en-US" sz="2000">
                <a:solidFill>
                  <a:schemeClr val="bg1"/>
                </a:solidFill>
                <a:latin typeface="Times New Roman" panose="02020603050405020304" charset="0"/>
                <a:cs typeface="Times New Roman" panose="02020603050405020304" charset="0"/>
                <a:sym typeface="+mn-ea"/>
              </a:rPr>
              <a:t> s</a:t>
            </a:r>
            <a:r>
              <a:rPr lang="en-US" altLang="en-US" sz="2000">
                <a:solidFill>
                  <a:schemeClr val="bg1"/>
                </a:solidFill>
                <a:latin typeface="Times New Roman" panose="02020603050405020304" charset="0"/>
                <a:cs typeface="Times New Roman" panose="02020603050405020304" charset="0"/>
              </a:rPr>
              <a:t>ử dụng icon, màu sắc, font chữ nhất quán.</a:t>
            </a:r>
            <a:endParaRPr lang="en-US" altLang="en-US" sz="2000">
              <a:solidFill>
                <a:schemeClr val="bg1"/>
              </a:solidFill>
              <a:latin typeface="Times New Roman" panose="02020603050405020304" charset="0"/>
              <a:cs typeface="Times New Roman" panose="02020603050405020304" charset="0"/>
            </a:endParaRPr>
          </a:p>
        </p:txBody>
      </p:sp>
      <p:pic>
        <p:nvPicPr>
          <p:cNvPr id="49" name="Picture 48"/>
          <p:cNvPicPr>
            <a:picLocks noChangeAspect="1"/>
          </p:cNvPicPr>
          <p:nvPr/>
        </p:nvPicPr>
        <p:blipFill>
          <a:blip r:embed="rId8"/>
          <a:stretch>
            <a:fillRect/>
          </a:stretch>
        </p:blipFill>
        <p:spPr>
          <a:xfrm>
            <a:off x="414020" y="2396490"/>
            <a:ext cx="1762125" cy="3343275"/>
          </a:xfrm>
          <a:prstGeom prst="rect">
            <a:avLst/>
          </a:prstGeom>
        </p:spPr>
      </p:pic>
      <p:pic>
        <p:nvPicPr>
          <p:cNvPr id="51" name="Picture 50"/>
          <p:cNvPicPr>
            <a:picLocks noChangeAspect="1"/>
          </p:cNvPicPr>
          <p:nvPr/>
        </p:nvPicPr>
        <p:blipFill>
          <a:blip r:embed="rId9"/>
          <a:stretch>
            <a:fillRect/>
          </a:stretch>
        </p:blipFill>
        <p:spPr>
          <a:xfrm>
            <a:off x="2390775" y="2396490"/>
            <a:ext cx="1695450" cy="3343275"/>
          </a:xfrm>
          <a:prstGeom prst="rect">
            <a:avLst/>
          </a:prstGeom>
        </p:spPr>
      </p:pic>
      <p:pic>
        <p:nvPicPr>
          <p:cNvPr id="52" name="Picture 51"/>
          <p:cNvPicPr>
            <a:picLocks noChangeAspect="1"/>
          </p:cNvPicPr>
          <p:nvPr/>
        </p:nvPicPr>
        <p:blipFill>
          <a:blip r:embed="rId10"/>
          <a:stretch>
            <a:fillRect/>
          </a:stretch>
        </p:blipFill>
        <p:spPr>
          <a:xfrm>
            <a:off x="4305300" y="2397125"/>
            <a:ext cx="1790700" cy="3380740"/>
          </a:xfrm>
          <a:prstGeom prst="rect">
            <a:avLst/>
          </a:prstGeom>
        </p:spPr>
      </p:pic>
      <p:pic>
        <p:nvPicPr>
          <p:cNvPr id="53" name="Picture 52"/>
          <p:cNvPicPr>
            <a:picLocks noChangeAspect="1"/>
          </p:cNvPicPr>
          <p:nvPr/>
        </p:nvPicPr>
        <p:blipFill>
          <a:blip r:embed="rId11"/>
          <a:stretch>
            <a:fillRect/>
          </a:stretch>
        </p:blipFill>
        <p:spPr>
          <a:xfrm>
            <a:off x="6372225" y="2395855"/>
            <a:ext cx="1771650" cy="3382645"/>
          </a:xfrm>
          <a:prstGeom prst="rect">
            <a:avLst/>
          </a:prstGeom>
        </p:spPr>
      </p:pic>
      <p:sp>
        <p:nvSpPr>
          <p:cNvPr id="54" name="Text Box 53"/>
          <p:cNvSpPr txBox="1"/>
          <p:nvPr/>
        </p:nvSpPr>
        <p:spPr>
          <a:xfrm>
            <a:off x="8288020" y="2433320"/>
            <a:ext cx="3904615" cy="3221355"/>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Quy trình nhất quán giữa các dịch vụ.</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vi-VN" altLang="en-US" sz="2000">
                <a:solidFill>
                  <a:schemeClr val="bg1"/>
                </a:solidFill>
                <a:latin typeface="Times New Roman" panose="02020603050405020304" charset="0"/>
                <a:cs typeface="Times New Roman" panose="02020603050405020304" charset="0"/>
              </a:rPr>
              <a:t>Nhận đơn - chuẩn bị đơn hàng - dóng gói -  đối chiếu và giao hàng</a:t>
            </a:r>
            <a:endParaRPr lang="vi-VN"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suôn sẻ và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ảm bảo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úng yêu cầu sẽ giúp nâng cao trải nghiệm của </a:t>
            </a:r>
            <a:r>
              <a:rPr lang="vi-VN" altLang="en-US" sz="2000">
                <a:solidFill>
                  <a:schemeClr val="bg1"/>
                </a:solidFill>
                <a:latin typeface="Times New Roman" panose="02020603050405020304" charset="0"/>
                <a:cs typeface="Times New Roman" panose="02020603050405020304" charset="0"/>
              </a:rPr>
              <a:t>n</a:t>
            </a:r>
            <a:r>
              <a:rPr lang="en-US" altLang="en-US" sz="2000">
                <a:solidFill>
                  <a:schemeClr val="bg1"/>
                </a:solidFill>
                <a:latin typeface="Times New Roman" panose="02020603050405020304" charset="0"/>
                <a:cs typeface="Times New Roman" panose="02020603050405020304" charset="0"/>
              </a:rPr>
              <a:t>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p:txBody>
      </p:sp>
      <p:sp>
        <p:nvSpPr>
          <p:cNvPr id="56" name="Text Box 55"/>
          <p:cNvSpPr txBox="1"/>
          <p:nvPr/>
        </p:nvSpPr>
        <p:spPr>
          <a:xfrm>
            <a:off x="815340" y="2002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Quy trình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hàng</a:t>
            </a:r>
            <a:endParaRPr lang="en-US" altLang="en-US" sz="2000">
              <a:solidFill>
                <a:schemeClr val="bg1"/>
              </a:solidFill>
              <a:latin typeface="Times New Roman" panose="02020603050405020304" charset="0"/>
              <a:cs typeface="Times New Roman" panose="02020603050405020304" charset="0"/>
            </a:endParaRPr>
          </a:p>
        </p:txBody>
      </p:sp>
      <p:sp>
        <p:nvSpPr>
          <p:cNvPr id="62" name="Text Box 61"/>
          <p:cNvSpPr txBox="1"/>
          <p:nvPr/>
        </p:nvSpPr>
        <p:spPr>
          <a:xfrm>
            <a:off x="-2096770" y="2030095"/>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Nhập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ịa chỉ</a:t>
            </a:r>
            <a:endParaRPr lang="en-US" altLang="en-US" sz="2000">
              <a:solidFill>
                <a:schemeClr val="bg1"/>
              </a:solidFill>
              <a:latin typeface="Times New Roman" panose="02020603050405020304" charset="0"/>
              <a:cs typeface="Times New Roman" panose="02020603050405020304" charset="0"/>
            </a:endParaRPr>
          </a:p>
        </p:txBody>
      </p:sp>
      <p:sp>
        <p:nvSpPr>
          <p:cNvPr id="63" name="Text Box 62"/>
          <p:cNvSpPr txBox="1"/>
          <p:nvPr/>
        </p:nvSpPr>
        <p:spPr>
          <a:xfrm>
            <a:off x="-2096770" y="3547745"/>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Thanh toán</a:t>
            </a:r>
            <a:endParaRPr lang="en-US" altLang="en-US" sz="2000">
              <a:solidFill>
                <a:schemeClr val="bg1"/>
              </a:solidFill>
              <a:latin typeface="Times New Roman" panose="02020603050405020304" charset="0"/>
              <a:cs typeface="Times New Roman" panose="02020603050405020304" charset="0"/>
            </a:endParaRPr>
          </a:p>
        </p:txBody>
      </p:sp>
      <p:sp>
        <p:nvSpPr>
          <p:cNvPr id="64" name="Text Box 63"/>
          <p:cNvSpPr txBox="1"/>
          <p:nvPr/>
        </p:nvSpPr>
        <p:spPr>
          <a:xfrm>
            <a:off x="12365990" y="2120265"/>
            <a:ext cx="499300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Tự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ộng gợi </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ịa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iểm, tránh nhập sai.</a:t>
            </a:r>
            <a:endParaRPr lang="en-US" altLang="en-US" sz="2000">
              <a:solidFill>
                <a:schemeClr val="bg1"/>
              </a:solidFill>
              <a:latin typeface="Times New Roman" panose="02020603050405020304" charset="0"/>
              <a:cs typeface="Times New Roman" panose="02020603050405020304" charset="0"/>
            </a:endParaRPr>
          </a:p>
        </p:txBody>
      </p:sp>
      <p:sp>
        <p:nvSpPr>
          <p:cNvPr id="65" name="Text Box 64"/>
          <p:cNvSpPr txBox="1"/>
          <p:nvPr/>
        </p:nvSpPr>
        <p:spPr>
          <a:xfrm>
            <a:off x="12492990" y="3653790"/>
            <a:ext cx="499300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Yêu cầu xác nhận tr</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ớc khi thanh toán.</a:t>
            </a:r>
            <a:r>
              <a:rPr lang="en-US" altLang="en-US" sz="2000">
                <a:solidFill>
                  <a:schemeClr val="bg1"/>
                </a:solidFill>
                <a:latin typeface="Times New Roman" panose="02020603050405020304" charset="0"/>
                <a:cs typeface="Times New Roman" panose="02020603050405020304" charset="0"/>
              </a:rPr>
              <a:t>.</a:t>
            </a:r>
            <a:endParaRPr lang="en-US" altLang="en-US" sz="2000">
              <a:solidFill>
                <a:schemeClr val="bg1"/>
              </a:solidFill>
              <a:latin typeface="Times New Roman" panose="02020603050405020304" charset="0"/>
              <a:cs typeface="Times New Roman" panose="02020603050405020304" charset="0"/>
            </a:endParaRPr>
          </a:p>
        </p:txBody>
      </p:sp>
      <p:sp>
        <p:nvSpPr>
          <p:cNvPr id="67" name="Text Box 66"/>
          <p:cNvSpPr txBox="1"/>
          <p:nvPr/>
        </p:nvSpPr>
        <p:spPr>
          <a:xfrm>
            <a:off x="12192000" y="1233170"/>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5. Error prevention</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(Ng</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chặn lỗi)</a:t>
            </a:r>
            <a:endParaRPr lang="en-US" altLang="en-US" sz="2400">
              <a:solidFill>
                <a:schemeClr val="bg1"/>
              </a:solidFill>
              <a:latin typeface="Times New Roman" panose="02020603050405020304" charset="0"/>
              <a:cs typeface="Times New Roman" panose="02020603050405020304" charset="0"/>
            </a:endParaRPr>
          </a:p>
        </p:txBody>
      </p:sp>
      <p:pic>
        <p:nvPicPr>
          <p:cNvPr id="61" name="Picture 60" descr="z6231948063097_4c791274d2498a2979827732d54f8393"/>
          <p:cNvPicPr>
            <a:picLocks noChangeAspect="1"/>
          </p:cNvPicPr>
          <p:nvPr/>
        </p:nvPicPr>
        <p:blipFill>
          <a:blip r:embed="rId12"/>
          <a:srcRect b="6574"/>
          <a:stretch>
            <a:fillRect/>
          </a:stretch>
        </p:blipFill>
        <p:spPr>
          <a:xfrm>
            <a:off x="14098270" y="1459865"/>
            <a:ext cx="2169160" cy="323151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ĐÍCH NGHIÊN CỨU</a:t>
            </a:r>
            <a:endParaRPr lang="en-US" altLang="en-US" sz="2800">
              <a:solidFill>
                <a:schemeClr val="bg1"/>
              </a:solidFill>
              <a:latin typeface="Segoe UI Black" panose="020B0A02040204020203" charset="0"/>
              <a:cs typeface="Segoe UI Black" panose="020B0A02040204020203" charset="0"/>
            </a:endParaRPr>
          </a:p>
        </p:txBody>
      </p:sp>
      <p:sp>
        <p:nvSpPr>
          <p:cNvPr id="6" name="Text Box 5"/>
          <p:cNvSpPr txBox="1"/>
          <p:nvPr/>
        </p:nvSpPr>
        <p:spPr>
          <a:xfrm>
            <a:off x="-979297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phương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Đề xuất giải pháp cải tiến trải nghiệm người dùng</a:t>
            </a:r>
            <a:endParaRPr lang="en-US" altLang="en-US" sz="2400">
              <a:solidFill>
                <a:schemeClr val="bg1"/>
              </a:solidFill>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ĐỐI TƯỢNG VÀ PHẠM VI NGHIÊN CỨU</a:t>
            </a:r>
            <a:endParaRPr lang="en-US" altLang="en-US" sz="2400">
              <a:solidFill>
                <a:schemeClr val="bg1"/>
              </a:solidFill>
              <a:latin typeface="Segoe UI Black" panose="020B0A02040204020203" charset="0"/>
              <a:cs typeface="Segoe UI Black" panose="020B0A02040204020203" charset="0"/>
            </a:endParaRPr>
          </a:p>
        </p:txBody>
      </p:sp>
      <p:sp>
        <p:nvSpPr>
          <p:cNvPr id="16" name="Text Box 15"/>
          <p:cNvSpPr txBox="1"/>
          <p:nvPr/>
        </p:nvSpPr>
        <p:spPr>
          <a:xfrm>
            <a:off x="-4237990"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Đối tượng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4157980"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Đánh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2" name="Text Box 21"/>
          <p:cNvSpPr txBox="1"/>
          <p:nvPr/>
        </p:nvSpPr>
        <p:spPr>
          <a:xfrm>
            <a:off x="-5472430" y="1106805"/>
            <a:ext cx="540575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7" name="Text Box 26"/>
          <p:cNvSpPr txBox="1"/>
          <p:nvPr/>
        </p:nvSpPr>
        <p:spPr>
          <a:xfrm>
            <a:off x="294005" y="-52197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29" name="Text Box 28"/>
          <p:cNvSpPr txBox="1"/>
          <p:nvPr/>
        </p:nvSpPr>
        <p:spPr>
          <a:xfrm>
            <a:off x="-10749915" y="922020"/>
            <a:ext cx="10575925" cy="230695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Cognitive Walkthrough là một phương pháp đánh giá khác, tập trung vào việc mô phỏng cách người dùng sẽ thực hiện một nhiệm vụ cụ thể trên hệ thống. Các chuyên gia sẽ đặt mình vào vị trí của người dùng và đi qua từng bước của nhiệm vụ, xác định các rào cản và điểm khó khăn mà người dùng có thể gặp phải.</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Phương pháp này tập trung vào việc mô phỏng hành vi của người dùng để đánh giá cách họ thực hiện một nhiệm vụ cụ thể</a:t>
            </a:r>
            <a:endParaRPr lang="en-US" altLang="en-US" sz="2400">
              <a:solidFill>
                <a:schemeClr val="bg1"/>
              </a:solidFill>
              <a:latin typeface="Times New Roman" panose="02020603050405020304" charset="0"/>
              <a:cs typeface="Times New Roman" panose="02020603050405020304" charset="0"/>
            </a:endParaRPr>
          </a:p>
        </p:txBody>
      </p:sp>
      <p:sp>
        <p:nvSpPr>
          <p:cNvPr id="30" name="Text Box 29"/>
          <p:cNvSpPr txBox="1"/>
          <p:nvPr/>
        </p:nvSpPr>
        <p:spPr>
          <a:xfrm>
            <a:off x="-5593715" y="3454400"/>
            <a:ext cx="555244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 Các bước chính: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1.Xác định các nhiệm vụ người dùng cần hoàn thành.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2.Chia nhiệm vụ thành từng bước cụ thể.</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3.Trả lời các câu hỏi đánh giá, </a:t>
            </a:r>
            <a:endParaRPr lang="en-US" altLang="en-US" sz="2400">
              <a:solidFill>
                <a:schemeClr val="bg1"/>
              </a:solidFill>
              <a:latin typeface="Times New Roman" panose="02020603050405020304" charset="0"/>
              <a:cs typeface="Times New Roman" panose="02020603050405020304" charset="0"/>
            </a:endParaRPr>
          </a:p>
        </p:txBody>
      </p:sp>
      <p:sp>
        <p:nvSpPr>
          <p:cNvPr id="31" name="Text Box 30"/>
          <p:cNvSpPr txBox="1"/>
          <p:nvPr/>
        </p:nvSpPr>
        <p:spPr>
          <a:xfrm>
            <a:off x="285115" y="-460375"/>
            <a:ext cx="561784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HIỆN THỰC HÓA NGHIÊN CỨU</a:t>
            </a:r>
            <a:endParaRPr lang="en-US" altLang="en-US" sz="2400">
              <a:solidFill>
                <a:schemeClr val="bg1"/>
              </a:solidFill>
              <a:latin typeface="Segoe UI Black" panose="020B0A02040204020203" charset="0"/>
              <a:cs typeface="Segoe UI Black" panose="020B0A02040204020203" charset="0"/>
            </a:endParaRPr>
          </a:p>
        </p:txBody>
      </p:sp>
      <p:sp>
        <p:nvSpPr>
          <p:cNvPr id="32" name="Text Box 31"/>
          <p:cNvSpPr txBox="1"/>
          <p:nvPr/>
        </p:nvSpPr>
        <p:spPr>
          <a:xfrm>
            <a:off x="-8663305" y="871220"/>
            <a:ext cx="8489315"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Quy trình nghiên cứu trong đồ án này được chia thành các bước cụ thể nhằm đánh giá và cải tiến tính khả dụng của ứng dụng GrabFood. Các bước nghiên cứu bao gồm từ việc xác định mục tiêu nghiên cứu đến việc phân tích, thiết kế giải pháp cải tiến, và cuối cùng là viết báo cáo tổng kết. </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Mô tả chi tiết các bước nghiên cứu đã tiến hành và cách thức nghiên cứu.</a:t>
            </a:r>
            <a:endParaRPr lang="en-US" altLang="en-US" sz="2400">
              <a:solidFill>
                <a:schemeClr val="bg1"/>
              </a:solidFill>
              <a:latin typeface="Times New Roman" panose="02020603050405020304" charset="0"/>
              <a:cs typeface="Times New Roman" panose="02020603050405020304" charset="0"/>
            </a:endParaRPr>
          </a:p>
        </p:txBody>
      </p:sp>
      <p:sp>
        <p:nvSpPr>
          <p:cNvPr id="4" name="Text Box 3"/>
          <p:cNvSpPr txBox="1"/>
          <p:nvPr/>
        </p:nvSpPr>
        <p:spPr>
          <a:xfrm>
            <a:off x="-3356610" y="3547745"/>
            <a:ext cx="298767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Nghiên cứu lý thuyết </a:t>
            </a:r>
            <a:endParaRPr lang="en-US" altLang="en-US" sz="24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7966710" y="3644265"/>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Lựa chọn phương pháp</a:t>
            </a:r>
            <a:endParaRPr lang="en-US" altLang="en-US" sz="2400">
              <a:solidFill>
                <a:schemeClr val="bg1"/>
              </a:solidFill>
              <a:latin typeface="Times New Roman" panose="02020603050405020304" charset="0"/>
              <a:cs typeface="Times New Roman" panose="02020603050405020304" charset="0"/>
            </a:endParaRPr>
          </a:p>
        </p:txBody>
      </p:sp>
      <p:sp>
        <p:nvSpPr>
          <p:cNvPr id="12" name="Text Box 11"/>
          <p:cNvSpPr txBox="1"/>
          <p:nvPr/>
        </p:nvSpPr>
        <p:spPr>
          <a:xfrm>
            <a:off x="-3596005" y="4519930"/>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Chuẩn bị đánh giá</a:t>
            </a:r>
            <a:endParaRPr lang="en-US" altLang="en-US" sz="2400">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8121650" y="4418965"/>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đánh giá</a:t>
            </a:r>
            <a:endParaRPr lang="en-US" altLang="en-US" sz="2400">
              <a:solidFill>
                <a:schemeClr val="bg1"/>
              </a:solidFill>
              <a:latin typeface="Times New Roman" panose="02020603050405020304" charset="0"/>
              <a:cs typeface="Times New Roman" panose="02020603050405020304" charset="0"/>
            </a:endParaRPr>
          </a:p>
        </p:txBody>
      </p:sp>
      <p:sp>
        <p:nvSpPr>
          <p:cNvPr id="15" name="Text Box 14"/>
          <p:cNvSpPr txBox="1"/>
          <p:nvPr/>
        </p:nvSpPr>
        <p:spPr>
          <a:xfrm>
            <a:off x="-5327650" y="5193665"/>
            <a:ext cx="515366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kết quả và đề xuất cải tiến</a:t>
            </a:r>
            <a:endParaRPr lang="en-US" altLang="en-US" sz="2400">
              <a:solidFill>
                <a:schemeClr val="bg1"/>
              </a:solidFill>
              <a:latin typeface="Times New Roman" panose="02020603050405020304" charset="0"/>
              <a:cs typeface="Times New Roman" panose="02020603050405020304" charset="0"/>
            </a:endParaRPr>
          </a:p>
        </p:txBody>
      </p:sp>
      <p:sp>
        <p:nvSpPr>
          <p:cNvPr id="18" name="Text Box 17"/>
          <p:cNvSpPr txBox="1"/>
          <p:nvPr/>
        </p:nvSpPr>
        <p:spPr>
          <a:xfrm>
            <a:off x="-9693275" y="980440"/>
            <a:ext cx="9324340" cy="341503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Giai đoạn 1: Nghiên cứu lý thuyết.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2: Chọn phương pháp (Heuristic Evaluation).</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3: Chuẩn bị đánh giá (chuyên gia, danh sách kiểm tra).</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4: Thực hiện đánh giá (theo checklist).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5: Phân tích và đề xuất.</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122555" y="92075"/>
            <a:ext cx="70643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đánh giá dựa vào danh sách kiểm tra (checklist)  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0" name="Text Box 19"/>
          <p:cNvSpPr txBox="1"/>
          <p:nvPr/>
        </p:nvSpPr>
        <p:spPr>
          <a:xfrm>
            <a:off x="-9802495" y="1144270"/>
            <a:ext cx="967676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2. Match between system and the real world (Sự tư</a:t>
            </a:r>
            <a:r>
              <a:rPr lang="en-US" altLang="en-US" sz="2400">
                <a:solidFill>
                  <a:schemeClr val="bg1"/>
                </a:solidFill>
                <a:latin typeface="Times New Roman" panose="02020603050405020304" charset="0"/>
                <a:cs typeface="Times New Roman" panose="02020603050405020304" charset="0"/>
              </a:rPr>
              <a:t>ơng thích giữa hệ thống và thế giới thực)</a:t>
            </a:r>
            <a:endParaRPr lang="en-US" altLang="en-US" sz="2400">
              <a:solidFill>
                <a:schemeClr val="bg1"/>
              </a:solidFill>
              <a:latin typeface="Times New Roman" panose="02020603050405020304" charset="0"/>
              <a:cs typeface="Times New Roman" panose="02020603050405020304" charset="0"/>
            </a:endParaRPr>
          </a:p>
        </p:txBody>
      </p:sp>
      <p:sp>
        <p:nvSpPr>
          <p:cNvPr id="21" name="Text Box 20"/>
          <p:cNvSpPr txBox="1"/>
          <p:nvPr/>
        </p:nvSpPr>
        <p:spPr>
          <a:xfrm>
            <a:off x="-2165985" y="1601470"/>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Đặt xe</a:t>
            </a:r>
            <a:endParaRPr lang="en-US" altLang="en-US" sz="2000">
              <a:solidFill>
                <a:schemeClr val="bg1"/>
              </a:solidFill>
              <a:latin typeface="Times New Roman" panose="02020603050405020304" charset="0"/>
              <a:cs typeface="Times New Roman" panose="02020603050405020304" charset="0"/>
            </a:endParaRPr>
          </a:p>
        </p:txBody>
      </p:sp>
      <p:sp>
        <p:nvSpPr>
          <p:cNvPr id="23" name="Text Box 22"/>
          <p:cNvSpPr txBox="1"/>
          <p:nvPr/>
        </p:nvSpPr>
        <p:spPr>
          <a:xfrm>
            <a:off x="12192000" y="1567180"/>
            <a:ext cx="7560945" cy="1476375"/>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đề:Thời gian tải vị trí xe đôi khi chậm, không có thông báo rõ</a:t>
            </a:r>
            <a:r>
              <a:rPr lang="en-US" altLang="en-US" sz="2000">
                <a:solidFill>
                  <a:schemeClr val="bg1"/>
                </a:solidFill>
                <a:latin typeface="Times New Roman" panose="02020603050405020304" charset="0"/>
                <a:cs typeface="Times New Roman" panose="02020603050405020304" charset="0"/>
              </a:rPr>
              <a:t> ràng về việc đang tải dữ liệu.</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Thông báo về trạng thái đơn hàng đ</a:t>
            </a:r>
            <a:r>
              <a:rPr lang="en-US" altLang="en-US" sz="2000">
                <a:solidFill>
                  <a:schemeClr val="bg1"/>
                </a:solidFill>
                <a:latin typeface="Times New Roman" panose="02020603050405020304" charset="0"/>
                <a:cs typeface="Times New Roman" panose="02020603050405020304" charset="0"/>
              </a:rPr>
              <a:t>ôi khi không đủ chi tiết </a:t>
            </a:r>
            <a:endParaRPr lang="en-US" altLang="en-US" sz="2000">
              <a:solidFill>
                <a:schemeClr val="bg1"/>
              </a:solidFill>
              <a:latin typeface="Times New Roman" panose="02020603050405020304" charset="0"/>
              <a:cs typeface="Times New Roman" panose="02020603050405020304" charset="0"/>
            </a:endParaRPr>
          </a:p>
        </p:txBody>
      </p:sp>
      <p:sp>
        <p:nvSpPr>
          <p:cNvPr id="24" name="Text Box 23"/>
          <p:cNvSpPr txBox="1"/>
          <p:nvPr/>
        </p:nvSpPr>
        <p:spPr>
          <a:xfrm>
            <a:off x="12192000" y="2980690"/>
            <a:ext cx="7560945" cy="255333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Đề xuất:</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Cải thiện tốc độ tải: Tối ưu hóa hệ thống để giảm thời gian tải vị trí xe, đặc biệt trong điều kiện mạng yếu.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Hiển thị rõ</a:t>
            </a:r>
            <a:r>
              <a:rPr lang="en-US" altLang="en-US" sz="2000">
                <a:solidFill>
                  <a:schemeClr val="bg1"/>
                </a:solidFill>
                <a:latin typeface="Times New Roman" panose="02020603050405020304" charset="0"/>
                <a:cs typeface="Times New Roman" panose="02020603050405020304" charset="0"/>
              </a:rPr>
              <a:t> ràng thông tin chuyến xe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Thông báo chi tiết: Cung cấp thông báo chi tiết về trạng thái đ</a:t>
            </a:r>
            <a:r>
              <a:rPr lang="en-US" altLang="en-US" sz="2000">
                <a:solidFill>
                  <a:schemeClr val="bg1"/>
                </a:solidFill>
                <a:latin typeface="Times New Roman" panose="02020603050405020304" charset="0"/>
                <a:cs typeface="Times New Roman" panose="02020603050405020304" charset="0"/>
              </a:rPr>
              <a:t>ơn hàng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Thông báo thời gian thực: Cập nhật trạng thái đơn hàng theo thời gian thực, giảm thiểu sự chờ đ</a:t>
            </a:r>
            <a:r>
              <a:rPr lang="en-US" altLang="en-US" sz="2000">
                <a:solidFill>
                  <a:schemeClr val="bg1"/>
                </a:solidFill>
                <a:latin typeface="Times New Roman" panose="02020603050405020304" charset="0"/>
                <a:cs typeface="Times New Roman" panose="02020603050405020304" charset="0"/>
              </a:rPr>
              <a:t>ợi và lo lắng của người dùng..</a:t>
            </a:r>
            <a:endParaRPr lang="en-US" altLang="en-US" sz="2000">
              <a:solidFill>
                <a:schemeClr val="bg1"/>
              </a:solidFill>
              <a:latin typeface="Times New Roman" panose="02020603050405020304" charset="0"/>
              <a:cs typeface="Times New Roman" panose="02020603050405020304" charset="0"/>
            </a:endParaRPr>
          </a:p>
        </p:txBody>
      </p:sp>
      <p:pic>
        <p:nvPicPr>
          <p:cNvPr id="25" name="Picture 24" descr="z6229531108735_bcdbcc6903ffd0393349ab2ce79a9492"/>
          <p:cNvPicPr>
            <a:picLocks noChangeAspect="1"/>
          </p:cNvPicPr>
          <p:nvPr/>
        </p:nvPicPr>
        <p:blipFill>
          <a:blip r:embed="rId2"/>
          <a:stretch>
            <a:fillRect/>
          </a:stretch>
        </p:blipFill>
        <p:spPr>
          <a:xfrm>
            <a:off x="-2251710" y="2000250"/>
            <a:ext cx="2190750" cy="3533775"/>
          </a:xfrm>
          <a:prstGeom prst="rect">
            <a:avLst/>
          </a:prstGeom>
        </p:spPr>
      </p:pic>
      <p:pic>
        <p:nvPicPr>
          <p:cNvPr id="33" name="Picture 32"/>
          <p:cNvPicPr>
            <a:picLocks noChangeAspect="1"/>
          </p:cNvPicPr>
          <p:nvPr/>
        </p:nvPicPr>
        <p:blipFill>
          <a:blip r:embed="rId3"/>
          <a:stretch>
            <a:fillRect/>
          </a:stretch>
        </p:blipFill>
        <p:spPr>
          <a:xfrm>
            <a:off x="-2654935" y="2273935"/>
            <a:ext cx="2286000" cy="3743325"/>
          </a:xfrm>
          <a:prstGeom prst="rect">
            <a:avLst/>
          </a:prstGeom>
        </p:spPr>
      </p:pic>
      <p:sp>
        <p:nvSpPr>
          <p:cNvPr id="34" name="Text Box 33"/>
          <p:cNvSpPr txBox="1"/>
          <p:nvPr/>
        </p:nvSpPr>
        <p:spPr>
          <a:xfrm>
            <a:off x="-4096385" y="1721485"/>
            <a:ext cx="4064000"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Đặt đồ </a:t>
            </a:r>
            <a:r>
              <a:rPr lang="en-US" altLang="en-US" sz="2000">
                <a:solidFill>
                  <a:schemeClr val="bg1"/>
                </a:solidFill>
                <a:latin typeface="Times New Roman" panose="02020603050405020304" charset="0"/>
                <a:cs typeface="Times New Roman" panose="02020603050405020304" charset="0"/>
              </a:rPr>
              <a:t>ăn giao hàng</a:t>
            </a:r>
            <a:endParaRPr lang="en-US" altLang="en-US" sz="2000">
              <a:solidFill>
                <a:schemeClr val="bg1"/>
              </a:solidFill>
              <a:latin typeface="Times New Roman" panose="02020603050405020304" charset="0"/>
              <a:cs typeface="Times New Roman" panose="02020603050405020304" charset="0"/>
            </a:endParaRPr>
          </a:p>
        </p:txBody>
      </p:sp>
      <p:sp>
        <p:nvSpPr>
          <p:cNvPr id="35" name="Text Box 34"/>
          <p:cNvSpPr txBox="1"/>
          <p:nvPr/>
        </p:nvSpPr>
        <p:spPr>
          <a:xfrm>
            <a:off x="13216255" y="2273935"/>
            <a:ext cx="5512435" cy="101473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Hiển thị rõ ràng tiến trình đặt hàng, thời gian dự kiến giao hàng</a:t>
            </a:r>
            <a:r>
              <a:rPr lang="vi-VN" altLang="en-US" sz="2000">
                <a:solidFill>
                  <a:schemeClr val="bg1"/>
                </a:solidFill>
                <a:latin typeface="Times New Roman" panose="02020603050405020304" charset="0"/>
                <a:cs typeface="Times New Roman" panose="02020603050405020304" charset="0"/>
              </a:rPr>
              <a:t> , tốt giao diện hài hòa thông báo đầy đủ và chi tiết </a:t>
            </a:r>
            <a:endParaRPr lang="vi-VN" altLang="en-US" sz="2000">
              <a:solidFill>
                <a:schemeClr val="bg1"/>
              </a:solidFill>
              <a:latin typeface="Times New Roman" panose="02020603050405020304" charset="0"/>
              <a:cs typeface="Times New Roman" panose="02020603050405020304" charset="0"/>
            </a:endParaRPr>
          </a:p>
        </p:txBody>
      </p:sp>
      <p:sp>
        <p:nvSpPr>
          <p:cNvPr id="26" name="Text Box 25"/>
          <p:cNvSpPr txBox="1"/>
          <p:nvPr/>
        </p:nvSpPr>
        <p:spPr>
          <a:xfrm>
            <a:off x="-9470390" y="1233170"/>
            <a:ext cx="92964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1.Visibilityof system status (Hiển thị trạng thái hệ thống)</a:t>
            </a:r>
            <a:endParaRPr lang="en-US" altLang="en-US" sz="2400">
              <a:solidFill>
                <a:schemeClr val="bg1"/>
              </a:solidFill>
              <a:latin typeface="Times New Roman" panose="02020603050405020304" charset="0"/>
              <a:cs typeface="Times New Roman" panose="02020603050405020304" charset="0"/>
            </a:endParaRPr>
          </a:p>
        </p:txBody>
      </p:sp>
      <p:pic>
        <p:nvPicPr>
          <p:cNvPr id="28" name="Picture 27"/>
          <p:cNvPicPr>
            <a:picLocks noChangeAspect="1"/>
          </p:cNvPicPr>
          <p:nvPr/>
        </p:nvPicPr>
        <p:blipFill>
          <a:blip r:embed="rId4"/>
          <a:stretch>
            <a:fillRect/>
          </a:stretch>
        </p:blipFill>
        <p:spPr>
          <a:xfrm>
            <a:off x="-4654550" y="2705100"/>
            <a:ext cx="4569460" cy="3436620"/>
          </a:xfrm>
          <a:prstGeom prst="rect">
            <a:avLst/>
          </a:prstGeom>
        </p:spPr>
      </p:pic>
      <p:sp>
        <p:nvSpPr>
          <p:cNvPr id="38" name="Text Box 37"/>
          <p:cNvSpPr txBox="1"/>
          <p:nvPr/>
        </p:nvSpPr>
        <p:spPr>
          <a:xfrm>
            <a:off x="-2283460" y="2017395"/>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Đặt xe</a:t>
            </a:r>
            <a:endParaRPr lang="en-US" altLang="en-US" sz="2000">
              <a:solidFill>
                <a:schemeClr val="bg1"/>
              </a:solidFill>
              <a:latin typeface="Times New Roman" panose="02020603050405020304" charset="0"/>
              <a:cs typeface="Times New Roman" panose="02020603050405020304" charset="0"/>
            </a:endParaRPr>
          </a:p>
        </p:txBody>
      </p:sp>
      <p:sp>
        <p:nvSpPr>
          <p:cNvPr id="39" name="Text Box 38"/>
          <p:cNvSpPr txBox="1"/>
          <p:nvPr/>
        </p:nvSpPr>
        <p:spPr>
          <a:xfrm>
            <a:off x="12365990" y="2722245"/>
            <a:ext cx="4064000" cy="70675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Sử dụng các thuật ngữ quen thuộc, dễ hiểu. Giao diện bản đ</a:t>
            </a:r>
            <a:r>
              <a:rPr lang="en-US" altLang="en-US" sz="2000">
                <a:solidFill>
                  <a:schemeClr val="bg1"/>
                </a:solidFill>
                <a:latin typeface="Times New Roman" panose="02020603050405020304" charset="0"/>
                <a:cs typeface="Times New Roman" panose="02020603050405020304" charset="0"/>
              </a:rPr>
              <a:t>ồ trực quan.</a:t>
            </a:r>
            <a:endParaRPr lang="en-US" altLang="en-US" sz="2000">
              <a:solidFill>
                <a:schemeClr val="bg1"/>
              </a:solidFill>
              <a:latin typeface="Times New Roman" panose="02020603050405020304" charset="0"/>
              <a:cs typeface="Times New Roman" panose="02020603050405020304" charset="0"/>
            </a:endParaRPr>
          </a:p>
        </p:txBody>
      </p:sp>
      <p:sp>
        <p:nvSpPr>
          <p:cNvPr id="36" name="Text Box 35"/>
          <p:cNvSpPr txBox="1"/>
          <p:nvPr/>
        </p:nvSpPr>
        <p:spPr>
          <a:xfrm>
            <a:off x="-3660775" y="2091690"/>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Thanh toán</a:t>
            </a:r>
            <a:endParaRPr lang="en-US" altLang="en-US" sz="2000">
              <a:solidFill>
                <a:schemeClr val="bg1"/>
              </a:solidFill>
              <a:latin typeface="Times New Roman" panose="02020603050405020304" charset="0"/>
              <a:cs typeface="Times New Roman" panose="02020603050405020304" charset="0"/>
            </a:endParaRPr>
          </a:p>
        </p:txBody>
      </p:sp>
      <p:pic>
        <p:nvPicPr>
          <p:cNvPr id="37" name="Picture -2147482592" descr="Ảnh chụp màn hình 2025-01-01 210127"/>
          <p:cNvPicPr>
            <a:picLocks noChangeAspect="1"/>
          </p:cNvPicPr>
          <p:nvPr/>
        </p:nvPicPr>
        <p:blipFill>
          <a:blip r:embed="rId5"/>
          <a:stretch>
            <a:fillRect/>
          </a:stretch>
        </p:blipFill>
        <p:spPr>
          <a:xfrm>
            <a:off x="-2970847" y="2484120"/>
            <a:ext cx="2601595" cy="3676650"/>
          </a:xfrm>
          <a:prstGeom prst="rect">
            <a:avLst/>
          </a:prstGeom>
          <a:noFill/>
          <a:ln w="9525">
            <a:noFill/>
          </a:ln>
        </p:spPr>
      </p:pic>
      <p:sp>
        <p:nvSpPr>
          <p:cNvPr id="40" name="Text Box 39"/>
          <p:cNvSpPr txBox="1"/>
          <p:nvPr/>
        </p:nvSpPr>
        <p:spPr>
          <a:xfrm>
            <a:off x="12365990" y="2273935"/>
            <a:ext cx="6121400" cy="1630045"/>
          </a:xfrm>
          <a:prstGeom prst="rect">
            <a:avLst/>
          </a:prstGeom>
          <a:noFill/>
        </p:spPr>
        <p:txBody>
          <a:bodyPr wrap="square" rtlCol="0">
            <a:spAutoFit/>
          </a:bodyPr>
          <a:p>
            <a:r>
              <a:rPr lang="vi-VN" altLang="en-US" sz="2000">
                <a:solidFill>
                  <a:schemeClr val="bg1"/>
                </a:solidFill>
                <a:latin typeface="Times New Roman" panose="02020603050405020304" charset="0"/>
                <a:cs typeface="Times New Roman" panose="02020603050405020304" charset="0"/>
              </a:rPr>
              <a:t>V</a:t>
            </a:r>
            <a:r>
              <a:rPr lang="en-US" altLang="en-US" sz="2000">
                <a:solidFill>
                  <a:schemeClr val="bg1"/>
                </a:solidFill>
                <a:latin typeface="Times New Roman" panose="02020603050405020304" charset="0"/>
                <a:cs typeface="Times New Roman" panose="02020603050405020304" charset="0"/>
              </a:rPr>
              <a:t>ấn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Một số thuật ngữ chuyên ngành về tài chính trong phần thanh toán,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mới hoặc không quen thuộc với các khái niệm tài chính có thể cảm thấy bối rối hoặc không hiểu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l</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do phát sinh các khoản phí.</a:t>
            </a:r>
            <a:endParaRPr lang="en-US" altLang="en-US" sz="2000">
              <a:solidFill>
                <a:schemeClr val="bg1"/>
              </a:solidFill>
              <a:latin typeface="Times New Roman" panose="02020603050405020304" charset="0"/>
              <a:cs typeface="Times New Roman" panose="02020603050405020304" charset="0"/>
            </a:endParaRPr>
          </a:p>
        </p:txBody>
      </p:sp>
      <p:sp>
        <p:nvSpPr>
          <p:cNvPr id="41" name="Text Box 40"/>
          <p:cNvSpPr txBox="1"/>
          <p:nvPr/>
        </p:nvSpPr>
        <p:spPr>
          <a:xfrm>
            <a:off x="12560935" y="4023995"/>
            <a:ext cx="5601335" cy="163004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xuất:</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Cần thêm các thông tin giải thích vì sao lại có các khoản phí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biết </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 Tóm tắt thông tin: Tóm tắt các thông tin quan trọng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dễ dàng nắm bắt.</a:t>
            </a:r>
            <a:endParaRPr lang="en-US" altLang="en-US" sz="2000">
              <a:solidFill>
                <a:schemeClr val="bg1"/>
              </a:solidFill>
              <a:latin typeface="Times New Roman" panose="02020603050405020304" charset="0"/>
              <a:cs typeface="Times New Roman" panose="02020603050405020304" charset="0"/>
            </a:endParaRPr>
          </a:p>
        </p:txBody>
      </p:sp>
      <p:pic>
        <p:nvPicPr>
          <p:cNvPr id="42" name="Picture 41"/>
          <p:cNvPicPr>
            <a:picLocks noChangeAspect="1"/>
          </p:cNvPicPr>
          <p:nvPr/>
        </p:nvPicPr>
        <p:blipFill>
          <a:blip r:embed="rId6"/>
          <a:stretch>
            <a:fillRect/>
          </a:stretch>
        </p:blipFill>
        <p:spPr>
          <a:xfrm>
            <a:off x="-2513330" y="2603500"/>
            <a:ext cx="2339340" cy="3413760"/>
          </a:xfrm>
          <a:prstGeom prst="rect">
            <a:avLst/>
          </a:prstGeom>
        </p:spPr>
      </p:pic>
      <p:sp>
        <p:nvSpPr>
          <p:cNvPr id="43" name="Text Box 42"/>
          <p:cNvSpPr txBox="1"/>
          <p:nvPr/>
        </p:nvSpPr>
        <p:spPr>
          <a:xfrm>
            <a:off x="-9802495" y="1106805"/>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3. User control and freedom</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(Kiểm soát và tự do của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p:txBody>
      </p:sp>
      <p:sp>
        <p:nvSpPr>
          <p:cNvPr id="46" name="Text Box 45"/>
          <p:cNvSpPr txBox="1"/>
          <p:nvPr/>
        </p:nvSpPr>
        <p:spPr>
          <a:xfrm>
            <a:off x="-296989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Hủy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xe</a:t>
            </a:r>
            <a:endParaRPr lang="en-US" altLang="en-US" sz="2000">
              <a:solidFill>
                <a:schemeClr val="bg1"/>
              </a:solidFill>
              <a:latin typeface="Times New Roman" panose="02020603050405020304" charset="0"/>
              <a:cs typeface="Times New Roman" panose="02020603050405020304" charset="0"/>
            </a:endParaRPr>
          </a:p>
        </p:txBody>
      </p:sp>
      <p:sp>
        <p:nvSpPr>
          <p:cNvPr id="47" name="Text Box 46"/>
          <p:cNvSpPr txBox="1"/>
          <p:nvPr/>
        </p:nvSpPr>
        <p:spPr>
          <a:xfrm>
            <a:off x="14098270" y="2581910"/>
            <a:ext cx="4064000" cy="706755"/>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Dễ dàng hủy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khi ch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a có tài xế nhận hoặc trong thời gian quy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ịnh.</a:t>
            </a:r>
            <a:endParaRPr lang="en-US" altLang="en-US" sz="2000">
              <a:solidFill>
                <a:schemeClr val="bg1"/>
              </a:solidFill>
              <a:latin typeface="Times New Roman" panose="02020603050405020304" charset="0"/>
              <a:cs typeface="Times New Roman" panose="02020603050405020304" charset="0"/>
            </a:endParaRPr>
          </a:p>
        </p:txBody>
      </p:sp>
      <p:sp>
        <p:nvSpPr>
          <p:cNvPr id="44" name="Text Box 43"/>
          <p:cNvSpPr txBox="1"/>
          <p:nvPr/>
        </p:nvSpPr>
        <p:spPr>
          <a:xfrm>
            <a:off x="-10045700" y="1233170"/>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4. Consistency and standards</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(Tính nhất quán và tiêu chuẩn)</a:t>
            </a:r>
            <a:endParaRPr lang="en-US" altLang="en-US" sz="2400">
              <a:solidFill>
                <a:schemeClr val="bg1"/>
              </a:solidFill>
              <a:latin typeface="Times New Roman" panose="02020603050405020304" charset="0"/>
              <a:cs typeface="Times New Roman" panose="02020603050405020304" charset="0"/>
            </a:endParaRPr>
          </a:p>
        </p:txBody>
      </p:sp>
      <p:pic>
        <p:nvPicPr>
          <p:cNvPr id="45" name="Picture 44"/>
          <p:cNvPicPr>
            <a:picLocks noChangeAspect="1"/>
          </p:cNvPicPr>
          <p:nvPr/>
        </p:nvPicPr>
        <p:blipFill>
          <a:blip r:embed="rId7"/>
          <a:stretch>
            <a:fillRect/>
          </a:stretch>
        </p:blipFill>
        <p:spPr>
          <a:xfrm>
            <a:off x="-2002790" y="2416175"/>
            <a:ext cx="1828800" cy="3638550"/>
          </a:xfrm>
          <a:prstGeom prst="rect">
            <a:avLst/>
          </a:prstGeom>
        </p:spPr>
      </p:pic>
      <p:sp>
        <p:nvSpPr>
          <p:cNvPr id="48" name="Text Box 47"/>
          <p:cNvSpPr txBox="1"/>
          <p:nvPr/>
        </p:nvSpPr>
        <p:spPr>
          <a:xfrm>
            <a:off x="-300291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Giao diện chung</a:t>
            </a:r>
            <a:endParaRPr lang="en-US" altLang="en-US" sz="2000">
              <a:solidFill>
                <a:schemeClr val="bg1"/>
              </a:solidFill>
              <a:latin typeface="Times New Roman" panose="02020603050405020304" charset="0"/>
              <a:cs typeface="Times New Roman" panose="02020603050405020304" charset="0"/>
            </a:endParaRPr>
          </a:p>
        </p:txBody>
      </p:sp>
      <p:sp>
        <p:nvSpPr>
          <p:cNvPr id="50" name="Text Box 49"/>
          <p:cNvSpPr txBox="1"/>
          <p:nvPr/>
        </p:nvSpPr>
        <p:spPr>
          <a:xfrm>
            <a:off x="12365990" y="2581910"/>
            <a:ext cx="4272915" cy="1183005"/>
          </a:xfrm>
          <a:prstGeom prst="rect">
            <a:avLst/>
          </a:prstGeom>
          <a:noFill/>
        </p:spPr>
        <p:txBody>
          <a:bodyPr wrap="square" rtlCol="0">
            <a:noAutofit/>
          </a:bodyPr>
          <a:p>
            <a:r>
              <a:rPr lang="vi-VN" altLang="en-US" sz="2000">
                <a:solidFill>
                  <a:schemeClr val="bg1"/>
                </a:solidFill>
                <a:latin typeface="Times New Roman" panose="02020603050405020304" charset="0"/>
                <a:cs typeface="Times New Roman" panose="02020603050405020304" charset="0"/>
                <a:sym typeface="+mn-ea"/>
              </a:rPr>
              <a:t>T</a:t>
            </a:r>
            <a:r>
              <a:rPr lang="en-US" altLang="en-US" sz="2000">
                <a:solidFill>
                  <a:schemeClr val="bg1"/>
                </a:solidFill>
                <a:latin typeface="Times New Roman" panose="02020603050405020304" charset="0"/>
                <a:cs typeface="Times New Roman" panose="02020603050405020304" charset="0"/>
                <a:sym typeface="+mn-ea"/>
              </a:rPr>
              <a:t>hiết kế đơn giản, trực quan</a:t>
            </a:r>
            <a:r>
              <a:rPr lang="vi-VN" altLang="en-US" sz="2000">
                <a:solidFill>
                  <a:schemeClr val="bg1"/>
                </a:solidFill>
                <a:latin typeface="Times New Roman" panose="02020603050405020304" charset="0"/>
                <a:cs typeface="Times New Roman" panose="02020603050405020304" charset="0"/>
                <a:sym typeface="+mn-ea"/>
              </a:rPr>
              <a:t> s</a:t>
            </a:r>
            <a:r>
              <a:rPr lang="en-US" altLang="en-US" sz="2000">
                <a:solidFill>
                  <a:schemeClr val="bg1"/>
                </a:solidFill>
                <a:latin typeface="Times New Roman" panose="02020603050405020304" charset="0"/>
                <a:cs typeface="Times New Roman" panose="02020603050405020304" charset="0"/>
              </a:rPr>
              <a:t>ử dụng icon, màu sắc, font chữ nhất quán.</a:t>
            </a:r>
            <a:endParaRPr lang="en-US" altLang="en-US" sz="2000">
              <a:solidFill>
                <a:schemeClr val="bg1"/>
              </a:solidFill>
              <a:latin typeface="Times New Roman" panose="02020603050405020304" charset="0"/>
              <a:cs typeface="Times New Roman" panose="02020603050405020304" charset="0"/>
            </a:endParaRPr>
          </a:p>
        </p:txBody>
      </p:sp>
      <p:pic>
        <p:nvPicPr>
          <p:cNvPr id="49" name="Picture 48"/>
          <p:cNvPicPr>
            <a:picLocks noChangeAspect="1"/>
          </p:cNvPicPr>
          <p:nvPr/>
        </p:nvPicPr>
        <p:blipFill>
          <a:blip r:embed="rId8"/>
          <a:stretch>
            <a:fillRect/>
          </a:stretch>
        </p:blipFill>
        <p:spPr>
          <a:xfrm>
            <a:off x="294005" y="7181850"/>
            <a:ext cx="1762125" cy="3343275"/>
          </a:xfrm>
          <a:prstGeom prst="rect">
            <a:avLst/>
          </a:prstGeom>
        </p:spPr>
      </p:pic>
      <p:pic>
        <p:nvPicPr>
          <p:cNvPr id="51" name="Picture 50"/>
          <p:cNvPicPr>
            <a:picLocks noChangeAspect="1"/>
          </p:cNvPicPr>
          <p:nvPr/>
        </p:nvPicPr>
        <p:blipFill>
          <a:blip r:embed="rId9"/>
          <a:stretch>
            <a:fillRect/>
          </a:stretch>
        </p:blipFill>
        <p:spPr>
          <a:xfrm>
            <a:off x="2390775" y="8263255"/>
            <a:ext cx="1695450" cy="3343275"/>
          </a:xfrm>
          <a:prstGeom prst="rect">
            <a:avLst/>
          </a:prstGeom>
        </p:spPr>
      </p:pic>
      <p:pic>
        <p:nvPicPr>
          <p:cNvPr id="52" name="Picture 51"/>
          <p:cNvPicPr>
            <a:picLocks noChangeAspect="1"/>
          </p:cNvPicPr>
          <p:nvPr/>
        </p:nvPicPr>
        <p:blipFill>
          <a:blip r:embed="rId10"/>
          <a:stretch>
            <a:fillRect/>
          </a:stretch>
        </p:blipFill>
        <p:spPr>
          <a:xfrm>
            <a:off x="4358005" y="9739630"/>
            <a:ext cx="1790700" cy="3380740"/>
          </a:xfrm>
          <a:prstGeom prst="rect">
            <a:avLst/>
          </a:prstGeom>
        </p:spPr>
      </p:pic>
      <p:pic>
        <p:nvPicPr>
          <p:cNvPr id="53" name="Picture 52"/>
          <p:cNvPicPr>
            <a:picLocks noChangeAspect="1"/>
          </p:cNvPicPr>
          <p:nvPr/>
        </p:nvPicPr>
        <p:blipFill>
          <a:blip r:embed="rId11"/>
          <a:stretch>
            <a:fillRect/>
          </a:stretch>
        </p:blipFill>
        <p:spPr>
          <a:xfrm>
            <a:off x="6372225" y="11002010"/>
            <a:ext cx="1771650" cy="3382645"/>
          </a:xfrm>
          <a:prstGeom prst="rect">
            <a:avLst/>
          </a:prstGeom>
        </p:spPr>
      </p:pic>
      <p:sp>
        <p:nvSpPr>
          <p:cNvPr id="54" name="Text Box 53"/>
          <p:cNvSpPr txBox="1"/>
          <p:nvPr/>
        </p:nvSpPr>
        <p:spPr>
          <a:xfrm>
            <a:off x="12365990" y="2490470"/>
            <a:ext cx="3904615" cy="3221355"/>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Quy trình nhất quán giữa các dịch vụ.</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vi-VN" altLang="en-US" sz="2000">
                <a:solidFill>
                  <a:schemeClr val="bg1"/>
                </a:solidFill>
                <a:latin typeface="Times New Roman" panose="02020603050405020304" charset="0"/>
                <a:cs typeface="Times New Roman" panose="02020603050405020304" charset="0"/>
              </a:rPr>
              <a:t>Nhận đơn - chuẩn bị đơn hàng - dóng gói -  đối chiếu và giao hàng</a:t>
            </a:r>
            <a:endParaRPr lang="vi-VN"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suôn sẻ và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ảm bảo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úng yêu cầu sẽ giúp nâng cao trải nghiệm của </a:t>
            </a:r>
            <a:r>
              <a:rPr lang="vi-VN" altLang="en-US" sz="2000">
                <a:solidFill>
                  <a:schemeClr val="bg1"/>
                </a:solidFill>
                <a:latin typeface="Times New Roman" panose="02020603050405020304" charset="0"/>
                <a:cs typeface="Times New Roman" panose="02020603050405020304" charset="0"/>
              </a:rPr>
              <a:t>n</a:t>
            </a:r>
            <a:r>
              <a:rPr lang="en-US" altLang="en-US" sz="2000">
                <a:solidFill>
                  <a:schemeClr val="bg1"/>
                </a:solidFill>
                <a:latin typeface="Times New Roman" panose="02020603050405020304" charset="0"/>
                <a:cs typeface="Times New Roman" panose="02020603050405020304" charset="0"/>
              </a:rPr>
              <a:t>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p:txBody>
      </p:sp>
      <p:sp>
        <p:nvSpPr>
          <p:cNvPr id="56" name="Text Box 55"/>
          <p:cNvSpPr txBox="1"/>
          <p:nvPr/>
        </p:nvSpPr>
        <p:spPr>
          <a:xfrm>
            <a:off x="-3082925" y="2034540"/>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Quy trình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hàng</a:t>
            </a:r>
            <a:endParaRPr lang="en-US" altLang="en-US" sz="2000">
              <a:solidFill>
                <a:schemeClr val="bg1"/>
              </a:solidFill>
              <a:latin typeface="Times New Roman" panose="02020603050405020304" charset="0"/>
              <a:cs typeface="Times New Roman" panose="02020603050405020304" charset="0"/>
            </a:endParaRPr>
          </a:p>
        </p:txBody>
      </p:sp>
      <p:sp>
        <p:nvSpPr>
          <p:cNvPr id="55" name="Text Box 54"/>
          <p:cNvSpPr txBox="1"/>
          <p:nvPr/>
        </p:nvSpPr>
        <p:spPr>
          <a:xfrm>
            <a:off x="122555" y="1233170"/>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5. Error prevention</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(Ng</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chặn lỗi)</a:t>
            </a:r>
            <a:endParaRPr lang="en-US" altLang="en-US" sz="2400">
              <a:solidFill>
                <a:schemeClr val="bg1"/>
              </a:solidFill>
              <a:latin typeface="Times New Roman" panose="02020603050405020304" charset="0"/>
              <a:cs typeface="Times New Roman" panose="02020603050405020304" charset="0"/>
            </a:endParaRPr>
          </a:p>
        </p:txBody>
      </p:sp>
      <p:sp>
        <p:nvSpPr>
          <p:cNvPr id="57" name="Text Box 56"/>
          <p:cNvSpPr txBox="1"/>
          <p:nvPr/>
        </p:nvSpPr>
        <p:spPr>
          <a:xfrm>
            <a:off x="294005" y="1875155"/>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Nhập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ịa chỉ</a:t>
            </a:r>
            <a:endParaRPr lang="en-US" altLang="en-US" sz="2000">
              <a:solidFill>
                <a:schemeClr val="bg1"/>
              </a:solidFill>
              <a:latin typeface="Times New Roman" panose="02020603050405020304" charset="0"/>
              <a:cs typeface="Times New Roman" panose="02020603050405020304" charset="0"/>
            </a:endParaRPr>
          </a:p>
        </p:txBody>
      </p:sp>
      <p:sp>
        <p:nvSpPr>
          <p:cNvPr id="58" name="Text Box 57"/>
          <p:cNvSpPr txBox="1"/>
          <p:nvPr/>
        </p:nvSpPr>
        <p:spPr>
          <a:xfrm>
            <a:off x="294005" y="439547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Thanh toán</a:t>
            </a:r>
            <a:endParaRPr lang="en-US" altLang="en-US" sz="2000">
              <a:solidFill>
                <a:schemeClr val="bg1"/>
              </a:solidFill>
              <a:latin typeface="Times New Roman" panose="02020603050405020304" charset="0"/>
              <a:cs typeface="Times New Roman" panose="02020603050405020304" charset="0"/>
            </a:endParaRPr>
          </a:p>
        </p:txBody>
      </p:sp>
      <p:sp>
        <p:nvSpPr>
          <p:cNvPr id="59" name="Text Box 58"/>
          <p:cNvSpPr txBox="1"/>
          <p:nvPr/>
        </p:nvSpPr>
        <p:spPr>
          <a:xfrm>
            <a:off x="285115" y="2416175"/>
            <a:ext cx="7849235" cy="1878965"/>
          </a:xfrm>
          <a:prstGeom prst="rect">
            <a:avLst/>
          </a:prstGeom>
          <a:noFill/>
        </p:spPr>
        <p:txBody>
          <a:bodyPr wrap="square" rtlCol="0">
            <a:noAutofit/>
          </a:bodyPr>
          <a:p>
            <a:r>
              <a:rPr lang="vi-VN" altLang="en-US" sz="2000">
                <a:solidFill>
                  <a:schemeClr val="bg1"/>
                </a:solidFill>
                <a:latin typeface="Times New Roman" panose="02020603050405020304" charset="0"/>
                <a:cs typeface="Times New Roman" panose="02020603050405020304" charset="0"/>
              </a:rPr>
              <a:t>T</a:t>
            </a:r>
            <a:r>
              <a:rPr lang="en-US" altLang="en-US" sz="2000">
                <a:solidFill>
                  <a:schemeClr val="bg1"/>
                </a:solidFill>
                <a:latin typeface="Times New Roman" panose="02020603050405020304" charset="0"/>
                <a:cs typeface="Times New Roman" panose="02020603050405020304" charset="0"/>
              </a:rPr>
              <a:t>ự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ộng gợi </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ịa chỉ dựa trên vị trí hiện tại, các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ịa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iểm th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ờng xuyên </a:t>
            </a:r>
            <a:r>
              <a:rPr lang="en-US" altLang="en-US" sz="2000">
                <a:solidFill>
                  <a:schemeClr val="bg1"/>
                </a:solidFill>
                <a:latin typeface="Times New Roman" panose="02020603050405020304" charset="0"/>
                <a:cs typeface="Times New Roman" panose="02020603050405020304" charset="0"/>
              </a:rPr>
              <a:t>đư</a:t>
            </a:r>
            <a:r>
              <a:rPr lang="en-US" altLang="en-US" sz="2000">
                <a:solidFill>
                  <a:schemeClr val="bg1"/>
                </a:solidFill>
                <a:latin typeface="Times New Roman" panose="02020603050405020304" charset="0"/>
                <a:cs typeface="Times New Roman" panose="02020603050405020304" charset="0"/>
              </a:rPr>
              <a:t>ợc sử dụng, hoặc lịch sử tìm kiếm của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Khi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nhập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ịa chỉ, hệ thống cung cấp danh sách gợi </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ngay sau khi nhập một phần thông tin.</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Giảm thiểu lỗi nhập sai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ịa chỉ do lỗi chính tả hoặc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ịnh dạng</a:t>
            </a:r>
            <a:endParaRPr lang="en-US" altLang="en-US" sz="2000">
              <a:solidFill>
                <a:schemeClr val="bg1"/>
              </a:solidFill>
              <a:latin typeface="Times New Roman" panose="02020603050405020304" charset="0"/>
              <a:cs typeface="Times New Roman" panose="02020603050405020304" charset="0"/>
            </a:endParaRPr>
          </a:p>
        </p:txBody>
      </p:sp>
      <p:sp>
        <p:nvSpPr>
          <p:cNvPr id="60" name="Text Box 59"/>
          <p:cNvSpPr txBox="1"/>
          <p:nvPr/>
        </p:nvSpPr>
        <p:spPr>
          <a:xfrm>
            <a:off x="279400" y="4879340"/>
            <a:ext cx="9167495" cy="132207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Tr</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ớc khi hoàn tất giao dịch, hệ thống hiển thị thông tin chi tiết nh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 số tiền thanh toán, ph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ơng thức thanh toán, và nội dung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phải xác nhận lại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hoàn tất giao dịch, tránh các lỗi do thao tác nhầm hoặc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sai dịch vụ.</a:t>
            </a:r>
            <a:endParaRPr lang="en-US" altLang="en-US" sz="2000">
              <a:solidFill>
                <a:schemeClr val="bg1"/>
              </a:solidFill>
              <a:latin typeface="Times New Roman" panose="02020603050405020304" charset="0"/>
              <a:cs typeface="Times New Roman" panose="02020603050405020304" charset="0"/>
            </a:endParaRPr>
          </a:p>
        </p:txBody>
      </p:sp>
      <p:sp>
        <p:nvSpPr>
          <p:cNvPr id="66" name="Text Box 65"/>
          <p:cNvSpPr txBox="1"/>
          <p:nvPr/>
        </p:nvSpPr>
        <p:spPr>
          <a:xfrm>
            <a:off x="3781425" y="7005955"/>
            <a:ext cx="8247380" cy="2245360"/>
          </a:xfrm>
          <a:prstGeom prst="rect">
            <a:avLst/>
          </a:prstGeom>
          <a:noFill/>
        </p:spPr>
        <p:txBody>
          <a:bodyPr wrap="square" rtlCol="0">
            <a:spAutoFit/>
          </a:bodyPr>
          <a:p>
            <a:pPr>
              <a:lnSpc>
                <a:spcPct val="150000"/>
              </a:lnSpc>
            </a:pPr>
            <a:r>
              <a:rPr lang="vi-VN" altLang="en-US" sz="2000">
                <a:solidFill>
                  <a:schemeClr val="bg1"/>
                </a:solidFill>
                <a:latin typeface="Times New Roman" panose="02020603050405020304" charset="0"/>
                <a:cs typeface="Times New Roman" panose="02020603050405020304" charset="0"/>
              </a:rPr>
              <a:t>H</a:t>
            </a:r>
            <a:r>
              <a:rPr lang="en-US" altLang="en-US" sz="2000">
                <a:solidFill>
                  <a:schemeClr val="bg1"/>
                </a:solidFill>
                <a:latin typeface="Times New Roman" panose="02020603050405020304" charset="0"/>
                <a:cs typeface="Times New Roman" panose="02020603050405020304" charset="0"/>
              </a:rPr>
              <a:t>iển thị các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ã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tr</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ớc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ó, bao gồm các chi tiết nh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 thời gian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hàng, thông tin sản phẩm/dịch vụ, và trạng thái hoàn thành.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không cần nhớ chi tiết các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tr</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ớc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ây</a:t>
            </a:r>
            <a:r>
              <a:rPr lang="vi-VN" altLang="en-US" sz="2000">
                <a:solidFill>
                  <a:schemeClr val="bg1"/>
                </a:solidFill>
                <a:latin typeface="Times New Roman" panose="02020603050405020304" charset="0"/>
                <a:cs typeface="Times New Roman" panose="02020603050405020304" charset="0"/>
              </a:rPr>
              <a:t>,</a:t>
            </a:r>
            <a:r>
              <a:rPr lang="en-US" altLang="en-US" sz="2000">
                <a:solidFill>
                  <a:schemeClr val="bg1"/>
                </a:solidFill>
                <a:latin typeface="Times New Roman" panose="02020603050405020304" charset="0"/>
                <a:cs typeface="Times New Roman" panose="02020603050405020304" charset="0"/>
              </a:rPr>
              <a:t> chỉ cần chọn từ danh sách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ã hiển thị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tra cứu thông tin.</a:t>
            </a:r>
            <a:endParaRPr lang="en-US" altLang="en-US" sz="2000">
              <a:solidFill>
                <a:schemeClr val="bg1"/>
              </a:solidFill>
              <a:latin typeface="Times New Roman" panose="02020603050405020304" charset="0"/>
              <a:cs typeface="Times New Roman" panose="02020603050405020304" charset="0"/>
            </a:endParaRPr>
          </a:p>
          <a:p>
            <a:endParaRPr lang="en-US" altLang="en-US" sz="2000">
              <a:solidFill>
                <a:schemeClr val="bg1"/>
              </a:solidFill>
              <a:latin typeface="Times New Roman" panose="02020603050405020304" charset="0"/>
              <a:cs typeface="Times New Roman" panose="02020603050405020304" charset="0"/>
            </a:endParaRPr>
          </a:p>
        </p:txBody>
      </p:sp>
      <p:sp>
        <p:nvSpPr>
          <p:cNvPr id="68" name="Text Box 67"/>
          <p:cNvSpPr txBox="1"/>
          <p:nvPr/>
        </p:nvSpPr>
        <p:spPr>
          <a:xfrm>
            <a:off x="3944620" y="9739630"/>
            <a:ext cx="8247380" cy="193802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Các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u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ãi </a:t>
            </a:r>
            <a:r>
              <a:rPr lang="en-US" altLang="en-US" sz="2000">
                <a:solidFill>
                  <a:schemeClr val="bg1"/>
                </a:solidFill>
                <a:latin typeface="Times New Roman" panose="02020603050405020304" charset="0"/>
                <a:cs typeface="Times New Roman" panose="02020603050405020304" charset="0"/>
              </a:rPr>
              <a:t>đư</a:t>
            </a:r>
            <a:r>
              <a:rPr lang="en-US" altLang="en-US" sz="2000">
                <a:solidFill>
                  <a:schemeClr val="bg1"/>
                </a:solidFill>
                <a:latin typeface="Times New Roman" panose="02020603050405020304" charset="0"/>
                <a:cs typeface="Times New Roman" panose="02020603050405020304" charset="0"/>
              </a:rPr>
              <a:t>ợc trình bày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trong một mục riêng biệt, dễ nhận diện qua biểu t</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ợng hoặc màu sắc nổi bật.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không cần nhớ mã giảm giá hoặc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iều kiện áp dụng, vì tất cả thông tin liên quan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ều </a:t>
            </a:r>
            <a:r>
              <a:rPr lang="en-US" altLang="en-US" sz="2000">
                <a:solidFill>
                  <a:schemeClr val="bg1"/>
                </a:solidFill>
                <a:latin typeface="Times New Roman" panose="02020603050405020304" charset="0"/>
                <a:cs typeface="Times New Roman" panose="02020603050405020304" charset="0"/>
              </a:rPr>
              <a:t>đư</a:t>
            </a:r>
            <a:r>
              <a:rPr lang="en-US" altLang="en-US" sz="2000">
                <a:solidFill>
                  <a:schemeClr val="bg1"/>
                </a:solidFill>
                <a:latin typeface="Times New Roman" panose="02020603050405020304" charset="0"/>
                <a:cs typeface="Times New Roman" panose="02020603050405020304" charset="0"/>
              </a:rPr>
              <a:t>ợc hiển thị ngay trong ứng dụng.</a:t>
            </a:r>
            <a:endParaRPr lang="en-US" altLang="en-US" sz="2000">
              <a:solidFill>
                <a:schemeClr val="bg1"/>
              </a:solidFill>
              <a:latin typeface="Times New Roman" panose="02020603050405020304" charset="0"/>
              <a:cs typeface="Times New Roman" panose="02020603050405020304" charset="0"/>
            </a:endParaRPr>
          </a:p>
        </p:txBody>
      </p:sp>
      <p:sp>
        <p:nvSpPr>
          <p:cNvPr id="63" name="Text Box 62"/>
          <p:cNvSpPr txBox="1"/>
          <p:nvPr/>
        </p:nvSpPr>
        <p:spPr>
          <a:xfrm>
            <a:off x="-3382010" y="2065020"/>
            <a:ext cx="3256280" cy="60198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Danh sách lịch sử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hàng</a:t>
            </a:r>
            <a:endParaRPr lang="en-US" altLang="en-US" sz="2000">
              <a:solidFill>
                <a:schemeClr val="bg1"/>
              </a:solidFill>
              <a:latin typeface="Times New Roman" panose="02020603050405020304" charset="0"/>
              <a:cs typeface="Times New Roman" panose="02020603050405020304" charset="0"/>
            </a:endParaRPr>
          </a:p>
        </p:txBody>
      </p:sp>
      <p:sp>
        <p:nvSpPr>
          <p:cNvPr id="67" name="Text Box 66"/>
          <p:cNvSpPr txBox="1"/>
          <p:nvPr/>
        </p:nvSpPr>
        <p:spPr>
          <a:xfrm>
            <a:off x="-4654550" y="4104640"/>
            <a:ext cx="3256280" cy="60198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Các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u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ãi</a:t>
            </a:r>
            <a:endParaRPr lang="en-US" altLang="en-US" sz="2000">
              <a:solidFill>
                <a:schemeClr val="bg1"/>
              </a:solidFill>
              <a:latin typeface="Times New Roman" panose="02020603050405020304" charset="0"/>
              <a:cs typeface="Times New Roman" panose="02020603050405020304" charset="0"/>
            </a:endParaRPr>
          </a:p>
        </p:txBody>
      </p:sp>
      <p:sp>
        <p:nvSpPr>
          <p:cNvPr id="62" name="Text Box 61"/>
          <p:cNvSpPr txBox="1"/>
          <p:nvPr/>
        </p:nvSpPr>
        <p:spPr>
          <a:xfrm>
            <a:off x="-10045700" y="1233170"/>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6. Recognition rather than recall</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(Nhận biết thay vì ghi nhớ)</a:t>
            </a:r>
            <a:endParaRPr lang="en-US" altLang="en-US" sz="2400">
              <a:solidFill>
                <a:schemeClr val="bg1"/>
              </a:solidFill>
              <a:latin typeface="Times New Roman" panose="02020603050405020304" charset="0"/>
              <a:cs typeface="Times New Roman" panose="02020603050405020304" charset="0"/>
            </a:endParaRPr>
          </a:p>
        </p:txBody>
      </p:sp>
      <p:pic>
        <p:nvPicPr>
          <p:cNvPr id="61" name="Picture 60" descr="z6231948063097_4c791274d2498a2979827732d54f8393"/>
          <p:cNvPicPr>
            <a:picLocks noChangeAspect="1"/>
          </p:cNvPicPr>
          <p:nvPr/>
        </p:nvPicPr>
        <p:blipFill>
          <a:blip r:embed="rId12"/>
          <a:srcRect b="6574"/>
          <a:stretch>
            <a:fillRect/>
          </a:stretch>
        </p:blipFill>
        <p:spPr>
          <a:xfrm>
            <a:off x="8771255" y="1288415"/>
            <a:ext cx="2169160" cy="3231515"/>
          </a:xfrm>
          <a:prstGeom prst="rect">
            <a:avLst/>
          </a:prstGeom>
        </p:spPr>
      </p:pic>
      <p:sp>
        <p:nvSpPr>
          <p:cNvPr id="64" name="Text Box 63"/>
          <p:cNvSpPr txBox="1"/>
          <p:nvPr/>
        </p:nvSpPr>
        <p:spPr>
          <a:xfrm>
            <a:off x="12192000" y="1721485"/>
            <a:ext cx="8247380" cy="2245360"/>
          </a:xfrm>
          <a:prstGeom prst="rect">
            <a:avLst/>
          </a:prstGeom>
          <a:noFill/>
        </p:spPr>
        <p:txBody>
          <a:bodyPr wrap="square" rtlCol="0">
            <a:spAutoFit/>
          </a:bodyPr>
          <a:p>
            <a:pPr>
              <a:lnSpc>
                <a:spcPct val="150000"/>
              </a:lnSpc>
            </a:pPr>
            <a:r>
              <a:rPr lang="vi-VN" altLang="en-US" sz="2000">
                <a:solidFill>
                  <a:schemeClr val="bg1"/>
                </a:solidFill>
                <a:latin typeface="Times New Roman" panose="02020603050405020304" charset="0"/>
                <a:cs typeface="Times New Roman" panose="02020603050405020304" charset="0"/>
              </a:rPr>
              <a:t>H</a:t>
            </a:r>
            <a:r>
              <a:rPr lang="en-US" altLang="en-US" sz="2000">
                <a:solidFill>
                  <a:schemeClr val="bg1"/>
                </a:solidFill>
                <a:latin typeface="Times New Roman" panose="02020603050405020304" charset="0"/>
                <a:cs typeface="Times New Roman" panose="02020603050405020304" charset="0"/>
              </a:rPr>
              <a:t>iển thị </a:t>
            </a:r>
            <a:r>
              <a:rPr lang="vi-VN" altLang="en-US" sz="2000">
                <a:solidFill>
                  <a:schemeClr val="bg1"/>
                </a:solidFill>
                <a:latin typeface="Times New Roman" panose="02020603050405020304" charset="0"/>
                <a:cs typeface="Times New Roman" panose="02020603050405020304" charset="0"/>
              </a:rPr>
              <a:t> rõ </a:t>
            </a:r>
            <a:r>
              <a:rPr lang="en-US" altLang="en-US" sz="2000">
                <a:solidFill>
                  <a:schemeClr val="bg1"/>
                </a:solidFill>
                <a:latin typeface="Times New Roman" panose="02020603050405020304" charset="0"/>
                <a:cs typeface="Times New Roman" panose="02020603050405020304" charset="0"/>
              </a:rPr>
              <a:t>các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ã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tr</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ớc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ó, bao gồm các chi tiết nh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 thời gian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hàng, thông tin sản phẩm/dịch vụ, và trạng thái hoàn thành.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không cần nhớ chi tiết các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tr</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ớc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ây</a:t>
            </a:r>
            <a:r>
              <a:rPr lang="vi-VN" altLang="en-US" sz="2000">
                <a:solidFill>
                  <a:schemeClr val="bg1"/>
                </a:solidFill>
                <a:latin typeface="Times New Roman" panose="02020603050405020304" charset="0"/>
                <a:cs typeface="Times New Roman" panose="02020603050405020304" charset="0"/>
              </a:rPr>
              <a:t>,</a:t>
            </a:r>
            <a:r>
              <a:rPr lang="en-US" altLang="en-US" sz="2000">
                <a:solidFill>
                  <a:schemeClr val="bg1"/>
                </a:solidFill>
                <a:latin typeface="Times New Roman" panose="02020603050405020304" charset="0"/>
                <a:cs typeface="Times New Roman" panose="02020603050405020304" charset="0"/>
              </a:rPr>
              <a:t> chỉ cần chọn từ danh sách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ã hiển thị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tra cứu thông tin.</a:t>
            </a:r>
            <a:endParaRPr lang="en-US" altLang="en-US" sz="2000">
              <a:solidFill>
                <a:schemeClr val="bg1"/>
              </a:solidFill>
              <a:latin typeface="Times New Roman" panose="02020603050405020304" charset="0"/>
              <a:cs typeface="Times New Roman" panose="02020603050405020304" charset="0"/>
            </a:endParaRPr>
          </a:p>
          <a:p>
            <a:endParaRPr lang="en-US" altLang="en-US" sz="2000">
              <a:solidFill>
                <a:schemeClr val="bg1"/>
              </a:solidFill>
              <a:latin typeface="Times New Roman" panose="02020603050405020304" charset="0"/>
              <a:cs typeface="Times New Roman" panose="02020603050405020304" charset="0"/>
            </a:endParaRPr>
          </a:p>
        </p:txBody>
      </p:sp>
      <p:pic>
        <p:nvPicPr>
          <p:cNvPr id="72" name="Picture 71" descr="z6231948063098_aecb30b991750bb5ae0ee0cfab7d06d0"/>
          <p:cNvPicPr>
            <a:picLocks noChangeAspect="1"/>
          </p:cNvPicPr>
          <p:nvPr/>
        </p:nvPicPr>
        <p:blipFill>
          <a:blip r:embed="rId13"/>
          <a:srcRect b="5968"/>
          <a:stretch>
            <a:fillRect/>
          </a:stretch>
        </p:blipFill>
        <p:spPr>
          <a:xfrm>
            <a:off x="318135" y="6858000"/>
            <a:ext cx="1737995" cy="30429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ĐÍCH NGHIÊN CỨU</a:t>
            </a:r>
            <a:endParaRPr lang="en-US" altLang="en-US" sz="2800">
              <a:solidFill>
                <a:schemeClr val="bg1"/>
              </a:solidFill>
              <a:latin typeface="Segoe UI Black" panose="020B0A02040204020203" charset="0"/>
              <a:cs typeface="Segoe UI Black" panose="020B0A02040204020203" charset="0"/>
            </a:endParaRPr>
          </a:p>
        </p:txBody>
      </p:sp>
      <p:sp>
        <p:nvSpPr>
          <p:cNvPr id="6" name="Text Box 5"/>
          <p:cNvSpPr txBox="1"/>
          <p:nvPr/>
        </p:nvSpPr>
        <p:spPr>
          <a:xfrm>
            <a:off x="-979297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phương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Đề xuất giải pháp cải tiến trải nghiệm người dùng</a:t>
            </a:r>
            <a:endParaRPr lang="en-US" altLang="en-US" sz="2400">
              <a:solidFill>
                <a:schemeClr val="bg1"/>
              </a:solidFill>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ĐỐI TƯỢNG VÀ PHẠM VI NGHIÊN CỨU</a:t>
            </a:r>
            <a:endParaRPr lang="en-US" altLang="en-US" sz="2400">
              <a:solidFill>
                <a:schemeClr val="bg1"/>
              </a:solidFill>
              <a:latin typeface="Segoe UI Black" panose="020B0A02040204020203" charset="0"/>
              <a:cs typeface="Segoe UI Black" panose="020B0A02040204020203" charset="0"/>
            </a:endParaRPr>
          </a:p>
        </p:txBody>
      </p:sp>
      <p:sp>
        <p:nvSpPr>
          <p:cNvPr id="16" name="Text Box 15"/>
          <p:cNvSpPr txBox="1"/>
          <p:nvPr/>
        </p:nvSpPr>
        <p:spPr>
          <a:xfrm>
            <a:off x="-4237990"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Đối tượng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4157980"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Đánh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2" name="Text Box 21"/>
          <p:cNvSpPr txBox="1"/>
          <p:nvPr/>
        </p:nvSpPr>
        <p:spPr>
          <a:xfrm>
            <a:off x="-5472430" y="1106805"/>
            <a:ext cx="540575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7" name="Text Box 26"/>
          <p:cNvSpPr txBox="1"/>
          <p:nvPr/>
        </p:nvSpPr>
        <p:spPr>
          <a:xfrm>
            <a:off x="294005" y="-52197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29" name="Text Box 28"/>
          <p:cNvSpPr txBox="1"/>
          <p:nvPr/>
        </p:nvSpPr>
        <p:spPr>
          <a:xfrm>
            <a:off x="-10749915" y="922020"/>
            <a:ext cx="10575925" cy="230695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Cognitive Walkthrough là một phương pháp đánh giá khác, tập trung vào việc mô phỏng cách người dùng sẽ thực hiện một nhiệm vụ cụ thể trên hệ thống. Các chuyên gia sẽ đặt mình vào vị trí của người dùng và đi qua từng bước của nhiệm vụ, xác định các rào cản và điểm khó khăn mà người dùng có thể gặp phải.</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Phương pháp này tập trung vào việc mô phỏng hành vi của người dùng để đánh giá cách họ thực hiện một nhiệm vụ cụ thể</a:t>
            </a:r>
            <a:endParaRPr lang="en-US" altLang="en-US" sz="2400">
              <a:solidFill>
                <a:schemeClr val="bg1"/>
              </a:solidFill>
              <a:latin typeface="Times New Roman" panose="02020603050405020304" charset="0"/>
              <a:cs typeface="Times New Roman" panose="02020603050405020304" charset="0"/>
            </a:endParaRPr>
          </a:p>
        </p:txBody>
      </p:sp>
      <p:sp>
        <p:nvSpPr>
          <p:cNvPr id="30" name="Text Box 29"/>
          <p:cNvSpPr txBox="1"/>
          <p:nvPr/>
        </p:nvSpPr>
        <p:spPr>
          <a:xfrm>
            <a:off x="-5593715" y="3454400"/>
            <a:ext cx="555244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 Các bước chính: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1.Xác định các nhiệm vụ người dùng cần hoàn thành.</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2.Chia nhiệm vụ thành từng bước cụ thể.</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3.Trả lời các câu hỏi đánh giá, </a:t>
            </a:r>
            <a:endParaRPr lang="en-US" altLang="en-US" sz="2400">
              <a:solidFill>
                <a:schemeClr val="bg1"/>
              </a:solidFill>
              <a:latin typeface="Times New Roman" panose="02020603050405020304" charset="0"/>
              <a:cs typeface="Times New Roman" panose="02020603050405020304" charset="0"/>
            </a:endParaRPr>
          </a:p>
        </p:txBody>
      </p:sp>
      <p:sp>
        <p:nvSpPr>
          <p:cNvPr id="31" name="Text Box 30"/>
          <p:cNvSpPr txBox="1"/>
          <p:nvPr/>
        </p:nvSpPr>
        <p:spPr>
          <a:xfrm>
            <a:off x="285115" y="-460375"/>
            <a:ext cx="561784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HIỆN THỰC HÓA NGHIÊN CỨU</a:t>
            </a:r>
            <a:endParaRPr lang="en-US" altLang="en-US" sz="2400">
              <a:solidFill>
                <a:schemeClr val="bg1"/>
              </a:solidFill>
              <a:latin typeface="Segoe UI Black" panose="020B0A02040204020203" charset="0"/>
              <a:cs typeface="Segoe UI Black" panose="020B0A02040204020203" charset="0"/>
            </a:endParaRPr>
          </a:p>
        </p:txBody>
      </p:sp>
      <p:sp>
        <p:nvSpPr>
          <p:cNvPr id="32" name="Text Box 31"/>
          <p:cNvSpPr txBox="1"/>
          <p:nvPr/>
        </p:nvSpPr>
        <p:spPr>
          <a:xfrm>
            <a:off x="-8663305" y="871220"/>
            <a:ext cx="8489315"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Quy trình nghiên cứu trong đồ án này được chia thành các bước cụ thể nhằm đánh giá và cải tiến tính khả dụng của ứng dụng GrabFood. Các bước nghiên cứu bao gồm từ việc xác định mục tiêu nghiên cứu đến việc phân tích, thiết kế giải pháp cải tiến, và cuối cùng là viết báo cáo tổng kết. </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Mô tả chi tiết các bước nghiên cứu đã tiến hành và cách thức nghiên cứu.</a:t>
            </a:r>
            <a:endParaRPr lang="en-US" altLang="en-US" sz="2400">
              <a:solidFill>
                <a:schemeClr val="bg1"/>
              </a:solidFill>
              <a:latin typeface="Times New Roman" panose="02020603050405020304" charset="0"/>
              <a:cs typeface="Times New Roman" panose="02020603050405020304" charset="0"/>
            </a:endParaRPr>
          </a:p>
        </p:txBody>
      </p:sp>
      <p:sp>
        <p:nvSpPr>
          <p:cNvPr id="4" name="Text Box 3"/>
          <p:cNvSpPr txBox="1"/>
          <p:nvPr/>
        </p:nvSpPr>
        <p:spPr>
          <a:xfrm>
            <a:off x="-3356610" y="3547745"/>
            <a:ext cx="298767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Nghiên cứu lý thuyết </a:t>
            </a:r>
            <a:endParaRPr lang="en-US" altLang="en-US" sz="24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7966710" y="3644265"/>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Lựa chọn phương pháp</a:t>
            </a:r>
            <a:endParaRPr lang="en-US" altLang="en-US" sz="2400">
              <a:solidFill>
                <a:schemeClr val="bg1"/>
              </a:solidFill>
              <a:latin typeface="Times New Roman" panose="02020603050405020304" charset="0"/>
              <a:cs typeface="Times New Roman" panose="02020603050405020304" charset="0"/>
            </a:endParaRPr>
          </a:p>
        </p:txBody>
      </p:sp>
      <p:sp>
        <p:nvSpPr>
          <p:cNvPr id="12" name="Text Box 11"/>
          <p:cNvSpPr txBox="1"/>
          <p:nvPr/>
        </p:nvSpPr>
        <p:spPr>
          <a:xfrm>
            <a:off x="-3596005" y="4519930"/>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Chuẩn bị đánh giá</a:t>
            </a:r>
            <a:endParaRPr lang="en-US" altLang="en-US" sz="2400">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8121650" y="4418965"/>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đánh giá</a:t>
            </a:r>
            <a:endParaRPr lang="en-US" altLang="en-US" sz="2400">
              <a:solidFill>
                <a:schemeClr val="bg1"/>
              </a:solidFill>
              <a:latin typeface="Times New Roman" panose="02020603050405020304" charset="0"/>
              <a:cs typeface="Times New Roman" panose="02020603050405020304" charset="0"/>
            </a:endParaRPr>
          </a:p>
        </p:txBody>
      </p:sp>
      <p:sp>
        <p:nvSpPr>
          <p:cNvPr id="15" name="Text Box 14"/>
          <p:cNvSpPr txBox="1"/>
          <p:nvPr/>
        </p:nvSpPr>
        <p:spPr>
          <a:xfrm>
            <a:off x="-5327650" y="5193665"/>
            <a:ext cx="515366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kết quả và đề xuất cải tiến</a:t>
            </a:r>
            <a:endParaRPr lang="en-US" altLang="en-US" sz="2400">
              <a:solidFill>
                <a:schemeClr val="bg1"/>
              </a:solidFill>
              <a:latin typeface="Times New Roman" panose="02020603050405020304" charset="0"/>
              <a:cs typeface="Times New Roman" panose="02020603050405020304" charset="0"/>
            </a:endParaRPr>
          </a:p>
        </p:txBody>
      </p:sp>
      <p:sp>
        <p:nvSpPr>
          <p:cNvPr id="18" name="Text Box 17"/>
          <p:cNvSpPr txBox="1"/>
          <p:nvPr/>
        </p:nvSpPr>
        <p:spPr>
          <a:xfrm>
            <a:off x="-9693275" y="980440"/>
            <a:ext cx="9324340" cy="341503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Giai đoạn 1: Nghiên cứu lý thuyết.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2: Chọn phương pháp (Heuristic Evaluation).</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3: Chuẩn bị đánh giá (chuyên gia, danh sách kiểm tra).</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4: Thực hiện đánh giá (theo checklist).</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Giai đoạn 5: Phân tích và đề xuất.</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122555" y="92075"/>
            <a:ext cx="70643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đánh giá dựa vào danh sách kiểm tra (checklist)  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sp>
        <p:nvSpPr>
          <p:cNvPr id="20" name="Text Box 19"/>
          <p:cNvSpPr txBox="1"/>
          <p:nvPr/>
        </p:nvSpPr>
        <p:spPr>
          <a:xfrm>
            <a:off x="-9802495" y="1144270"/>
            <a:ext cx="967676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2. Match between system and the real world (Sự tư</a:t>
            </a:r>
            <a:r>
              <a:rPr lang="en-US" altLang="en-US" sz="2400">
                <a:solidFill>
                  <a:schemeClr val="bg1"/>
                </a:solidFill>
                <a:latin typeface="Times New Roman" panose="02020603050405020304" charset="0"/>
                <a:cs typeface="Times New Roman" panose="02020603050405020304" charset="0"/>
              </a:rPr>
              <a:t>ơng thích giữa hệ thống và thế giới thực)</a:t>
            </a:r>
            <a:endParaRPr lang="en-US" altLang="en-US" sz="2400">
              <a:solidFill>
                <a:schemeClr val="bg1"/>
              </a:solidFill>
              <a:latin typeface="Times New Roman" panose="02020603050405020304" charset="0"/>
              <a:cs typeface="Times New Roman" panose="02020603050405020304" charset="0"/>
            </a:endParaRPr>
          </a:p>
        </p:txBody>
      </p:sp>
      <p:sp>
        <p:nvSpPr>
          <p:cNvPr id="21" name="Text Box 20"/>
          <p:cNvSpPr txBox="1"/>
          <p:nvPr/>
        </p:nvSpPr>
        <p:spPr>
          <a:xfrm>
            <a:off x="-2165985" y="1601470"/>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Đặt xe</a:t>
            </a:r>
            <a:endParaRPr lang="en-US" altLang="en-US" sz="2000">
              <a:solidFill>
                <a:schemeClr val="bg1"/>
              </a:solidFill>
              <a:latin typeface="Times New Roman" panose="02020603050405020304" charset="0"/>
              <a:cs typeface="Times New Roman" panose="02020603050405020304" charset="0"/>
            </a:endParaRPr>
          </a:p>
        </p:txBody>
      </p:sp>
      <p:pic>
        <p:nvPicPr>
          <p:cNvPr id="25" name="Picture 24" descr="z6229531108735_bcdbcc6903ffd0393349ab2ce79a9492"/>
          <p:cNvPicPr>
            <a:picLocks noChangeAspect="1"/>
          </p:cNvPicPr>
          <p:nvPr/>
        </p:nvPicPr>
        <p:blipFill>
          <a:blip r:embed="rId2"/>
          <a:stretch>
            <a:fillRect/>
          </a:stretch>
        </p:blipFill>
        <p:spPr>
          <a:xfrm>
            <a:off x="-2251710" y="2000250"/>
            <a:ext cx="2190750" cy="3533775"/>
          </a:xfrm>
          <a:prstGeom prst="rect">
            <a:avLst/>
          </a:prstGeom>
        </p:spPr>
      </p:pic>
      <p:pic>
        <p:nvPicPr>
          <p:cNvPr id="33" name="Picture 32"/>
          <p:cNvPicPr>
            <a:picLocks noChangeAspect="1"/>
          </p:cNvPicPr>
          <p:nvPr/>
        </p:nvPicPr>
        <p:blipFill>
          <a:blip r:embed="rId3"/>
          <a:stretch>
            <a:fillRect/>
          </a:stretch>
        </p:blipFill>
        <p:spPr>
          <a:xfrm>
            <a:off x="-2654935" y="2273935"/>
            <a:ext cx="2286000" cy="3743325"/>
          </a:xfrm>
          <a:prstGeom prst="rect">
            <a:avLst/>
          </a:prstGeom>
        </p:spPr>
      </p:pic>
      <p:sp>
        <p:nvSpPr>
          <p:cNvPr id="34" name="Text Box 33"/>
          <p:cNvSpPr txBox="1"/>
          <p:nvPr/>
        </p:nvSpPr>
        <p:spPr>
          <a:xfrm>
            <a:off x="-4096385" y="1721485"/>
            <a:ext cx="4064000"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Đặt đồ </a:t>
            </a:r>
            <a:r>
              <a:rPr lang="en-US" altLang="en-US" sz="2000">
                <a:solidFill>
                  <a:schemeClr val="bg1"/>
                </a:solidFill>
                <a:latin typeface="Times New Roman" panose="02020603050405020304" charset="0"/>
                <a:cs typeface="Times New Roman" panose="02020603050405020304" charset="0"/>
              </a:rPr>
              <a:t>ăn giao hàng</a:t>
            </a:r>
            <a:endParaRPr lang="en-US" altLang="en-US" sz="2000">
              <a:solidFill>
                <a:schemeClr val="bg1"/>
              </a:solidFill>
              <a:latin typeface="Times New Roman" panose="02020603050405020304" charset="0"/>
              <a:cs typeface="Times New Roman" panose="02020603050405020304" charset="0"/>
            </a:endParaRPr>
          </a:p>
        </p:txBody>
      </p:sp>
      <p:sp>
        <p:nvSpPr>
          <p:cNvPr id="26" name="Text Box 25"/>
          <p:cNvSpPr txBox="1"/>
          <p:nvPr/>
        </p:nvSpPr>
        <p:spPr>
          <a:xfrm>
            <a:off x="-9470390" y="1233170"/>
            <a:ext cx="92964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1.Visibilityof system status (Hiển thị trạng thái hệ thống)</a:t>
            </a:r>
            <a:endParaRPr lang="en-US" altLang="en-US" sz="2400">
              <a:solidFill>
                <a:schemeClr val="bg1"/>
              </a:solidFill>
              <a:latin typeface="Times New Roman" panose="02020603050405020304" charset="0"/>
              <a:cs typeface="Times New Roman" panose="02020603050405020304" charset="0"/>
            </a:endParaRPr>
          </a:p>
        </p:txBody>
      </p:sp>
      <p:pic>
        <p:nvPicPr>
          <p:cNvPr id="28" name="Picture 27"/>
          <p:cNvPicPr>
            <a:picLocks noChangeAspect="1"/>
          </p:cNvPicPr>
          <p:nvPr/>
        </p:nvPicPr>
        <p:blipFill>
          <a:blip r:embed="rId4"/>
          <a:stretch>
            <a:fillRect/>
          </a:stretch>
        </p:blipFill>
        <p:spPr>
          <a:xfrm>
            <a:off x="-4654550" y="2705100"/>
            <a:ext cx="4569460" cy="3436620"/>
          </a:xfrm>
          <a:prstGeom prst="rect">
            <a:avLst/>
          </a:prstGeom>
        </p:spPr>
      </p:pic>
      <p:sp>
        <p:nvSpPr>
          <p:cNvPr id="38" name="Text Box 37"/>
          <p:cNvSpPr txBox="1"/>
          <p:nvPr/>
        </p:nvSpPr>
        <p:spPr>
          <a:xfrm>
            <a:off x="-2283460" y="2017395"/>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Đặt xe</a:t>
            </a:r>
            <a:endParaRPr lang="en-US" altLang="en-US" sz="2000">
              <a:solidFill>
                <a:schemeClr val="bg1"/>
              </a:solidFill>
              <a:latin typeface="Times New Roman" panose="02020603050405020304" charset="0"/>
              <a:cs typeface="Times New Roman" panose="02020603050405020304" charset="0"/>
            </a:endParaRPr>
          </a:p>
        </p:txBody>
      </p:sp>
      <p:sp>
        <p:nvSpPr>
          <p:cNvPr id="36" name="Text Box 35"/>
          <p:cNvSpPr txBox="1"/>
          <p:nvPr/>
        </p:nvSpPr>
        <p:spPr>
          <a:xfrm>
            <a:off x="-3660775" y="2091690"/>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Thanh toán</a:t>
            </a:r>
            <a:endParaRPr lang="en-US" altLang="en-US" sz="2000">
              <a:solidFill>
                <a:schemeClr val="bg1"/>
              </a:solidFill>
              <a:latin typeface="Times New Roman" panose="02020603050405020304" charset="0"/>
              <a:cs typeface="Times New Roman" panose="02020603050405020304" charset="0"/>
            </a:endParaRPr>
          </a:p>
        </p:txBody>
      </p:sp>
      <p:pic>
        <p:nvPicPr>
          <p:cNvPr id="37" name="Picture -2147482592" descr="Ảnh chụp màn hình 2025-01-01 210127"/>
          <p:cNvPicPr>
            <a:picLocks noChangeAspect="1"/>
          </p:cNvPicPr>
          <p:nvPr/>
        </p:nvPicPr>
        <p:blipFill>
          <a:blip r:embed="rId5"/>
          <a:stretch>
            <a:fillRect/>
          </a:stretch>
        </p:blipFill>
        <p:spPr>
          <a:xfrm>
            <a:off x="-2970847" y="2484120"/>
            <a:ext cx="2601595" cy="3676650"/>
          </a:xfrm>
          <a:prstGeom prst="rect">
            <a:avLst/>
          </a:prstGeom>
          <a:noFill/>
          <a:ln w="9525">
            <a:noFill/>
          </a:ln>
        </p:spPr>
      </p:pic>
      <p:pic>
        <p:nvPicPr>
          <p:cNvPr id="42" name="Picture 41"/>
          <p:cNvPicPr>
            <a:picLocks noChangeAspect="1"/>
          </p:cNvPicPr>
          <p:nvPr/>
        </p:nvPicPr>
        <p:blipFill>
          <a:blip r:embed="rId6"/>
          <a:stretch>
            <a:fillRect/>
          </a:stretch>
        </p:blipFill>
        <p:spPr>
          <a:xfrm>
            <a:off x="-2513330" y="2603500"/>
            <a:ext cx="2339340" cy="3413760"/>
          </a:xfrm>
          <a:prstGeom prst="rect">
            <a:avLst/>
          </a:prstGeom>
        </p:spPr>
      </p:pic>
      <p:sp>
        <p:nvSpPr>
          <p:cNvPr id="43" name="Text Box 42"/>
          <p:cNvSpPr txBox="1"/>
          <p:nvPr/>
        </p:nvSpPr>
        <p:spPr>
          <a:xfrm>
            <a:off x="-9802495" y="1106805"/>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3. User control and freedom</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(Kiểm soát và tự do của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p:txBody>
      </p:sp>
      <p:sp>
        <p:nvSpPr>
          <p:cNvPr id="46" name="Text Box 45"/>
          <p:cNvSpPr txBox="1"/>
          <p:nvPr/>
        </p:nvSpPr>
        <p:spPr>
          <a:xfrm>
            <a:off x="-296989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Hủy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xe</a:t>
            </a:r>
            <a:endParaRPr lang="en-US" altLang="en-US" sz="2000">
              <a:solidFill>
                <a:schemeClr val="bg1"/>
              </a:solidFill>
              <a:latin typeface="Times New Roman" panose="02020603050405020304" charset="0"/>
              <a:cs typeface="Times New Roman" panose="02020603050405020304" charset="0"/>
            </a:endParaRPr>
          </a:p>
        </p:txBody>
      </p:sp>
      <p:sp>
        <p:nvSpPr>
          <p:cNvPr id="44" name="Text Box 43"/>
          <p:cNvSpPr txBox="1"/>
          <p:nvPr/>
        </p:nvSpPr>
        <p:spPr>
          <a:xfrm>
            <a:off x="-10045700" y="1233170"/>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4. Consistency and standards</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(Tính nhất quán và tiêu chuẩn)</a:t>
            </a:r>
            <a:endParaRPr lang="en-US" altLang="en-US" sz="2400">
              <a:solidFill>
                <a:schemeClr val="bg1"/>
              </a:solidFill>
              <a:latin typeface="Times New Roman" panose="02020603050405020304" charset="0"/>
              <a:cs typeface="Times New Roman" panose="02020603050405020304" charset="0"/>
            </a:endParaRPr>
          </a:p>
        </p:txBody>
      </p:sp>
      <p:pic>
        <p:nvPicPr>
          <p:cNvPr id="45" name="Picture 44"/>
          <p:cNvPicPr>
            <a:picLocks noChangeAspect="1"/>
          </p:cNvPicPr>
          <p:nvPr/>
        </p:nvPicPr>
        <p:blipFill>
          <a:blip r:embed="rId7"/>
          <a:stretch>
            <a:fillRect/>
          </a:stretch>
        </p:blipFill>
        <p:spPr>
          <a:xfrm>
            <a:off x="-2002790" y="2416175"/>
            <a:ext cx="1828800" cy="3638550"/>
          </a:xfrm>
          <a:prstGeom prst="rect">
            <a:avLst/>
          </a:prstGeom>
        </p:spPr>
      </p:pic>
      <p:sp>
        <p:nvSpPr>
          <p:cNvPr id="48" name="Text Box 47"/>
          <p:cNvSpPr txBox="1"/>
          <p:nvPr/>
        </p:nvSpPr>
        <p:spPr>
          <a:xfrm>
            <a:off x="-300291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Giao diện chung</a:t>
            </a:r>
            <a:endParaRPr lang="en-US" altLang="en-US" sz="2000">
              <a:solidFill>
                <a:schemeClr val="bg1"/>
              </a:solidFill>
              <a:latin typeface="Times New Roman" panose="02020603050405020304" charset="0"/>
              <a:cs typeface="Times New Roman" panose="02020603050405020304" charset="0"/>
            </a:endParaRPr>
          </a:p>
        </p:txBody>
      </p:sp>
      <p:pic>
        <p:nvPicPr>
          <p:cNvPr id="49" name="Picture 48"/>
          <p:cNvPicPr>
            <a:picLocks noChangeAspect="1"/>
          </p:cNvPicPr>
          <p:nvPr/>
        </p:nvPicPr>
        <p:blipFill>
          <a:blip r:embed="rId8"/>
          <a:stretch>
            <a:fillRect/>
          </a:stretch>
        </p:blipFill>
        <p:spPr>
          <a:xfrm>
            <a:off x="294005" y="7181850"/>
            <a:ext cx="1762125" cy="3343275"/>
          </a:xfrm>
          <a:prstGeom prst="rect">
            <a:avLst/>
          </a:prstGeom>
        </p:spPr>
      </p:pic>
      <p:pic>
        <p:nvPicPr>
          <p:cNvPr id="51" name="Picture 50"/>
          <p:cNvPicPr>
            <a:picLocks noChangeAspect="1"/>
          </p:cNvPicPr>
          <p:nvPr/>
        </p:nvPicPr>
        <p:blipFill>
          <a:blip r:embed="rId9"/>
          <a:stretch>
            <a:fillRect/>
          </a:stretch>
        </p:blipFill>
        <p:spPr>
          <a:xfrm>
            <a:off x="2390775" y="8263255"/>
            <a:ext cx="1695450" cy="3343275"/>
          </a:xfrm>
          <a:prstGeom prst="rect">
            <a:avLst/>
          </a:prstGeom>
        </p:spPr>
      </p:pic>
      <p:pic>
        <p:nvPicPr>
          <p:cNvPr id="52" name="Picture 51"/>
          <p:cNvPicPr>
            <a:picLocks noChangeAspect="1"/>
          </p:cNvPicPr>
          <p:nvPr/>
        </p:nvPicPr>
        <p:blipFill>
          <a:blip r:embed="rId10"/>
          <a:stretch>
            <a:fillRect/>
          </a:stretch>
        </p:blipFill>
        <p:spPr>
          <a:xfrm>
            <a:off x="4358005" y="9739630"/>
            <a:ext cx="1790700" cy="3380740"/>
          </a:xfrm>
          <a:prstGeom prst="rect">
            <a:avLst/>
          </a:prstGeom>
        </p:spPr>
      </p:pic>
      <p:pic>
        <p:nvPicPr>
          <p:cNvPr id="53" name="Picture 52"/>
          <p:cNvPicPr>
            <a:picLocks noChangeAspect="1"/>
          </p:cNvPicPr>
          <p:nvPr/>
        </p:nvPicPr>
        <p:blipFill>
          <a:blip r:embed="rId11"/>
          <a:stretch>
            <a:fillRect/>
          </a:stretch>
        </p:blipFill>
        <p:spPr>
          <a:xfrm>
            <a:off x="6372225" y="11002010"/>
            <a:ext cx="1771650" cy="3382645"/>
          </a:xfrm>
          <a:prstGeom prst="rect">
            <a:avLst/>
          </a:prstGeom>
        </p:spPr>
      </p:pic>
      <p:sp>
        <p:nvSpPr>
          <p:cNvPr id="56" name="Text Box 55"/>
          <p:cNvSpPr txBox="1"/>
          <p:nvPr/>
        </p:nvSpPr>
        <p:spPr>
          <a:xfrm>
            <a:off x="-3082925" y="2034540"/>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Quy trình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hàng</a:t>
            </a:r>
            <a:endParaRPr lang="en-US" altLang="en-US" sz="2000">
              <a:solidFill>
                <a:schemeClr val="bg1"/>
              </a:solidFill>
              <a:latin typeface="Times New Roman" panose="02020603050405020304" charset="0"/>
              <a:cs typeface="Times New Roman" panose="02020603050405020304" charset="0"/>
            </a:endParaRPr>
          </a:p>
        </p:txBody>
      </p:sp>
      <p:sp>
        <p:nvSpPr>
          <p:cNvPr id="57" name="Text Box 56"/>
          <p:cNvSpPr txBox="1"/>
          <p:nvPr/>
        </p:nvSpPr>
        <p:spPr>
          <a:xfrm>
            <a:off x="-2182495" y="209169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Nhập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ịa chỉ</a:t>
            </a:r>
            <a:endParaRPr lang="en-US" altLang="en-US" sz="2000">
              <a:solidFill>
                <a:schemeClr val="bg1"/>
              </a:solidFill>
              <a:latin typeface="Times New Roman" panose="02020603050405020304" charset="0"/>
              <a:cs typeface="Times New Roman" panose="02020603050405020304" charset="0"/>
            </a:endParaRPr>
          </a:p>
        </p:txBody>
      </p:sp>
      <p:sp>
        <p:nvSpPr>
          <p:cNvPr id="58" name="Text Box 57"/>
          <p:cNvSpPr txBox="1"/>
          <p:nvPr/>
        </p:nvSpPr>
        <p:spPr>
          <a:xfrm>
            <a:off x="-2138680" y="355600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Thanh toán</a:t>
            </a:r>
            <a:endParaRPr lang="en-US" altLang="en-US" sz="2000">
              <a:solidFill>
                <a:schemeClr val="bg1"/>
              </a:solidFill>
              <a:latin typeface="Times New Roman" panose="02020603050405020304" charset="0"/>
              <a:cs typeface="Times New Roman" panose="02020603050405020304" charset="0"/>
            </a:endParaRPr>
          </a:p>
        </p:txBody>
      </p:sp>
      <p:sp>
        <p:nvSpPr>
          <p:cNvPr id="61" name="Text Box 60"/>
          <p:cNvSpPr txBox="1"/>
          <p:nvPr/>
        </p:nvSpPr>
        <p:spPr>
          <a:xfrm>
            <a:off x="285115" y="1233170"/>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6. Recognition rather than recall</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(Nhận biết thay vì ghi nhớ)</a:t>
            </a:r>
            <a:endParaRPr lang="en-US" altLang="en-US" sz="2400">
              <a:solidFill>
                <a:schemeClr val="bg1"/>
              </a:solidFill>
              <a:latin typeface="Times New Roman" panose="02020603050405020304" charset="0"/>
              <a:cs typeface="Times New Roman" panose="02020603050405020304" charset="0"/>
            </a:endParaRPr>
          </a:p>
        </p:txBody>
      </p:sp>
      <p:sp>
        <p:nvSpPr>
          <p:cNvPr id="63" name="Text Box 62"/>
          <p:cNvSpPr txBox="1"/>
          <p:nvPr/>
        </p:nvSpPr>
        <p:spPr>
          <a:xfrm>
            <a:off x="421005" y="187515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Danh sách lịch sử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hàng</a:t>
            </a:r>
            <a:endParaRPr lang="en-US" altLang="en-US" sz="2000">
              <a:solidFill>
                <a:schemeClr val="bg1"/>
              </a:solidFill>
              <a:latin typeface="Times New Roman" panose="02020603050405020304" charset="0"/>
              <a:cs typeface="Times New Roman" panose="02020603050405020304" charset="0"/>
            </a:endParaRPr>
          </a:p>
        </p:txBody>
      </p:sp>
      <p:sp>
        <p:nvSpPr>
          <p:cNvPr id="66" name="Text Box 65"/>
          <p:cNvSpPr txBox="1"/>
          <p:nvPr/>
        </p:nvSpPr>
        <p:spPr>
          <a:xfrm>
            <a:off x="3781425" y="1746885"/>
            <a:ext cx="8247380" cy="2245360"/>
          </a:xfrm>
          <a:prstGeom prst="rect">
            <a:avLst/>
          </a:prstGeom>
          <a:noFill/>
        </p:spPr>
        <p:txBody>
          <a:bodyPr wrap="square" rtlCol="0">
            <a:spAutoFit/>
          </a:bodyPr>
          <a:p>
            <a:pPr>
              <a:lnSpc>
                <a:spcPct val="150000"/>
              </a:lnSpc>
            </a:pPr>
            <a:r>
              <a:rPr lang="vi-VN" altLang="en-US" sz="2000">
                <a:solidFill>
                  <a:schemeClr val="bg1"/>
                </a:solidFill>
                <a:latin typeface="Times New Roman" panose="02020603050405020304" charset="0"/>
                <a:cs typeface="Times New Roman" panose="02020603050405020304" charset="0"/>
              </a:rPr>
              <a:t>H</a:t>
            </a:r>
            <a:r>
              <a:rPr lang="en-US" altLang="en-US" sz="2000">
                <a:solidFill>
                  <a:schemeClr val="bg1"/>
                </a:solidFill>
                <a:latin typeface="Times New Roman" panose="02020603050405020304" charset="0"/>
                <a:cs typeface="Times New Roman" panose="02020603050405020304" charset="0"/>
              </a:rPr>
              <a:t>iển thị </a:t>
            </a:r>
            <a:r>
              <a:rPr lang="vi-VN" altLang="en-US" sz="2000">
                <a:solidFill>
                  <a:schemeClr val="bg1"/>
                </a:solidFill>
                <a:latin typeface="Times New Roman" panose="02020603050405020304" charset="0"/>
                <a:cs typeface="Times New Roman" panose="02020603050405020304" charset="0"/>
              </a:rPr>
              <a:t> rõ </a:t>
            </a:r>
            <a:r>
              <a:rPr lang="en-US" altLang="en-US" sz="2000">
                <a:solidFill>
                  <a:schemeClr val="bg1"/>
                </a:solidFill>
                <a:latin typeface="Times New Roman" panose="02020603050405020304" charset="0"/>
                <a:cs typeface="Times New Roman" panose="02020603050405020304" charset="0"/>
              </a:rPr>
              <a:t>các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ã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tr</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ớc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ó, bao gồm các chi tiết nh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 thời gian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hàng, thông tin sản phẩm/dịch vụ, và trạng thái hoàn thành.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không cần nhớ chi tiết các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tr</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ớc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ây</a:t>
            </a:r>
            <a:r>
              <a:rPr lang="vi-VN" altLang="en-US" sz="2000">
                <a:solidFill>
                  <a:schemeClr val="bg1"/>
                </a:solidFill>
                <a:latin typeface="Times New Roman" panose="02020603050405020304" charset="0"/>
                <a:cs typeface="Times New Roman" panose="02020603050405020304" charset="0"/>
              </a:rPr>
              <a:t>,</a:t>
            </a:r>
            <a:r>
              <a:rPr lang="en-US" altLang="en-US" sz="2000">
                <a:solidFill>
                  <a:schemeClr val="bg1"/>
                </a:solidFill>
                <a:latin typeface="Times New Roman" panose="02020603050405020304" charset="0"/>
                <a:cs typeface="Times New Roman" panose="02020603050405020304" charset="0"/>
              </a:rPr>
              <a:t> chỉ cần chọn từ danh sách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ã hiển thị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tra cứu thông tin.</a:t>
            </a:r>
            <a:endParaRPr lang="en-US" altLang="en-US" sz="2000">
              <a:solidFill>
                <a:schemeClr val="bg1"/>
              </a:solidFill>
              <a:latin typeface="Times New Roman" panose="02020603050405020304" charset="0"/>
              <a:cs typeface="Times New Roman" panose="02020603050405020304" charset="0"/>
            </a:endParaRPr>
          </a:p>
          <a:p>
            <a:endParaRPr lang="en-US" altLang="en-US" sz="2000">
              <a:solidFill>
                <a:schemeClr val="bg1"/>
              </a:solidFill>
              <a:latin typeface="Times New Roman" panose="02020603050405020304" charset="0"/>
              <a:cs typeface="Times New Roman" panose="02020603050405020304" charset="0"/>
            </a:endParaRPr>
          </a:p>
        </p:txBody>
      </p:sp>
      <p:sp>
        <p:nvSpPr>
          <p:cNvPr id="67" name="Text Box 66"/>
          <p:cNvSpPr txBox="1"/>
          <p:nvPr/>
        </p:nvSpPr>
        <p:spPr>
          <a:xfrm>
            <a:off x="421005" y="326326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Các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u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ãi</a:t>
            </a:r>
            <a:endParaRPr lang="en-US" altLang="en-US" sz="2000">
              <a:solidFill>
                <a:schemeClr val="bg1"/>
              </a:solidFill>
              <a:latin typeface="Times New Roman" panose="02020603050405020304" charset="0"/>
              <a:cs typeface="Times New Roman" panose="02020603050405020304" charset="0"/>
            </a:endParaRPr>
          </a:p>
        </p:txBody>
      </p:sp>
      <p:sp>
        <p:nvSpPr>
          <p:cNvPr id="68" name="Text Box 67"/>
          <p:cNvSpPr txBox="1"/>
          <p:nvPr/>
        </p:nvSpPr>
        <p:spPr>
          <a:xfrm>
            <a:off x="3781425" y="3814445"/>
            <a:ext cx="8247380" cy="193802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Các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u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ãi </a:t>
            </a:r>
            <a:r>
              <a:rPr lang="en-US" altLang="en-US" sz="2000">
                <a:solidFill>
                  <a:schemeClr val="bg1"/>
                </a:solidFill>
                <a:latin typeface="Times New Roman" panose="02020603050405020304" charset="0"/>
                <a:cs typeface="Times New Roman" panose="02020603050405020304" charset="0"/>
              </a:rPr>
              <a:t>đư</a:t>
            </a:r>
            <a:r>
              <a:rPr lang="en-US" altLang="en-US" sz="2000">
                <a:solidFill>
                  <a:schemeClr val="bg1"/>
                </a:solidFill>
                <a:latin typeface="Times New Roman" panose="02020603050405020304" charset="0"/>
                <a:cs typeface="Times New Roman" panose="02020603050405020304" charset="0"/>
              </a:rPr>
              <a:t>ợc trình bày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trong một mục riêng biệt, dễ nhận diện qua biểu t</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ợng hoặc màu sắc nổi bật.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không cần nhớ mã giảm giá hoặc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iều kiện áp dụng, vì tất cả thông tin liên quan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ều </a:t>
            </a:r>
            <a:r>
              <a:rPr lang="en-US" altLang="en-US" sz="2000">
                <a:solidFill>
                  <a:schemeClr val="bg1"/>
                </a:solidFill>
                <a:latin typeface="Times New Roman" panose="02020603050405020304" charset="0"/>
                <a:cs typeface="Times New Roman" panose="02020603050405020304" charset="0"/>
              </a:rPr>
              <a:t>đư</a:t>
            </a:r>
            <a:r>
              <a:rPr lang="en-US" altLang="en-US" sz="2000">
                <a:solidFill>
                  <a:schemeClr val="bg1"/>
                </a:solidFill>
                <a:latin typeface="Times New Roman" panose="02020603050405020304" charset="0"/>
                <a:cs typeface="Times New Roman" panose="02020603050405020304" charset="0"/>
              </a:rPr>
              <a:t>ợc hiển thị ngay trong ứng dụng.</a:t>
            </a:r>
            <a:endParaRPr lang="en-US" altLang="en-US" sz="2000">
              <a:solidFill>
                <a:schemeClr val="bg1"/>
              </a:solidFill>
              <a:latin typeface="Times New Roman" panose="02020603050405020304" charset="0"/>
              <a:cs typeface="Times New Roman" panose="02020603050405020304" charset="0"/>
            </a:endParaRPr>
          </a:p>
        </p:txBody>
      </p:sp>
      <p:pic>
        <p:nvPicPr>
          <p:cNvPr id="62" name="Picture 61" descr="z6231948063097_4c791274d2498a2979827732d54f8393"/>
          <p:cNvPicPr>
            <a:picLocks noChangeAspect="1"/>
          </p:cNvPicPr>
          <p:nvPr/>
        </p:nvPicPr>
        <p:blipFill>
          <a:blip r:embed="rId12"/>
          <a:srcRect b="6574"/>
          <a:stretch>
            <a:fillRect/>
          </a:stretch>
        </p:blipFill>
        <p:spPr>
          <a:xfrm>
            <a:off x="12192000" y="1233170"/>
            <a:ext cx="2169160" cy="3231515"/>
          </a:xfrm>
          <a:prstGeom prst="rect">
            <a:avLst/>
          </a:prstGeom>
        </p:spPr>
      </p:pic>
      <p:sp>
        <p:nvSpPr>
          <p:cNvPr id="69" name="Text Box 68"/>
          <p:cNvSpPr txBox="1"/>
          <p:nvPr/>
        </p:nvSpPr>
        <p:spPr>
          <a:xfrm>
            <a:off x="-7849235" y="2225675"/>
            <a:ext cx="7849235" cy="1878965"/>
          </a:xfrm>
          <a:prstGeom prst="rect">
            <a:avLst/>
          </a:prstGeom>
          <a:noFill/>
        </p:spPr>
        <p:txBody>
          <a:bodyPr wrap="square" rtlCol="0">
            <a:noAutofit/>
          </a:bodyPr>
          <a:p>
            <a:r>
              <a:rPr lang="vi-VN" altLang="en-US" sz="2000">
                <a:solidFill>
                  <a:schemeClr val="bg1"/>
                </a:solidFill>
                <a:latin typeface="Times New Roman" panose="02020603050405020304" charset="0"/>
                <a:cs typeface="Times New Roman" panose="02020603050405020304" charset="0"/>
              </a:rPr>
              <a:t>T</a:t>
            </a:r>
            <a:r>
              <a:rPr lang="en-US" altLang="en-US" sz="2000">
                <a:solidFill>
                  <a:schemeClr val="bg1"/>
                </a:solidFill>
                <a:latin typeface="Times New Roman" panose="02020603050405020304" charset="0"/>
                <a:cs typeface="Times New Roman" panose="02020603050405020304" charset="0"/>
              </a:rPr>
              <a:t>ự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ộng gợi </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ịa chỉ dựa trên vị trí hiện tại, các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ịa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iểm th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ờng xuyên </a:t>
            </a:r>
            <a:r>
              <a:rPr lang="en-US" altLang="en-US" sz="2000">
                <a:solidFill>
                  <a:schemeClr val="bg1"/>
                </a:solidFill>
                <a:latin typeface="Times New Roman" panose="02020603050405020304" charset="0"/>
                <a:cs typeface="Times New Roman" panose="02020603050405020304" charset="0"/>
              </a:rPr>
              <a:t>đư</a:t>
            </a:r>
            <a:r>
              <a:rPr lang="en-US" altLang="en-US" sz="2000">
                <a:solidFill>
                  <a:schemeClr val="bg1"/>
                </a:solidFill>
                <a:latin typeface="Times New Roman" panose="02020603050405020304" charset="0"/>
                <a:cs typeface="Times New Roman" panose="02020603050405020304" charset="0"/>
              </a:rPr>
              <a:t>ợc sử dụng, hoặc lịch sử tìm kiếm của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Khi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nhập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ịa chỉ, hệ thống cung cấp danh sách gợi </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ngay sau khi nhập một phần thông tin.</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Giảm thiểu lỗi nhập sai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ịa chỉ do lỗi chính tả hoặc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ịnh dạng</a:t>
            </a:r>
            <a:endParaRPr lang="en-US" altLang="en-US" sz="2000">
              <a:solidFill>
                <a:schemeClr val="bg1"/>
              </a:solidFill>
              <a:latin typeface="Times New Roman" panose="02020603050405020304" charset="0"/>
              <a:cs typeface="Times New Roman" panose="02020603050405020304" charset="0"/>
            </a:endParaRPr>
          </a:p>
        </p:txBody>
      </p:sp>
      <p:sp>
        <p:nvSpPr>
          <p:cNvPr id="70" name="Text Box 69"/>
          <p:cNvSpPr txBox="1"/>
          <p:nvPr/>
        </p:nvSpPr>
        <p:spPr>
          <a:xfrm>
            <a:off x="-9166860" y="4980305"/>
            <a:ext cx="9167495" cy="132207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Tr</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ớc khi hoàn tất giao dịch, hệ thống hiển thị thông tin chi tiết nh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 số tiền thanh toán, ph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ơng thức thanh toán, và nội dung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a:t>
            </a:r>
            <a:endParaRPr lang="en-US" altLang="en-US" sz="2000">
              <a:solidFill>
                <a:schemeClr val="bg1"/>
              </a:solidFill>
              <a:latin typeface="Times New Roman" panose="02020603050405020304" charset="0"/>
              <a:cs typeface="Times New Roman" panose="02020603050405020304" charset="0"/>
            </a:endParaRPr>
          </a:p>
          <a:p>
            <a:r>
              <a:rPr lang="en-US" altLang="en-US" sz="2000">
                <a:solidFill>
                  <a:schemeClr val="bg1"/>
                </a:solidFill>
                <a:latin typeface="Times New Roman" panose="02020603050405020304" charset="0"/>
                <a:cs typeface="Times New Roman" panose="02020603050405020304" charset="0"/>
              </a:rPr>
              <a:t>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phải xác nhận lại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hoàn tất giao dịch, tránh các lỗi do thao tác nhầm hoặc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sai dịch vụ.</a:t>
            </a:r>
            <a:endParaRPr lang="en-US" altLang="en-US" sz="2000">
              <a:solidFill>
                <a:schemeClr val="bg1"/>
              </a:solidFill>
              <a:latin typeface="Times New Roman" panose="02020603050405020304" charset="0"/>
              <a:cs typeface="Times New Roman" panose="02020603050405020304" charset="0"/>
            </a:endParaRPr>
          </a:p>
        </p:txBody>
      </p:sp>
      <p:pic>
        <p:nvPicPr>
          <p:cNvPr id="72" name="Picture 71" descr="z6231948063098_aecb30b991750bb5ae0ee0cfab7d06d0"/>
          <p:cNvPicPr>
            <a:picLocks noChangeAspect="1"/>
          </p:cNvPicPr>
          <p:nvPr/>
        </p:nvPicPr>
        <p:blipFill>
          <a:blip r:embed="rId13"/>
          <a:srcRect b="5968"/>
          <a:stretch>
            <a:fillRect/>
          </a:stretch>
        </p:blipFill>
        <p:spPr>
          <a:xfrm>
            <a:off x="421005" y="3688715"/>
            <a:ext cx="1737995" cy="3042920"/>
          </a:xfrm>
          <a:prstGeom prst="rect">
            <a:avLst/>
          </a:prstGeom>
        </p:spPr>
      </p:pic>
      <p:pic>
        <p:nvPicPr>
          <p:cNvPr id="73" name="Picture 72" descr="z6232052014181_982e02c41e6f2cf292975e2fa2d23af9"/>
          <p:cNvPicPr>
            <a:picLocks noChangeAspect="1"/>
          </p:cNvPicPr>
          <p:nvPr/>
        </p:nvPicPr>
        <p:blipFill>
          <a:blip r:embed="rId14"/>
          <a:srcRect b="6542"/>
          <a:stretch>
            <a:fillRect/>
          </a:stretch>
        </p:blipFill>
        <p:spPr>
          <a:xfrm>
            <a:off x="-2283460" y="2433320"/>
            <a:ext cx="2263140" cy="4108450"/>
          </a:xfrm>
          <a:prstGeom prst="rect">
            <a:avLst/>
          </a:prstGeom>
        </p:spPr>
      </p:pic>
      <p:sp>
        <p:nvSpPr>
          <p:cNvPr id="76" name="Text Box 75"/>
          <p:cNvSpPr txBox="1"/>
          <p:nvPr/>
        </p:nvSpPr>
        <p:spPr>
          <a:xfrm>
            <a:off x="-3255645" y="199072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Các tính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tùy chỉnh</a:t>
            </a:r>
            <a:endParaRPr lang="en-US" altLang="en-US" sz="2000">
              <a:solidFill>
                <a:schemeClr val="bg1"/>
              </a:solidFill>
              <a:latin typeface="Times New Roman" panose="02020603050405020304" charset="0"/>
              <a:cs typeface="Times New Roman" panose="02020603050405020304" charset="0"/>
            </a:endParaRPr>
          </a:p>
        </p:txBody>
      </p:sp>
      <p:sp>
        <p:nvSpPr>
          <p:cNvPr id="77" name="Text Box 76"/>
          <p:cNvSpPr txBox="1"/>
          <p:nvPr/>
        </p:nvSpPr>
        <p:spPr>
          <a:xfrm>
            <a:off x="12192000" y="1744345"/>
            <a:ext cx="7113905" cy="2399665"/>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Cá nhân hóa trải nghiệm:</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Gợi </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các dịch vụ/danh mục dựa trên lịch sử sử dụng.</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Cung cấp khả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l</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u lại các tùy chọn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a thích</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ịa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iểm yêu thích", "Món </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a thích", "Ph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ơng thức thanh toán mặc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tên các tùy chọn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dễ hiểu</a:t>
            </a:r>
            <a:endParaRPr lang="en-US" altLang="en-US" sz="2000">
              <a:solidFill>
                <a:schemeClr val="bg1"/>
              </a:solidFill>
              <a:latin typeface="Times New Roman" panose="02020603050405020304" charset="0"/>
              <a:cs typeface="Times New Roman" panose="02020603050405020304" charset="0"/>
            </a:endParaRPr>
          </a:p>
        </p:txBody>
      </p:sp>
      <p:sp>
        <p:nvSpPr>
          <p:cNvPr id="78" name="Text Box 77"/>
          <p:cNvSpPr txBox="1"/>
          <p:nvPr/>
        </p:nvSpPr>
        <p:spPr>
          <a:xfrm>
            <a:off x="-9761855" y="1414780"/>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7. Flexibility and efficiency of use</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(Tính linh hoạt và hiệu quả sử dụng)</a:t>
            </a:r>
            <a:endParaRPr lang="en-US" altLang="en-US" sz="24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207875" cy="6857365"/>
          </a:xfrm>
          <a:prstGeom prst="rect">
            <a:avLst/>
          </a:prstGeom>
        </p:spPr>
      </p:pic>
      <p:sp>
        <p:nvSpPr>
          <p:cNvPr id="8" name="Text Box 7"/>
          <p:cNvSpPr txBox="1"/>
          <p:nvPr/>
        </p:nvSpPr>
        <p:spPr>
          <a:xfrm>
            <a:off x="-10245090" y="1383665"/>
            <a:ext cx="10245090" cy="2769870"/>
          </a:xfrm>
          <a:prstGeom prst="rect">
            <a:avLst/>
          </a:prstGeom>
          <a:noFill/>
        </p:spPr>
        <p:txBody>
          <a:bodyPr wrap="square" rtlCol="0">
            <a:noAutofit/>
          </a:bodyPr>
          <a:p>
            <a:pPr algn="ctr"/>
            <a:r>
              <a:rPr lang="en-US" altLang="en-US" sz="3600" b="1">
                <a:solidFill>
                  <a:schemeClr val="bg1"/>
                </a:solidFill>
                <a:latin typeface="Segoe UI Black" panose="020B0A02040204020203" charset="0"/>
                <a:cs typeface="Segoe UI Black" panose="020B0A02040204020203" charset="0"/>
              </a:rPr>
              <a:t>Nghiên cứu các phương pháp đánh giá tính khả dụng của hệ thống dựa vào chuyên gia (expert-based evaluation) và áp dụng vào đánh giá một hệ thống bất kỳ.</a:t>
            </a:r>
            <a:endParaRPr lang="en-US" altLang="en-US" sz="3600" b="1">
              <a:solidFill>
                <a:schemeClr val="bg1"/>
              </a:solidFill>
              <a:latin typeface="Segoe UI Black" panose="020B0A02040204020203" charset="0"/>
              <a:cs typeface="Segoe UI Black" panose="020B0A02040204020203" charset="0"/>
            </a:endParaRPr>
          </a:p>
        </p:txBody>
      </p:sp>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3774440" y="304165"/>
            <a:ext cx="377444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L</a:t>
            </a:r>
            <a:r>
              <a:rPr lang="en-US" altLang="en-US" sz="2400">
                <a:solidFill>
                  <a:schemeClr val="bg1"/>
                </a:solidFill>
                <a:latin typeface="Segoe UI Black" panose="020B0A02040204020203" charset="0"/>
                <a:cs typeface="Segoe UI Black" panose="020B0A02040204020203" charset="0"/>
              </a:rPr>
              <a:t>Ý</a:t>
            </a:r>
            <a:r>
              <a:rPr lang="en-US" altLang="en-US" sz="2400">
                <a:solidFill>
                  <a:schemeClr val="bg1"/>
                </a:solidFill>
                <a:latin typeface="Segoe UI Black" panose="020B0A02040204020203" charset="0"/>
                <a:cs typeface="Segoe UI Black" panose="020B0A02040204020203" charset="0"/>
              </a:rPr>
              <a:t> DO CHỌN </a:t>
            </a:r>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Ề T</a:t>
            </a:r>
            <a:r>
              <a:rPr lang="en-US" altLang="en-US" sz="2400">
                <a:solidFill>
                  <a:schemeClr val="bg1"/>
                </a:solidFill>
                <a:latin typeface="Segoe UI Black" panose="020B0A02040204020203" charset="0"/>
                <a:cs typeface="Segoe UI Black" panose="020B0A02040204020203" charset="0"/>
              </a:rPr>
              <a:t>À</a:t>
            </a:r>
            <a:r>
              <a:rPr lang="en-US" altLang="en-US" sz="2400">
                <a:solidFill>
                  <a:schemeClr val="bg1"/>
                </a:solidFill>
                <a:latin typeface="Segoe UI Black" panose="020B0A02040204020203" charset="0"/>
                <a:cs typeface="Segoe UI Black" panose="020B0A02040204020203" charset="0"/>
              </a:rPr>
              <a:t>I</a:t>
            </a:r>
            <a:endParaRPr lang="en-US" altLang="en-US" sz="2400">
              <a:solidFill>
                <a:schemeClr val="bg1"/>
              </a:solidFill>
              <a:latin typeface="Segoe UI Black" panose="020B0A02040204020203" charset="0"/>
              <a:cs typeface="Segoe UI Black" panose="020B0A02040204020203" charset="0"/>
            </a:endParaRPr>
          </a:p>
        </p:txBody>
      </p:sp>
      <p:sp>
        <p:nvSpPr>
          <p:cNvPr id="35" name="Text Box 34"/>
          <p:cNvSpPr txBox="1"/>
          <p:nvPr/>
        </p:nvSpPr>
        <p:spPr>
          <a:xfrm>
            <a:off x="-10672445" y="1068705"/>
            <a:ext cx="10672445" cy="4397375"/>
          </a:xfrm>
          <a:prstGeom prst="rect">
            <a:avLst/>
          </a:prstGeom>
          <a:noFill/>
        </p:spPr>
        <p:txBody>
          <a:bodyPr wrap="square" rtlCol="0">
            <a:noAutofit/>
          </a:bodyPr>
          <a:p>
            <a:pPr indent="457200"/>
            <a:r>
              <a:rPr lang="en-US" altLang="en-US" sz="2800">
                <a:solidFill>
                  <a:schemeClr val="bg1"/>
                </a:solidFill>
                <a:latin typeface="Times New Roman" panose="02020603050405020304" charset="0"/>
                <a:cs typeface="Times New Roman" panose="02020603050405020304" charset="0"/>
              </a:rPr>
              <a:t>Trong thời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ại chuyển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ổi số, các ứng dụng di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ộng nh</a:t>
            </a:r>
            <a:r>
              <a:rPr lang="en-US" altLang="en-US" sz="2800">
                <a:solidFill>
                  <a:schemeClr val="bg1"/>
                </a:solidFill>
                <a:latin typeface="Times New Roman" panose="02020603050405020304" charset="0"/>
                <a:cs typeface="Times New Roman" panose="02020603050405020304" charset="0"/>
              </a:rPr>
              <a:t>ư</a:t>
            </a:r>
            <a:r>
              <a:rPr lang="en-US" altLang="en-US" sz="2800">
                <a:solidFill>
                  <a:schemeClr val="bg1"/>
                </a:solidFill>
                <a:latin typeface="Times New Roman" panose="02020603050405020304" charset="0"/>
                <a:cs typeface="Times New Roman" panose="02020603050405020304" charset="0"/>
              </a:rPr>
              <a:t> Grab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óng vai trò quan trọng trong việc cung cấp dịch vụ tiện lợi cho ng</a:t>
            </a:r>
            <a:r>
              <a:rPr lang="en-US" altLang="en-US" sz="2800">
                <a:solidFill>
                  <a:schemeClr val="bg1"/>
                </a:solidFill>
                <a:latin typeface="Times New Roman" panose="02020603050405020304" charset="0"/>
                <a:cs typeface="Times New Roman" panose="02020603050405020304" charset="0"/>
              </a:rPr>
              <a:t>ư</a:t>
            </a:r>
            <a:r>
              <a:rPr lang="en-US" altLang="en-US" sz="2800">
                <a:solidFill>
                  <a:schemeClr val="bg1"/>
                </a:solidFill>
                <a:latin typeface="Times New Roman" panose="02020603050405020304" charset="0"/>
                <a:cs typeface="Times New Roman" panose="02020603050405020304" charset="0"/>
              </a:rPr>
              <a:t>ời dùng. Tuy nhiên, việc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ảm bảo tính khả dụng của hệ thống là một thách thức lớn vì tính phức tạp trong thiết kế giao diện và sự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a dạng của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ối t</a:t>
            </a:r>
            <a:r>
              <a:rPr lang="en-US" altLang="en-US" sz="2800">
                <a:solidFill>
                  <a:schemeClr val="bg1"/>
                </a:solidFill>
                <a:latin typeface="Times New Roman" panose="02020603050405020304" charset="0"/>
                <a:cs typeface="Times New Roman" panose="02020603050405020304" charset="0"/>
              </a:rPr>
              <a:t>ư</a:t>
            </a:r>
            <a:r>
              <a:rPr lang="en-US" altLang="en-US" sz="2800">
                <a:solidFill>
                  <a:schemeClr val="bg1"/>
                </a:solidFill>
                <a:latin typeface="Times New Roman" panose="02020603050405020304" charset="0"/>
                <a:cs typeface="Times New Roman" panose="02020603050405020304" charset="0"/>
              </a:rPr>
              <a:t>ợng ng</a:t>
            </a:r>
            <a:r>
              <a:rPr lang="en-US" altLang="en-US" sz="2800">
                <a:solidFill>
                  <a:schemeClr val="bg1"/>
                </a:solidFill>
                <a:latin typeface="Times New Roman" panose="02020603050405020304" charset="0"/>
                <a:cs typeface="Times New Roman" panose="02020603050405020304" charset="0"/>
              </a:rPr>
              <a:t>ư</a:t>
            </a:r>
            <a:r>
              <a:rPr lang="en-US" altLang="en-US" sz="2800">
                <a:solidFill>
                  <a:schemeClr val="bg1"/>
                </a:solidFill>
                <a:latin typeface="Times New Roman" panose="02020603050405020304" charset="0"/>
                <a:cs typeface="Times New Roman" panose="02020603050405020304" charset="0"/>
              </a:rPr>
              <a:t>ời dùng.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ánh giá tính khả dụng giúp cải thiện trải nghiệm ng</a:t>
            </a:r>
            <a:r>
              <a:rPr lang="en-US" altLang="en-US" sz="2800">
                <a:solidFill>
                  <a:schemeClr val="bg1"/>
                </a:solidFill>
                <a:latin typeface="Times New Roman" panose="02020603050405020304" charset="0"/>
                <a:cs typeface="Times New Roman" panose="02020603050405020304" charset="0"/>
              </a:rPr>
              <a:t>ư</a:t>
            </a:r>
            <a:r>
              <a:rPr lang="en-US" altLang="en-US" sz="2800">
                <a:solidFill>
                  <a:schemeClr val="bg1"/>
                </a:solidFill>
                <a:latin typeface="Times New Roman" panose="02020603050405020304" charset="0"/>
                <a:cs typeface="Times New Roman" panose="02020603050405020304" charset="0"/>
              </a:rPr>
              <a:t>ời dùng, t</a:t>
            </a:r>
            <a:r>
              <a:rPr lang="en-US" altLang="en-US" sz="2800">
                <a:solidFill>
                  <a:schemeClr val="bg1"/>
                </a:solidFill>
                <a:latin typeface="Times New Roman" panose="02020603050405020304" charset="0"/>
                <a:cs typeface="Times New Roman" panose="02020603050405020304" charset="0"/>
              </a:rPr>
              <a:t>ă</a:t>
            </a:r>
            <a:r>
              <a:rPr lang="en-US" altLang="en-US" sz="2800">
                <a:solidFill>
                  <a:schemeClr val="bg1"/>
                </a:solidFill>
                <a:latin typeface="Times New Roman" panose="02020603050405020304" charset="0"/>
                <a:cs typeface="Times New Roman" panose="02020603050405020304" charset="0"/>
              </a:rPr>
              <a:t>ng mức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ộ hài lòng và lòng trung thành của khách hàng. Ph</a:t>
            </a:r>
            <a:r>
              <a:rPr lang="en-US" altLang="en-US" sz="2800">
                <a:solidFill>
                  <a:schemeClr val="bg1"/>
                </a:solidFill>
                <a:latin typeface="Times New Roman" panose="02020603050405020304" charset="0"/>
                <a:cs typeface="Times New Roman" panose="02020603050405020304" charset="0"/>
              </a:rPr>
              <a:t>ư</a:t>
            </a:r>
            <a:r>
              <a:rPr lang="en-US" altLang="en-US" sz="2800">
                <a:solidFill>
                  <a:schemeClr val="bg1"/>
                </a:solidFill>
                <a:latin typeface="Times New Roman" panose="02020603050405020304" charset="0"/>
                <a:cs typeface="Times New Roman" panose="02020603050405020304" charset="0"/>
              </a:rPr>
              <a:t>ơng pháp </a:t>
            </a:r>
            <a:r>
              <a:rPr lang="en-US" altLang="en-US" sz="2800">
                <a:solidFill>
                  <a:schemeClr val="bg1"/>
                </a:solidFill>
                <a:latin typeface="Times New Roman" panose="02020603050405020304" charset="0"/>
                <a:cs typeface="Times New Roman" panose="02020603050405020304" charset="0"/>
              </a:rPr>
              <a:t>đ</a:t>
            </a:r>
            <a:r>
              <a:rPr lang="en-US" altLang="en-US" sz="2800">
                <a:solidFill>
                  <a:schemeClr val="bg1"/>
                </a:solidFill>
                <a:latin typeface="Times New Roman" panose="02020603050405020304" charset="0"/>
                <a:cs typeface="Times New Roman" panose="02020603050405020304" charset="0"/>
              </a:rPr>
              <a:t>ánh giá dựa vào chuyên gia (expert-based evaluation) là một giải pháp hiệu quả, tiết kiệm chi phí, phù hợp với các tổ chức muốn tối </a:t>
            </a:r>
            <a:r>
              <a:rPr lang="en-US" altLang="en-US" sz="2800">
                <a:solidFill>
                  <a:schemeClr val="bg1"/>
                </a:solidFill>
                <a:latin typeface="Times New Roman" panose="02020603050405020304" charset="0"/>
                <a:cs typeface="Times New Roman" panose="02020603050405020304" charset="0"/>
              </a:rPr>
              <a:t>ư</a:t>
            </a:r>
            <a:r>
              <a:rPr lang="en-US" altLang="en-US" sz="2800">
                <a:solidFill>
                  <a:schemeClr val="bg1"/>
                </a:solidFill>
                <a:latin typeface="Times New Roman" panose="02020603050405020304" charset="0"/>
                <a:cs typeface="Times New Roman" panose="02020603050405020304" charset="0"/>
              </a:rPr>
              <a:t>u hóa sản phẩm mà không yêu cầu thử nghiệm trực tiếp với ng</a:t>
            </a:r>
            <a:r>
              <a:rPr lang="en-US" altLang="en-US" sz="2800">
                <a:solidFill>
                  <a:schemeClr val="bg1"/>
                </a:solidFill>
                <a:latin typeface="Times New Roman" panose="02020603050405020304" charset="0"/>
                <a:cs typeface="Times New Roman" panose="02020603050405020304" charset="0"/>
              </a:rPr>
              <a:t>ư</a:t>
            </a:r>
            <a:r>
              <a:rPr lang="en-US" altLang="en-US" sz="2800">
                <a:solidFill>
                  <a:schemeClr val="bg1"/>
                </a:solidFill>
                <a:latin typeface="Times New Roman" panose="02020603050405020304" charset="0"/>
                <a:cs typeface="Times New Roman" panose="02020603050405020304" charset="0"/>
              </a:rPr>
              <a:t>ời dùng thực.</a:t>
            </a:r>
            <a:endParaRPr lang="en-US"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494030" y="2425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a:t>
            </a:r>
            <a:r>
              <a:rPr lang="en-US" altLang="en-US" sz="2800">
                <a:solidFill>
                  <a:schemeClr val="bg1"/>
                </a:solidFill>
                <a:latin typeface="Segoe UI Black" panose="020B0A02040204020203" charset="0"/>
                <a:cs typeface="Segoe UI Black" panose="020B0A02040204020203" charset="0"/>
              </a:rPr>
              <a:t>ĐÍ</a:t>
            </a:r>
            <a:r>
              <a:rPr lang="en-US" altLang="en-US" sz="2800">
                <a:solidFill>
                  <a:schemeClr val="bg1"/>
                </a:solidFill>
                <a:latin typeface="Segoe UI Black" panose="020B0A02040204020203" charset="0"/>
                <a:cs typeface="Segoe UI Black" panose="020B0A02040204020203" charset="0"/>
              </a:rPr>
              <a:t>CH NGHI</a:t>
            </a:r>
            <a:r>
              <a:rPr lang="en-US" altLang="en-US" sz="2800">
                <a:solidFill>
                  <a:schemeClr val="bg1"/>
                </a:solidFill>
                <a:latin typeface="Segoe UI Black" panose="020B0A02040204020203" charset="0"/>
                <a:cs typeface="Segoe UI Black" panose="020B0A02040204020203" charset="0"/>
              </a:rPr>
              <a:t>Ê</a:t>
            </a:r>
            <a:r>
              <a:rPr lang="en-US" altLang="en-US" sz="2800">
                <a:solidFill>
                  <a:schemeClr val="bg1"/>
                </a:solidFill>
                <a:latin typeface="Segoe UI Black" panose="020B0A02040204020203" charset="0"/>
                <a:cs typeface="Segoe UI Black" panose="020B0A02040204020203" charset="0"/>
              </a:rPr>
              <a:t>N CỨU</a:t>
            </a:r>
            <a:endParaRPr lang="en-US" altLang="en-US" sz="2800">
              <a:solidFill>
                <a:schemeClr val="bg1"/>
              </a:solidFill>
              <a:latin typeface="Segoe UI Black" panose="020B0A02040204020203" charset="0"/>
              <a:cs typeface="Segoe UI Black" panose="020B0A02040204020203" charset="0"/>
            </a:endParaRPr>
          </a:p>
        </p:txBody>
      </p:sp>
      <p:sp>
        <p:nvSpPr>
          <p:cNvPr id="4" name="Text Box 3"/>
          <p:cNvSpPr txBox="1"/>
          <p:nvPr/>
        </p:nvSpPr>
        <p:spPr>
          <a:xfrm>
            <a:off x="640080" y="1222375"/>
            <a:ext cx="8093710" cy="829945"/>
          </a:xfrm>
          <a:prstGeom prst="rect">
            <a:avLst/>
          </a:prstGeom>
          <a:noFill/>
        </p:spPr>
        <p:txBody>
          <a:bodyPr wrap="square" rtlCol="0">
            <a:spAutoFit/>
          </a:bodyPr>
          <a:p>
            <a:pPr indent="0">
              <a:buNone/>
            </a:pPr>
            <a:r>
              <a:rPr lang="vi-VN" altLang="en-US" sz="2400">
                <a:solidFill>
                  <a:schemeClr val="bg1"/>
                </a:solidFill>
              </a:rPr>
              <a:t>1.     </a:t>
            </a:r>
            <a:r>
              <a:rPr lang="en-US" altLang="en-US" sz="2400">
                <a:solidFill>
                  <a:schemeClr val="bg1"/>
                </a:solidFill>
              </a:rPr>
              <a:t>Tìm hiểu, phân tích ph</a:t>
            </a:r>
            <a:r>
              <a:rPr lang="en-US" altLang="en-US" sz="2400">
                <a:solidFill>
                  <a:schemeClr val="bg1"/>
                </a:solidFill>
              </a:rPr>
              <a:t>ư</a:t>
            </a:r>
            <a:r>
              <a:rPr lang="en-US" altLang="en-US" sz="2400">
                <a:solidFill>
                  <a:schemeClr val="bg1"/>
                </a:solidFill>
              </a:rPr>
              <a:t>ơng pháp </a:t>
            </a:r>
            <a:r>
              <a:rPr lang="en-US" altLang="en-US" sz="2400">
                <a:solidFill>
                  <a:schemeClr val="bg1"/>
                </a:solidFill>
              </a:rPr>
              <a:t>đ</a:t>
            </a:r>
            <a:r>
              <a:rPr lang="en-US" altLang="en-US" sz="2400">
                <a:solidFill>
                  <a:schemeClr val="bg1"/>
                </a:solidFill>
              </a:rPr>
              <a:t>ánh giá tính khả dụng dựa trên chuyên gia.</a:t>
            </a:r>
            <a:endParaRPr lang="en-US" altLang="en-US" sz="2400">
              <a:solidFill>
                <a:schemeClr val="bg1"/>
              </a:solidFill>
            </a:endParaRPr>
          </a:p>
        </p:txBody>
      </p:sp>
      <p:sp>
        <p:nvSpPr>
          <p:cNvPr id="6" name="Text Box 5"/>
          <p:cNvSpPr txBox="1"/>
          <p:nvPr/>
        </p:nvSpPr>
        <p:spPr>
          <a:xfrm>
            <a:off x="64008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a:t>
            </a:r>
            <a:r>
              <a:rPr lang="en-US" altLang="en-US" sz="2400">
                <a:solidFill>
                  <a:schemeClr val="bg1"/>
                </a:solidFill>
              </a:rPr>
              <a:t>ư</a:t>
            </a:r>
            <a:r>
              <a:rPr lang="en-US" altLang="en-US" sz="2400">
                <a:solidFill>
                  <a:schemeClr val="bg1"/>
                </a:solidFill>
              </a:rPr>
              <a:t>ơng pháp (Heuristic Evaluation, Cognitive Walkthrough) vào GrabFood</a:t>
            </a:r>
            <a:endParaRPr lang="en-US" altLang="en-US" sz="2400">
              <a:solidFill>
                <a:schemeClr val="bg1"/>
              </a:solidFill>
            </a:endParaRPr>
          </a:p>
        </p:txBody>
      </p:sp>
      <p:sp>
        <p:nvSpPr>
          <p:cNvPr id="9" name="Text Box 8"/>
          <p:cNvSpPr txBox="1"/>
          <p:nvPr/>
        </p:nvSpPr>
        <p:spPr>
          <a:xfrm>
            <a:off x="64008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a:t>
            </a:r>
            <a:r>
              <a:rPr lang="en-US" altLang="en-US" sz="2400">
                <a:solidFill>
                  <a:schemeClr val="bg1"/>
                </a:solidFill>
              </a:rPr>
              <a:t>ề xuất giải pháp cải tiến trải nghiệm ng</a:t>
            </a:r>
            <a:r>
              <a:rPr lang="en-US" altLang="en-US" sz="2400">
                <a:solidFill>
                  <a:schemeClr val="bg1"/>
                </a:solidFill>
              </a:rPr>
              <a:t>ư</a:t>
            </a:r>
            <a:r>
              <a:rPr lang="en-US" altLang="en-US" sz="2400">
                <a:solidFill>
                  <a:schemeClr val="bg1"/>
                </a:solidFill>
              </a:rPr>
              <a:t>ời dùng</a:t>
            </a:r>
            <a:endParaRPr lang="en-US" altLang="en-US" sz="2400">
              <a:solidFill>
                <a:schemeClr val="bg1"/>
              </a:solidFill>
            </a:endParaRPr>
          </a:p>
        </p:txBody>
      </p:sp>
      <p:sp>
        <p:nvSpPr>
          <p:cNvPr id="15" name="Text Box 14"/>
          <p:cNvSpPr txBox="1"/>
          <p:nvPr/>
        </p:nvSpPr>
        <p:spPr>
          <a:xfrm>
            <a:off x="14766925" y="1700530"/>
            <a:ext cx="9618980" cy="119888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Các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Hệ thống Grab, bao gồm các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chính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ặt món </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tìm kiếm, thanh toán, và hỗ trợ khách hàng.</a:t>
            </a:r>
            <a:endParaRPr lang="en-US" altLang="en-US" sz="2400">
              <a:solidFill>
                <a:schemeClr val="bg1"/>
              </a:solidFill>
              <a:latin typeface="Times New Roman" panose="02020603050405020304" charset="0"/>
              <a:cs typeface="Times New Roman" panose="02020603050405020304" charset="0"/>
            </a:endParaRPr>
          </a:p>
        </p:txBody>
      </p:sp>
      <p:sp>
        <p:nvSpPr>
          <p:cNvPr id="16" name="Text Box 15"/>
          <p:cNvSpPr txBox="1"/>
          <p:nvPr/>
        </p:nvSpPr>
        <p:spPr>
          <a:xfrm>
            <a:off x="12441555"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14" name="Text Box 13"/>
          <p:cNvSpPr txBox="1"/>
          <p:nvPr/>
        </p:nvSpPr>
        <p:spPr>
          <a:xfrm>
            <a:off x="-6550025" y="30416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ỐI T</a:t>
            </a:r>
            <a:r>
              <a:rPr lang="en-US" altLang="en-US" sz="2400">
                <a:solidFill>
                  <a:schemeClr val="bg1"/>
                </a:solidFill>
                <a:latin typeface="Segoe UI Black" panose="020B0A02040204020203" charset="0"/>
                <a:cs typeface="Segoe UI Black" panose="020B0A02040204020203" charset="0"/>
              </a:rPr>
              <a:t>Ư</a:t>
            </a:r>
            <a:r>
              <a:rPr lang="en-US" altLang="en-US" sz="2400">
                <a:solidFill>
                  <a:schemeClr val="bg1"/>
                </a:solidFill>
                <a:latin typeface="Segoe UI Black" panose="020B0A02040204020203" charset="0"/>
                <a:cs typeface="Segoe UI Black" panose="020B0A02040204020203" charset="0"/>
              </a:rPr>
              <a:t>ỢNG V</a:t>
            </a:r>
            <a:r>
              <a:rPr lang="en-US" altLang="en-US" sz="2400">
                <a:solidFill>
                  <a:schemeClr val="bg1"/>
                </a:solidFill>
                <a:latin typeface="Segoe UI Black" panose="020B0A02040204020203" charset="0"/>
                <a:cs typeface="Segoe UI Black" panose="020B0A02040204020203" charset="0"/>
              </a:rPr>
              <a:t>À</a:t>
            </a:r>
            <a:r>
              <a:rPr lang="en-US" altLang="en-US" sz="2400">
                <a:solidFill>
                  <a:schemeClr val="bg1"/>
                </a:solidFill>
                <a:latin typeface="Segoe UI Black" panose="020B0A02040204020203" charset="0"/>
                <a:cs typeface="Segoe UI Black" panose="020B0A02040204020203" charset="0"/>
              </a:rPr>
              <a:t> PHẠM VI NGHI</a:t>
            </a:r>
            <a:r>
              <a:rPr lang="en-US" altLang="en-US" sz="2400">
                <a:solidFill>
                  <a:schemeClr val="bg1"/>
                </a:solidFill>
                <a:latin typeface="Segoe UI Black" panose="020B0A02040204020203" charset="0"/>
                <a:cs typeface="Segoe UI Black" panose="020B0A02040204020203" charset="0"/>
              </a:rPr>
              <a:t>Ê</a:t>
            </a:r>
            <a:r>
              <a:rPr lang="en-US" altLang="en-US" sz="2400">
                <a:solidFill>
                  <a:schemeClr val="bg1"/>
                </a:solidFill>
                <a:latin typeface="Segoe UI Black" panose="020B0A02040204020203" charset="0"/>
                <a:cs typeface="Segoe UI Black" panose="020B0A02040204020203" charset="0"/>
              </a:rPr>
              <a:t>N CỨU</a:t>
            </a:r>
            <a:endParaRPr lang="en-US" altLang="en-US" sz="2400">
              <a:solidFill>
                <a:schemeClr val="bg1"/>
              </a:solidFill>
              <a:latin typeface="Segoe UI Black" panose="020B0A02040204020203" charset="0"/>
              <a:cs typeface="Segoe UI Black" panose="020B0A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ĐÍCH NGHIÊN CỨU</a:t>
            </a:r>
            <a:endParaRPr lang="en-US" altLang="en-US" sz="2800">
              <a:solidFill>
                <a:schemeClr val="bg1"/>
              </a:solidFill>
              <a:latin typeface="Segoe UI Black" panose="020B0A02040204020203" charset="0"/>
              <a:cs typeface="Segoe UI Black" panose="020B0A02040204020203" charset="0"/>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ĐỐI TƯỢNG VÀ PHẠM VI NGHIÊN CỨU</a:t>
            </a:r>
            <a:endParaRPr lang="en-US" altLang="en-US" sz="2400">
              <a:solidFill>
                <a:schemeClr val="bg1"/>
              </a:solidFill>
              <a:latin typeface="Segoe UI Black" panose="020B0A02040204020203" charset="0"/>
              <a:cs typeface="Segoe UI Black" panose="020B0A02040204020203"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Đánh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7" name="Text Box 26"/>
          <p:cNvSpPr txBox="1"/>
          <p:nvPr/>
        </p:nvSpPr>
        <p:spPr>
          <a:xfrm>
            <a:off x="294005" y="-52197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31" name="Text Box 30"/>
          <p:cNvSpPr txBox="1"/>
          <p:nvPr/>
        </p:nvSpPr>
        <p:spPr>
          <a:xfrm>
            <a:off x="285115" y="-460375"/>
            <a:ext cx="561784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HIỆN THỰC HÓA NGHIÊN CỨU</a:t>
            </a:r>
            <a:endParaRPr lang="en-US" altLang="en-US" sz="2400">
              <a:solidFill>
                <a:schemeClr val="bg1"/>
              </a:solidFill>
              <a:latin typeface="Segoe UI Black" panose="020B0A02040204020203" charset="0"/>
              <a:cs typeface="Segoe UI Black" panose="020B0A02040204020203" charset="0"/>
            </a:endParaRPr>
          </a:p>
        </p:txBody>
      </p:sp>
      <p:sp>
        <p:nvSpPr>
          <p:cNvPr id="12" name="Text Box 11"/>
          <p:cNvSpPr txBox="1"/>
          <p:nvPr/>
        </p:nvSpPr>
        <p:spPr>
          <a:xfrm>
            <a:off x="-3596005" y="4519930"/>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Chuẩn bị đánh giá</a:t>
            </a:r>
            <a:endParaRPr lang="en-US" altLang="en-US" sz="2400">
              <a:solidFill>
                <a:schemeClr val="bg1"/>
              </a:solidFill>
              <a:latin typeface="Times New Roman" panose="02020603050405020304" charset="0"/>
              <a:cs typeface="Times New Roman" panose="02020603050405020304" charset="0"/>
            </a:endParaRPr>
          </a:p>
        </p:txBody>
      </p:sp>
      <p:sp>
        <p:nvSpPr>
          <p:cNvPr id="15" name="Text Box 14"/>
          <p:cNvSpPr txBox="1"/>
          <p:nvPr/>
        </p:nvSpPr>
        <p:spPr>
          <a:xfrm>
            <a:off x="-5327650" y="5193665"/>
            <a:ext cx="515366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tíh kết quả và đề xuất cải tiến</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122555" y="92075"/>
            <a:ext cx="70643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đánh giá dựa vào danh sách kiểm tra (checklist)  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pic>
        <p:nvPicPr>
          <p:cNvPr id="25" name="Picture 24" descr="z6229531108735_bcdbcc6903ffd0393349ab2ce79a9492"/>
          <p:cNvPicPr>
            <a:picLocks noChangeAspect="1"/>
          </p:cNvPicPr>
          <p:nvPr/>
        </p:nvPicPr>
        <p:blipFill>
          <a:blip r:embed="rId2"/>
          <a:stretch>
            <a:fillRect/>
          </a:stretch>
        </p:blipFill>
        <p:spPr>
          <a:xfrm>
            <a:off x="-2251710" y="2000250"/>
            <a:ext cx="2190750" cy="3533775"/>
          </a:xfrm>
          <a:prstGeom prst="rect">
            <a:avLst/>
          </a:prstGeom>
        </p:spPr>
      </p:pic>
      <p:pic>
        <p:nvPicPr>
          <p:cNvPr id="33" name="Picture 32"/>
          <p:cNvPicPr>
            <a:picLocks noChangeAspect="1"/>
          </p:cNvPicPr>
          <p:nvPr/>
        </p:nvPicPr>
        <p:blipFill>
          <a:blip r:embed="rId3"/>
          <a:stretch>
            <a:fillRect/>
          </a:stretch>
        </p:blipFill>
        <p:spPr>
          <a:xfrm>
            <a:off x="-2654935" y="2273935"/>
            <a:ext cx="2286000" cy="3743325"/>
          </a:xfrm>
          <a:prstGeom prst="rect">
            <a:avLst/>
          </a:prstGeom>
        </p:spPr>
      </p:pic>
      <p:sp>
        <p:nvSpPr>
          <p:cNvPr id="38" name="Text Box 37"/>
          <p:cNvSpPr txBox="1"/>
          <p:nvPr/>
        </p:nvSpPr>
        <p:spPr>
          <a:xfrm>
            <a:off x="-2283460" y="2017395"/>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Đặt xe</a:t>
            </a:r>
            <a:endParaRPr lang="en-US" altLang="en-US" sz="2000">
              <a:solidFill>
                <a:schemeClr val="bg1"/>
              </a:solidFill>
              <a:latin typeface="Times New Roman" panose="02020603050405020304" charset="0"/>
              <a:cs typeface="Times New Roman" panose="02020603050405020304" charset="0"/>
            </a:endParaRPr>
          </a:p>
        </p:txBody>
      </p:sp>
      <p:pic>
        <p:nvPicPr>
          <p:cNvPr id="37" name="Picture -2147482592" descr="Ảnh chụp màn hình 2025-01-01 210127"/>
          <p:cNvPicPr>
            <a:picLocks noChangeAspect="1"/>
          </p:cNvPicPr>
          <p:nvPr/>
        </p:nvPicPr>
        <p:blipFill>
          <a:blip r:embed="rId4"/>
          <a:stretch>
            <a:fillRect/>
          </a:stretch>
        </p:blipFill>
        <p:spPr>
          <a:xfrm>
            <a:off x="-2970847" y="2484120"/>
            <a:ext cx="2601595" cy="3676650"/>
          </a:xfrm>
          <a:prstGeom prst="rect">
            <a:avLst/>
          </a:prstGeom>
          <a:noFill/>
          <a:ln w="9525">
            <a:noFill/>
          </a:ln>
        </p:spPr>
      </p:pic>
      <p:pic>
        <p:nvPicPr>
          <p:cNvPr id="42" name="Picture 41"/>
          <p:cNvPicPr>
            <a:picLocks noChangeAspect="1"/>
          </p:cNvPicPr>
          <p:nvPr/>
        </p:nvPicPr>
        <p:blipFill>
          <a:blip r:embed="rId5"/>
          <a:stretch>
            <a:fillRect/>
          </a:stretch>
        </p:blipFill>
        <p:spPr>
          <a:xfrm>
            <a:off x="-2513330" y="2603500"/>
            <a:ext cx="2339340" cy="3413760"/>
          </a:xfrm>
          <a:prstGeom prst="rect">
            <a:avLst/>
          </a:prstGeom>
        </p:spPr>
      </p:pic>
      <p:sp>
        <p:nvSpPr>
          <p:cNvPr id="46" name="Text Box 45"/>
          <p:cNvSpPr txBox="1"/>
          <p:nvPr/>
        </p:nvSpPr>
        <p:spPr>
          <a:xfrm>
            <a:off x="-296989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Hủy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xe</a:t>
            </a:r>
            <a:endParaRPr lang="en-US" altLang="en-US" sz="2000">
              <a:solidFill>
                <a:schemeClr val="bg1"/>
              </a:solidFill>
              <a:latin typeface="Times New Roman" panose="02020603050405020304" charset="0"/>
              <a:cs typeface="Times New Roman" panose="02020603050405020304" charset="0"/>
            </a:endParaRPr>
          </a:p>
        </p:txBody>
      </p:sp>
      <p:pic>
        <p:nvPicPr>
          <p:cNvPr id="45" name="Picture 44"/>
          <p:cNvPicPr>
            <a:picLocks noChangeAspect="1"/>
          </p:cNvPicPr>
          <p:nvPr/>
        </p:nvPicPr>
        <p:blipFill>
          <a:blip r:embed="rId6"/>
          <a:stretch>
            <a:fillRect/>
          </a:stretch>
        </p:blipFill>
        <p:spPr>
          <a:xfrm>
            <a:off x="-2002790" y="2416175"/>
            <a:ext cx="1828800" cy="3638550"/>
          </a:xfrm>
          <a:prstGeom prst="rect">
            <a:avLst/>
          </a:prstGeom>
        </p:spPr>
      </p:pic>
      <p:sp>
        <p:nvSpPr>
          <p:cNvPr id="48" name="Text Box 47"/>
          <p:cNvSpPr txBox="1"/>
          <p:nvPr/>
        </p:nvSpPr>
        <p:spPr>
          <a:xfrm>
            <a:off x="-300291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Giao diện chung</a:t>
            </a:r>
            <a:endParaRPr lang="en-US" altLang="en-US" sz="2000">
              <a:solidFill>
                <a:schemeClr val="bg1"/>
              </a:solidFill>
              <a:latin typeface="Times New Roman" panose="02020603050405020304" charset="0"/>
              <a:cs typeface="Times New Roman" panose="02020603050405020304" charset="0"/>
            </a:endParaRPr>
          </a:p>
        </p:txBody>
      </p:sp>
      <p:pic>
        <p:nvPicPr>
          <p:cNvPr id="49" name="Picture 48"/>
          <p:cNvPicPr>
            <a:picLocks noChangeAspect="1"/>
          </p:cNvPicPr>
          <p:nvPr/>
        </p:nvPicPr>
        <p:blipFill>
          <a:blip r:embed="rId7"/>
          <a:stretch>
            <a:fillRect/>
          </a:stretch>
        </p:blipFill>
        <p:spPr>
          <a:xfrm>
            <a:off x="294005" y="7181850"/>
            <a:ext cx="1762125" cy="3343275"/>
          </a:xfrm>
          <a:prstGeom prst="rect">
            <a:avLst/>
          </a:prstGeom>
        </p:spPr>
      </p:pic>
      <p:pic>
        <p:nvPicPr>
          <p:cNvPr id="51" name="Picture 50"/>
          <p:cNvPicPr>
            <a:picLocks noChangeAspect="1"/>
          </p:cNvPicPr>
          <p:nvPr/>
        </p:nvPicPr>
        <p:blipFill>
          <a:blip r:embed="rId8"/>
          <a:stretch>
            <a:fillRect/>
          </a:stretch>
        </p:blipFill>
        <p:spPr>
          <a:xfrm>
            <a:off x="2390775" y="8263255"/>
            <a:ext cx="1695450" cy="3343275"/>
          </a:xfrm>
          <a:prstGeom prst="rect">
            <a:avLst/>
          </a:prstGeom>
        </p:spPr>
      </p:pic>
      <p:pic>
        <p:nvPicPr>
          <p:cNvPr id="52" name="Picture 51"/>
          <p:cNvPicPr>
            <a:picLocks noChangeAspect="1"/>
          </p:cNvPicPr>
          <p:nvPr/>
        </p:nvPicPr>
        <p:blipFill>
          <a:blip r:embed="rId9"/>
          <a:stretch>
            <a:fillRect/>
          </a:stretch>
        </p:blipFill>
        <p:spPr>
          <a:xfrm>
            <a:off x="4358005" y="9739630"/>
            <a:ext cx="1790700" cy="3380740"/>
          </a:xfrm>
          <a:prstGeom prst="rect">
            <a:avLst/>
          </a:prstGeom>
        </p:spPr>
      </p:pic>
      <p:pic>
        <p:nvPicPr>
          <p:cNvPr id="53" name="Picture 52"/>
          <p:cNvPicPr>
            <a:picLocks noChangeAspect="1"/>
          </p:cNvPicPr>
          <p:nvPr/>
        </p:nvPicPr>
        <p:blipFill>
          <a:blip r:embed="rId10"/>
          <a:stretch>
            <a:fillRect/>
          </a:stretch>
        </p:blipFill>
        <p:spPr>
          <a:xfrm>
            <a:off x="6372225" y="11002010"/>
            <a:ext cx="1771650" cy="3382645"/>
          </a:xfrm>
          <a:prstGeom prst="rect">
            <a:avLst/>
          </a:prstGeom>
        </p:spPr>
      </p:pic>
      <p:sp>
        <p:nvSpPr>
          <p:cNvPr id="57" name="Text Box 56"/>
          <p:cNvSpPr txBox="1"/>
          <p:nvPr/>
        </p:nvSpPr>
        <p:spPr>
          <a:xfrm>
            <a:off x="-2182495" y="209169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Nhập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ịa chỉ</a:t>
            </a:r>
            <a:endParaRPr lang="en-US" altLang="en-US" sz="2000">
              <a:solidFill>
                <a:schemeClr val="bg1"/>
              </a:solidFill>
              <a:latin typeface="Times New Roman" panose="02020603050405020304" charset="0"/>
              <a:cs typeface="Times New Roman" panose="02020603050405020304" charset="0"/>
            </a:endParaRPr>
          </a:p>
        </p:txBody>
      </p:sp>
      <p:sp>
        <p:nvSpPr>
          <p:cNvPr id="58" name="Text Box 57"/>
          <p:cNvSpPr txBox="1"/>
          <p:nvPr/>
        </p:nvSpPr>
        <p:spPr>
          <a:xfrm>
            <a:off x="-2138680" y="355600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Thanh toán</a:t>
            </a:r>
            <a:endParaRPr lang="en-US" altLang="en-US" sz="2000">
              <a:solidFill>
                <a:schemeClr val="bg1"/>
              </a:solidFill>
              <a:latin typeface="Times New Roman" panose="02020603050405020304" charset="0"/>
              <a:cs typeface="Times New Roman" panose="02020603050405020304" charset="0"/>
            </a:endParaRPr>
          </a:p>
        </p:txBody>
      </p:sp>
      <p:sp>
        <p:nvSpPr>
          <p:cNvPr id="61" name="Text Box 60"/>
          <p:cNvSpPr txBox="1"/>
          <p:nvPr/>
        </p:nvSpPr>
        <p:spPr>
          <a:xfrm>
            <a:off x="285115" y="1233170"/>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7. Flexibility and efficiency of use</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(Tính linh hoạt và hiệu quả sử dụng)</a:t>
            </a:r>
            <a:endParaRPr lang="en-US" altLang="en-US" sz="2400">
              <a:solidFill>
                <a:schemeClr val="bg1"/>
              </a:solidFill>
              <a:latin typeface="Times New Roman" panose="02020603050405020304" charset="0"/>
              <a:cs typeface="Times New Roman" panose="02020603050405020304" charset="0"/>
            </a:endParaRPr>
          </a:p>
        </p:txBody>
      </p:sp>
      <p:sp>
        <p:nvSpPr>
          <p:cNvPr id="63" name="Text Box 62"/>
          <p:cNvSpPr txBox="1"/>
          <p:nvPr/>
        </p:nvSpPr>
        <p:spPr>
          <a:xfrm>
            <a:off x="-3430270" y="187515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Danh sách lịch sử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hàng</a:t>
            </a:r>
            <a:endParaRPr lang="en-US" altLang="en-US" sz="2000">
              <a:solidFill>
                <a:schemeClr val="bg1"/>
              </a:solidFill>
              <a:latin typeface="Times New Roman" panose="02020603050405020304" charset="0"/>
              <a:cs typeface="Times New Roman" panose="02020603050405020304" charset="0"/>
            </a:endParaRPr>
          </a:p>
        </p:txBody>
      </p:sp>
      <p:sp>
        <p:nvSpPr>
          <p:cNvPr id="67" name="Text Box 66"/>
          <p:cNvSpPr txBox="1"/>
          <p:nvPr/>
        </p:nvSpPr>
        <p:spPr>
          <a:xfrm>
            <a:off x="-3373755" y="3197860"/>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Các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u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ãi</a:t>
            </a:r>
            <a:endParaRPr lang="en-US" altLang="en-US" sz="2000">
              <a:solidFill>
                <a:schemeClr val="bg1"/>
              </a:solidFill>
              <a:latin typeface="Times New Roman" panose="02020603050405020304" charset="0"/>
              <a:cs typeface="Times New Roman" panose="02020603050405020304" charset="0"/>
            </a:endParaRPr>
          </a:p>
        </p:txBody>
      </p:sp>
      <p:sp>
        <p:nvSpPr>
          <p:cNvPr id="68" name="Text Box 67"/>
          <p:cNvSpPr txBox="1"/>
          <p:nvPr/>
        </p:nvSpPr>
        <p:spPr>
          <a:xfrm>
            <a:off x="12252960" y="3688715"/>
            <a:ext cx="8247380" cy="193802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Các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u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ãi </a:t>
            </a:r>
            <a:r>
              <a:rPr lang="en-US" altLang="en-US" sz="2000">
                <a:solidFill>
                  <a:schemeClr val="bg1"/>
                </a:solidFill>
                <a:latin typeface="Times New Roman" panose="02020603050405020304" charset="0"/>
                <a:cs typeface="Times New Roman" panose="02020603050405020304" charset="0"/>
              </a:rPr>
              <a:t>đư</a:t>
            </a:r>
            <a:r>
              <a:rPr lang="en-US" altLang="en-US" sz="2000">
                <a:solidFill>
                  <a:schemeClr val="bg1"/>
                </a:solidFill>
                <a:latin typeface="Times New Roman" panose="02020603050405020304" charset="0"/>
                <a:cs typeface="Times New Roman" panose="02020603050405020304" charset="0"/>
              </a:rPr>
              <a:t>ợc trình bày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trong một mục riêng biệt, dễ nhận diện qua biểu t</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ợng hoặc màu sắc nổi bật.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không cần nhớ mã giảm giá hoặc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iều kiện áp dụng, vì tất cả thông tin liên quan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ều </a:t>
            </a:r>
            <a:r>
              <a:rPr lang="en-US" altLang="en-US" sz="2000">
                <a:solidFill>
                  <a:schemeClr val="bg1"/>
                </a:solidFill>
                <a:latin typeface="Times New Roman" panose="02020603050405020304" charset="0"/>
                <a:cs typeface="Times New Roman" panose="02020603050405020304" charset="0"/>
              </a:rPr>
              <a:t>đư</a:t>
            </a:r>
            <a:r>
              <a:rPr lang="en-US" altLang="en-US" sz="2000">
                <a:solidFill>
                  <a:schemeClr val="bg1"/>
                </a:solidFill>
                <a:latin typeface="Times New Roman" panose="02020603050405020304" charset="0"/>
                <a:cs typeface="Times New Roman" panose="02020603050405020304" charset="0"/>
              </a:rPr>
              <a:t>ợc hiển thị ngay trong ứng dụng.</a:t>
            </a:r>
            <a:endParaRPr lang="en-US" altLang="en-US" sz="2000">
              <a:solidFill>
                <a:schemeClr val="bg1"/>
              </a:solidFill>
              <a:latin typeface="Times New Roman" panose="02020603050405020304" charset="0"/>
              <a:cs typeface="Times New Roman" panose="02020603050405020304" charset="0"/>
            </a:endParaRPr>
          </a:p>
        </p:txBody>
      </p:sp>
      <p:pic>
        <p:nvPicPr>
          <p:cNvPr id="62" name="Picture 61" descr="z6231948063097_4c791274d2498a2979827732d54f8393"/>
          <p:cNvPicPr>
            <a:picLocks noChangeAspect="1"/>
          </p:cNvPicPr>
          <p:nvPr/>
        </p:nvPicPr>
        <p:blipFill>
          <a:blip r:embed="rId11"/>
          <a:srcRect b="6574"/>
          <a:stretch>
            <a:fillRect/>
          </a:stretch>
        </p:blipFill>
        <p:spPr>
          <a:xfrm>
            <a:off x="12560935" y="1288415"/>
            <a:ext cx="2169160" cy="3231515"/>
          </a:xfrm>
          <a:prstGeom prst="rect">
            <a:avLst/>
          </a:prstGeom>
        </p:spPr>
      </p:pic>
      <p:pic>
        <p:nvPicPr>
          <p:cNvPr id="72" name="Picture 71" descr="z6231948063098_aecb30b991750bb5ae0ee0cfab7d06d0"/>
          <p:cNvPicPr>
            <a:picLocks noChangeAspect="1"/>
          </p:cNvPicPr>
          <p:nvPr/>
        </p:nvPicPr>
        <p:blipFill>
          <a:blip r:embed="rId12"/>
          <a:srcRect b="5968"/>
          <a:stretch>
            <a:fillRect/>
          </a:stretch>
        </p:blipFill>
        <p:spPr>
          <a:xfrm>
            <a:off x="-1911985" y="3679190"/>
            <a:ext cx="1737995" cy="3042920"/>
          </a:xfrm>
          <a:prstGeom prst="rect">
            <a:avLst/>
          </a:prstGeom>
        </p:spPr>
      </p:pic>
      <p:sp>
        <p:nvSpPr>
          <p:cNvPr id="24" name="Text Box 23"/>
          <p:cNvSpPr txBox="1"/>
          <p:nvPr/>
        </p:nvSpPr>
        <p:spPr>
          <a:xfrm>
            <a:off x="12365990" y="1693545"/>
            <a:ext cx="8247380" cy="2245360"/>
          </a:xfrm>
          <a:prstGeom prst="rect">
            <a:avLst/>
          </a:prstGeom>
          <a:noFill/>
        </p:spPr>
        <p:txBody>
          <a:bodyPr wrap="square" rtlCol="0">
            <a:spAutoFit/>
          </a:bodyPr>
          <a:p>
            <a:pPr>
              <a:lnSpc>
                <a:spcPct val="150000"/>
              </a:lnSpc>
            </a:pPr>
            <a:r>
              <a:rPr lang="vi-VN" altLang="en-US" sz="2000">
                <a:solidFill>
                  <a:schemeClr val="bg1"/>
                </a:solidFill>
                <a:latin typeface="Times New Roman" panose="02020603050405020304" charset="0"/>
                <a:cs typeface="Times New Roman" panose="02020603050405020304" charset="0"/>
              </a:rPr>
              <a:t>H</a:t>
            </a:r>
            <a:r>
              <a:rPr lang="en-US" altLang="en-US" sz="2000">
                <a:solidFill>
                  <a:schemeClr val="bg1"/>
                </a:solidFill>
                <a:latin typeface="Times New Roman" panose="02020603050405020304" charset="0"/>
                <a:cs typeface="Times New Roman" panose="02020603050405020304" charset="0"/>
              </a:rPr>
              <a:t>iển thị </a:t>
            </a:r>
            <a:r>
              <a:rPr lang="vi-VN" altLang="en-US" sz="2000">
                <a:solidFill>
                  <a:schemeClr val="bg1"/>
                </a:solidFill>
                <a:latin typeface="Times New Roman" panose="02020603050405020304" charset="0"/>
                <a:cs typeface="Times New Roman" panose="02020603050405020304" charset="0"/>
              </a:rPr>
              <a:t> rõ </a:t>
            </a:r>
            <a:r>
              <a:rPr lang="en-US" altLang="en-US" sz="2000">
                <a:solidFill>
                  <a:schemeClr val="bg1"/>
                </a:solidFill>
                <a:latin typeface="Times New Roman" panose="02020603050405020304" charset="0"/>
                <a:cs typeface="Times New Roman" panose="02020603050405020304" charset="0"/>
              </a:rPr>
              <a:t>các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ã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tr</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ớc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ó, bao gồm các chi tiết nh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 thời gian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hàng, thông tin sản phẩm/dịch vụ, và trạng thái hoàn thành.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không cần nhớ chi tiết các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tr</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ớc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ây</a:t>
            </a:r>
            <a:r>
              <a:rPr lang="vi-VN" altLang="en-US" sz="2000">
                <a:solidFill>
                  <a:schemeClr val="bg1"/>
                </a:solidFill>
                <a:latin typeface="Times New Roman" panose="02020603050405020304" charset="0"/>
                <a:cs typeface="Times New Roman" panose="02020603050405020304" charset="0"/>
              </a:rPr>
              <a:t>,</a:t>
            </a:r>
            <a:r>
              <a:rPr lang="en-US" altLang="en-US" sz="2000">
                <a:solidFill>
                  <a:schemeClr val="bg1"/>
                </a:solidFill>
                <a:latin typeface="Times New Roman" panose="02020603050405020304" charset="0"/>
                <a:cs typeface="Times New Roman" panose="02020603050405020304" charset="0"/>
              </a:rPr>
              <a:t> chỉ cần chọn từ danh sách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ã hiển thị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tra cứu thông tin.</a:t>
            </a:r>
            <a:endParaRPr lang="en-US" altLang="en-US" sz="2000">
              <a:solidFill>
                <a:schemeClr val="bg1"/>
              </a:solidFill>
              <a:latin typeface="Times New Roman" panose="02020603050405020304" charset="0"/>
              <a:cs typeface="Times New Roman" panose="02020603050405020304" charset="0"/>
            </a:endParaRPr>
          </a:p>
          <a:p>
            <a:endParaRPr lang="en-US" altLang="en-US" sz="2000">
              <a:solidFill>
                <a:schemeClr val="bg1"/>
              </a:solidFill>
              <a:latin typeface="Times New Roman" panose="02020603050405020304" charset="0"/>
              <a:cs typeface="Times New Roman" panose="02020603050405020304" charset="0"/>
            </a:endParaRPr>
          </a:p>
        </p:txBody>
      </p:sp>
      <p:sp>
        <p:nvSpPr>
          <p:cNvPr id="35" name="Text Box 34"/>
          <p:cNvSpPr txBox="1"/>
          <p:nvPr/>
        </p:nvSpPr>
        <p:spPr>
          <a:xfrm>
            <a:off x="421005" y="187515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Các tính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tùy chỉnh</a:t>
            </a:r>
            <a:endParaRPr lang="en-US" altLang="en-US" sz="2000">
              <a:solidFill>
                <a:schemeClr val="bg1"/>
              </a:solidFill>
              <a:latin typeface="Times New Roman" panose="02020603050405020304" charset="0"/>
              <a:cs typeface="Times New Roman" panose="02020603050405020304" charset="0"/>
            </a:endParaRPr>
          </a:p>
        </p:txBody>
      </p:sp>
      <p:sp>
        <p:nvSpPr>
          <p:cNvPr id="39" name="Text Box 38"/>
          <p:cNvSpPr txBox="1"/>
          <p:nvPr/>
        </p:nvSpPr>
        <p:spPr>
          <a:xfrm>
            <a:off x="4051935" y="1744345"/>
            <a:ext cx="6878955" cy="2399665"/>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Cá nhân hóa trải nghiệm:</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vi-VN" altLang="en-US" sz="2000">
                <a:solidFill>
                  <a:schemeClr val="bg1"/>
                </a:solidFill>
                <a:latin typeface="Times New Roman" panose="02020603050405020304" charset="0"/>
                <a:cs typeface="Times New Roman" panose="02020603050405020304" charset="0"/>
              </a:rPr>
              <a:t>Các</a:t>
            </a:r>
            <a:r>
              <a:rPr lang="en-US" altLang="en-US" sz="2000">
                <a:solidFill>
                  <a:schemeClr val="bg1"/>
                </a:solidFill>
                <a:latin typeface="Times New Roman" panose="02020603050405020304" charset="0"/>
                <a:cs typeface="Times New Roman" panose="02020603050405020304" charset="0"/>
              </a:rPr>
              <a:t> dịch vụ/danh mục dựa trên lịch sử sử dụng.</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Cung cấp khả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l</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u lại các tùy chọn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a thích</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ịa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iểm yêu thích", "Món </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a thích", "Ph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ơng thức thanh toán mặc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tên các tùy chọn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dễ hiểu</a:t>
            </a:r>
            <a:endParaRPr lang="en-US" altLang="en-US" sz="2000">
              <a:solidFill>
                <a:schemeClr val="bg1"/>
              </a:solidFill>
              <a:latin typeface="Times New Roman" panose="02020603050405020304" charset="0"/>
              <a:cs typeface="Times New Roman" panose="02020603050405020304" charset="0"/>
            </a:endParaRPr>
          </a:p>
        </p:txBody>
      </p:sp>
      <p:pic>
        <p:nvPicPr>
          <p:cNvPr id="41" name="Picture 40" descr="z6232052014181_982e02c41e6f2cf292975e2fa2d23af9"/>
          <p:cNvPicPr>
            <a:picLocks noChangeAspect="1"/>
          </p:cNvPicPr>
          <p:nvPr/>
        </p:nvPicPr>
        <p:blipFill>
          <a:blip r:embed="rId13"/>
          <a:srcRect b="6542"/>
          <a:stretch>
            <a:fillRect/>
          </a:stretch>
        </p:blipFill>
        <p:spPr>
          <a:xfrm>
            <a:off x="574040" y="2300605"/>
            <a:ext cx="2263140" cy="4108450"/>
          </a:xfrm>
          <a:prstGeom prst="rect">
            <a:avLst/>
          </a:prstGeom>
        </p:spPr>
      </p:pic>
      <p:pic>
        <p:nvPicPr>
          <p:cNvPr id="47" name="Picture 46"/>
          <p:cNvPicPr>
            <a:picLocks noChangeAspect="1"/>
          </p:cNvPicPr>
          <p:nvPr/>
        </p:nvPicPr>
        <p:blipFill>
          <a:blip r:embed="rId14"/>
          <a:stretch>
            <a:fillRect/>
          </a:stretch>
        </p:blipFill>
        <p:spPr>
          <a:xfrm>
            <a:off x="2837180" y="14384655"/>
            <a:ext cx="2052955" cy="4326255"/>
          </a:xfrm>
          <a:prstGeom prst="rect">
            <a:avLst/>
          </a:prstGeom>
        </p:spPr>
      </p:pic>
      <p:sp>
        <p:nvSpPr>
          <p:cNvPr id="50" name="Text Box 49"/>
          <p:cNvSpPr txBox="1"/>
          <p:nvPr/>
        </p:nvSpPr>
        <p:spPr>
          <a:xfrm>
            <a:off x="12192000" y="1744345"/>
            <a:ext cx="6276340" cy="1476375"/>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lại" hoặc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hàng nhanh" trong lịch sử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a:t>
            </a:r>
            <a:r>
              <a:rPr lang="vi-VN" altLang="en-US" sz="2000">
                <a:solidFill>
                  <a:schemeClr val="bg1"/>
                </a:solidFill>
                <a:latin typeface="Times New Roman" panose="02020603050405020304" charset="0"/>
                <a:cs typeface="Times New Roman" panose="02020603050405020304" charset="0"/>
              </a:rPr>
              <a:t>  khi xem lại đơn </a:t>
            </a:r>
            <a:r>
              <a:rPr lang="en-US" altLang="en-US" sz="2000">
                <a:solidFill>
                  <a:schemeClr val="bg1"/>
                </a:solidFill>
                <a:latin typeface="Times New Roman" panose="02020603050405020304" charset="0"/>
                <a:cs typeface="Times New Roman" panose="02020603050405020304" charset="0"/>
              </a:rPr>
              <a:t> giúp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dễ dàng chọn lại các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tr</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ớc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ó.</a:t>
            </a:r>
            <a:endParaRPr lang="en-US" altLang="en-US" sz="2000">
              <a:solidFill>
                <a:schemeClr val="bg1"/>
              </a:solidFill>
              <a:latin typeface="Times New Roman" panose="02020603050405020304" charset="0"/>
              <a:cs typeface="Times New Roman" panose="02020603050405020304" charset="0"/>
            </a:endParaRPr>
          </a:p>
        </p:txBody>
      </p:sp>
      <p:sp>
        <p:nvSpPr>
          <p:cNvPr id="54" name="Text Box 53"/>
          <p:cNvSpPr txBox="1"/>
          <p:nvPr/>
        </p:nvSpPr>
        <p:spPr>
          <a:xfrm>
            <a:off x="-3896995" y="1988820"/>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hàng nhanh</a:t>
            </a:r>
            <a:endParaRPr lang="en-US" altLang="en-US" sz="2000">
              <a:solidFill>
                <a:schemeClr val="bg1"/>
              </a:solidFill>
              <a:latin typeface="Times New Roman" panose="02020603050405020304" charset="0"/>
              <a:cs typeface="Times New Roman" panose="02020603050405020304" charset="0"/>
            </a:endParaRPr>
          </a:p>
        </p:txBody>
      </p:sp>
      <p:sp>
        <p:nvSpPr>
          <p:cNvPr id="55" name="Text Box 54"/>
          <p:cNvSpPr txBox="1"/>
          <p:nvPr/>
        </p:nvSpPr>
        <p:spPr>
          <a:xfrm>
            <a:off x="13308965" y="1360170"/>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6. Recognition rather than recall</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(Nhận biết thay vì ghi nhớ)</a:t>
            </a:r>
            <a:endParaRPr lang="en-US" altLang="en-US" sz="24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ĐÍCH NGHIÊN CỨU</a:t>
            </a:r>
            <a:endParaRPr lang="en-US" altLang="en-US" sz="2800">
              <a:solidFill>
                <a:schemeClr val="bg1"/>
              </a:solidFill>
              <a:latin typeface="Segoe UI Black" panose="020B0A02040204020203" charset="0"/>
              <a:cs typeface="Segoe UI Black" panose="020B0A02040204020203" charset="0"/>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ĐỐI TƯỢNG VÀ PHẠM VI NGHIÊN CỨU</a:t>
            </a:r>
            <a:endParaRPr lang="en-US" altLang="en-US" sz="2400">
              <a:solidFill>
                <a:schemeClr val="bg1"/>
              </a:solidFill>
              <a:latin typeface="Segoe UI Black" panose="020B0A02040204020203" charset="0"/>
              <a:cs typeface="Segoe UI Black" panose="020B0A02040204020203"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Đánh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7" name="Text Box 26"/>
          <p:cNvSpPr txBox="1"/>
          <p:nvPr/>
        </p:nvSpPr>
        <p:spPr>
          <a:xfrm>
            <a:off x="294005" y="-52197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31" name="Text Box 30"/>
          <p:cNvSpPr txBox="1"/>
          <p:nvPr/>
        </p:nvSpPr>
        <p:spPr>
          <a:xfrm>
            <a:off x="285115" y="-460375"/>
            <a:ext cx="561784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HIỆN THỰC HÓA NGHIÊN CỨU</a:t>
            </a:r>
            <a:endParaRPr lang="en-US" altLang="en-US" sz="2400">
              <a:solidFill>
                <a:schemeClr val="bg1"/>
              </a:solidFill>
              <a:latin typeface="Segoe UI Black" panose="020B0A02040204020203" charset="0"/>
              <a:cs typeface="Segoe UI Black" panose="020B0A02040204020203" charset="0"/>
            </a:endParaRPr>
          </a:p>
        </p:txBody>
      </p:sp>
      <p:sp>
        <p:nvSpPr>
          <p:cNvPr id="12" name="Text Box 11"/>
          <p:cNvSpPr txBox="1"/>
          <p:nvPr/>
        </p:nvSpPr>
        <p:spPr>
          <a:xfrm>
            <a:off x="-3596005" y="4519930"/>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Chuẩn bị đánh giá</a:t>
            </a:r>
            <a:endParaRPr lang="en-US" altLang="en-US" sz="2400">
              <a:solidFill>
                <a:schemeClr val="bg1"/>
              </a:solidFill>
              <a:latin typeface="Times New Roman" panose="02020603050405020304" charset="0"/>
              <a:cs typeface="Times New Roman" panose="02020603050405020304" charset="0"/>
            </a:endParaRPr>
          </a:p>
        </p:txBody>
      </p:sp>
      <p:sp>
        <p:nvSpPr>
          <p:cNvPr id="15" name="Text Box 14"/>
          <p:cNvSpPr txBox="1"/>
          <p:nvPr/>
        </p:nvSpPr>
        <p:spPr>
          <a:xfrm>
            <a:off x="-5327650" y="5193665"/>
            <a:ext cx="515366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tíh kết quả và đề xuất cải tiến</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122555" y="92075"/>
            <a:ext cx="70643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đánh giá dựa vào danh sách kiểm tra (checklist)  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pic>
        <p:nvPicPr>
          <p:cNvPr id="25" name="Picture 24" descr="z6229531108735_bcdbcc6903ffd0393349ab2ce79a9492"/>
          <p:cNvPicPr>
            <a:picLocks noChangeAspect="1"/>
          </p:cNvPicPr>
          <p:nvPr/>
        </p:nvPicPr>
        <p:blipFill>
          <a:blip r:embed="rId2"/>
          <a:stretch>
            <a:fillRect/>
          </a:stretch>
        </p:blipFill>
        <p:spPr>
          <a:xfrm>
            <a:off x="-2251710" y="2000250"/>
            <a:ext cx="2190750" cy="3533775"/>
          </a:xfrm>
          <a:prstGeom prst="rect">
            <a:avLst/>
          </a:prstGeom>
        </p:spPr>
      </p:pic>
      <p:pic>
        <p:nvPicPr>
          <p:cNvPr id="33" name="Picture 32"/>
          <p:cNvPicPr>
            <a:picLocks noChangeAspect="1"/>
          </p:cNvPicPr>
          <p:nvPr/>
        </p:nvPicPr>
        <p:blipFill>
          <a:blip r:embed="rId3"/>
          <a:stretch>
            <a:fillRect/>
          </a:stretch>
        </p:blipFill>
        <p:spPr>
          <a:xfrm>
            <a:off x="-2654935" y="2273935"/>
            <a:ext cx="2286000" cy="3743325"/>
          </a:xfrm>
          <a:prstGeom prst="rect">
            <a:avLst/>
          </a:prstGeom>
        </p:spPr>
      </p:pic>
      <p:sp>
        <p:nvSpPr>
          <p:cNvPr id="38" name="Text Box 37"/>
          <p:cNvSpPr txBox="1"/>
          <p:nvPr/>
        </p:nvSpPr>
        <p:spPr>
          <a:xfrm>
            <a:off x="-2283460" y="2017395"/>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Đặt xe</a:t>
            </a:r>
            <a:endParaRPr lang="en-US" altLang="en-US" sz="2000">
              <a:solidFill>
                <a:schemeClr val="bg1"/>
              </a:solidFill>
              <a:latin typeface="Times New Roman" panose="02020603050405020304" charset="0"/>
              <a:cs typeface="Times New Roman" panose="02020603050405020304" charset="0"/>
            </a:endParaRPr>
          </a:p>
        </p:txBody>
      </p:sp>
      <p:pic>
        <p:nvPicPr>
          <p:cNvPr id="37" name="Picture -2147482592" descr="Ảnh chụp màn hình 2025-01-01 210127"/>
          <p:cNvPicPr>
            <a:picLocks noChangeAspect="1"/>
          </p:cNvPicPr>
          <p:nvPr/>
        </p:nvPicPr>
        <p:blipFill>
          <a:blip r:embed="rId4"/>
          <a:stretch>
            <a:fillRect/>
          </a:stretch>
        </p:blipFill>
        <p:spPr>
          <a:xfrm>
            <a:off x="-2970847" y="2484120"/>
            <a:ext cx="2601595" cy="3676650"/>
          </a:xfrm>
          <a:prstGeom prst="rect">
            <a:avLst/>
          </a:prstGeom>
          <a:noFill/>
          <a:ln w="9525">
            <a:noFill/>
          </a:ln>
        </p:spPr>
      </p:pic>
      <p:pic>
        <p:nvPicPr>
          <p:cNvPr id="42" name="Picture 41"/>
          <p:cNvPicPr>
            <a:picLocks noChangeAspect="1"/>
          </p:cNvPicPr>
          <p:nvPr/>
        </p:nvPicPr>
        <p:blipFill>
          <a:blip r:embed="rId5"/>
          <a:stretch>
            <a:fillRect/>
          </a:stretch>
        </p:blipFill>
        <p:spPr>
          <a:xfrm>
            <a:off x="-2513330" y="2603500"/>
            <a:ext cx="2339340" cy="3413760"/>
          </a:xfrm>
          <a:prstGeom prst="rect">
            <a:avLst/>
          </a:prstGeom>
        </p:spPr>
      </p:pic>
      <p:sp>
        <p:nvSpPr>
          <p:cNvPr id="46" name="Text Box 45"/>
          <p:cNvSpPr txBox="1"/>
          <p:nvPr/>
        </p:nvSpPr>
        <p:spPr>
          <a:xfrm>
            <a:off x="-296989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Hủy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xe</a:t>
            </a:r>
            <a:endParaRPr lang="en-US" altLang="en-US" sz="2000">
              <a:solidFill>
                <a:schemeClr val="bg1"/>
              </a:solidFill>
              <a:latin typeface="Times New Roman" panose="02020603050405020304" charset="0"/>
              <a:cs typeface="Times New Roman" panose="02020603050405020304" charset="0"/>
            </a:endParaRPr>
          </a:p>
        </p:txBody>
      </p:sp>
      <p:pic>
        <p:nvPicPr>
          <p:cNvPr id="45" name="Picture 44"/>
          <p:cNvPicPr>
            <a:picLocks noChangeAspect="1"/>
          </p:cNvPicPr>
          <p:nvPr/>
        </p:nvPicPr>
        <p:blipFill>
          <a:blip r:embed="rId6"/>
          <a:stretch>
            <a:fillRect/>
          </a:stretch>
        </p:blipFill>
        <p:spPr>
          <a:xfrm>
            <a:off x="-2002790" y="2416175"/>
            <a:ext cx="1828800" cy="3638550"/>
          </a:xfrm>
          <a:prstGeom prst="rect">
            <a:avLst/>
          </a:prstGeom>
        </p:spPr>
      </p:pic>
      <p:sp>
        <p:nvSpPr>
          <p:cNvPr id="48" name="Text Box 47"/>
          <p:cNvSpPr txBox="1"/>
          <p:nvPr/>
        </p:nvSpPr>
        <p:spPr>
          <a:xfrm>
            <a:off x="-300291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Giao diện chung</a:t>
            </a:r>
            <a:endParaRPr lang="en-US" altLang="en-US" sz="2000">
              <a:solidFill>
                <a:schemeClr val="bg1"/>
              </a:solidFill>
              <a:latin typeface="Times New Roman" panose="02020603050405020304" charset="0"/>
              <a:cs typeface="Times New Roman" panose="02020603050405020304" charset="0"/>
            </a:endParaRPr>
          </a:p>
        </p:txBody>
      </p:sp>
      <p:pic>
        <p:nvPicPr>
          <p:cNvPr id="49" name="Picture 48"/>
          <p:cNvPicPr>
            <a:picLocks noChangeAspect="1"/>
          </p:cNvPicPr>
          <p:nvPr/>
        </p:nvPicPr>
        <p:blipFill>
          <a:blip r:embed="rId7"/>
          <a:stretch>
            <a:fillRect/>
          </a:stretch>
        </p:blipFill>
        <p:spPr>
          <a:xfrm>
            <a:off x="294005" y="7181850"/>
            <a:ext cx="1762125" cy="3343275"/>
          </a:xfrm>
          <a:prstGeom prst="rect">
            <a:avLst/>
          </a:prstGeom>
        </p:spPr>
      </p:pic>
      <p:pic>
        <p:nvPicPr>
          <p:cNvPr id="51" name="Picture 50"/>
          <p:cNvPicPr>
            <a:picLocks noChangeAspect="1"/>
          </p:cNvPicPr>
          <p:nvPr/>
        </p:nvPicPr>
        <p:blipFill>
          <a:blip r:embed="rId8"/>
          <a:stretch>
            <a:fillRect/>
          </a:stretch>
        </p:blipFill>
        <p:spPr>
          <a:xfrm>
            <a:off x="2390775" y="8263255"/>
            <a:ext cx="1695450" cy="3343275"/>
          </a:xfrm>
          <a:prstGeom prst="rect">
            <a:avLst/>
          </a:prstGeom>
        </p:spPr>
      </p:pic>
      <p:pic>
        <p:nvPicPr>
          <p:cNvPr id="52" name="Picture 51"/>
          <p:cNvPicPr>
            <a:picLocks noChangeAspect="1"/>
          </p:cNvPicPr>
          <p:nvPr/>
        </p:nvPicPr>
        <p:blipFill>
          <a:blip r:embed="rId9"/>
          <a:stretch>
            <a:fillRect/>
          </a:stretch>
        </p:blipFill>
        <p:spPr>
          <a:xfrm>
            <a:off x="4358005" y="9739630"/>
            <a:ext cx="1790700" cy="3380740"/>
          </a:xfrm>
          <a:prstGeom prst="rect">
            <a:avLst/>
          </a:prstGeom>
        </p:spPr>
      </p:pic>
      <p:pic>
        <p:nvPicPr>
          <p:cNvPr id="53" name="Picture 52"/>
          <p:cNvPicPr>
            <a:picLocks noChangeAspect="1"/>
          </p:cNvPicPr>
          <p:nvPr/>
        </p:nvPicPr>
        <p:blipFill>
          <a:blip r:embed="rId10"/>
          <a:stretch>
            <a:fillRect/>
          </a:stretch>
        </p:blipFill>
        <p:spPr>
          <a:xfrm>
            <a:off x="6372225" y="11002010"/>
            <a:ext cx="1771650" cy="3382645"/>
          </a:xfrm>
          <a:prstGeom prst="rect">
            <a:avLst/>
          </a:prstGeom>
        </p:spPr>
      </p:pic>
      <p:sp>
        <p:nvSpPr>
          <p:cNvPr id="57" name="Text Box 56"/>
          <p:cNvSpPr txBox="1"/>
          <p:nvPr/>
        </p:nvSpPr>
        <p:spPr>
          <a:xfrm>
            <a:off x="-2182495" y="209169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Nhập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ịa chỉ</a:t>
            </a:r>
            <a:endParaRPr lang="en-US" altLang="en-US" sz="2000">
              <a:solidFill>
                <a:schemeClr val="bg1"/>
              </a:solidFill>
              <a:latin typeface="Times New Roman" panose="02020603050405020304" charset="0"/>
              <a:cs typeface="Times New Roman" panose="02020603050405020304" charset="0"/>
            </a:endParaRPr>
          </a:p>
        </p:txBody>
      </p:sp>
      <p:sp>
        <p:nvSpPr>
          <p:cNvPr id="58" name="Text Box 57"/>
          <p:cNvSpPr txBox="1"/>
          <p:nvPr/>
        </p:nvSpPr>
        <p:spPr>
          <a:xfrm>
            <a:off x="-2138680" y="355600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Thanh toán</a:t>
            </a:r>
            <a:endParaRPr lang="en-US" altLang="en-US" sz="2000">
              <a:solidFill>
                <a:schemeClr val="bg1"/>
              </a:solidFill>
              <a:latin typeface="Times New Roman" panose="02020603050405020304" charset="0"/>
              <a:cs typeface="Times New Roman" panose="02020603050405020304" charset="0"/>
            </a:endParaRPr>
          </a:p>
        </p:txBody>
      </p:sp>
      <p:sp>
        <p:nvSpPr>
          <p:cNvPr id="61" name="Text Box 60"/>
          <p:cNvSpPr txBox="1"/>
          <p:nvPr/>
        </p:nvSpPr>
        <p:spPr>
          <a:xfrm>
            <a:off x="285115" y="1233170"/>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7. Flexibility and efficiency of use</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(Tính linh hoạt và hiệu quả sử dụng)</a:t>
            </a:r>
            <a:endParaRPr lang="en-US" altLang="en-US" sz="2400">
              <a:solidFill>
                <a:schemeClr val="bg1"/>
              </a:solidFill>
              <a:latin typeface="Times New Roman" panose="02020603050405020304" charset="0"/>
              <a:cs typeface="Times New Roman" panose="02020603050405020304" charset="0"/>
            </a:endParaRPr>
          </a:p>
        </p:txBody>
      </p:sp>
      <p:sp>
        <p:nvSpPr>
          <p:cNvPr id="63" name="Text Box 62"/>
          <p:cNvSpPr txBox="1"/>
          <p:nvPr/>
        </p:nvSpPr>
        <p:spPr>
          <a:xfrm>
            <a:off x="-3430270" y="187515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Danh sách lịch sử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hàng</a:t>
            </a:r>
            <a:endParaRPr lang="en-US" altLang="en-US" sz="2000">
              <a:solidFill>
                <a:schemeClr val="bg1"/>
              </a:solidFill>
              <a:latin typeface="Times New Roman" panose="02020603050405020304" charset="0"/>
              <a:cs typeface="Times New Roman" panose="02020603050405020304" charset="0"/>
            </a:endParaRPr>
          </a:p>
        </p:txBody>
      </p:sp>
      <p:sp>
        <p:nvSpPr>
          <p:cNvPr id="67" name="Text Box 66"/>
          <p:cNvSpPr txBox="1"/>
          <p:nvPr/>
        </p:nvSpPr>
        <p:spPr>
          <a:xfrm>
            <a:off x="-3373755" y="3197860"/>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Các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u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ãi</a:t>
            </a:r>
            <a:endParaRPr lang="en-US" altLang="en-US" sz="2000">
              <a:solidFill>
                <a:schemeClr val="bg1"/>
              </a:solidFill>
              <a:latin typeface="Times New Roman" panose="02020603050405020304" charset="0"/>
              <a:cs typeface="Times New Roman" panose="02020603050405020304" charset="0"/>
            </a:endParaRPr>
          </a:p>
        </p:txBody>
      </p:sp>
      <p:sp>
        <p:nvSpPr>
          <p:cNvPr id="68" name="Text Box 67"/>
          <p:cNvSpPr txBox="1"/>
          <p:nvPr/>
        </p:nvSpPr>
        <p:spPr>
          <a:xfrm>
            <a:off x="12252960" y="3688715"/>
            <a:ext cx="8247380" cy="193802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Các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u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ãi </a:t>
            </a:r>
            <a:r>
              <a:rPr lang="en-US" altLang="en-US" sz="2000">
                <a:solidFill>
                  <a:schemeClr val="bg1"/>
                </a:solidFill>
                <a:latin typeface="Times New Roman" panose="02020603050405020304" charset="0"/>
                <a:cs typeface="Times New Roman" panose="02020603050405020304" charset="0"/>
              </a:rPr>
              <a:t>đư</a:t>
            </a:r>
            <a:r>
              <a:rPr lang="en-US" altLang="en-US" sz="2000">
                <a:solidFill>
                  <a:schemeClr val="bg1"/>
                </a:solidFill>
                <a:latin typeface="Times New Roman" panose="02020603050405020304" charset="0"/>
                <a:cs typeface="Times New Roman" panose="02020603050405020304" charset="0"/>
              </a:rPr>
              <a:t>ợc trình bày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trong một mục riêng biệt, dễ nhận diện qua biểu t</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ợng hoặc màu sắc nổi bật.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không cần nhớ mã giảm giá hoặc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iều kiện áp dụng, vì tất cả thông tin liên quan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ều </a:t>
            </a:r>
            <a:r>
              <a:rPr lang="en-US" altLang="en-US" sz="2000">
                <a:solidFill>
                  <a:schemeClr val="bg1"/>
                </a:solidFill>
                <a:latin typeface="Times New Roman" panose="02020603050405020304" charset="0"/>
                <a:cs typeface="Times New Roman" panose="02020603050405020304" charset="0"/>
              </a:rPr>
              <a:t>đư</a:t>
            </a:r>
            <a:r>
              <a:rPr lang="en-US" altLang="en-US" sz="2000">
                <a:solidFill>
                  <a:schemeClr val="bg1"/>
                </a:solidFill>
                <a:latin typeface="Times New Roman" panose="02020603050405020304" charset="0"/>
                <a:cs typeface="Times New Roman" panose="02020603050405020304" charset="0"/>
              </a:rPr>
              <a:t>ợc hiển thị ngay trong ứng dụng.</a:t>
            </a:r>
            <a:endParaRPr lang="en-US" altLang="en-US" sz="2000">
              <a:solidFill>
                <a:schemeClr val="bg1"/>
              </a:solidFill>
              <a:latin typeface="Times New Roman" panose="02020603050405020304" charset="0"/>
              <a:cs typeface="Times New Roman" panose="02020603050405020304" charset="0"/>
            </a:endParaRPr>
          </a:p>
        </p:txBody>
      </p:sp>
      <p:pic>
        <p:nvPicPr>
          <p:cNvPr id="62" name="Picture 61" descr="z6231948063097_4c791274d2498a2979827732d54f8393"/>
          <p:cNvPicPr>
            <a:picLocks noChangeAspect="1"/>
          </p:cNvPicPr>
          <p:nvPr/>
        </p:nvPicPr>
        <p:blipFill>
          <a:blip r:embed="rId11"/>
          <a:srcRect b="6574"/>
          <a:stretch>
            <a:fillRect/>
          </a:stretch>
        </p:blipFill>
        <p:spPr>
          <a:xfrm>
            <a:off x="12560935" y="1288415"/>
            <a:ext cx="2169160" cy="3231515"/>
          </a:xfrm>
          <a:prstGeom prst="rect">
            <a:avLst/>
          </a:prstGeom>
        </p:spPr>
      </p:pic>
      <p:pic>
        <p:nvPicPr>
          <p:cNvPr id="72" name="Picture 71" descr="z6231948063098_aecb30b991750bb5ae0ee0cfab7d06d0"/>
          <p:cNvPicPr>
            <a:picLocks noChangeAspect="1"/>
          </p:cNvPicPr>
          <p:nvPr/>
        </p:nvPicPr>
        <p:blipFill>
          <a:blip r:embed="rId12"/>
          <a:srcRect b="5968"/>
          <a:stretch>
            <a:fillRect/>
          </a:stretch>
        </p:blipFill>
        <p:spPr>
          <a:xfrm>
            <a:off x="-1911985" y="3679190"/>
            <a:ext cx="1737995" cy="3042920"/>
          </a:xfrm>
          <a:prstGeom prst="rect">
            <a:avLst/>
          </a:prstGeom>
        </p:spPr>
      </p:pic>
      <p:sp>
        <p:nvSpPr>
          <p:cNvPr id="24" name="Text Box 23"/>
          <p:cNvSpPr txBox="1"/>
          <p:nvPr/>
        </p:nvSpPr>
        <p:spPr>
          <a:xfrm>
            <a:off x="12365990" y="1693545"/>
            <a:ext cx="8247380" cy="2245360"/>
          </a:xfrm>
          <a:prstGeom prst="rect">
            <a:avLst/>
          </a:prstGeom>
          <a:noFill/>
        </p:spPr>
        <p:txBody>
          <a:bodyPr wrap="square" rtlCol="0">
            <a:spAutoFit/>
          </a:bodyPr>
          <a:p>
            <a:pPr>
              <a:lnSpc>
                <a:spcPct val="150000"/>
              </a:lnSpc>
            </a:pPr>
            <a:r>
              <a:rPr lang="vi-VN" altLang="en-US" sz="2000">
                <a:solidFill>
                  <a:schemeClr val="bg1"/>
                </a:solidFill>
                <a:latin typeface="Times New Roman" panose="02020603050405020304" charset="0"/>
                <a:cs typeface="Times New Roman" panose="02020603050405020304" charset="0"/>
              </a:rPr>
              <a:t>H</a:t>
            </a:r>
            <a:r>
              <a:rPr lang="en-US" altLang="en-US" sz="2000">
                <a:solidFill>
                  <a:schemeClr val="bg1"/>
                </a:solidFill>
                <a:latin typeface="Times New Roman" panose="02020603050405020304" charset="0"/>
                <a:cs typeface="Times New Roman" panose="02020603050405020304" charset="0"/>
              </a:rPr>
              <a:t>iển thị </a:t>
            </a:r>
            <a:r>
              <a:rPr lang="vi-VN" altLang="en-US" sz="2000">
                <a:solidFill>
                  <a:schemeClr val="bg1"/>
                </a:solidFill>
                <a:latin typeface="Times New Roman" panose="02020603050405020304" charset="0"/>
                <a:cs typeface="Times New Roman" panose="02020603050405020304" charset="0"/>
              </a:rPr>
              <a:t> rõ </a:t>
            </a:r>
            <a:r>
              <a:rPr lang="en-US" altLang="en-US" sz="2000">
                <a:solidFill>
                  <a:schemeClr val="bg1"/>
                </a:solidFill>
                <a:latin typeface="Times New Roman" panose="02020603050405020304" charset="0"/>
                <a:cs typeface="Times New Roman" panose="02020603050405020304" charset="0"/>
              </a:rPr>
              <a:t>các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ã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tr</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ớc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ó, bao gồm các chi tiết nh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 thời gian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hàng, thông tin sản phẩm/dịch vụ, và trạng thái hoàn thành.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không cần nhớ chi tiết các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tr</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ớc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ây</a:t>
            </a:r>
            <a:r>
              <a:rPr lang="vi-VN" altLang="en-US" sz="2000">
                <a:solidFill>
                  <a:schemeClr val="bg1"/>
                </a:solidFill>
                <a:latin typeface="Times New Roman" panose="02020603050405020304" charset="0"/>
                <a:cs typeface="Times New Roman" panose="02020603050405020304" charset="0"/>
              </a:rPr>
              <a:t>,</a:t>
            </a:r>
            <a:r>
              <a:rPr lang="en-US" altLang="en-US" sz="2000">
                <a:solidFill>
                  <a:schemeClr val="bg1"/>
                </a:solidFill>
                <a:latin typeface="Times New Roman" panose="02020603050405020304" charset="0"/>
                <a:cs typeface="Times New Roman" panose="02020603050405020304" charset="0"/>
              </a:rPr>
              <a:t> chỉ cần chọn từ danh sách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ã hiển thị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tra cứu thông tin.</a:t>
            </a:r>
            <a:endParaRPr lang="en-US" altLang="en-US" sz="2000">
              <a:solidFill>
                <a:schemeClr val="bg1"/>
              </a:solidFill>
              <a:latin typeface="Times New Roman" panose="02020603050405020304" charset="0"/>
              <a:cs typeface="Times New Roman" panose="02020603050405020304" charset="0"/>
            </a:endParaRPr>
          </a:p>
          <a:p>
            <a:endParaRPr lang="en-US" altLang="en-US" sz="2000">
              <a:solidFill>
                <a:schemeClr val="bg1"/>
              </a:solidFill>
              <a:latin typeface="Times New Roman" panose="02020603050405020304" charset="0"/>
              <a:cs typeface="Times New Roman" panose="02020603050405020304" charset="0"/>
            </a:endParaRPr>
          </a:p>
        </p:txBody>
      </p:sp>
      <p:sp>
        <p:nvSpPr>
          <p:cNvPr id="35" name="Text Box 34"/>
          <p:cNvSpPr txBox="1"/>
          <p:nvPr/>
        </p:nvSpPr>
        <p:spPr>
          <a:xfrm>
            <a:off x="421005" y="187515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hàng nhanh</a:t>
            </a:r>
            <a:endParaRPr lang="en-US" altLang="en-US" sz="2000">
              <a:solidFill>
                <a:schemeClr val="bg1"/>
              </a:solidFill>
              <a:latin typeface="Times New Roman" panose="02020603050405020304" charset="0"/>
              <a:cs typeface="Times New Roman" panose="02020603050405020304" charset="0"/>
            </a:endParaRPr>
          </a:p>
        </p:txBody>
      </p:sp>
      <p:sp>
        <p:nvSpPr>
          <p:cNvPr id="39" name="Text Box 38"/>
          <p:cNvSpPr txBox="1"/>
          <p:nvPr/>
        </p:nvSpPr>
        <p:spPr>
          <a:xfrm>
            <a:off x="4051935" y="1744345"/>
            <a:ext cx="6276340" cy="1476375"/>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lại" hoặc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hàng nhanh" trong lịch sử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a:t>
            </a:r>
            <a:r>
              <a:rPr lang="vi-VN" altLang="en-US" sz="2000">
                <a:solidFill>
                  <a:schemeClr val="bg1"/>
                </a:solidFill>
                <a:latin typeface="Times New Roman" panose="02020603050405020304" charset="0"/>
                <a:cs typeface="Times New Roman" panose="02020603050405020304" charset="0"/>
              </a:rPr>
              <a:t>  khi xem lại đơn </a:t>
            </a:r>
            <a:r>
              <a:rPr lang="en-US" altLang="en-US" sz="2000">
                <a:solidFill>
                  <a:schemeClr val="bg1"/>
                </a:solidFill>
                <a:latin typeface="Times New Roman" panose="02020603050405020304" charset="0"/>
                <a:cs typeface="Times New Roman" panose="02020603050405020304" charset="0"/>
              </a:rPr>
              <a:t> giúp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dễ dàng chọn lại các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tr</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ớc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ó.</a:t>
            </a:r>
            <a:endParaRPr lang="en-US" altLang="en-US" sz="2000">
              <a:solidFill>
                <a:schemeClr val="bg1"/>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3"/>
          <a:stretch>
            <a:fillRect/>
          </a:stretch>
        </p:blipFill>
        <p:spPr>
          <a:xfrm>
            <a:off x="337820" y="2273935"/>
            <a:ext cx="2052955" cy="4326255"/>
          </a:xfrm>
          <a:prstGeom prst="rect">
            <a:avLst/>
          </a:prstGeom>
        </p:spPr>
      </p:pic>
      <p:pic>
        <p:nvPicPr>
          <p:cNvPr id="41" name="Picture 40" descr="z6232052014181_982e02c41e6f2cf292975e2fa2d23af9"/>
          <p:cNvPicPr>
            <a:picLocks noChangeAspect="1"/>
          </p:cNvPicPr>
          <p:nvPr/>
        </p:nvPicPr>
        <p:blipFill>
          <a:blip r:embed="rId14"/>
          <a:srcRect b="6542"/>
          <a:stretch>
            <a:fillRect/>
          </a:stretch>
        </p:blipFill>
        <p:spPr>
          <a:xfrm>
            <a:off x="-2263140" y="2300605"/>
            <a:ext cx="2263140" cy="4108450"/>
          </a:xfrm>
          <a:prstGeom prst="rect">
            <a:avLst/>
          </a:prstGeom>
        </p:spPr>
      </p:pic>
      <p:sp>
        <p:nvSpPr>
          <p:cNvPr id="6" name="Text Box 5"/>
          <p:cNvSpPr txBox="1"/>
          <p:nvPr/>
        </p:nvSpPr>
        <p:spPr>
          <a:xfrm>
            <a:off x="-9798685" y="1369695"/>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8. Aesthetic and minimalist design</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(Thiết kế thẩm mỹ và tối giản)</a:t>
            </a:r>
            <a:endParaRPr lang="en-US" altLang="en-US" sz="2400">
              <a:solidFill>
                <a:schemeClr val="bg1"/>
              </a:solidFill>
              <a:latin typeface="Times New Roman" panose="02020603050405020304" charset="0"/>
              <a:cs typeface="Times New Roman" panose="02020603050405020304" charset="0"/>
            </a:endParaRPr>
          </a:p>
        </p:txBody>
      </p:sp>
      <p:pic>
        <p:nvPicPr>
          <p:cNvPr id="7" name="Picture -2147482590" descr="z6187756981815_84ddf7759d5eec9b05ef737e9f09be3e"/>
          <p:cNvPicPr>
            <a:picLocks noChangeAspect="1"/>
          </p:cNvPicPr>
          <p:nvPr/>
        </p:nvPicPr>
        <p:blipFill>
          <a:blip r:embed="rId15"/>
          <a:stretch>
            <a:fillRect/>
          </a:stretch>
        </p:blipFill>
        <p:spPr>
          <a:xfrm>
            <a:off x="-2626995" y="2358390"/>
            <a:ext cx="2258060" cy="4233545"/>
          </a:xfrm>
          <a:prstGeom prst="rect">
            <a:avLst/>
          </a:prstGeom>
          <a:noFill/>
          <a:ln w="9525">
            <a:noFill/>
          </a:ln>
        </p:spPr>
      </p:pic>
      <p:sp>
        <p:nvSpPr>
          <p:cNvPr id="8" name="Text Box 7"/>
          <p:cNvSpPr txBox="1"/>
          <p:nvPr/>
        </p:nvSpPr>
        <p:spPr>
          <a:xfrm>
            <a:off x="12365990" y="1995170"/>
            <a:ext cx="6276340" cy="4272915"/>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Quảng cáo xuất hiện giữa các sản phẩm chính, gây ảnh 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ởng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ến trải nghiệm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Giải pháp </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Giảm số l</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ợng quảng cáo:</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Tập trung vào một khung quảng cáo:</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Tích hợp quảng cáo vào một vị trí cố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ịnh, chẳng hạn nh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 phía d</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ới màn hình hoặc trong một thanh tr</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ợt bên cạnh.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iều này tránh làm gián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oạn quá trình xem sản phẩm chính.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endParaRPr lang="en-US" altLang="en-US" sz="20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ĐÍCH NGHIÊN CỨU</a:t>
            </a:r>
            <a:endParaRPr lang="en-US" altLang="en-US" sz="2800">
              <a:solidFill>
                <a:schemeClr val="bg1"/>
              </a:solidFill>
              <a:latin typeface="Segoe UI Black" panose="020B0A02040204020203" charset="0"/>
              <a:cs typeface="Segoe UI Black" panose="020B0A02040204020203" charset="0"/>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ĐỐI TƯỢNG VÀ PHẠM VI NGHIÊN CỨU</a:t>
            </a:r>
            <a:endParaRPr lang="en-US" altLang="en-US" sz="2400">
              <a:solidFill>
                <a:schemeClr val="bg1"/>
              </a:solidFill>
              <a:latin typeface="Segoe UI Black" panose="020B0A02040204020203" charset="0"/>
              <a:cs typeface="Segoe UI Black" panose="020B0A02040204020203"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Đánh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7" name="Text Box 26"/>
          <p:cNvSpPr txBox="1"/>
          <p:nvPr/>
        </p:nvSpPr>
        <p:spPr>
          <a:xfrm>
            <a:off x="294005" y="-52197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31" name="Text Box 30"/>
          <p:cNvSpPr txBox="1"/>
          <p:nvPr/>
        </p:nvSpPr>
        <p:spPr>
          <a:xfrm>
            <a:off x="285115" y="-460375"/>
            <a:ext cx="561784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HIỆN THỰC HÓA NGHIÊN CỨU</a:t>
            </a:r>
            <a:endParaRPr lang="en-US" altLang="en-US" sz="2400">
              <a:solidFill>
                <a:schemeClr val="bg1"/>
              </a:solidFill>
              <a:latin typeface="Segoe UI Black" panose="020B0A02040204020203" charset="0"/>
              <a:cs typeface="Segoe UI Black" panose="020B0A02040204020203" charset="0"/>
            </a:endParaRPr>
          </a:p>
        </p:txBody>
      </p:sp>
      <p:sp>
        <p:nvSpPr>
          <p:cNvPr id="12" name="Text Box 11"/>
          <p:cNvSpPr txBox="1"/>
          <p:nvPr/>
        </p:nvSpPr>
        <p:spPr>
          <a:xfrm>
            <a:off x="-3596005" y="4519930"/>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Chuẩn bị đánh giá</a:t>
            </a:r>
            <a:endParaRPr lang="en-US" altLang="en-US" sz="2400">
              <a:solidFill>
                <a:schemeClr val="bg1"/>
              </a:solidFill>
              <a:latin typeface="Times New Roman" panose="02020603050405020304" charset="0"/>
              <a:cs typeface="Times New Roman" panose="02020603050405020304" charset="0"/>
            </a:endParaRPr>
          </a:p>
        </p:txBody>
      </p:sp>
      <p:sp>
        <p:nvSpPr>
          <p:cNvPr id="15" name="Text Box 14"/>
          <p:cNvSpPr txBox="1"/>
          <p:nvPr/>
        </p:nvSpPr>
        <p:spPr>
          <a:xfrm>
            <a:off x="-5327650" y="5193665"/>
            <a:ext cx="515366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tíh kết quả và đề xuất cải tiến</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122555" y="92075"/>
            <a:ext cx="70643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đánh giá dựa vào danh sách kiểm tra (checklist)  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pic>
        <p:nvPicPr>
          <p:cNvPr id="25" name="Picture 24" descr="z6229531108735_bcdbcc6903ffd0393349ab2ce79a9492"/>
          <p:cNvPicPr>
            <a:picLocks noChangeAspect="1"/>
          </p:cNvPicPr>
          <p:nvPr/>
        </p:nvPicPr>
        <p:blipFill>
          <a:blip r:embed="rId2"/>
          <a:stretch>
            <a:fillRect/>
          </a:stretch>
        </p:blipFill>
        <p:spPr>
          <a:xfrm>
            <a:off x="-2251710" y="2000250"/>
            <a:ext cx="2190750" cy="3533775"/>
          </a:xfrm>
          <a:prstGeom prst="rect">
            <a:avLst/>
          </a:prstGeom>
        </p:spPr>
      </p:pic>
      <p:pic>
        <p:nvPicPr>
          <p:cNvPr id="33" name="Picture 32"/>
          <p:cNvPicPr>
            <a:picLocks noChangeAspect="1"/>
          </p:cNvPicPr>
          <p:nvPr/>
        </p:nvPicPr>
        <p:blipFill>
          <a:blip r:embed="rId3"/>
          <a:stretch>
            <a:fillRect/>
          </a:stretch>
        </p:blipFill>
        <p:spPr>
          <a:xfrm>
            <a:off x="-2654935" y="2273935"/>
            <a:ext cx="2286000" cy="3743325"/>
          </a:xfrm>
          <a:prstGeom prst="rect">
            <a:avLst/>
          </a:prstGeom>
        </p:spPr>
      </p:pic>
      <p:sp>
        <p:nvSpPr>
          <p:cNvPr id="38" name="Text Box 37"/>
          <p:cNvSpPr txBox="1"/>
          <p:nvPr/>
        </p:nvSpPr>
        <p:spPr>
          <a:xfrm>
            <a:off x="-2283460" y="2017395"/>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Đặt xe</a:t>
            </a:r>
            <a:endParaRPr lang="en-US" altLang="en-US" sz="2000">
              <a:solidFill>
                <a:schemeClr val="bg1"/>
              </a:solidFill>
              <a:latin typeface="Times New Roman" panose="02020603050405020304" charset="0"/>
              <a:cs typeface="Times New Roman" panose="02020603050405020304" charset="0"/>
            </a:endParaRPr>
          </a:p>
        </p:txBody>
      </p:sp>
      <p:pic>
        <p:nvPicPr>
          <p:cNvPr id="37" name="Picture -2147482592" descr="Ảnh chụp màn hình 2025-01-01 210127"/>
          <p:cNvPicPr>
            <a:picLocks noChangeAspect="1"/>
          </p:cNvPicPr>
          <p:nvPr/>
        </p:nvPicPr>
        <p:blipFill>
          <a:blip r:embed="rId4"/>
          <a:stretch>
            <a:fillRect/>
          </a:stretch>
        </p:blipFill>
        <p:spPr>
          <a:xfrm>
            <a:off x="-2970847" y="2484120"/>
            <a:ext cx="2601595" cy="3676650"/>
          </a:xfrm>
          <a:prstGeom prst="rect">
            <a:avLst/>
          </a:prstGeom>
          <a:noFill/>
          <a:ln w="9525">
            <a:noFill/>
          </a:ln>
        </p:spPr>
      </p:pic>
      <p:pic>
        <p:nvPicPr>
          <p:cNvPr id="42" name="Picture 41"/>
          <p:cNvPicPr>
            <a:picLocks noChangeAspect="1"/>
          </p:cNvPicPr>
          <p:nvPr/>
        </p:nvPicPr>
        <p:blipFill>
          <a:blip r:embed="rId5"/>
          <a:stretch>
            <a:fillRect/>
          </a:stretch>
        </p:blipFill>
        <p:spPr>
          <a:xfrm>
            <a:off x="-2513330" y="2603500"/>
            <a:ext cx="2339340" cy="3413760"/>
          </a:xfrm>
          <a:prstGeom prst="rect">
            <a:avLst/>
          </a:prstGeom>
        </p:spPr>
      </p:pic>
      <p:sp>
        <p:nvSpPr>
          <p:cNvPr id="46" name="Text Box 45"/>
          <p:cNvSpPr txBox="1"/>
          <p:nvPr/>
        </p:nvSpPr>
        <p:spPr>
          <a:xfrm>
            <a:off x="-296989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Hủy đ</a:t>
            </a:r>
            <a:r>
              <a:rPr lang="en-US" altLang="en-US" sz="2000">
                <a:solidFill>
                  <a:schemeClr val="bg1"/>
                </a:solidFill>
                <a:latin typeface="Times New Roman" panose="02020603050405020304" charset="0"/>
                <a:cs typeface="Times New Roman" panose="02020603050405020304" charset="0"/>
              </a:rPr>
              <a:t>ặt xe</a:t>
            </a:r>
            <a:endParaRPr lang="en-US" altLang="en-US" sz="2000">
              <a:solidFill>
                <a:schemeClr val="bg1"/>
              </a:solidFill>
              <a:latin typeface="Times New Roman" panose="02020603050405020304" charset="0"/>
              <a:cs typeface="Times New Roman" panose="02020603050405020304" charset="0"/>
            </a:endParaRPr>
          </a:p>
        </p:txBody>
      </p:sp>
      <p:pic>
        <p:nvPicPr>
          <p:cNvPr id="45" name="Picture 44"/>
          <p:cNvPicPr>
            <a:picLocks noChangeAspect="1"/>
          </p:cNvPicPr>
          <p:nvPr/>
        </p:nvPicPr>
        <p:blipFill>
          <a:blip r:embed="rId6"/>
          <a:stretch>
            <a:fillRect/>
          </a:stretch>
        </p:blipFill>
        <p:spPr>
          <a:xfrm>
            <a:off x="-2002790" y="2416175"/>
            <a:ext cx="1828800" cy="3638550"/>
          </a:xfrm>
          <a:prstGeom prst="rect">
            <a:avLst/>
          </a:prstGeom>
        </p:spPr>
      </p:pic>
      <p:sp>
        <p:nvSpPr>
          <p:cNvPr id="48" name="Text Box 47"/>
          <p:cNvSpPr txBox="1"/>
          <p:nvPr/>
        </p:nvSpPr>
        <p:spPr>
          <a:xfrm>
            <a:off x="-300291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Giao diện chung</a:t>
            </a:r>
            <a:endParaRPr lang="en-US" altLang="en-US" sz="2000">
              <a:solidFill>
                <a:schemeClr val="bg1"/>
              </a:solidFill>
              <a:latin typeface="Times New Roman" panose="02020603050405020304" charset="0"/>
              <a:cs typeface="Times New Roman" panose="02020603050405020304" charset="0"/>
            </a:endParaRPr>
          </a:p>
        </p:txBody>
      </p:sp>
      <p:pic>
        <p:nvPicPr>
          <p:cNvPr id="49" name="Picture 48"/>
          <p:cNvPicPr>
            <a:picLocks noChangeAspect="1"/>
          </p:cNvPicPr>
          <p:nvPr/>
        </p:nvPicPr>
        <p:blipFill>
          <a:blip r:embed="rId7"/>
          <a:stretch>
            <a:fillRect/>
          </a:stretch>
        </p:blipFill>
        <p:spPr>
          <a:xfrm>
            <a:off x="294005" y="7181850"/>
            <a:ext cx="1762125" cy="3343275"/>
          </a:xfrm>
          <a:prstGeom prst="rect">
            <a:avLst/>
          </a:prstGeom>
        </p:spPr>
      </p:pic>
      <p:pic>
        <p:nvPicPr>
          <p:cNvPr id="51" name="Picture 50"/>
          <p:cNvPicPr>
            <a:picLocks noChangeAspect="1"/>
          </p:cNvPicPr>
          <p:nvPr/>
        </p:nvPicPr>
        <p:blipFill>
          <a:blip r:embed="rId8"/>
          <a:stretch>
            <a:fillRect/>
          </a:stretch>
        </p:blipFill>
        <p:spPr>
          <a:xfrm>
            <a:off x="2390775" y="8263255"/>
            <a:ext cx="1695450" cy="3343275"/>
          </a:xfrm>
          <a:prstGeom prst="rect">
            <a:avLst/>
          </a:prstGeom>
        </p:spPr>
      </p:pic>
      <p:pic>
        <p:nvPicPr>
          <p:cNvPr id="52" name="Picture 51"/>
          <p:cNvPicPr>
            <a:picLocks noChangeAspect="1"/>
          </p:cNvPicPr>
          <p:nvPr/>
        </p:nvPicPr>
        <p:blipFill>
          <a:blip r:embed="rId9"/>
          <a:stretch>
            <a:fillRect/>
          </a:stretch>
        </p:blipFill>
        <p:spPr>
          <a:xfrm>
            <a:off x="4358005" y="9739630"/>
            <a:ext cx="1790700" cy="3380740"/>
          </a:xfrm>
          <a:prstGeom prst="rect">
            <a:avLst/>
          </a:prstGeom>
        </p:spPr>
      </p:pic>
      <p:pic>
        <p:nvPicPr>
          <p:cNvPr id="53" name="Picture 52"/>
          <p:cNvPicPr>
            <a:picLocks noChangeAspect="1"/>
          </p:cNvPicPr>
          <p:nvPr/>
        </p:nvPicPr>
        <p:blipFill>
          <a:blip r:embed="rId10"/>
          <a:stretch>
            <a:fillRect/>
          </a:stretch>
        </p:blipFill>
        <p:spPr>
          <a:xfrm>
            <a:off x="6372225" y="11002010"/>
            <a:ext cx="1771650" cy="3382645"/>
          </a:xfrm>
          <a:prstGeom prst="rect">
            <a:avLst/>
          </a:prstGeom>
        </p:spPr>
      </p:pic>
      <p:sp>
        <p:nvSpPr>
          <p:cNvPr id="57" name="Text Box 56"/>
          <p:cNvSpPr txBox="1"/>
          <p:nvPr/>
        </p:nvSpPr>
        <p:spPr>
          <a:xfrm>
            <a:off x="-2182495" y="209169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Nhập đ</a:t>
            </a:r>
            <a:r>
              <a:rPr lang="en-US" altLang="en-US" sz="2000">
                <a:solidFill>
                  <a:schemeClr val="bg1"/>
                </a:solidFill>
                <a:latin typeface="Times New Roman" panose="02020603050405020304" charset="0"/>
                <a:cs typeface="Times New Roman" panose="02020603050405020304" charset="0"/>
              </a:rPr>
              <a:t>ịa chỉ</a:t>
            </a:r>
            <a:endParaRPr lang="en-US" altLang="en-US" sz="2000">
              <a:solidFill>
                <a:schemeClr val="bg1"/>
              </a:solidFill>
              <a:latin typeface="Times New Roman" panose="02020603050405020304" charset="0"/>
              <a:cs typeface="Times New Roman" panose="02020603050405020304" charset="0"/>
            </a:endParaRPr>
          </a:p>
        </p:txBody>
      </p:sp>
      <p:sp>
        <p:nvSpPr>
          <p:cNvPr id="58" name="Text Box 57"/>
          <p:cNvSpPr txBox="1"/>
          <p:nvPr/>
        </p:nvSpPr>
        <p:spPr>
          <a:xfrm>
            <a:off x="-2138680" y="355600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Thanh toán</a:t>
            </a:r>
            <a:endParaRPr lang="en-US" altLang="en-US" sz="2000">
              <a:solidFill>
                <a:schemeClr val="bg1"/>
              </a:solidFill>
              <a:latin typeface="Times New Roman" panose="02020603050405020304" charset="0"/>
              <a:cs typeface="Times New Roman" panose="02020603050405020304" charset="0"/>
            </a:endParaRPr>
          </a:p>
        </p:txBody>
      </p:sp>
      <p:sp>
        <p:nvSpPr>
          <p:cNvPr id="61" name="Text Box 60"/>
          <p:cNvSpPr txBox="1"/>
          <p:nvPr/>
        </p:nvSpPr>
        <p:spPr>
          <a:xfrm>
            <a:off x="14074775" y="1228725"/>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7. Flexibility and efficiency of use </a:t>
            </a:r>
            <a:r>
              <a:rPr lang="en-US" altLang="en-US" sz="2400">
                <a:solidFill>
                  <a:schemeClr val="bg1"/>
                </a:solidFill>
                <a:latin typeface="Times New Roman" panose="02020603050405020304" charset="0"/>
                <a:cs typeface="Times New Roman" panose="02020603050405020304" charset="0"/>
              </a:rPr>
              <a:t>(Tính linh hoạt và hiệu quả sử dụng)</a:t>
            </a:r>
            <a:endParaRPr lang="en-US" altLang="en-US" sz="2400">
              <a:solidFill>
                <a:schemeClr val="bg1"/>
              </a:solidFill>
              <a:latin typeface="Times New Roman" panose="02020603050405020304" charset="0"/>
              <a:cs typeface="Times New Roman" panose="02020603050405020304" charset="0"/>
            </a:endParaRPr>
          </a:p>
        </p:txBody>
      </p:sp>
      <p:sp>
        <p:nvSpPr>
          <p:cNvPr id="63" name="Text Box 62"/>
          <p:cNvSpPr txBox="1"/>
          <p:nvPr/>
        </p:nvSpPr>
        <p:spPr>
          <a:xfrm>
            <a:off x="-3430270" y="187515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Danh sách lịch sử đ</a:t>
            </a:r>
            <a:r>
              <a:rPr lang="en-US" altLang="en-US" sz="2000">
                <a:solidFill>
                  <a:schemeClr val="bg1"/>
                </a:solidFill>
                <a:latin typeface="Times New Roman" panose="02020603050405020304" charset="0"/>
                <a:cs typeface="Times New Roman" panose="02020603050405020304" charset="0"/>
              </a:rPr>
              <a:t>ặt hàng</a:t>
            </a:r>
            <a:endParaRPr lang="en-US" altLang="en-US" sz="2000">
              <a:solidFill>
                <a:schemeClr val="bg1"/>
              </a:solidFill>
              <a:latin typeface="Times New Roman" panose="02020603050405020304" charset="0"/>
              <a:cs typeface="Times New Roman" panose="02020603050405020304" charset="0"/>
            </a:endParaRPr>
          </a:p>
        </p:txBody>
      </p:sp>
      <p:sp>
        <p:nvSpPr>
          <p:cNvPr id="67" name="Text Box 66"/>
          <p:cNvSpPr txBox="1"/>
          <p:nvPr/>
        </p:nvSpPr>
        <p:spPr>
          <a:xfrm>
            <a:off x="-3373755" y="3197860"/>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Các ưu đãi</a:t>
            </a:r>
            <a:endParaRPr lang="en-US" altLang="en-US" sz="2000">
              <a:solidFill>
                <a:schemeClr val="bg1"/>
              </a:solidFill>
              <a:latin typeface="Times New Roman" panose="02020603050405020304" charset="0"/>
              <a:cs typeface="Times New Roman" panose="02020603050405020304" charset="0"/>
            </a:endParaRPr>
          </a:p>
        </p:txBody>
      </p:sp>
      <p:sp>
        <p:nvSpPr>
          <p:cNvPr id="68" name="Text Box 67"/>
          <p:cNvSpPr txBox="1"/>
          <p:nvPr/>
        </p:nvSpPr>
        <p:spPr>
          <a:xfrm>
            <a:off x="12252960" y="3688715"/>
            <a:ext cx="8247380" cy="193802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Các ưu đãi được trình bày rõ ràng trong một mục riêng biệt, dễ nhận diện qua biểu tượng hoặc màu sắc nổi bật.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Người dùng không cần nhớ mã giảm giá hoặc điều kiện áp dụng, vì tất cả thông tin liên quan đều </a:t>
            </a:r>
            <a:r>
              <a:rPr lang="en-US" altLang="en-US" sz="2000">
                <a:solidFill>
                  <a:schemeClr val="bg1"/>
                </a:solidFill>
                <a:latin typeface="Times New Roman" panose="02020603050405020304" charset="0"/>
                <a:cs typeface="Times New Roman" panose="02020603050405020304" charset="0"/>
              </a:rPr>
              <a:t>được hiển thị ngay trong ứng dụng.</a:t>
            </a:r>
            <a:endParaRPr lang="en-US" altLang="en-US" sz="2000">
              <a:solidFill>
                <a:schemeClr val="bg1"/>
              </a:solidFill>
              <a:latin typeface="Times New Roman" panose="02020603050405020304" charset="0"/>
              <a:cs typeface="Times New Roman" panose="02020603050405020304" charset="0"/>
            </a:endParaRPr>
          </a:p>
        </p:txBody>
      </p:sp>
      <p:pic>
        <p:nvPicPr>
          <p:cNvPr id="62" name="Picture 61" descr="z6231948063097_4c791274d2498a2979827732d54f8393"/>
          <p:cNvPicPr>
            <a:picLocks noChangeAspect="1"/>
          </p:cNvPicPr>
          <p:nvPr/>
        </p:nvPicPr>
        <p:blipFill>
          <a:blip r:embed="rId11"/>
          <a:srcRect b="6574"/>
          <a:stretch>
            <a:fillRect/>
          </a:stretch>
        </p:blipFill>
        <p:spPr>
          <a:xfrm>
            <a:off x="12560935" y="1288415"/>
            <a:ext cx="2169160" cy="3231515"/>
          </a:xfrm>
          <a:prstGeom prst="rect">
            <a:avLst/>
          </a:prstGeom>
        </p:spPr>
      </p:pic>
      <p:pic>
        <p:nvPicPr>
          <p:cNvPr id="72" name="Picture 71" descr="z6231948063098_aecb30b991750bb5ae0ee0cfab7d06d0"/>
          <p:cNvPicPr>
            <a:picLocks noChangeAspect="1"/>
          </p:cNvPicPr>
          <p:nvPr/>
        </p:nvPicPr>
        <p:blipFill>
          <a:blip r:embed="rId12"/>
          <a:srcRect b="5968"/>
          <a:stretch>
            <a:fillRect/>
          </a:stretch>
        </p:blipFill>
        <p:spPr>
          <a:xfrm>
            <a:off x="-1911985" y="3679190"/>
            <a:ext cx="1737995" cy="3042920"/>
          </a:xfrm>
          <a:prstGeom prst="rect">
            <a:avLst/>
          </a:prstGeom>
        </p:spPr>
      </p:pic>
      <p:sp>
        <p:nvSpPr>
          <p:cNvPr id="24" name="Text Box 23"/>
          <p:cNvSpPr txBox="1"/>
          <p:nvPr/>
        </p:nvSpPr>
        <p:spPr>
          <a:xfrm>
            <a:off x="12365990" y="1693545"/>
            <a:ext cx="8247380" cy="2245360"/>
          </a:xfrm>
          <a:prstGeom prst="rect">
            <a:avLst/>
          </a:prstGeom>
          <a:noFill/>
        </p:spPr>
        <p:txBody>
          <a:bodyPr wrap="square" rtlCol="0">
            <a:spAutoFit/>
          </a:bodyPr>
          <a:p>
            <a:pPr>
              <a:lnSpc>
                <a:spcPct val="150000"/>
              </a:lnSpc>
            </a:pPr>
            <a:r>
              <a:rPr lang="vi-VN" altLang="en-US" sz="2000">
                <a:solidFill>
                  <a:schemeClr val="bg1"/>
                </a:solidFill>
                <a:latin typeface="Times New Roman" panose="02020603050405020304" charset="0"/>
                <a:cs typeface="Times New Roman" panose="02020603050405020304" charset="0"/>
              </a:rPr>
              <a:t>H</a:t>
            </a:r>
            <a:r>
              <a:rPr lang="en-US" altLang="en-US" sz="2000">
                <a:solidFill>
                  <a:schemeClr val="bg1"/>
                </a:solidFill>
                <a:latin typeface="Times New Roman" panose="02020603050405020304" charset="0"/>
                <a:cs typeface="Times New Roman" panose="02020603050405020304" charset="0"/>
              </a:rPr>
              <a:t>iển thị </a:t>
            </a:r>
            <a:r>
              <a:rPr lang="vi-VN" altLang="en-US" sz="2000">
                <a:solidFill>
                  <a:schemeClr val="bg1"/>
                </a:solidFill>
                <a:latin typeface="Times New Roman" panose="02020603050405020304" charset="0"/>
                <a:cs typeface="Times New Roman" panose="02020603050405020304" charset="0"/>
              </a:rPr>
              <a:t> rõ </a:t>
            </a:r>
            <a:r>
              <a:rPr lang="en-US" altLang="en-US" sz="2000">
                <a:solidFill>
                  <a:schemeClr val="bg1"/>
                </a:solidFill>
                <a:latin typeface="Times New Roman" panose="02020603050405020304" charset="0"/>
                <a:cs typeface="Times New Roman" panose="02020603050405020304" charset="0"/>
              </a:rPr>
              <a:t>các đơn hàng đã đặt trước đó, bao gồm các chi tiết như thời gian </a:t>
            </a:r>
            <a:r>
              <a:rPr lang="en-US" altLang="en-US" sz="2000">
                <a:solidFill>
                  <a:schemeClr val="bg1"/>
                </a:solidFill>
                <a:latin typeface="Times New Roman" panose="02020603050405020304" charset="0"/>
                <a:cs typeface="Times New Roman" panose="02020603050405020304" charset="0"/>
              </a:rPr>
              <a:t>đặt hàng, thông tin sản phẩm/dịch vụ, và trạng thái hoàn thành.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Người dùng không cần nhớ chi tiết các đơn hàng trước đây</a:t>
            </a:r>
            <a:r>
              <a:rPr lang="vi-VN" altLang="en-US" sz="2000">
                <a:solidFill>
                  <a:schemeClr val="bg1"/>
                </a:solidFill>
                <a:latin typeface="Times New Roman" panose="02020603050405020304" charset="0"/>
                <a:cs typeface="Times New Roman" panose="02020603050405020304" charset="0"/>
              </a:rPr>
              <a:t>,</a:t>
            </a:r>
            <a:r>
              <a:rPr lang="en-US" altLang="en-US" sz="2000">
                <a:solidFill>
                  <a:schemeClr val="bg1"/>
                </a:solidFill>
                <a:latin typeface="Times New Roman" panose="02020603050405020304" charset="0"/>
                <a:cs typeface="Times New Roman" panose="02020603050405020304" charset="0"/>
              </a:rPr>
              <a:t> chỉ cần chọn từ danh sách đã hiển thị để tra cứu thông tin.</a:t>
            </a:r>
            <a:endParaRPr lang="en-US" altLang="en-US" sz="2000">
              <a:solidFill>
                <a:schemeClr val="bg1"/>
              </a:solidFill>
              <a:latin typeface="Times New Roman" panose="02020603050405020304" charset="0"/>
              <a:cs typeface="Times New Roman" panose="02020603050405020304" charset="0"/>
            </a:endParaRPr>
          </a:p>
          <a:p>
            <a:endParaRPr lang="en-US" altLang="en-US" sz="2000">
              <a:solidFill>
                <a:schemeClr val="bg1"/>
              </a:solidFill>
              <a:latin typeface="Times New Roman" panose="02020603050405020304" charset="0"/>
              <a:cs typeface="Times New Roman" panose="02020603050405020304" charset="0"/>
            </a:endParaRPr>
          </a:p>
        </p:txBody>
      </p:sp>
      <p:sp>
        <p:nvSpPr>
          <p:cNvPr id="35" name="Text Box 34"/>
          <p:cNvSpPr txBox="1"/>
          <p:nvPr/>
        </p:nvSpPr>
        <p:spPr>
          <a:xfrm>
            <a:off x="-3255645" y="184848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Đặt hàng nhanh</a:t>
            </a:r>
            <a:endParaRPr lang="en-US" altLang="en-US" sz="2000">
              <a:solidFill>
                <a:schemeClr val="bg1"/>
              </a:solidFill>
              <a:latin typeface="Times New Roman" panose="02020603050405020304" charset="0"/>
              <a:cs typeface="Times New Roman" panose="02020603050405020304" charset="0"/>
            </a:endParaRPr>
          </a:p>
        </p:txBody>
      </p:sp>
      <p:sp>
        <p:nvSpPr>
          <p:cNvPr id="39" name="Text Box 38"/>
          <p:cNvSpPr txBox="1"/>
          <p:nvPr/>
        </p:nvSpPr>
        <p:spPr>
          <a:xfrm>
            <a:off x="12233275" y="1693545"/>
            <a:ext cx="6276340" cy="1476375"/>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Đặt lại" hoặc "Đặt hàng nhanh" trong lịch sử đơn hàng,</a:t>
            </a:r>
            <a:r>
              <a:rPr lang="vi-VN" altLang="en-US" sz="2000">
                <a:solidFill>
                  <a:schemeClr val="bg1"/>
                </a:solidFill>
                <a:latin typeface="Times New Roman" panose="02020603050405020304" charset="0"/>
                <a:cs typeface="Times New Roman" panose="02020603050405020304" charset="0"/>
              </a:rPr>
              <a:t>  khi xem lại đơn </a:t>
            </a:r>
            <a:r>
              <a:rPr lang="en-US" altLang="en-US" sz="2000">
                <a:solidFill>
                  <a:schemeClr val="bg1"/>
                </a:solidFill>
                <a:latin typeface="Times New Roman" panose="02020603050405020304" charset="0"/>
                <a:cs typeface="Times New Roman" panose="02020603050405020304" charset="0"/>
              </a:rPr>
              <a:t> giúp người dùng dễ dàng chọn lại các đơn trước </a:t>
            </a:r>
            <a:r>
              <a:rPr lang="en-US" altLang="en-US" sz="2000">
                <a:solidFill>
                  <a:schemeClr val="bg1"/>
                </a:solidFill>
                <a:latin typeface="Times New Roman" panose="02020603050405020304" charset="0"/>
                <a:cs typeface="Times New Roman" panose="02020603050405020304" charset="0"/>
              </a:rPr>
              <a:t>đó.</a:t>
            </a:r>
            <a:endParaRPr lang="en-US" altLang="en-US" sz="2000">
              <a:solidFill>
                <a:schemeClr val="bg1"/>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3"/>
          <a:stretch>
            <a:fillRect/>
          </a:stretch>
        </p:blipFill>
        <p:spPr>
          <a:xfrm>
            <a:off x="337820" y="6857365"/>
            <a:ext cx="2052955" cy="4326255"/>
          </a:xfrm>
          <a:prstGeom prst="rect">
            <a:avLst/>
          </a:prstGeom>
        </p:spPr>
      </p:pic>
      <p:sp>
        <p:nvSpPr>
          <p:cNvPr id="6" name="Text Box 5"/>
          <p:cNvSpPr txBox="1"/>
          <p:nvPr/>
        </p:nvSpPr>
        <p:spPr>
          <a:xfrm>
            <a:off x="285115" y="1233170"/>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8. Aesthetic and minimalist design</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(Thiết kế thẩm mỹ và tối giản)</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288290" y="1837055"/>
            <a:ext cx="3256280" cy="425450"/>
          </a:xfrm>
          <a:prstGeom prst="rect">
            <a:avLst/>
          </a:prstGeom>
          <a:noFill/>
        </p:spPr>
        <p:txBody>
          <a:bodyPr wrap="square" rtlCol="0">
            <a:noAutofit/>
          </a:bodyPr>
          <a:p>
            <a:r>
              <a:rPr lang="vi-VN" altLang="en-US" sz="2000">
                <a:solidFill>
                  <a:schemeClr val="bg1"/>
                </a:solidFill>
                <a:latin typeface="Times New Roman" panose="02020603050405020304" charset="0"/>
                <a:cs typeface="Times New Roman" panose="02020603050405020304" charset="0"/>
              </a:rPr>
              <a:t> Chức năng q</a:t>
            </a:r>
            <a:r>
              <a:rPr lang="en-US" altLang="en-US" sz="2000">
                <a:solidFill>
                  <a:schemeClr val="bg1"/>
                </a:solidFill>
                <a:latin typeface="Times New Roman" panose="02020603050405020304" charset="0"/>
                <a:cs typeface="Times New Roman" panose="02020603050405020304" charset="0"/>
              </a:rPr>
              <a:t>uảng cáo</a:t>
            </a:r>
            <a:endParaRPr lang="en-US" altLang="en-US" sz="20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4097655" y="1995170"/>
            <a:ext cx="6276340" cy="3444875"/>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Quảng cáo xuất hiện giữa các sản phẩm chính, gây ảnh 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ởng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ến trải nghiệm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Giải pháp </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Giảm số l</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ợng quảng cáo:</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Tập trung vào một khung quảng cáo:</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Tích hợp quảng cáo vào một vị trí cố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ịnh</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 tránh làm gián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oạn quá trình xem sản phẩm chính.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endParaRPr lang="en-US" altLang="en-US" sz="2000">
              <a:solidFill>
                <a:schemeClr val="bg1"/>
              </a:solidFill>
              <a:latin typeface="Times New Roman" panose="02020603050405020304" charset="0"/>
              <a:cs typeface="Times New Roman" panose="02020603050405020304" charset="0"/>
            </a:endParaRPr>
          </a:p>
        </p:txBody>
      </p:sp>
      <p:pic>
        <p:nvPicPr>
          <p:cNvPr id="9" name="Picture -2147482590" descr="z6187756981815_84ddf7759d5eec9b05ef737e9f09be3e"/>
          <p:cNvPicPr>
            <a:picLocks noChangeAspect="1"/>
          </p:cNvPicPr>
          <p:nvPr/>
        </p:nvPicPr>
        <p:blipFill>
          <a:blip r:embed="rId14"/>
          <a:stretch>
            <a:fillRect/>
          </a:stretch>
        </p:blipFill>
        <p:spPr>
          <a:xfrm>
            <a:off x="459105" y="2301240"/>
            <a:ext cx="2258060" cy="4233545"/>
          </a:xfrm>
          <a:prstGeom prst="rect">
            <a:avLst/>
          </a:prstGeom>
          <a:noFill/>
          <a:ln w="9525">
            <a:noFill/>
          </a:ln>
        </p:spPr>
      </p:pic>
      <p:pic>
        <p:nvPicPr>
          <p:cNvPr id="13" name="Picture -2147482585" descr="Ảnh chụp màn hình 2025-01-01 211728"/>
          <p:cNvPicPr>
            <a:picLocks noChangeAspect="1"/>
          </p:cNvPicPr>
          <p:nvPr/>
        </p:nvPicPr>
        <p:blipFill>
          <a:blip r:embed="rId15"/>
          <a:stretch>
            <a:fillRect/>
          </a:stretch>
        </p:blipFill>
        <p:spPr>
          <a:xfrm>
            <a:off x="-2071370" y="2501265"/>
            <a:ext cx="1897380" cy="3515995"/>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ĐÍCH NGHIÊN CỨU</a:t>
            </a:r>
            <a:endParaRPr lang="en-US" altLang="en-US" sz="2800">
              <a:solidFill>
                <a:schemeClr val="bg1"/>
              </a:solidFill>
              <a:latin typeface="Segoe UI Black" panose="020B0A02040204020203" charset="0"/>
              <a:cs typeface="Segoe UI Black" panose="020B0A02040204020203" charset="0"/>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ĐỐI TƯỢNG VÀ PHẠM VI NGHIÊN CỨU</a:t>
            </a:r>
            <a:endParaRPr lang="en-US" altLang="en-US" sz="2400">
              <a:solidFill>
                <a:schemeClr val="bg1"/>
              </a:solidFill>
              <a:latin typeface="Segoe UI Black" panose="020B0A02040204020203" charset="0"/>
              <a:cs typeface="Segoe UI Black" panose="020B0A02040204020203"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Đánh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7" name="Text Box 26"/>
          <p:cNvSpPr txBox="1"/>
          <p:nvPr/>
        </p:nvSpPr>
        <p:spPr>
          <a:xfrm>
            <a:off x="294005" y="-52197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31" name="Text Box 30"/>
          <p:cNvSpPr txBox="1"/>
          <p:nvPr/>
        </p:nvSpPr>
        <p:spPr>
          <a:xfrm>
            <a:off x="285115" y="-460375"/>
            <a:ext cx="561784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HIỆN THỰC HÓA NGHIÊN CỨU</a:t>
            </a:r>
            <a:endParaRPr lang="en-US" altLang="en-US" sz="2400">
              <a:solidFill>
                <a:schemeClr val="bg1"/>
              </a:solidFill>
              <a:latin typeface="Segoe UI Black" panose="020B0A02040204020203" charset="0"/>
              <a:cs typeface="Segoe UI Black" panose="020B0A02040204020203" charset="0"/>
            </a:endParaRPr>
          </a:p>
        </p:txBody>
      </p:sp>
      <p:sp>
        <p:nvSpPr>
          <p:cNvPr id="12" name="Text Box 11"/>
          <p:cNvSpPr txBox="1"/>
          <p:nvPr/>
        </p:nvSpPr>
        <p:spPr>
          <a:xfrm>
            <a:off x="-3596005" y="4519930"/>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Chuẩn bị đánh giá</a:t>
            </a:r>
            <a:endParaRPr lang="en-US" altLang="en-US" sz="2400">
              <a:solidFill>
                <a:schemeClr val="bg1"/>
              </a:solidFill>
              <a:latin typeface="Times New Roman" panose="02020603050405020304" charset="0"/>
              <a:cs typeface="Times New Roman" panose="02020603050405020304" charset="0"/>
            </a:endParaRPr>
          </a:p>
        </p:txBody>
      </p:sp>
      <p:sp>
        <p:nvSpPr>
          <p:cNvPr id="15" name="Text Box 14"/>
          <p:cNvSpPr txBox="1"/>
          <p:nvPr/>
        </p:nvSpPr>
        <p:spPr>
          <a:xfrm>
            <a:off x="-5327650" y="5193665"/>
            <a:ext cx="515366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tíh kết quả và đề xuất cải tiến</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122555" y="92075"/>
            <a:ext cx="70643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đánh giá dựa vào danh sách kiểm tra (checklist)  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pic>
        <p:nvPicPr>
          <p:cNvPr id="25" name="Picture 24" descr="z6229531108735_bcdbcc6903ffd0393349ab2ce79a9492"/>
          <p:cNvPicPr>
            <a:picLocks noChangeAspect="1"/>
          </p:cNvPicPr>
          <p:nvPr/>
        </p:nvPicPr>
        <p:blipFill>
          <a:blip r:embed="rId2"/>
          <a:stretch>
            <a:fillRect/>
          </a:stretch>
        </p:blipFill>
        <p:spPr>
          <a:xfrm>
            <a:off x="-2251710" y="2000250"/>
            <a:ext cx="2190750" cy="3533775"/>
          </a:xfrm>
          <a:prstGeom prst="rect">
            <a:avLst/>
          </a:prstGeom>
        </p:spPr>
      </p:pic>
      <p:pic>
        <p:nvPicPr>
          <p:cNvPr id="33" name="Picture 32"/>
          <p:cNvPicPr>
            <a:picLocks noChangeAspect="1"/>
          </p:cNvPicPr>
          <p:nvPr/>
        </p:nvPicPr>
        <p:blipFill>
          <a:blip r:embed="rId3"/>
          <a:stretch>
            <a:fillRect/>
          </a:stretch>
        </p:blipFill>
        <p:spPr>
          <a:xfrm>
            <a:off x="-2654935" y="2273935"/>
            <a:ext cx="2286000" cy="3743325"/>
          </a:xfrm>
          <a:prstGeom prst="rect">
            <a:avLst/>
          </a:prstGeom>
        </p:spPr>
      </p:pic>
      <p:sp>
        <p:nvSpPr>
          <p:cNvPr id="38" name="Text Box 37"/>
          <p:cNvSpPr txBox="1"/>
          <p:nvPr/>
        </p:nvSpPr>
        <p:spPr>
          <a:xfrm>
            <a:off x="-2283460" y="2017395"/>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Đặt xe</a:t>
            </a:r>
            <a:endParaRPr lang="en-US" altLang="en-US" sz="2000">
              <a:solidFill>
                <a:schemeClr val="bg1"/>
              </a:solidFill>
              <a:latin typeface="Times New Roman" panose="02020603050405020304" charset="0"/>
              <a:cs typeface="Times New Roman" panose="02020603050405020304" charset="0"/>
            </a:endParaRPr>
          </a:p>
        </p:txBody>
      </p:sp>
      <p:pic>
        <p:nvPicPr>
          <p:cNvPr id="37" name="Picture -2147482592" descr="Ảnh chụp màn hình 2025-01-01 210127"/>
          <p:cNvPicPr>
            <a:picLocks noChangeAspect="1"/>
          </p:cNvPicPr>
          <p:nvPr/>
        </p:nvPicPr>
        <p:blipFill>
          <a:blip r:embed="rId4"/>
          <a:stretch>
            <a:fillRect/>
          </a:stretch>
        </p:blipFill>
        <p:spPr>
          <a:xfrm>
            <a:off x="-2970847" y="2484120"/>
            <a:ext cx="2601595" cy="3676650"/>
          </a:xfrm>
          <a:prstGeom prst="rect">
            <a:avLst/>
          </a:prstGeom>
          <a:noFill/>
          <a:ln w="9525">
            <a:noFill/>
          </a:ln>
        </p:spPr>
      </p:pic>
      <p:pic>
        <p:nvPicPr>
          <p:cNvPr id="42" name="Picture 41"/>
          <p:cNvPicPr>
            <a:picLocks noChangeAspect="1"/>
          </p:cNvPicPr>
          <p:nvPr/>
        </p:nvPicPr>
        <p:blipFill>
          <a:blip r:embed="rId5"/>
          <a:stretch>
            <a:fillRect/>
          </a:stretch>
        </p:blipFill>
        <p:spPr>
          <a:xfrm>
            <a:off x="-2513330" y="2603500"/>
            <a:ext cx="2339340" cy="3413760"/>
          </a:xfrm>
          <a:prstGeom prst="rect">
            <a:avLst/>
          </a:prstGeom>
        </p:spPr>
      </p:pic>
      <p:sp>
        <p:nvSpPr>
          <p:cNvPr id="46" name="Text Box 45"/>
          <p:cNvSpPr txBox="1"/>
          <p:nvPr/>
        </p:nvSpPr>
        <p:spPr>
          <a:xfrm>
            <a:off x="-296989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Hủy đặt xe</a:t>
            </a:r>
            <a:endParaRPr lang="en-US" altLang="en-US" sz="2000">
              <a:solidFill>
                <a:schemeClr val="bg1"/>
              </a:solidFill>
              <a:latin typeface="Times New Roman" panose="02020603050405020304" charset="0"/>
              <a:cs typeface="Times New Roman" panose="02020603050405020304" charset="0"/>
            </a:endParaRPr>
          </a:p>
        </p:txBody>
      </p:sp>
      <p:pic>
        <p:nvPicPr>
          <p:cNvPr id="45" name="Picture 44"/>
          <p:cNvPicPr>
            <a:picLocks noChangeAspect="1"/>
          </p:cNvPicPr>
          <p:nvPr/>
        </p:nvPicPr>
        <p:blipFill>
          <a:blip r:embed="rId6"/>
          <a:stretch>
            <a:fillRect/>
          </a:stretch>
        </p:blipFill>
        <p:spPr>
          <a:xfrm>
            <a:off x="-2002790" y="2416175"/>
            <a:ext cx="1828800" cy="3638550"/>
          </a:xfrm>
          <a:prstGeom prst="rect">
            <a:avLst/>
          </a:prstGeom>
        </p:spPr>
      </p:pic>
      <p:sp>
        <p:nvSpPr>
          <p:cNvPr id="48" name="Text Box 47"/>
          <p:cNvSpPr txBox="1"/>
          <p:nvPr/>
        </p:nvSpPr>
        <p:spPr>
          <a:xfrm>
            <a:off x="-300291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Giao diện chung</a:t>
            </a:r>
            <a:endParaRPr lang="en-US" altLang="en-US" sz="2000">
              <a:solidFill>
                <a:schemeClr val="bg1"/>
              </a:solidFill>
              <a:latin typeface="Times New Roman" panose="02020603050405020304" charset="0"/>
              <a:cs typeface="Times New Roman" panose="02020603050405020304" charset="0"/>
            </a:endParaRPr>
          </a:p>
        </p:txBody>
      </p:sp>
      <p:pic>
        <p:nvPicPr>
          <p:cNvPr id="49" name="Picture 48"/>
          <p:cNvPicPr>
            <a:picLocks noChangeAspect="1"/>
          </p:cNvPicPr>
          <p:nvPr/>
        </p:nvPicPr>
        <p:blipFill>
          <a:blip r:embed="rId7"/>
          <a:stretch>
            <a:fillRect/>
          </a:stretch>
        </p:blipFill>
        <p:spPr>
          <a:xfrm>
            <a:off x="294005" y="7181850"/>
            <a:ext cx="1762125" cy="3343275"/>
          </a:xfrm>
          <a:prstGeom prst="rect">
            <a:avLst/>
          </a:prstGeom>
        </p:spPr>
      </p:pic>
      <p:pic>
        <p:nvPicPr>
          <p:cNvPr id="51" name="Picture 50"/>
          <p:cNvPicPr>
            <a:picLocks noChangeAspect="1"/>
          </p:cNvPicPr>
          <p:nvPr/>
        </p:nvPicPr>
        <p:blipFill>
          <a:blip r:embed="rId8"/>
          <a:stretch>
            <a:fillRect/>
          </a:stretch>
        </p:blipFill>
        <p:spPr>
          <a:xfrm>
            <a:off x="2390775" y="8263255"/>
            <a:ext cx="1695450" cy="3343275"/>
          </a:xfrm>
          <a:prstGeom prst="rect">
            <a:avLst/>
          </a:prstGeom>
        </p:spPr>
      </p:pic>
      <p:pic>
        <p:nvPicPr>
          <p:cNvPr id="52" name="Picture 51"/>
          <p:cNvPicPr>
            <a:picLocks noChangeAspect="1"/>
          </p:cNvPicPr>
          <p:nvPr/>
        </p:nvPicPr>
        <p:blipFill>
          <a:blip r:embed="rId9"/>
          <a:stretch>
            <a:fillRect/>
          </a:stretch>
        </p:blipFill>
        <p:spPr>
          <a:xfrm>
            <a:off x="4358005" y="9739630"/>
            <a:ext cx="1790700" cy="3380740"/>
          </a:xfrm>
          <a:prstGeom prst="rect">
            <a:avLst/>
          </a:prstGeom>
        </p:spPr>
      </p:pic>
      <p:pic>
        <p:nvPicPr>
          <p:cNvPr id="53" name="Picture 52"/>
          <p:cNvPicPr>
            <a:picLocks noChangeAspect="1"/>
          </p:cNvPicPr>
          <p:nvPr/>
        </p:nvPicPr>
        <p:blipFill>
          <a:blip r:embed="rId10"/>
          <a:stretch>
            <a:fillRect/>
          </a:stretch>
        </p:blipFill>
        <p:spPr>
          <a:xfrm>
            <a:off x="6372225" y="11002010"/>
            <a:ext cx="1771650" cy="3382645"/>
          </a:xfrm>
          <a:prstGeom prst="rect">
            <a:avLst/>
          </a:prstGeom>
        </p:spPr>
      </p:pic>
      <p:sp>
        <p:nvSpPr>
          <p:cNvPr id="57" name="Text Box 56"/>
          <p:cNvSpPr txBox="1"/>
          <p:nvPr/>
        </p:nvSpPr>
        <p:spPr>
          <a:xfrm>
            <a:off x="-2182495" y="209169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Nhập địa chỉ</a:t>
            </a:r>
            <a:endParaRPr lang="en-US" altLang="en-US" sz="2000">
              <a:solidFill>
                <a:schemeClr val="bg1"/>
              </a:solidFill>
              <a:latin typeface="Times New Roman" panose="02020603050405020304" charset="0"/>
              <a:cs typeface="Times New Roman" panose="02020603050405020304" charset="0"/>
            </a:endParaRPr>
          </a:p>
        </p:txBody>
      </p:sp>
      <p:sp>
        <p:nvSpPr>
          <p:cNvPr id="58" name="Text Box 57"/>
          <p:cNvSpPr txBox="1"/>
          <p:nvPr/>
        </p:nvSpPr>
        <p:spPr>
          <a:xfrm>
            <a:off x="-2138680" y="355600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Thanh toán</a:t>
            </a:r>
            <a:endParaRPr lang="en-US" altLang="en-US" sz="2000">
              <a:solidFill>
                <a:schemeClr val="bg1"/>
              </a:solidFill>
              <a:latin typeface="Times New Roman" panose="02020603050405020304" charset="0"/>
              <a:cs typeface="Times New Roman" panose="02020603050405020304" charset="0"/>
            </a:endParaRPr>
          </a:p>
        </p:txBody>
      </p:sp>
      <p:sp>
        <p:nvSpPr>
          <p:cNvPr id="61" name="Text Box 60"/>
          <p:cNvSpPr txBox="1"/>
          <p:nvPr/>
        </p:nvSpPr>
        <p:spPr>
          <a:xfrm>
            <a:off x="14074775" y="1228725"/>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7. Flexibility and efficiency of use (Tính linh hoạt và hiệu quả sử dụng)</a:t>
            </a:r>
            <a:endParaRPr lang="en-US" altLang="en-US" sz="2400">
              <a:solidFill>
                <a:schemeClr val="bg1"/>
              </a:solidFill>
              <a:latin typeface="Times New Roman" panose="02020603050405020304" charset="0"/>
              <a:cs typeface="Times New Roman" panose="02020603050405020304" charset="0"/>
            </a:endParaRPr>
          </a:p>
        </p:txBody>
      </p:sp>
      <p:sp>
        <p:nvSpPr>
          <p:cNvPr id="63" name="Text Box 62"/>
          <p:cNvSpPr txBox="1"/>
          <p:nvPr/>
        </p:nvSpPr>
        <p:spPr>
          <a:xfrm>
            <a:off x="-3430270" y="187515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Danh sách lịch sử đặt hàng</a:t>
            </a:r>
            <a:endParaRPr lang="en-US" altLang="en-US" sz="2000">
              <a:solidFill>
                <a:schemeClr val="bg1"/>
              </a:solidFill>
              <a:latin typeface="Times New Roman" panose="02020603050405020304" charset="0"/>
              <a:cs typeface="Times New Roman" panose="02020603050405020304" charset="0"/>
            </a:endParaRPr>
          </a:p>
        </p:txBody>
      </p:sp>
      <p:sp>
        <p:nvSpPr>
          <p:cNvPr id="67" name="Text Box 66"/>
          <p:cNvSpPr txBox="1"/>
          <p:nvPr/>
        </p:nvSpPr>
        <p:spPr>
          <a:xfrm>
            <a:off x="-3373755" y="3197860"/>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Các ưu đãi</a:t>
            </a:r>
            <a:endParaRPr lang="en-US" altLang="en-US" sz="2000">
              <a:solidFill>
                <a:schemeClr val="bg1"/>
              </a:solidFill>
              <a:latin typeface="Times New Roman" panose="02020603050405020304" charset="0"/>
              <a:cs typeface="Times New Roman" panose="02020603050405020304" charset="0"/>
            </a:endParaRPr>
          </a:p>
        </p:txBody>
      </p:sp>
      <p:sp>
        <p:nvSpPr>
          <p:cNvPr id="68" name="Text Box 67"/>
          <p:cNvSpPr txBox="1"/>
          <p:nvPr/>
        </p:nvSpPr>
        <p:spPr>
          <a:xfrm>
            <a:off x="12252960" y="3688715"/>
            <a:ext cx="8247380" cy="193802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Các ưu đãi được trình bày rõ ràng trong một mục riêng biệt, dễ nhận diện qua biểu tượng hoặc màu sắc nổi bật.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Người dùng không cần nhớ mã giảm giá hoặc điều kiện áp dụng, vì tất cả thông tin liên quan đều được hiển thị ngay trong ứng dụng.</a:t>
            </a:r>
            <a:endParaRPr lang="en-US" altLang="en-US" sz="2000">
              <a:solidFill>
                <a:schemeClr val="bg1"/>
              </a:solidFill>
              <a:latin typeface="Times New Roman" panose="02020603050405020304" charset="0"/>
              <a:cs typeface="Times New Roman" panose="02020603050405020304" charset="0"/>
            </a:endParaRPr>
          </a:p>
        </p:txBody>
      </p:sp>
      <p:pic>
        <p:nvPicPr>
          <p:cNvPr id="62" name="Picture 61" descr="z6231948063097_4c791274d2498a2979827732d54f8393"/>
          <p:cNvPicPr>
            <a:picLocks noChangeAspect="1"/>
          </p:cNvPicPr>
          <p:nvPr/>
        </p:nvPicPr>
        <p:blipFill>
          <a:blip r:embed="rId11"/>
          <a:srcRect b="6574"/>
          <a:stretch>
            <a:fillRect/>
          </a:stretch>
        </p:blipFill>
        <p:spPr>
          <a:xfrm>
            <a:off x="12560935" y="1288415"/>
            <a:ext cx="2169160" cy="3231515"/>
          </a:xfrm>
          <a:prstGeom prst="rect">
            <a:avLst/>
          </a:prstGeom>
        </p:spPr>
      </p:pic>
      <p:pic>
        <p:nvPicPr>
          <p:cNvPr id="72" name="Picture 71" descr="z6231948063098_aecb30b991750bb5ae0ee0cfab7d06d0"/>
          <p:cNvPicPr>
            <a:picLocks noChangeAspect="1"/>
          </p:cNvPicPr>
          <p:nvPr/>
        </p:nvPicPr>
        <p:blipFill>
          <a:blip r:embed="rId12"/>
          <a:srcRect b="5968"/>
          <a:stretch>
            <a:fillRect/>
          </a:stretch>
        </p:blipFill>
        <p:spPr>
          <a:xfrm>
            <a:off x="-1911985" y="3679190"/>
            <a:ext cx="1737995" cy="3042920"/>
          </a:xfrm>
          <a:prstGeom prst="rect">
            <a:avLst/>
          </a:prstGeom>
        </p:spPr>
      </p:pic>
      <p:sp>
        <p:nvSpPr>
          <p:cNvPr id="24" name="Text Box 23"/>
          <p:cNvSpPr txBox="1"/>
          <p:nvPr/>
        </p:nvSpPr>
        <p:spPr>
          <a:xfrm>
            <a:off x="12365990" y="1693545"/>
            <a:ext cx="8247380" cy="2245360"/>
          </a:xfrm>
          <a:prstGeom prst="rect">
            <a:avLst/>
          </a:prstGeom>
          <a:noFill/>
        </p:spPr>
        <p:txBody>
          <a:bodyPr wrap="square" rtlCol="0">
            <a:spAutoFit/>
          </a:bodyPr>
          <a:p>
            <a:pPr>
              <a:lnSpc>
                <a:spcPct val="150000"/>
              </a:lnSpc>
            </a:pPr>
            <a:r>
              <a:rPr lang="vi-VN" altLang="en-US" sz="2000">
                <a:solidFill>
                  <a:schemeClr val="bg1"/>
                </a:solidFill>
                <a:latin typeface="Times New Roman" panose="02020603050405020304" charset="0"/>
                <a:cs typeface="Times New Roman" panose="02020603050405020304" charset="0"/>
              </a:rPr>
              <a:t>H</a:t>
            </a:r>
            <a:r>
              <a:rPr lang="en-US" altLang="en-US" sz="2000">
                <a:solidFill>
                  <a:schemeClr val="bg1"/>
                </a:solidFill>
                <a:latin typeface="Times New Roman" panose="02020603050405020304" charset="0"/>
                <a:cs typeface="Times New Roman" panose="02020603050405020304" charset="0"/>
              </a:rPr>
              <a:t>iển thị </a:t>
            </a:r>
            <a:r>
              <a:rPr lang="vi-VN" altLang="en-US" sz="2000">
                <a:solidFill>
                  <a:schemeClr val="bg1"/>
                </a:solidFill>
                <a:latin typeface="Times New Roman" panose="02020603050405020304" charset="0"/>
                <a:cs typeface="Times New Roman" panose="02020603050405020304" charset="0"/>
              </a:rPr>
              <a:t> rõ </a:t>
            </a:r>
            <a:r>
              <a:rPr lang="en-US" altLang="en-US" sz="2000">
                <a:solidFill>
                  <a:schemeClr val="bg1"/>
                </a:solidFill>
                <a:latin typeface="Times New Roman" panose="02020603050405020304" charset="0"/>
                <a:cs typeface="Times New Roman" panose="02020603050405020304" charset="0"/>
              </a:rPr>
              <a:t>các đơn hàng đã đặt trước đó, bao gồm các chi tiết như thời gian đặt hàng, thông tin sản phẩm/dịch vụ, và trạng thái hoàn thành.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Người dùng không cần nhớ chi tiết các đơn hàng trước đây</a:t>
            </a:r>
            <a:r>
              <a:rPr lang="vi-VN" altLang="en-US" sz="2000">
                <a:solidFill>
                  <a:schemeClr val="bg1"/>
                </a:solidFill>
                <a:latin typeface="Times New Roman" panose="02020603050405020304" charset="0"/>
                <a:cs typeface="Times New Roman" panose="02020603050405020304" charset="0"/>
              </a:rPr>
              <a:t>,</a:t>
            </a:r>
            <a:r>
              <a:rPr lang="en-US" altLang="en-US" sz="2000">
                <a:solidFill>
                  <a:schemeClr val="bg1"/>
                </a:solidFill>
                <a:latin typeface="Times New Roman" panose="02020603050405020304" charset="0"/>
                <a:cs typeface="Times New Roman" panose="02020603050405020304" charset="0"/>
              </a:rPr>
              <a:t> chỉ cần chọn từ danh sách đã hiển thị để tra cứu thông tin.</a:t>
            </a:r>
            <a:endParaRPr lang="en-US" altLang="en-US" sz="2000">
              <a:solidFill>
                <a:schemeClr val="bg1"/>
              </a:solidFill>
              <a:latin typeface="Times New Roman" panose="02020603050405020304" charset="0"/>
              <a:cs typeface="Times New Roman" panose="02020603050405020304" charset="0"/>
            </a:endParaRPr>
          </a:p>
          <a:p>
            <a:endParaRPr lang="en-US" altLang="en-US" sz="2000">
              <a:solidFill>
                <a:schemeClr val="bg1"/>
              </a:solidFill>
              <a:latin typeface="Times New Roman" panose="02020603050405020304" charset="0"/>
              <a:cs typeface="Times New Roman" panose="02020603050405020304" charset="0"/>
            </a:endParaRPr>
          </a:p>
        </p:txBody>
      </p:sp>
      <p:sp>
        <p:nvSpPr>
          <p:cNvPr id="35" name="Text Box 34"/>
          <p:cNvSpPr txBox="1"/>
          <p:nvPr/>
        </p:nvSpPr>
        <p:spPr>
          <a:xfrm>
            <a:off x="-3255645" y="184848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Đặt hàng nhanh</a:t>
            </a:r>
            <a:endParaRPr lang="en-US" altLang="en-US" sz="2000">
              <a:solidFill>
                <a:schemeClr val="bg1"/>
              </a:solidFill>
              <a:latin typeface="Times New Roman" panose="02020603050405020304" charset="0"/>
              <a:cs typeface="Times New Roman" panose="02020603050405020304" charset="0"/>
            </a:endParaRPr>
          </a:p>
        </p:txBody>
      </p:sp>
      <p:sp>
        <p:nvSpPr>
          <p:cNvPr id="39" name="Text Box 38"/>
          <p:cNvSpPr txBox="1"/>
          <p:nvPr/>
        </p:nvSpPr>
        <p:spPr>
          <a:xfrm>
            <a:off x="12233275" y="1693545"/>
            <a:ext cx="6276340" cy="1476375"/>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Đặt lại" hoặc "Đặt hàng nhanh" trong lịch sử đơn hàng,</a:t>
            </a:r>
            <a:r>
              <a:rPr lang="vi-VN" altLang="en-US" sz="2000">
                <a:solidFill>
                  <a:schemeClr val="bg1"/>
                </a:solidFill>
                <a:latin typeface="Times New Roman" panose="02020603050405020304" charset="0"/>
                <a:cs typeface="Times New Roman" panose="02020603050405020304" charset="0"/>
              </a:rPr>
              <a:t>  khi xem lại đơn </a:t>
            </a:r>
            <a:r>
              <a:rPr lang="en-US" altLang="en-US" sz="2000">
                <a:solidFill>
                  <a:schemeClr val="bg1"/>
                </a:solidFill>
                <a:latin typeface="Times New Roman" panose="02020603050405020304" charset="0"/>
                <a:cs typeface="Times New Roman" panose="02020603050405020304" charset="0"/>
              </a:rPr>
              <a:t> giúp người dùng dễ dàng chọn lại các đơn trước đó.</a:t>
            </a:r>
            <a:endParaRPr lang="en-US" altLang="en-US" sz="2000">
              <a:solidFill>
                <a:schemeClr val="bg1"/>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3"/>
          <a:stretch>
            <a:fillRect/>
          </a:stretch>
        </p:blipFill>
        <p:spPr>
          <a:xfrm>
            <a:off x="337820" y="6857365"/>
            <a:ext cx="2052955" cy="4326255"/>
          </a:xfrm>
          <a:prstGeom prst="rect">
            <a:avLst/>
          </a:prstGeom>
        </p:spPr>
      </p:pic>
      <p:sp>
        <p:nvSpPr>
          <p:cNvPr id="6" name="Text Box 5"/>
          <p:cNvSpPr txBox="1"/>
          <p:nvPr/>
        </p:nvSpPr>
        <p:spPr>
          <a:xfrm>
            <a:off x="12686665" y="1228725"/>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8. Aesthetic and minimalist design </a:t>
            </a:r>
            <a:r>
              <a:rPr lang="en-US" altLang="en-US" sz="2400">
                <a:solidFill>
                  <a:schemeClr val="bg1"/>
                </a:solidFill>
                <a:latin typeface="Times New Roman" panose="02020603050405020304" charset="0"/>
                <a:cs typeface="Times New Roman" panose="02020603050405020304" charset="0"/>
              </a:rPr>
              <a:t>(Thiết kế thẩm mỹ và tối giản)</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3521075" y="1875790"/>
            <a:ext cx="3256280" cy="425450"/>
          </a:xfrm>
          <a:prstGeom prst="rect">
            <a:avLst/>
          </a:prstGeom>
          <a:noFill/>
        </p:spPr>
        <p:txBody>
          <a:bodyPr wrap="square" rtlCol="0">
            <a:noAutofit/>
          </a:bodyPr>
          <a:p>
            <a:r>
              <a:rPr lang="vi-VN" altLang="en-US" sz="2000">
                <a:solidFill>
                  <a:schemeClr val="bg1"/>
                </a:solidFill>
                <a:latin typeface="Times New Roman" panose="02020603050405020304" charset="0"/>
                <a:cs typeface="Times New Roman" panose="02020603050405020304" charset="0"/>
              </a:rPr>
              <a:t> Chức năng q</a:t>
            </a:r>
            <a:r>
              <a:rPr lang="en-US" altLang="en-US" sz="2000">
                <a:solidFill>
                  <a:schemeClr val="bg1"/>
                </a:solidFill>
                <a:latin typeface="Times New Roman" panose="02020603050405020304" charset="0"/>
                <a:cs typeface="Times New Roman" panose="02020603050405020304" charset="0"/>
              </a:rPr>
              <a:t>uảng cáo</a:t>
            </a:r>
            <a:endParaRPr lang="en-US" altLang="en-US" sz="20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12456795" y="1995170"/>
            <a:ext cx="6276340" cy="3444875"/>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đề: Quảng cáo xuất hiện giữa các sản phẩm chính, gây ảnh hưởng đến trải nghiệm ng</a:t>
            </a:r>
            <a:r>
              <a:rPr lang="en-US" altLang="en-US" sz="2000">
                <a:solidFill>
                  <a:schemeClr val="bg1"/>
                </a:solidFill>
                <a:latin typeface="Times New Roman" panose="02020603050405020304" charset="0"/>
                <a:cs typeface="Times New Roman" panose="02020603050405020304" charset="0"/>
              </a:rPr>
              <a:t>ười dùng</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Giải pháp </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Giảm số lư</a:t>
            </a:r>
            <a:r>
              <a:rPr lang="en-US" altLang="en-US" sz="2000">
                <a:solidFill>
                  <a:schemeClr val="bg1"/>
                </a:solidFill>
                <a:latin typeface="Times New Roman" panose="02020603050405020304" charset="0"/>
                <a:cs typeface="Times New Roman" panose="02020603050405020304" charset="0"/>
              </a:rPr>
              <a:t>ợng quảng cáo:</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Tập trung vào một khung quảng cáo:</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Tích hợp quảng cáo vào một vị trí cố định</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 tránh làm gián đ</a:t>
            </a:r>
            <a:r>
              <a:rPr lang="en-US" altLang="en-US" sz="2000">
                <a:solidFill>
                  <a:schemeClr val="bg1"/>
                </a:solidFill>
                <a:latin typeface="Times New Roman" panose="02020603050405020304" charset="0"/>
                <a:cs typeface="Times New Roman" panose="02020603050405020304" charset="0"/>
              </a:rPr>
              <a:t>oạn quá trình xem sản phẩm chính.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endParaRPr lang="en-US" altLang="en-US" sz="2000">
              <a:solidFill>
                <a:schemeClr val="bg1"/>
              </a:solidFill>
              <a:latin typeface="Times New Roman" panose="02020603050405020304" charset="0"/>
              <a:cs typeface="Times New Roman" panose="02020603050405020304" charset="0"/>
            </a:endParaRPr>
          </a:p>
        </p:txBody>
      </p:sp>
      <p:pic>
        <p:nvPicPr>
          <p:cNvPr id="9" name="Picture -2147482590" descr="z6187756981815_84ddf7759d5eec9b05ef737e9f09be3e"/>
          <p:cNvPicPr>
            <a:picLocks noChangeAspect="1"/>
          </p:cNvPicPr>
          <p:nvPr/>
        </p:nvPicPr>
        <p:blipFill>
          <a:blip r:embed="rId14"/>
          <a:stretch>
            <a:fillRect/>
          </a:stretch>
        </p:blipFill>
        <p:spPr>
          <a:xfrm>
            <a:off x="459105" y="7052310"/>
            <a:ext cx="2258060" cy="4233545"/>
          </a:xfrm>
          <a:prstGeom prst="rect">
            <a:avLst/>
          </a:prstGeom>
          <a:noFill/>
          <a:ln w="9525">
            <a:noFill/>
          </a:ln>
        </p:spPr>
      </p:pic>
      <p:sp>
        <p:nvSpPr>
          <p:cNvPr id="13" name="Text Box 12"/>
          <p:cNvSpPr txBox="1"/>
          <p:nvPr/>
        </p:nvSpPr>
        <p:spPr>
          <a:xfrm>
            <a:off x="285115" y="1233170"/>
            <a:ext cx="118268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9. Help users recognize, diagnose, and recover from errors</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(Giúp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nhận biết, ch</a:t>
            </a:r>
            <a:r>
              <a:rPr lang="en-US" altLang="en-US" sz="2400" u="heavy">
                <a:solidFill>
                  <a:schemeClr val="bg1"/>
                </a:solidFill>
                <a:latin typeface="Times New Roman" panose="02020603050405020304" charset="0"/>
                <a:cs typeface="Times New Roman" panose="02020603050405020304" charset="0"/>
              </a:rPr>
              <a:t>u</a:t>
            </a:r>
            <a:r>
              <a:rPr lang="en-US" altLang="en-US" sz="2400">
                <a:solidFill>
                  <a:schemeClr val="bg1"/>
                </a:solidFill>
                <a:latin typeface="Times New Roman" panose="02020603050405020304" charset="0"/>
                <a:cs typeface="Times New Roman" panose="02020603050405020304" charset="0"/>
              </a:rPr>
              <a:t>ẩn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oán và phục hồi lỗi)</a:t>
            </a:r>
            <a:endParaRPr lang="en-US" altLang="en-US" sz="2400">
              <a:solidFill>
                <a:schemeClr val="bg1"/>
              </a:solidFill>
              <a:latin typeface="Times New Roman" panose="02020603050405020304" charset="0"/>
              <a:cs typeface="Times New Roman" panose="02020603050405020304" charset="0"/>
            </a:endParaRPr>
          </a:p>
        </p:txBody>
      </p:sp>
      <p:sp>
        <p:nvSpPr>
          <p:cNvPr id="16" name="Text Box 15"/>
          <p:cNvSpPr txBox="1"/>
          <p:nvPr/>
        </p:nvSpPr>
        <p:spPr>
          <a:xfrm>
            <a:off x="337820" y="2178050"/>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Lỗi kết nối mạng</a:t>
            </a:r>
            <a:endParaRPr lang="en-US" altLang="en-US" sz="2000">
              <a:solidFill>
                <a:schemeClr val="bg1"/>
              </a:solidFill>
              <a:latin typeface="Times New Roman" panose="02020603050405020304" charset="0"/>
              <a:cs typeface="Times New Roman" panose="02020603050405020304" charset="0"/>
            </a:endParaRPr>
          </a:p>
        </p:txBody>
      </p:sp>
      <p:sp>
        <p:nvSpPr>
          <p:cNvPr id="18" name="Text Box 17"/>
          <p:cNvSpPr txBox="1"/>
          <p:nvPr/>
        </p:nvSpPr>
        <p:spPr>
          <a:xfrm>
            <a:off x="4097655" y="1995170"/>
            <a:ext cx="7495540" cy="4862195"/>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Thông báo lỗi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ôi khi chung chung, không giúp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hiểu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nguyên nhân và cách khắc phục.</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xuất: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Thông báo lỗi chi tiết: Cung cấp thông báo lỗi chi tiết, giải thích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nguyên nhân gây ra lỗi.</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ớng dẫn khắc phục: 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ớng dẫn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cách khắc phục lỗi, hoặc cung cấp các tùy chọn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thử lại.</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Cung cấp liên kết hỗ trợ: thêm nút iên kết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ến trung tâm hỗ trợ hoặc bộ phận ch</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m sóc khách hàng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a:t>
            </a:r>
            <a:r>
              <a:rPr lang="en-US" altLang="en-US" sz="2000">
                <a:solidFill>
                  <a:schemeClr val="bg1"/>
                </a:solidFill>
                <a:latin typeface="Times New Roman" panose="02020603050405020304" charset="0"/>
                <a:cs typeface="Times New Roman" panose="02020603050405020304" charset="0"/>
              </a:rPr>
              <a:t>đư</a:t>
            </a:r>
            <a:r>
              <a:rPr lang="en-US" altLang="en-US" sz="2000">
                <a:solidFill>
                  <a:schemeClr val="bg1"/>
                </a:solidFill>
                <a:latin typeface="Times New Roman" panose="02020603050405020304" charset="0"/>
                <a:cs typeface="Times New Roman" panose="02020603050405020304" charset="0"/>
              </a:rPr>
              <a:t>ợc hỗ trợ thêm</a:t>
            </a:r>
            <a:endParaRPr lang="en-US" altLang="en-US" sz="2000">
              <a:solidFill>
                <a:schemeClr val="bg1"/>
              </a:solidFill>
              <a:latin typeface="Times New Roman" panose="02020603050405020304" charset="0"/>
              <a:cs typeface="Times New Roman" panose="02020603050405020304" charset="0"/>
            </a:endParaRPr>
          </a:p>
        </p:txBody>
      </p:sp>
      <p:pic>
        <p:nvPicPr>
          <p:cNvPr id="20" name="Picture -2147482585" descr="Ảnh chụp màn hình 2025-01-01 211728"/>
          <p:cNvPicPr>
            <a:picLocks noChangeAspect="1"/>
          </p:cNvPicPr>
          <p:nvPr/>
        </p:nvPicPr>
        <p:blipFill>
          <a:blip r:embed="rId15"/>
          <a:stretch>
            <a:fillRect/>
          </a:stretch>
        </p:blipFill>
        <p:spPr>
          <a:xfrm>
            <a:off x="337820" y="2538730"/>
            <a:ext cx="1897380" cy="3515995"/>
          </a:xfrm>
          <a:prstGeom prst="rect">
            <a:avLst/>
          </a:prstGeom>
          <a:noFill/>
          <a:ln w="9525">
            <a:noFill/>
          </a:ln>
        </p:spPr>
      </p:pic>
      <p:sp>
        <p:nvSpPr>
          <p:cNvPr id="21" name="Text Box 20"/>
          <p:cNvSpPr txBox="1"/>
          <p:nvPr/>
        </p:nvSpPr>
        <p:spPr>
          <a:xfrm>
            <a:off x="-11826240" y="1228725"/>
            <a:ext cx="1182687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Help and documentation</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(Trợ giúp và tài liệu)</a:t>
            </a:r>
            <a:endParaRPr lang="en-US" altLang="en-US" sz="2400">
              <a:solidFill>
                <a:schemeClr val="bg1"/>
              </a:solidFill>
              <a:latin typeface="Times New Roman" panose="02020603050405020304" charset="0"/>
              <a:cs typeface="Times New Roman" panose="02020603050405020304" charset="0"/>
            </a:endParaRPr>
          </a:p>
        </p:txBody>
      </p:sp>
      <p:pic>
        <p:nvPicPr>
          <p:cNvPr id="23" name="Picture -2147482594" descr="z6187774673798_1d3d287fcb25c81176a79ae1e424168b"/>
          <p:cNvPicPr>
            <a:picLocks noChangeAspect="1"/>
          </p:cNvPicPr>
          <p:nvPr/>
        </p:nvPicPr>
        <p:blipFill>
          <a:blip r:embed="rId16"/>
          <a:stretch>
            <a:fillRect/>
          </a:stretch>
        </p:blipFill>
        <p:spPr>
          <a:xfrm>
            <a:off x="-2362835" y="2416175"/>
            <a:ext cx="2268855" cy="3738245"/>
          </a:xfrm>
          <a:prstGeom prst="rect">
            <a:avLst/>
          </a:prstGeom>
          <a:noFill/>
          <a:ln w="9525">
            <a:noFill/>
          </a:ln>
        </p:spPr>
      </p:pic>
      <p:sp>
        <p:nvSpPr>
          <p:cNvPr id="26" name="Text Box 25"/>
          <p:cNvSpPr txBox="1"/>
          <p:nvPr/>
        </p:nvSpPr>
        <p:spPr>
          <a:xfrm>
            <a:off x="-3255645" y="199072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Trung tâm hỗ trợ</a:t>
            </a:r>
            <a:endParaRPr lang="en-US" altLang="en-US" sz="20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ĐÍCH NGHIÊN CỨU</a:t>
            </a:r>
            <a:endParaRPr lang="en-US" altLang="en-US" sz="2800">
              <a:solidFill>
                <a:schemeClr val="bg1"/>
              </a:solidFill>
              <a:latin typeface="Segoe UI Black" panose="020B0A02040204020203" charset="0"/>
              <a:cs typeface="Segoe UI Black" panose="020B0A02040204020203" charset="0"/>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ĐỐI TƯỢNG VÀ PHẠM VI NGHIÊN CỨU</a:t>
            </a:r>
            <a:endParaRPr lang="en-US" altLang="en-US" sz="2400">
              <a:solidFill>
                <a:schemeClr val="bg1"/>
              </a:solidFill>
              <a:latin typeface="Segoe UI Black" panose="020B0A02040204020203" charset="0"/>
              <a:cs typeface="Segoe UI Black" panose="020B0A02040204020203"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Đánh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7" name="Text Box 26"/>
          <p:cNvSpPr txBox="1"/>
          <p:nvPr/>
        </p:nvSpPr>
        <p:spPr>
          <a:xfrm>
            <a:off x="294005" y="-52197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31" name="Text Box 30"/>
          <p:cNvSpPr txBox="1"/>
          <p:nvPr/>
        </p:nvSpPr>
        <p:spPr>
          <a:xfrm>
            <a:off x="285115" y="-460375"/>
            <a:ext cx="561784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HIỆN THỰC HÓA NGHIÊN CỨU</a:t>
            </a:r>
            <a:endParaRPr lang="en-US" altLang="en-US" sz="2400">
              <a:solidFill>
                <a:schemeClr val="bg1"/>
              </a:solidFill>
              <a:latin typeface="Segoe UI Black" panose="020B0A02040204020203" charset="0"/>
              <a:cs typeface="Segoe UI Black" panose="020B0A02040204020203" charset="0"/>
            </a:endParaRPr>
          </a:p>
        </p:txBody>
      </p:sp>
      <p:sp>
        <p:nvSpPr>
          <p:cNvPr id="12" name="Text Box 11"/>
          <p:cNvSpPr txBox="1"/>
          <p:nvPr/>
        </p:nvSpPr>
        <p:spPr>
          <a:xfrm>
            <a:off x="-3596005" y="4519930"/>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Chuẩn bị đánh giá</a:t>
            </a:r>
            <a:endParaRPr lang="en-US" altLang="en-US" sz="2400">
              <a:solidFill>
                <a:schemeClr val="bg1"/>
              </a:solidFill>
              <a:latin typeface="Times New Roman" panose="02020603050405020304" charset="0"/>
              <a:cs typeface="Times New Roman" panose="02020603050405020304" charset="0"/>
            </a:endParaRPr>
          </a:p>
        </p:txBody>
      </p:sp>
      <p:sp>
        <p:nvSpPr>
          <p:cNvPr id="15" name="Text Box 14"/>
          <p:cNvSpPr txBox="1"/>
          <p:nvPr/>
        </p:nvSpPr>
        <p:spPr>
          <a:xfrm>
            <a:off x="-5327650" y="5193665"/>
            <a:ext cx="515366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tíh kết quả và đề xuất cải tiến</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122555" y="92075"/>
            <a:ext cx="70643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đánh giá dựa vào danh sách kiểm tra (checklist)  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pic>
        <p:nvPicPr>
          <p:cNvPr id="25" name="Picture 24" descr="z6229531108735_bcdbcc6903ffd0393349ab2ce79a9492"/>
          <p:cNvPicPr>
            <a:picLocks noChangeAspect="1"/>
          </p:cNvPicPr>
          <p:nvPr/>
        </p:nvPicPr>
        <p:blipFill>
          <a:blip r:embed="rId2"/>
          <a:stretch>
            <a:fillRect/>
          </a:stretch>
        </p:blipFill>
        <p:spPr>
          <a:xfrm>
            <a:off x="-2251710" y="2000250"/>
            <a:ext cx="2190750" cy="3533775"/>
          </a:xfrm>
          <a:prstGeom prst="rect">
            <a:avLst/>
          </a:prstGeom>
        </p:spPr>
      </p:pic>
      <p:pic>
        <p:nvPicPr>
          <p:cNvPr id="33" name="Picture 32"/>
          <p:cNvPicPr>
            <a:picLocks noChangeAspect="1"/>
          </p:cNvPicPr>
          <p:nvPr/>
        </p:nvPicPr>
        <p:blipFill>
          <a:blip r:embed="rId3"/>
          <a:stretch>
            <a:fillRect/>
          </a:stretch>
        </p:blipFill>
        <p:spPr>
          <a:xfrm>
            <a:off x="-2654935" y="2273935"/>
            <a:ext cx="2286000" cy="3743325"/>
          </a:xfrm>
          <a:prstGeom prst="rect">
            <a:avLst/>
          </a:prstGeom>
        </p:spPr>
      </p:pic>
      <p:sp>
        <p:nvSpPr>
          <p:cNvPr id="38" name="Text Box 37"/>
          <p:cNvSpPr txBox="1"/>
          <p:nvPr/>
        </p:nvSpPr>
        <p:spPr>
          <a:xfrm>
            <a:off x="-2283460" y="2017395"/>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Đặt xe</a:t>
            </a:r>
            <a:endParaRPr lang="en-US" altLang="en-US" sz="2000">
              <a:solidFill>
                <a:schemeClr val="bg1"/>
              </a:solidFill>
              <a:latin typeface="Times New Roman" panose="02020603050405020304" charset="0"/>
              <a:cs typeface="Times New Roman" panose="02020603050405020304" charset="0"/>
            </a:endParaRPr>
          </a:p>
        </p:txBody>
      </p:sp>
      <p:pic>
        <p:nvPicPr>
          <p:cNvPr id="37" name="Picture -2147482592" descr="Ảnh chụp màn hình 2025-01-01 210127"/>
          <p:cNvPicPr>
            <a:picLocks noChangeAspect="1"/>
          </p:cNvPicPr>
          <p:nvPr/>
        </p:nvPicPr>
        <p:blipFill>
          <a:blip r:embed="rId4"/>
          <a:stretch>
            <a:fillRect/>
          </a:stretch>
        </p:blipFill>
        <p:spPr>
          <a:xfrm>
            <a:off x="-2970847" y="2484120"/>
            <a:ext cx="2601595" cy="3676650"/>
          </a:xfrm>
          <a:prstGeom prst="rect">
            <a:avLst/>
          </a:prstGeom>
          <a:noFill/>
          <a:ln w="9525">
            <a:noFill/>
          </a:ln>
        </p:spPr>
      </p:pic>
      <p:pic>
        <p:nvPicPr>
          <p:cNvPr id="42" name="Picture 41"/>
          <p:cNvPicPr>
            <a:picLocks noChangeAspect="1"/>
          </p:cNvPicPr>
          <p:nvPr/>
        </p:nvPicPr>
        <p:blipFill>
          <a:blip r:embed="rId5"/>
          <a:stretch>
            <a:fillRect/>
          </a:stretch>
        </p:blipFill>
        <p:spPr>
          <a:xfrm>
            <a:off x="-2513330" y="2603500"/>
            <a:ext cx="2339340" cy="3413760"/>
          </a:xfrm>
          <a:prstGeom prst="rect">
            <a:avLst/>
          </a:prstGeom>
        </p:spPr>
      </p:pic>
      <p:sp>
        <p:nvSpPr>
          <p:cNvPr id="46" name="Text Box 45"/>
          <p:cNvSpPr txBox="1"/>
          <p:nvPr/>
        </p:nvSpPr>
        <p:spPr>
          <a:xfrm>
            <a:off x="-296989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Hủy đặt xe</a:t>
            </a:r>
            <a:endParaRPr lang="en-US" altLang="en-US" sz="2000">
              <a:solidFill>
                <a:schemeClr val="bg1"/>
              </a:solidFill>
              <a:latin typeface="Times New Roman" panose="02020603050405020304" charset="0"/>
              <a:cs typeface="Times New Roman" panose="02020603050405020304" charset="0"/>
            </a:endParaRPr>
          </a:p>
        </p:txBody>
      </p:sp>
      <p:pic>
        <p:nvPicPr>
          <p:cNvPr id="45" name="Picture 44"/>
          <p:cNvPicPr>
            <a:picLocks noChangeAspect="1"/>
          </p:cNvPicPr>
          <p:nvPr/>
        </p:nvPicPr>
        <p:blipFill>
          <a:blip r:embed="rId6"/>
          <a:stretch>
            <a:fillRect/>
          </a:stretch>
        </p:blipFill>
        <p:spPr>
          <a:xfrm>
            <a:off x="-2002790" y="2416175"/>
            <a:ext cx="1828800" cy="3638550"/>
          </a:xfrm>
          <a:prstGeom prst="rect">
            <a:avLst/>
          </a:prstGeom>
        </p:spPr>
      </p:pic>
      <p:sp>
        <p:nvSpPr>
          <p:cNvPr id="48" name="Text Box 47"/>
          <p:cNvSpPr txBox="1"/>
          <p:nvPr/>
        </p:nvSpPr>
        <p:spPr>
          <a:xfrm>
            <a:off x="-300291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Giao diện chung</a:t>
            </a:r>
            <a:endParaRPr lang="en-US" altLang="en-US" sz="2000">
              <a:solidFill>
                <a:schemeClr val="bg1"/>
              </a:solidFill>
              <a:latin typeface="Times New Roman" panose="02020603050405020304" charset="0"/>
              <a:cs typeface="Times New Roman" panose="02020603050405020304" charset="0"/>
            </a:endParaRPr>
          </a:p>
        </p:txBody>
      </p:sp>
      <p:pic>
        <p:nvPicPr>
          <p:cNvPr id="49" name="Picture 48"/>
          <p:cNvPicPr>
            <a:picLocks noChangeAspect="1"/>
          </p:cNvPicPr>
          <p:nvPr/>
        </p:nvPicPr>
        <p:blipFill>
          <a:blip r:embed="rId7"/>
          <a:stretch>
            <a:fillRect/>
          </a:stretch>
        </p:blipFill>
        <p:spPr>
          <a:xfrm>
            <a:off x="294005" y="7181850"/>
            <a:ext cx="1762125" cy="3343275"/>
          </a:xfrm>
          <a:prstGeom prst="rect">
            <a:avLst/>
          </a:prstGeom>
        </p:spPr>
      </p:pic>
      <p:pic>
        <p:nvPicPr>
          <p:cNvPr id="51" name="Picture 50"/>
          <p:cNvPicPr>
            <a:picLocks noChangeAspect="1"/>
          </p:cNvPicPr>
          <p:nvPr/>
        </p:nvPicPr>
        <p:blipFill>
          <a:blip r:embed="rId8"/>
          <a:stretch>
            <a:fillRect/>
          </a:stretch>
        </p:blipFill>
        <p:spPr>
          <a:xfrm>
            <a:off x="2390775" y="8263255"/>
            <a:ext cx="1695450" cy="3343275"/>
          </a:xfrm>
          <a:prstGeom prst="rect">
            <a:avLst/>
          </a:prstGeom>
        </p:spPr>
      </p:pic>
      <p:pic>
        <p:nvPicPr>
          <p:cNvPr id="52" name="Picture 51"/>
          <p:cNvPicPr>
            <a:picLocks noChangeAspect="1"/>
          </p:cNvPicPr>
          <p:nvPr/>
        </p:nvPicPr>
        <p:blipFill>
          <a:blip r:embed="rId9"/>
          <a:stretch>
            <a:fillRect/>
          </a:stretch>
        </p:blipFill>
        <p:spPr>
          <a:xfrm>
            <a:off x="4358005" y="9739630"/>
            <a:ext cx="1790700" cy="3380740"/>
          </a:xfrm>
          <a:prstGeom prst="rect">
            <a:avLst/>
          </a:prstGeom>
        </p:spPr>
      </p:pic>
      <p:pic>
        <p:nvPicPr>
          <p:cNvPr id="53" name="Picture 52"/>
          <p:cNvPicPr>
            <a:picLocks noChangeAspect="1"/>
          </p:cNvPicPr>
          <p:nvPr/>
        </p:nvPicPr>
        <p:blipFill>
          <a:blip r:embed="rId10"/>
          <a:stretch>
            <a:fillRect/>
          </a:stretch>
        </p:blipFill>
        <p:spPr>
          <a:xfrm>
            <a:off x="6372225" y="11002010"/>
            <a:ext cx="1771650" cy="3382645"/>
          </a:xfrm>
          <a:prstGeom prst="rect">
            <a:avLst/>
          </a:prstGeom>
        </p:spPr>
      </p:pic>
      <p:sp>
        <p:nvSpPr>
          <p:cNvPr id="57" name="Text Box 56"/>
          <p:cNvSpPr txBox="1"/>
          <p:nvPr/>
        </p:nvSpPr>
        <p:spPr>
          <a:xfrm>
            <a:off x="-2182495" y="209169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Nhập địa chỉ</a:t>
            </a:r>
            <a:endParaRPr lang="en-US" altLang="en-US" sz="2000">
              <a:solidFill>
                <a:schemeClr val="bg1"/>
              </a:solidFill>
              <a:latin typeface="Times New Roman" panose="02020603050405020304" charset="0"/>
              <a:cs typeface="Times New Roman" panose="02020603050405020304" charset="0"/>
            </a:endParaRPr>
          </a:p>
        </p:txBody>
      </p:sp>
      <p:sp>
        <p:nvSpPr>
          <p:cNvPr id="58" name="Text Box 57"/>
          <p:cNvSpPr txBox="1"/>
          <p:nvPr/>
        </p:nvSpPr>
        <p:spPr>
          <a:xfrm>
            <a:off x="-2138680" y="355600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Thanh toán</a:t>
            </a:r>
            <a:endParaRPr lang="en-US" altLang="en-US" sz="2000">
              <a:solidFill>
                <a:schemeClr val="bg1"/>
              </a:solidFill>
              <a:latin typeface="Times New Roman" panose="02020603050405020304" charset="0"/>
              <a:cs typeface="Times New Roman" panose="02020603050405020304" charset="0"/>
            </a:endParaRPr>
          </a:p>
        </p:txBody>
      </p:sp>
      <p:sp>
        <p:nvSpPr>
          <p:cNvPr id="61" name="Text Box 60"/>
          <p:cNvSpPr txBox="1"/>
          <p:nvPr/>
        </p:nvSpPr>
        <p:spPr>
          <a:xfrm>
            <a:off x="14074775" y="1228725"/>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7. Flexibility and efficiency of use (Tính linh hoạt và hiệu quả sử dụng)</a:t>
            </a:r>
            <a:endParaRPr lang="en-US" altLang="en-US" sz="2400">
              <a:solidFill>
                <a:schemeClr val="bg1"/>
              </a:solidFill>
              <a:latin typeface="Times New Roman" panose="02020603050405020304" charset="0"/>
              <a:cs typeface="Times New Roman" panose="02020603050405020304" charset="0"/>
            </a:endParaRPr>
          </a:p>
        </p:txBody>
      </p:sp>
      <p:sp>
        <p:nvSpPr>
          <p:cNvPr id="63" name="Text Box 62"/>
          <p:cNvSpPr txBox="1"/>
          <p:nvPr/>
        </p:nvSpPr>
        <p:spPr>
          <a:xfrm>
            <a:off x="-3430270" y="187515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Danh sách lịch sử đặt hàng</a:t>
            </a:r>
            <a:endParaRPr lang="en-US" altLang="en-US" sz="2000">
              <a:solidFill>
                <a:schemeClr val="bg1"/>
              </a:solidFill>
              <a:latin typeface="Times New Roman" panose="02020603050405020304" charset="0"/>
              <a:cs typeface="Times New Roman" panose="02020603050405020304" charset="0"/>
            </a:endParaRPr>
          </a:p>
        </p:txBody>
      </p:sp>
      <p:sp>
        <p:nvSpPr>
          <p:cNvPr id="67" name="Text Box 66"/>
          <p:cNvSpPr txBox="1"/>
          <p:nvPr/>
        </p:nvSpPr>
        <p:spPr>
          <a:xfrm>
            <a:off x="-3373755" y="3197860"/>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Các ưu đãi</a:t>
            </a:r>
            <a:endParaRPr lang="en-US" altLang="en-US" sz="2000">
              <a:solidFill>
                <a:schemeClr val="bg1"/>
              </a:solidFill>
              <a:latin typeface="Times New Roman" panose="02020603050405020304" charset="0"/>
              <a:cs typeface="Times New Roman" panose="02020603050405020304" charset="0"/>
            </a:endParaRPr>
          </a:p>
        </p:txBody>
      </p:sp>
      <p:sp>
        <p:nvSpPr>
          <p:cNvPr id="68" name="Text Box 67"/>
          <p:cNvSpPr txBox="1"/>
          <p:nvPr/>
        </p:nvSpPr>
        <p:spPr>
          <a:xfrm>
            <a:off x="12252960" y="3688715"/>
            <a:ext cx="8247380" cy="193802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Các ưu đãi được trình bày rõ ràng trong một mục riêng biệt, dễ nhận diện qua biểu tượng hoặc màu sắc nổi bật.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Người dùng không cần nhớ mã giảm giá hoặc điều kiện áp dụng, vì tất cả thông tin liên quan đều được hiển thị ngay trong ứng dụng.</a:t>
            </a:r>
            <a:endParaRPr lang="en-US" altLang="en-US" sz="2000">
              <a:solidFill>
                <a:schemeClr val="bg1"/>
              </a:solidFill>
              <a:latin typeface="Times New Roman" panose="02020603050405020304" charset="0"/>
              <a:cs typeface="Times New Roman" panose="02020603050405020304" charset="0"/>
            </a:endParaRPr>
          </a:p>
        </p:txBody>
      </p:sp>
      <p:pic>
        <p:nvPicPr>
          <p:cNvPr id="62" name="Picture 61" descr="z6231948063097_4c791274d2498a2979827732d54f8393"/>
          <p:cNvPicPr>
            <a:picLocks noChangeAspect="1"/>
          </p:cNvPicPr>
          <p:nvPr/>
        </p:nvPicPr>
        <p:blipFill>
          <a:blip r:embed="rId11"/>
          <a:srcRect b="6574"/>
          <a:stretch>
            <a:fillRect/>
          </a:stretch>
        </p:blipFill>
        <p:spPr>
          <a:xfrm>
            <a:off x="12560935" y="1288415"/>
            <a:ext cx="2169160" cy="3231515"/>
          </a:xfrm>
          <a:prstGeom prst="rect">
            <a:avLst/>
          </a:prstGeom>
        </p:spPr>
      </p:pic>
      <p:pic>
        <p:nvPicPr>
          <p:cNvPr id="72" name="Picture 71" descr="z6231948063098_aecb30b991750bb5ae0ee0cfab7d06d0"/>
          <p:cNvPicPr>
            <a:picLocks noChangeAspect="1"/>
          </p:cNvPicPr>
          <p:nvPr/>
        </p:nvPicPr>
        <p:blipFill>
          <a:blip r:embed="rId12"/>
          <a:srcRect b="5968"/>
          <a:stretch>
            <a:fillRect/>
          </a:stretch>
        </p:blipFill>
        <p:spPr>
          <a:xfrm>
            <a:off x="-1911985" y="3679190"/>
            <a:ext cx="1737995" cy="3042920"/>
          </a:xfrm>
          <a:prstGeom prst="rect">
            <a:avLst/>
          </a:prstGeom>
        </p:spPr>
      </p:pic>
      <p:sp>
        <p:nvSpPr>
          <p:cNvPr id="24" name="Text Box 23"/>
          <p:cNvSpPr txBox="1"/>
          <p:nvPr/>
        </p:nvSpPr>
        <p:spPr>
          <a:xfrm>
            <a:off x="12365990" y="1693545"/>
            <a:ext cx="8247380" cy="2245360"/>
          </a:xfrm>
          <a:prstGeom prst="rect">
            <a:avLst/>
          </a:prstGeom>
          <a:noFill/>
        </p:spPr>
        <p:txBody>
          <a:bodyPr wrap="square" rtlCol="0">
            <a:spAutoFit/>
          </a:bodyPr>
          <a:p>
            <a:pPr>
              <a:lnSpc>
                <a:spcPct val="150000"/>
              </a:lnSpc>
            </a:pPr>
            <a:r>
              <a:rPr lang="vi-VN" altLang="en-US" sz="2000">
                <a:solidFill>
                  <a:schemeClr val="bg1"/>
                </a:solidFill>
                <a:latin typeface="Times New Roman" panose="02020603050405020304" charset="0"/>
                <a:cs typeface="Times New Roman" panose="02020603050405020304" charset="0"/>
              </a:rPr>
              <a:t>H</a:t>
            </a:r>
            <a:r>
              <a:rPr lang="en-US" altLang="en-US" sz="2000">
                <a:solidFill>
                  <a:schemeClr val="bg1"/>
                </a:solidFill>
                <a:latin typeface="Times New Roman" panose="02020603050405020304" charset="0"/>
                <a:cs typeface="Times New Roman" panose="02020603050405020304" charset="0"/>
              </a:rPr>
              <a:t>iển thị </a:t>
            </a:r>
            <a:r>
              <a:rPr lang="vi-VN" altLang="en-US" sz="2000">
                <a:solidFill>
                  <a:schemeClr val="bg1"/>
                </a:solidFill>
                <a:latin typeface="Times New Roman" panose="02020603050405020304" charset="0"/>
                <a:cs typeface="Times New Roman" panose="02020603050405020304" charset="0"/>
              </a:rPr>
              <a:t> rõ </a:t>
            </a:r>
            <a:r>
              <a:rPr lang="en-US" altLang="en-US" sz="2000">
                <a:solidFill>
                  <a:schemeClr val="bg1"/>
                </a:solidFill>
                <a:latin typeface="Times New Roman" panose="02020603050405020304" charset="0"/>
                <a:cs typeface="Times New Roman" panose="02020603050405020304" charset="0"/>
              </a:rPr>
              <a:t>các đơn hàng đã đặt trước đó, bao gồm các chi tiết như thời gian đặt hàng, thông tin sản phẩm/dịch vụ, và trạng thái hoàn thành.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Người dùng không cần nhớ chi tiết các đơn hàng trước đây</a:t>
            </a:r>
            <a:r>
              <a:rPr lang="vi-VN" altLang="en-US" sz="2000">
                <a:solidFill>
                  <a:schemeClr val="bg1"/>
                </a:solidFill>
                <a:latin typeface="Times New Roman" panose="02020603050405020304" charset="0"/>
                <a:cs typeface="Times New Roman" panose="02020603050405020304" charset="0"/>
              </a:rPr>
              <a:t>,</a:t>
            </a:r>
            <a:r>
              <a:rPr lang="en-US" altLang="en-US" sz="2000">
                <a:solidFill>
                  <a:schemeClr val="bg1"/>
                </a:solidFill>
                <a:latin typeface="Times New Roman" panose="02020603050405020304" charset="0"/>
                <a:cs typeface="Times New Roman" panose="02020603050405020304" charset="0"/>
              </a:rPr>
              <a:t> chỉ cần chọn từ danh sách đã hiển thị để tra cứu thông tin.</a:t>
            </a:r>
            <a:endParaRPr lang="en-US" altLang="en-US" sz="2000">
              <a:solidFill>
                <a:schemeClr val="bg1"/>
              </a:solidFill>
              <a:latin typeface="Times New Roman" panose="02020603050405020304" charset="0"/>
              <a:cs typeface="Times New Roman" panose="02020603050405020304" charset="0"/>
            </a:endParaRPr>
          </a:p>
          <a:p>
            <a:endParaRPr lang="en-US" altLang="en-US" sz="2000">
              <a:solidFill>
                <a:schemeClr val="bg1"/>
              </a:solidFill>
              <a:latin typeface="Times New Roman" panose="02020603050405020304" charset="0"/>
              <a:cs typeface="Times New Roman" panose="02020603050405020304" charset="0"/>
            </a:endParaRPr>
          </a:p>
        </p:txBody>
      </p:sp>
      <p:sp>
        <p:nvSpPr>
          <p:cNvPr id="35" name="Text Box 34"/>
          <p:cNvSpPr txBox="1"/>
          <p:nvPr/>
        </p:nvSpPr>
        <p:spPr>
          <a:xfrm>
            <a:off x="-3255645" y="184848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Đặt hàng nhanh</a:t>
            </a:r>
            <a:endParaRPr lang="en-US" altLang="en-US" sz="2000">
              <a:solidFill>
                <a:schemeClr val="bg1"/>
              </a:solidFill>
              <a:latin typeface="Times New Roman" panose="02020603050405020304" charset="0"/>
              <a:cs typeface="Times New Roman" panose="02020603050405020304" charset="0"/>
            </a:endParaRPr>
          </a:p>
        </p:txBody>
      </p:sp>
      <p:sp>
        <p:nvSpPr>
          <p:cNvPr id="39" name="Text Box 38"/>
          <p:cNvSpPr txBox="1"/>
          <p:nvPr/>
        </p:nvSpPr>
        <p:spPr>
          <a:xfrm>
            <a:off x="12233275" y="1693545"/>
            <a:ext cx="6276340" cy="1476375"/>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Đặt lại" hoặc "Đặt hàng nhanh" trong lịch sử đơn hàng,</a:t>
            </a:r>
            <a:r>
              <a:rPr lang="vi-VN" altLang="en-US" sz="2000">
                <a:solidFill>
                  <a:schemeClr val="bg1"/>
                </a:solidFill>
                <a:latin typeface="Times New Roman" panose="02020603050405020304" charset="0"/>
                <a:cs typeface="Times New Roman" panose="02020603050405020304" charset="0"/>
              </a:rPr>
              <a:t>  khi xem lại đơn </a:t>
            </a:r>
            <a:r>
              <a:rPr lang="en-US" altLang="en-US" sz="2000">
                <a:solidFill>
                  <a:schemeClr val="bg1"/>
                </a:solidFill>
                <a:latin typeface="Times New Roman" panose="02020603050405020304" charset="0"/>
                <a:cs typeface="Times New Roman" panose="02020603050405020304" charset="0"/>
              </a:rPr>
              <a:t> giúp người dùng dễ dàng chọn lại các đơn trước đó.</a:t>
            </a:r>
            <a:endParaRPr lang="en-US" altLang="en-US" sz="2000">
              <a:solidFill>
                <a:schemeClr val="bg1"/>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3"/>
          <a:stretch>
            <a:fillRect/>
          </a:stretch>
        </p:blipFill>
        <p:spPr>
          <a:xfrm>
            <a:off x="337820" y="6857365"/>
            <a:ext cx="2052955" cy="4326255"/>
          </a:xfrm>
          <a:prstGeom prst="rect">
            <a:avLst/>
          </a:prstGeom>
        </p:spPr>
      </p:pic>
      <p:sp>
        <p:nvSpPr>
          <p:cNvPr id="6" name="Text Box 5"/>
          <p:cNvSpPr txBox="1"/>
          <p:nvPr/>
        </p:nvSpPr>
        <p:spPr>
          <a:xfrm>
            <a:off x="12686665" y="1228725"/>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8. Aesthetic and minimalist design (Thiết kế thẩm mỹ và tối giản)</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3521075" y="1875790"/>
            <a:ext cx="3256280" cy="425450"/>
          </a:xfrm>
          <a:prstGeom prst="rect">
            <a:avLst/>
          </a:prstGeom>
          <a:noFill/>
        </p:spPr>
        <p:txBody>
          <a:bodyPr wrap="square" rtlCol="0">
            <a:noAutofit/>
          </a:bodyPr>
          <a:p>
            <a:r>
              <a:rPr lang="vi-VN" altLang="en-US" sz="2000">
                <a:solidFill>
                  <a:schemeClr val="bg1"/>
                </a:solidFill>
                <a:latin typeface="Times New Roman" panose="02020603050405020304" charset="0"/>
                <a:cs typeface="Times New Roman" panose="02020603050405020304" charset="0"/>
              </a:rPr>
              <a:t> Chức năng q</a:t>
            </a:r>
            <a:r>
              <a:rPr lang="en-US" altLang="en-US" sz="2000">
                <a:solidFill>
                  <a:schemeClr val="bg1"/>
                </a:solidFill>
                <a:latin typeface="Times New Roman" panose="02020603050405020304" charset="0"/>
                <a:cs typeface="Times New Roman" panose="02020603050405020304" charset="0"/>
              </a:rPr>
              <a:t>uảng cáo</a:t>
            </a:r>
            <a:endParaRPr lang="en-US" altLang="en-US" sz="20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12456795" y="1995170"/>
            <a:ext cx="6276340" cy="3444875"/>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đề: Quảng cáo xuất hiện giữa các sản phẩm chính, gây ảnh hưởng đến trải nghiệm người dùng</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Giải pháp </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Giảm số lượng quảng cáo:</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Tập trung vào một khung quảng cáo:</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Tích hợp quảng cáo vào một vị trí cố định</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 tránh làm gián đoạn quá trình xem sản phẩm chính.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endParaRPr lang="en-US" altLang="en-US" sz="2000">
              <a:solidFill>
                <a:schemeClr val="bg1"/>
              </a:solidFill>
              <a:latin typeface="Times New Roman" panose="02020603050405020304" charset="0"/>
              <a:cs typeface="Times New Roman" panose="02020603050405020304" charset="0"/>
            </a:endParaRPr>
          </a:p>
        </p:txBody>
      </p:sp>
      <p:pic>
        <p:nvPicPr>
          <p:cNvPr id="9" name="Picture -2147482590" descr="z6187756981815_84ddf7759d5eec9b05ef737e9f09be3e"/>
          <p:cNvPicPr>
            <a:picLocks noChangeAspect="1"/>
          </p:cNvPicPr>
          <p:nvPr/>
        </p:nvPicPr>
        <p:blipFill>
          <a:blip r:embed="rId14"/>
          <a:stretch>
            <a:fillRect/>
          </a:stretch>
        </p:blipFill>
        <p:spPr>
          <a:xfrm>
            <a:off x="459105" y="7052310"/>
            <a:ext cx="2258060" cy="4233545"/>
          </a:xfrm>
          <a:prstGeom prst="rect">
            <a:avLst/>
          </a:prstGeom>
          <a:noFill/>
          <a:ln w="9525">
            <a:noFill/>
          </a:ln>
        </p:spPr>
      </p:pic>
      <p:sp>
        <p:nvSpPr>
          <p:cNvPr id="13" name="Text Box 12"/>
          <p:cNvSpPr txBox="1"/>
          <p:nvPr/>
        </p:nvSpPr>
        <p:spPr>
          <a:xfrm>
            <a:off x="12456795" y="1233170"/>
            <a:ext cx="118268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9. Help users recognize, diagnose, and recover from errors (Giúp người dùng nhận biết, ch</a:t>
            </a:r>
            <a:r>
              <a:rPr lang="en-US" altLang="en-US" sz="2400" u="heavy">
                <a:solidFill>
                  <a:schemeClr val="bg1"/>
                </a:solidFill>
                <a:latin typeface="Times New Roman" panose="02020603050405020304" charset="0"/>
                <a:cs typeface="Times New Roman" panose="02020603050405020304" charset="0"/>
              </a:rPr>
              <a:t>u</a:t>
            </a:r>
            <a:r>
              <a:rPr lang="en-US" altLang="en-US" sz="2400">
                <a:solidFill>
                  <a:schemeClr val="bg1"/>
                </a:solidFill>
                <a:latin typeface="Times New Roman" panose="02020603050405020304" charset="0"/>
                <a:cs typeface="Times New Roman" panose="02020603050405020304" charset="0"/>
              </a:rPr>
              <a:t>ẩn đ</a:t>
            </a:r>
            <a:r>
              <a:rPr lang="en-US" altLang="en-US" sz="2400">
                <a:solidFill>
                  <a:schemeClr val="bg1"/>
                </a:solidFill>
                <a:latin typeface="Times New Roman" panose="02020603050405020304" charset="0"/>
                <a:cs typeface="Times New Roman" panose="02020603050405020304" charset="0"/>
              </a:rPr>
              <a:t>oán và phục hồi lỗi)</a:t>
            </a:r>
            <a:endParaRPr lang="en-US" altLang="en-US" sz="2400">
              <a:solidFill>
                <a:schemeClr val="bg1"/>
              </a:solidFill>
              <a:latin typeface="Times New Roman" panose="02020603050405020304" charset="0"/>
              <a:cs typeface="Times New Roman" panose="02020603050405020304" charset="0"/>
            </a:endParaRPr>
          </a:p>
        </p:txBody>
      </p:sp>
      <p:sp>
        <p:nvSpPr>
          <p:cNvPr id="16" name="Text Box 15"/>
          <p:cNvSpPr txBox="1"/>
          <p:nvPr/>
        </p:nvSpPr>
        <p:spPr>
          <a:xfrm>
            <a:off x="-3255645" y="2178050"/>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Lỗi kết nối mạng</a:t>
            </a:r>
            <a:endParaRPr lang="en-US" altLang="en-US" sz="2000">
              <a:solidFill>
                <a:schemeClr val="bg1"/>
              </a:solidFill>
              <a:latin typeface="Times New Roman" panose="02020603050405020304" charset="0"/>
              <a:cs typeface="Times New Roman" panose="02020603050405020304" charset="0"/>
            </a:endParaRPr>
          </a:p>
        </p:txBody>
      </p:sp>
      <p:sp>
        <p:nvSpPr>
          <p:cNvPr id="18" name="Text Box 17"/>
          <p:cNvSpPr txBox="1"/>
          <p:nvPr/>
        </p:nvSpPr>
        <p:spPr>
          <a:xfrm>
            <a:off x="12252960" y="1995170"/>
            <a:ext cx="7495540" cy="4862195"/>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đ</a:t>
            </a:r>
            <a:r>
              <a:rPr lang="en-US" altLang="en-US" sz="2000">
                <a:solidFill>
                  <a:schemeClr val="bg1"/>
                </a:solidFill>
                <a:latin typeface="Times New Roman" panose="02020603050405020304" charset="0"/>
                <a:cs typeface="Times New Roman" panose="02020603050405020304" charset="0"/>
              </a:rPr>
              <a:t>ề:</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Thông báo lỗi đôi khi chung chung, không giúp ngư</a:t>
            </a:r>
            <a:r>
              <a:rPr lang="en-US" altLang="en-US" sz="2000">
                <a:solidFill>
                  <a:schemeClr val="bg1"/>
                </a:solidFill>
                <a:latin typeface="Times New Roman" panose="02020603050405020304" charset="0"/>
                <a:cs typeface="Times New Roman" panose="02020603050405020304" charset="0"/>
              </a:rPr>
              <a:t>ời dùng hiểu rõ nguyên nhân và cách khắc phục.</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Đề xuất: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Thông báo lỗi chi tiết: Cung cấp thông báo lỗi chi tiết, giải thích rõ</a:t>
            </a:r>
            <a:r>
              <a:rPr lang="en-US" altLang="en-US" sz="2000">
                <a:solidFill>
                  <a:schemeClr val="bg1"/>
                </a:solidFill>
                <a:latin typeface="Times New Roman" panose="02020603050405020304" charset="0"/>
                <a:cs typeface="Times New Roman" panose="02020603050405020304" charset="0"/>
              </a:rPr>
              <a:t> nguyên nhân gây ra lỗi.</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Hướng dẫn khắc phục: Hướng dẫn người dùng cách khắc phục lỗi, hoặc cung cấp các tùy chọn </a:t>
            </a:r>
            <a:r>
              <a:rPr lang="en-US" altLang="en-US" sz="2000">
                <a:solidFill>
                  <a:schemeClr val="bg1"/>
                </a:solidFill>
                <a:latin typeface="Times New Roman" panose="02020603050405020304" charset="0"/>
                <a:cs typeface="Times New Roman" panose="02020603050405020304" charset="0"/>
              </a:rPr>
              <a:t>để thử lại.</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Cung cấp liên kết hỗ trợ: thêm nút iên kết đến trung tâm hỗ trợ hoặc bộ phận chăm sóc khách hàng để </a:t>
            </a:r>
            <a:r>
              <a:rPr lang="en-US" altLang="en-US" sz="2000">
                <a:solidFill>
                  <a:schemeClr val="bg1"/>
                </a:solidFill>
                <a:latin typeface="Times New Roman" panose="02020603050405020304" charset="0"/>
                <a:cs typeface="Times New Roman" panose="02020603050405020304" charset="0"/>
              </a:rPr>
              <a:t>được hỗ trợ thêm</a:t>
            </a:r>
            <a:endParaRPr lang="en-US" altLang="en-US" sz="2000">
              <a:solidFill>
                <a:schemeClr val="bg1"/>
              </a:solidFill>
              <a:latin typeface="Times New Roman" panose="02020603050405020304" charset="0"/>
              <a:cs typeface="Times New Roman" panose="02020603050405020304" charset="0"/>
            </a:endParaRPr>
          </a:p>
        </p:txBody>
      </p:sp>
      <p:pic>
        <p:nvPicPr>
          <p:cNvPr id="20" name="Picture -2147482585" descr="Ảnh chụp màn hình 2025-01-01 211728"/>
          <p:cNvPicPr>
            <a:picLocks noChangeAspect="1"/>
          </p:cNvPicPr>
          <p:nvPr/>
        </p:nvPicPr>
        <p:blipFill>
          <a:blip r:embed="rId15"/>
          <a:stretch>
            <a:fillRect/>
          </a:stretch>
        </p:blipFill>
        <p:spPr>
          <a:xfrm>
            <a:off x="337820" y="7486015"/>
            <a:ext cx="1897380" cy="3515995"/>
          </a:xfrm>
          <a:prstGeom prst="rect">
            <a:avLst/>
          </a:prstGeom>
          <a:noFill/>
          <a:ln w="9525">
            <a:noFill/>
          </a:ln>
        </p:spPr>
      </p:pic>
      <p:sp>
        <p:nvSpPr>
          <p:cNvPr id="21" name="Text Box 20"/>
          <p:cNvSpPr txBox="1"/>
          <p:nvPr/>
        </p:nvSpPr>
        <p:spPr>
          <a:xfrm>
            <a:off x="285115" y="1233170"/>
            <a:ext cx="1182687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Help and documentation</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(Trợ giúp và tài liệu)</a:t>
            </a:r>
            <a:endParaRPr lang="en-US" altLang="en-US" sz="2400">
              <a:solidFill>
                <a:schemeClr val="bg1"/>
              </a:solidFill>
              <a:latin typeface="Times New Roman" panose="02020603050405020304" charset="0"/>
              <a:cs typeface="Times New Roman" panose="02020603050405020304" charset="0"/>
            </a:endParaRPr>
          </a:p>
        </p:txBody>
      </p:sp>
      <p:sp>
        <p:nvSpPr>
          <p:cNvPr id="22" name="Text Box 21"/>
          <p:cNvSpPr txBox="1"/>
          <p:nvPr/>
        </p:nvSpPr>
        <p:spPr>
          <a:xfrm>
            <a:off x="459105" y="199072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Trung tâm hỗ trợ</a:t>
            </a:r>
            <a:endParaRPr lang="en-US" altLang="en-US" sz="2000">
              <a:solidFill>
                <a:schemeClr val="bg1"/>
              </a:solidFill>
              <a:latin typeface="Times New Roman" panose="02020603050405020304" charset="0"/>
              <a:cs typeface="Times New Roman" panose="02020603050405020304" charset="0"/>
            </a:endParaRPr>
          </a:p>
        </p:txBody>
      </p:sp>
      <p:pic>
        <p:nvPicPr>
          <p:cNvPr id="23" name="Picture -2147482594" descr="z6187774673798_1d3d287fcb25c81176a79ae1e424168b"/>
          <p:cNvPicPr>
            <a:picLocks noChangeAspect="1"/>
          </p:cNvPicPr>
          <p:nvPr/>
        </p:nvPicPr>
        <p:blipFill>
          <a:blip r:embed="rId16"/>
          <a:stretch>
            <a:fillRect/>
          </a:stretch>
        </p:blipFill>
        <p:spPr>
          <a:xfrm>
            <a:off x="294005" y="2416175"/>
            <a:ext cx="2268855" cy="3738245"/>
          </a:xfrm>
          <a:prstGeom prst="rect">
            <a:avLst/>
          </a:prstGeom>
          <a:noFill/>
          <a:ln w="9525">
            <a:noFill/>
          </a:ln>
        </p:spPr>
      </p:pic>
      <p:sp>
        <p:nvSpPr>
          <p:cNvPr id="26" name="Text Box 25"/>
          <p:cNvSpPr txBox="1"/>
          <p:nvPr/>
        </p:nvSpPr>
        <p:spPr>
          <a:xfrm>
            <a:off x="4097655" y="1995170"/>
            <a:ext cx="7495540" cy="4165600"/>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Khả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tìm kiếm thông tin trong trung tâm hỗ trợ có thể cải thiện.</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xuất: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Cải thiện tìm kiếm: Tối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u hóa khả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tìm kiếm trong trung tâm hỗ trợ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dễ dàng tìm thấy thông tin cần thiết.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Sắp xếp thông tin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Sắp xếp thông tin trong trung tâm hỗ trợ theo chủ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dễ tìm kiếm.</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FAQ: Cung cấp danh sách các câu hỏi th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ờng gặp (FAQ)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giải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áp nhanh các thắc mắc của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p:txBody>
      </p:sp>
      <p:sp>
        <p:nvSpPr>
          <p:cNvPr id="34" name="Text Box 33"/>
          <p:cNvSpPr txBox="1"/>
          <p:nvPr/>
        </p:nvSpPr>
        <p:spPr>
          <a:xfrm>
            <a:off x="12365990" y="1233170"/>
            <a:ext cx="11568430" cy="132207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Qua quá trình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ánh giá cho thấy hệ thống , ứng dụng grab có các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iểm và tính hiểu quả cao, hiệu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tính khả dụng, và trải nghiệm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Giao diện tốt không làm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xem rối mắt, ngôn ngữ thông dụng . chỉ  có một số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iểm cần cải thiện,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ặc biệt là trong việc tối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u hóa các quảng cáo xuất hiện quá nhiều thông tin phản hồi chậm và trong việc cung cấp thông báo lỗi chi tiết hơn.</a:t>
            </a:r>
            <a:endParaRPr lang="en-US" altLang="en-US" sz="2000">
              <a:solidFill>
                <a:schemeClr val="bg1"/>
              </a:solidFill>
              <a:latin typeface="Times New Roman" panose="02020603050405020304" charset="0"/>
              <a:cs typeface="Times New Roman" panose="02020603050405020304" charset="0"/>
            </a:endParaRPr>
          </a:p>
        </p:txBody>
      </p:sp>
      <p:sp>
        <p:nvSpPr>
          <p:cNvPr id="32" name="Text Box 31"/>
          <p:cNvSpPr txBox="1"/>
          <p:nvPr/>
        </p:nvSpPr>
        <p:spPr>
          <a:xfrm>
            <a:off x="337820" y="-840422"/>
            <a:ext cx="5080000" cy="645160"/>
          </a:xfrm>
          <a:prstGeom prst="rect">
            <a:avLst/>
          </a:prstGeom>
        </p:spPr>
        <p:txBody>
          <a:bodyPr>
            <a:spAutoFit/>
          </a:bodyPr>
          <a:p>
            <a:pPr marL="0" indent="0" algn="just" defTabSz="266700">
              <a:lnSpc>
                <a:spcPct val="150000"/>
              </a:lnSpc>
              <a:spcBef>
                <a:spcPct val="0"/>
              </a:spcBef>
              <a:spcAft>
                <a:spcPct val="0"/>
              </a:spcAft>
            </a:pPr>
            <a:r>
              <a:rPr sz="2400" b="1">
                <a:solidFill>
                  <a:schemeClr val="bg1"/>
                </a:solidFill>
                <a:latin typeface="Segoe UI Black" panose="020B0A02040204020203" charset="0"/>
                <a:ea typeface="Times New Roman" panose="02020603050405020304"/>
                <a:cs typeface="Segoe UI Black" panose="020B0A02040204020203" charset="0"/>
              </a:rPr>
              <a:t>Kết Quả và Đánh Giá Cuối</a:t>
            </a:r>
            <a:endParaRPr sz="2400" b="1">
              <a:solidFill>
                <a:schemeClr val="bg1"/>
              </a:solidFill>
              <a:latin typeface="Segoe UI Black" panose="020B0A02040204020203" charset="0"/>
              <a:ea typeface="Times New Roman" panose="02020603050405020304"/>
              <a:cs typeface="Segoe UI Black" panose="020B0A02040204020203" charset="0"/>
            </a:endParaRPr>
          </a:p>
        </p:txBody>
      </p:sp>
      <p:sp>
        <p:nvSpPr>
          <p:cNvPr id="28" name="Text Box 27"/>
          <p:cNvSpPr txBox="1"/>
          <p:nvPr/>
        </p:nvSpPr>
        <p:spPr>
          <a:xfrm>
            <a:off x="12183110" y="1118870"/>
            <a:ext cx="11568430" cy="193802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Qua quá trình đánh giá cho thấy hệ thống , ứng dụng grab có các  đặt điểm và tính hiểu quả cao, hiệu năng, tính khả dụng, và trải nghiệm người dùng. Giao diện tốt không làm người xem rối mắt, ngôn ngữ thông dụng . chỉ  có một số điểm cần cải thiện, đặc biệt là</a:t>
            </a:r>
            <a:r>
              <a:rPr lang="vi-VN" altLang="en-US" sz="2000">
                <a:solidFill>
                  <a:schemeClr val="bg1"/>
                </a:solidFill>
                <a:latin typeface="Times New Roman" panose="02020603050405020304" charset="0"/>
                <a:cs typeface="Times New Roman" panose="02020603050405020304" charset="0"/>
              </a:rPr>
              <a:t> thông tin chuyến xe còn ít</a:t>
            </a:r>
            <a:r>
              <a:rPr lang="en-US" altLang="en-US" sz="2000">
                <a:solidFill>
                  <a:schemeClr val="bg1"/>
                </a:solidFill>
                <a:latin typeface="Times New Roman" panose="02020603050405020304" charset="0"/>
                <a:cs typeface="Times New Roman" panose="02020603050405020304" charset="0"/>
              </a:rPr>
              <a:t> </a:t>
            </a:r>
            <a:r>
              <a:rPr lang="vi-VN" altLang="en-US" sz="2000">
                <a:solidFill>
                  <a:schemeClr val="bg1"/>
                </a:solidFill>
                <a:latin typeface="Times New Roman" panose="02020603050405020304" charset="0"/>
                <a:cs typeface="Times New Roman" panose="02020603050405020304" charset="0"/>
              </a:rPr>
              <a:t>,</a:t>
            </a:r>
            <a:r>
              <a:rPr lang="en-US" altLang="en-US" sz="2000">
                <a:solidFill>
                  <a:schemeClr val="bg1"/>
                </a:solidFill>
                <a:latin typeface="Times New Roman" panose="02020603050405020304" charset="0"/>
                <a:cs typeface="Times New Roman" panose="02020603050405020304" charset="0"/>
              </a:rPr>
              <a:t> tối ưu hóa các quảng cáo xuất hiện quá nhiều thông tin </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phản hồi chậm trong việc cung cấp thông báo lỗi chi tiết hơn.</a:t>
            </a:r>
            <a:endParaRPr lang="en-US" altLang="en-US" sz="20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ĐÍCH NGHIÊN CỨU</a:t>
            </a:r>
            <a:endParaRPr lang="en-US" altLang="en-US" sz="2800">
              <a:solidFill>
                <a:schemeClr val="bg1"/>
              </a:solidFill>
              <a:latin typeface="Segoe UI Black" panose="020B0A02040204020203" charset="0"/>
              <a:cs typeface="Segoe UI Black" panose="020B0A02040204020203" charset="0"/>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ĐỐI TƯỢNG VÀ PHẠM VI NGHIÊN CỨU</a:t>
            </a:r>
            <a:endParaRPr lang="en-US" altLang="en-US" sz="2400">
              <a:solidFill>
                <a:schemeClr val="bg1"/>
              </a:solidFill>
              <a:latin typeface="Segoe UI Black" panose="020B0A02040204020203" charset="0"/>
              <a:cs typeface="Segoe UI Black" panose="020B0A02040204020203"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Đánh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7" name="Text Box 26"/>
          <p:cNvSpPr txBox="1"/>
          <p:nvPr/>
        </p:nvSpPr>
        <p:spPr>
          <a:xfrm>
            <a:off x="294005" y="-52197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31" name="Text Box 30"/>
          <p:cNvSpPr txBox="1"/>
          <p:nvPr/>
        </p:nvSpPr>
        <p:spPr>
          <a:xfrm>
            <a:off x="285115" y="-460375"/>
            <a:ext cx="561784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HIỆN THỰC HÓA NGHIÊN CỨU</a:t>
            </a:r>
            <a:endParaRPr lang="en-US" altLang="en-US" sz="2400">
              <a:solidFill>
                <a:schemeClr val="bg1"/>
              </a:solidFill>
              <a:latin typeface="Segoe UI Black" panose="020B0A02040204020203" charset="0"/>
              <a:cs typeface="Segoe UI Black" panose="020B0A02040204020203" charset="0"/>
            </a:endParaRPr>
          </a:p>
        </p:txBody>
      </p:sp>
      <p:sp>
        <p:nvSpPr>
          <p:cNvPr id="12" name="Text Box 11"/>
          <p:cNvSpPr txBox="1"/>
          <p:nvPr/>
        </p:nvSpPr>
        <p:spPr>
          <a:xfrm>
            <a:off x="-3596005" y="4519930"/>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Chuẩn bị đánh giá</a:t>
            </a:r>
            <a:endParaRPr lang="en-US" altLang="en-US" sz="2400">
              <a:solidFill>
                <a:schemeClr val="bg1"/>
              </a:solidFill>
              <a:latin typeface="Times New Roman" panose="02020603050405020304" charset="0"/>
              <a:cs typeface="Times New Roman" panose="02020603050405020304" charset="0"/>
            </a:endParaRPr>
          </a:p>
        </p:txBody>
      </p:sp>
      <p:sp>
        <p:nvSpPr>
          <p:cNvPr id="15" name="Text Box 14"/>
          <p:cNvSpPr txBox="1"/>
          <p:nvPr/>
        </p:nvSpPr>
        <p:spPr>
          <a:xfrm>
            <a:off x="-5327650" y="5193665"/>
            <a:ext cx="515366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tíh kết quả và đề xuất cải tiến</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7063740" y="92075"/>
            <a:ext cx="70643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đánh giá dựa vào danh sách kiểm tra (checklist)  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pic>
        <p:nvPicPr>
          <p:cNvPr id="25" name="Picture 24" descr="z6229531108735_bcdbcc6903ffd0393349ab2ce79a9492"/>
          <p:cNvPicPr>
            <a:picLocks noChangeAspect="1"/>
          </p:cNvPicPr>
          <p:nvPr/>
        </p:nvPicPr>
        <p:blipFill>
          <a:blip r:embed="rId2"/>
          <a:stretch>
            <a:fillRect/>
          </a:stretch>
        </p:blipFill>
        <p:spPr>
          <a:xfrm>
            <a:off x="-2251710" y="2000250"/>
            <a:ext cx="2190750" cy="3533775"/>
          </a:xfrm>
          <a:prstGeom prst="rect">
            <a:avLst/>
          </a:prstGeom>
        </p:spPr>
      </p:pic>
      <p:pic>
        <p:nvPicPr>
          <p:cNvPr id="33" name="Picture 32"/>
          <p:cNvPicPr>
            <a:picLocks noChangeAspect="1"/>
          </p:cNvPicPr>
          <p:nvPr/>
        </p:nvPicPr>
        <p:blipFill>
          <a:blip r:embed="rId3"/>
          <a:stretch>
            <a:fillRect/>
          </a:stretch>
        </p:blipFill>
        <p:spPr>
          <a:xfrm>
            <a:off x="-2654935" y="2273935"/>
            <a:ext cx="2286000" cy="3743325"/>
          </a:xfrm>
          <a:prstGeom prst="rect">
            <a:avLst/>
          </a:prstGeom>
        </p:spPr>
      </p:pic>
      <p:sp>
        <p:nvSpPr>
          <p:cNvPr id="38" name="Text Box 37"/>
          <p:cNvSpPr txBox="1"/>
          <p:nvPr/>
        </p:nvSpPr>
        <p:spPr>
          <a:xfrm>
            <a:off x="-2283460" y="2017395"/>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Đặt xe</a:t>
            </a:r>
            <a:endParaRPr lang="en-US" altLang="en-US" sz="2000">
              <a:solidFill>
                <a:schemeClr val="bg1"/>
              </a:solidFill>
              <a:latin typeface="Times New Roman" panose="02020603050405020304" charset="0"/>
              <a:cs typeface="Times New Roman" panose="02020603050405020304" charset="0"/>
            </a:endParaRPr>
          </a:p>
        </p:txBody>
      </p:sp>
      <p:pic>
        <p:nvPicPr>
          <p:cNvPr id="37" name="Picture -2147482592" descr="Ảnh chụp màn hình 2025-01-01 210127"/>
          <p:cNvPicPr>
            <a:picLocks noChangeAspect="1"/>
          </p:cNvPicPr>
          <p:nvPr/>
        </p:nvPicPr>
        <p:blipFill>
          <a:blip r:embed="rId4"/>
          <a:stretch>
            <a:fillRect/>
          </a:stretch>
        </p:blipFill>
        <p:spPr>
          <a:xfrm>
            <a:off x="-2970847" y="2484120"/>
            <a:ext cx="2601595" cy="3676650"/>
          </a:xfrm>
          <a:prstGeom prst="rect">
            <a:avLst/>
          </a:prstGeom>
          <a:noFill/>
          <a:ln w="9525">
            <a:noFill/>
          </a:ln>
        </p:spPr>
      </p:pic>
      <p:pic>
        <p:nvPicPr>
          <p:cNvPr id="42" name="Picture 41"/>
          <p:cNvPicPr>
            <a:picLocks noChangeAspect="1"/>
          </p:cNvPicPr>
          <p:nvPr/>
        </p:nvPicPr>
        <p:blipFill>
          <a:blip r:embed="rId5"/>
          <a:stretch>
            <a:fillRect/>
          </a:stretch>
        </p:blipFill>
        <p:spPr>
          <a:xfrm>
            <a:off x="-2513330" y="2603500"/>
            <a:ext cx="2339340" cy="3413760"/>
          </a:xfrm>
          <a:prstGeom prst="rect">
            <a:avLst/>
          </a:prstGeom>
        </p:spPr>
      </p:pic>
      <p:sp>
        <p:nvSpPr>
          <p:cNvPr id="46" name="Text Box 45"/>
          <p:cNvSpPr txBox="1"/>
          <p:nvPr/>
        </p:nvSpPr>
        <p:spPr>
          <a:xfrm>
            <a:off x="-296989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Hủy đặt xe</a:t>
            </a:r>
            <a:endParaRPr lang="en-US" altLang="en-US" sz="2000">
              <a:solidFill>
                <a:schemeClr val="bg1"/>
              </a:solidFill>
              <a:latin typeface="Times New Roman" panose="02020603050405020304" charset="0"/>
              <a:cs typeface="Times New Roman" panose="02020603050405020304" charset="0"/>
            </a:endParaRPr>
          </a:p>
        </p:txBody>
      </p:sp>
      <p:pic>
        <p:nvPicPr>
          <p:cNvPr id="45" name="Picture 44"/>
          <p:cNvPicPr>
            <a:picLocks noChangeAspect="1"/>
          </p:cNvPicPr>
          <p:nvPr/>
        </p:nvPicPr>
        <p:blipFill>
          <a:blip r:embed="rId6"/>
          <a:stretch>
            <a:fillRect/>
          </a:stretch>
        </p:blipFill>
        <p:spPr>
          <a:xfrm>
            <a:off x="-2002790" y="2416175"/>
            <a:ext cx="1828800" cy="3638550"/>
          </a:xfrm>
          <a:prstGeom prst="rect">
            <a:avLst/>
          </a:prstGeom>
        </p:spPr>
      </p:pic>
      <p:sp>
        <p:nvSpPr>
          <p:cNvPr id="48" name="Text Box 47"/>
          <p:cNvSpPr txBox="1"/>
          <p:nvPr/>
        </p:nvSpPr>
        <p:spPr>
          <a:xfrm>
            <a:off x="-300291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Giao diện chung</a:t>
            </a:r>
            <a:endParaRPr lang="en-US" altLang="en-US" sz="2000">
              <a:solidFill>
                <a:schemeClr val="bg1"/>
              </a:solidFill>
              <a:latin typeface="Times New Roman" panose="02020603050405020304" charset="0"/>
              <a:cs typeface="Times New Roman" panose="02020603050405020304" charset="0"/>
            </a:endParaRPr>
          </a:p>
        </p:txBody>
      </p:sp>
      <p:pic>
        <p:nvPicPr>
          <p:cNvPr id="49" name="Picture 48"/>
          <p:cNvPicPr>
            <a:picLocks noChangeAspect="1"/>
          </p:cNvPicPr>
          <p:nvPr/>
        </p:nvPicPr>
        <p:blipFill>
          <a:blip r:embed="rId7"/>
          <a:stretch>
            <a:fillRect/>
          </a:stretch>
        </p:blipFill>
        <p:spPr>
          <a:xfrm>
            <a:off x="294005" y="7181850"/>
            <a:ext cx="1762125" cy="3343275"/>
          </a:xfrm>
          <a:prstGeom prst="rect">
            <a:avLst/>
          </a:prstGeom>
        </p:spPr>
      </p:pic>
      <p:pic>
        <p:nvPicPr>
          <p:cNvPr id="51" name="Picture 50"/>
          <p:cNvPicPr>
            <a:picLocks noChangeAspect="1"/>
          </p:cNvPicPr>
          <p:nvPr/>
        </p:nvPicPr>
        <p:blipFill>
          <a:blip r:embed="rId8"/>
          <a:stretch>
            <a:fillRect/>
          </a:stretch>
        </p:blipFill>
        <p:spPr>
          <a:xfrm>
            <a:off x="2390775" y="8263255"/>
            <a:ext cx="1695450" cy="3343275"/>
          </a:xfrm>
          <a:prstGeom prst="rect">
            <a:avLst/>
          </a:prstGeom>
        </p:spPr>
      </p:pic>
      <p:pic>
        <p:nvPicPr>
          <p:cNvPr id="52" name="Picture 51"/>
          <p:cNvPicPr>
            <a:picLocks noChangeAspect="1"/>
          </p:cNvPicPr>
          <p:nvPr/>
        </p:nvPicPr>
        <p:blipFill>
          <a:blip r:embed="rId9"/>
          <a:stretch>
            <a:fillRect/>
          </a:stretch>
        </p:blipFill>
        <p:spPr>
          <a:xfrm>
            <a:off x="4358005" y="9739630"/>
            <a:ext cx="1790700" cy="3380740"/>
          </a:xfrm>
          <a:prstGeom prst="rect">
            <a:avLst/>
          </a:prstGeom>
        </p:spPr>
      </p:pic>
      <p:pic>
        <p:nvPicPr>
          <p:cNvPr id="53" name="Picture 52"/>
          <p:cNvPicPr>
            <a:picLocks noChangeAspect="1"/>
          </p:cNvPicPr>
          <p:nvPr/>
        </p:nvPicPr>
        <p:blipFill>
          <a:blip r:embed="rId10"/>
          <a:stretch>
            <a:fillRect/>
          </a:stretch>
        </p:blipFill>
        <p:spPr>
          <a:xfrm>
            <a:off x="6372225" y="11002010"/>
            <a:ext cx="1771650" cy="3382645"/>
          </a:xfrm>
          <a:prstGeom prst="rect">
            <a:avLst/>
          </a:prstGeom>
        </p:spPr>
      </p:pic>
      <p:sp>
        <p:nvSpPr>
          <p:cNvPr id="57" name="Text Box 56"/>
          <p:cNvSpPr txBox="1"/>
          <p:nvPr/>
        </p:nvSpPr>
        <p:spPr>
          <a:xfrm>
            <a:off x="-2182495" y="209169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Nhập địa chỉ</a:t>
            </a:r>
            <a:endParaRPr lang="en-US" altLang="en-US" sz="2000">
              <a:solidFill>
                <a:schemeClr val="bg1"/>
              </a:solidFill>
              <a:latin typeface="Times New Roman" panose="02020603050405020304" charset="0"/>
              <a:cs typeface="Times New Roman" panose="02020603050405020304" charset="0"/>
            </a:endParaRPr>
          </a:p>
        </p:txBody>
      </p:sp>
      <p:sp>
        <p:nvSpPr>
          <p:cNvPr id="58" name="Text Box 57"/>
          <p:cNvSpPr txBox="1"/>
          <p:nvPr/>
        </p:nvSpPr>
        <p:spPr>
          <a:xfrm>
            <a:off x="-2138680" y="355600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Thanh toán</a:t>
            </a:r>
            <a:endParaRPr lang="en-US" altLang="en-US" sz="2000">
              <a:solidFill>
                <a:schemeClr val="bg1"/>
              </a:solidFill>
              <a:latin typeface="Times New Roman" panose="02020603050405020304" charset="0"/>
              <a:cs typeface="Times New Roman" panose="02020603050405020304" charset="0"/>
            </a:endParaRPr>
          </a:p>
        </p:txBody>
      </p:sp>
      <p:sp>
        <p:nvSpPr>
          <p:cNvPr id="61" name="Text Box 60"/>
          <p:cNvSpPr txBox="1"/>
          <p:nvPr/>
        </p:nvSpPr>
        <p:spPr>
          <a:xfrm>
            <a:off x="14074775" y="1228725"/>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7. Flexibility and efficiency of use (Tính linh hoạt và hiệu quả sử dụng)</a:t>
            </a:r>
            <a:endParaRPr lang="en-US" altLang="en-US" sz="2400">
              <a:solidFill>
                <a:schemeClr val="bg1"/>
              </a:solidFill>
              <a:latin typeface="Times New Roman" panose="02020603050405020304" charset="0"/>
              <a:cs typeface="Times New Roman" panose="02020603050405020304" charset="0"/>
            </a:endParaRPr>
          </a:p>
        </p:txBody>
      </p:sp>
      <p:sp>
        <p:nvSpPr>
          <p:cNvPr id="63" name="Text Box 62"/>
          <p:cNvSpPr txBox="1"/>
          <p:nvPr/>
        </p:nvSpPr>
        <p:spPr>
          <a:xfrm>
            <a:off x="-3430270" y="187515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Danh sách lịch sử đặt hàng</a:t>
            </a:r>
            <a:endParaRPr lang="en-US" altLang="en-US" sz="2000">
              <a:solidFill>
                <a:schemeClr val="bg1"/>
              </a:solidFill>
              <a:latin typeface="Times New Roman" panose="02020603050405020304" charset="0"/>
              <a:cs typeface="Times New Roman" panose="02020603050405020304" charset="0"/>
            </a:endParaRPr>
          </a:p>
        </p:txBody>
      </p:sp>
      <p:sp>
        <p:nvSpPr>
          <p:cNvPr id="67" name="Text Box 66"/>
          <p:cNvSpPr txBox="1"/>
          <p:nvPr/>
        </p:nvSpPr>
        <p:spPr>
          <a:xfrm>
            <a:off x="-3373755" y="3197860"/>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Các ưu đãi</a:t>
            </a:r>
            <a:endParaRPr lang="en-US" altLang="en-US" sz="2000">
              <a:solidFill>
                <a:schemeClr val="bg1"/>
              </a:solidFill>
              <a:latin typeface="Times New Roman" panose="02020603050405020304" charset="0"/>
              <a:cs typeface="Times New Roman" panose="02020603050405020304" charset="0"/>
            </a:endParaRPr>
          </a:p>
        </p:txBody>
      </p:sp>
      <p:sp>
        <p:nvSpPr>
          <p:cNvPr id="68" name="Text Box 67"/>
          <p:cNvSpPr txBox="1"/>
          <p:nvPr/>
        </p:nvSpPr>
        <p:spPr>
          <a:xfrm>
            <a:off x="12252960" y="3688715"/>
            <a:ext cx="8247380" cy="193802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Các ưu đãi được trình bày rõ ràng trong một mục riêng biệt, dễ nhận diện qua biểu tượng hoặc màu sắc nổi bật.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Người dùng không cần nhớ mã giảm giá hoặc điều kiện áp dụng, vì tất cả thông tin liên quan đều được hiển thị ngay trong ứng dụng.</a:t>
            </a:r>
            <a:endParaRPr lang="en-US" altLang="en-US" sz="2000">
              <a:solidFill>
                <a:schemeClr val="bg1"/>
              </a:solidFill>
              <a:latin typeface="Times New Roman" panose="02020603050405020304" charset="0"/>
              <a:cs typeface="Times New Roman" panose="02020603050405020304" charset="0"/>
            </a:endParaRPr>
          </a:p>
        </p:txBody>
      </p:sp>
      <p:pic>
        <p:nvPicPr>
          <p:cNvPr id="62" name="Picture 61" descr="z6231948063097_4c791274d2498a2979827732d54f8393"/>
          <p:cNvPicPr>
            <a:picLocks noChangeAspect="1"/>
          </p:cNvPicPr>
          <p:nvPr/>
        </p:nvPicPr>
        <p:blipFill>
          <a:blip r:embed="rId11"/>
          <a:srcRect b="6574"/>
          <a:stretch>
            <a:fillRect/>
          </a:stretch>
        </p:blipFill>
        <p:spPr>
          <a:xfrm>
            <a:off x="12560935" y="1288415"/>
            <a:ext cx="2169160" cy="3231515"/>
          </a:xfrm>
          <a:prstGeom prst="rect">
            <a:avLst/>
          </a:prstGeom>
        </p:spPr>
      </p:pic>
      <p:pic>
        <p:nvPicPr>
          <p:cNvPr id="72" name="Picture 71" descr="z6231948063098_aecb30b991750bb5ae0ee0cfab7d06d0"/>
          <p:cNvPicPr>
            <a:picLocks noChangeAspect="1"/>
          </p:cNvPicPr>
          <p:nvPr/>
        </p:nvPicPr>
        <p:blipFill>
          <a:blip r:embed="rId12"/>
          <a:srcRect b="5968"/>
          <a:stretch>
            <a:fillRect/>
          </a:stretch>
        </p:blipFill>
        <p:spPr>
          <a:xfrm>
            <a:off x="-1911985" y="3679190"/>
            <a:ext cx="1737995" cy="3042920"/>
          </a:xfrm>
          <a:prstGeom prst="rect">
            <a:avLst/>
          </a:prstGeom>
        </p:spPr>
      </p:pic>
      <p:sp>
        <p:nvSpPr>
          <p:cNvPr id="24" name="Text Box 23"/>
          <p:cNvSpPr txBox="1"/>
          <p:nvPr/>
        </p:nvSpPr>
        <p:spPr>
          <a:xfrm>
            <a:off x="12365990" y="1693545"/>
            <a:ext cx="8247380" cy="2245360"/>
          </a:xfrm>
          <a:prstGeom prst="rect">
            <a:avLst/>
          </a:prstGeom>
          <a:noFill/>
        </p:spPr>
        <p:txBody>
          <a:bodyPr wrap="square" rtlCol="0">
            <a:spAutoFit/>
          </a:bodyPr>
          <a:p>
            <a:pPr>
              <a:lnSpc>
                <a:spcPct val="150000"/>
              </a:lnSpc>
            </a:pPr>
            <a:r>
              <a:rPr lang="vi-VN" altLang="en-US" sz="2000">
                <a:solidFill>
                  <a:schemeClr val="bg1"/>
                </a:solidFill>
                <a:latin typeface="Times New Roman" panose="02020603050405020304" charset="0"/>
                <a:cs typeface="Times New Roman" panose="02020603050405020304" charset="0"/>
              </a:rPr>
              <a:t>H</a:t>
            </a:r>
            <a:r>
              <a:rPr lang="en-US" altLang="en-US" sz="2000">
                <a:solidFill>
                  <a:schemeClr val="bg1"/>
                </a:solidFill>
                <a:latin typeface="Times New Roman" panose="02020603050405020304" charset="0"/>
                <a:cs typeface="Times New Roman" panose="02020603050405020304" charset="0"/>
              </a:rPr>
              <a:t>iển thị </a:t>
            </a:r>
            <a:r>
              <a:rPr lang="vi-VN" altLang="en-US" sz="2000">
                <a:solidFill>
                  <a:schemeClr val="bg1"/>
                </a:solidFill>
                <a:latin typeface="Times New Roman" panose="02020603050405020304" charset="0"/>
                <a:cs typeface="Times New Roman" panose="02020603050405020304" charset="0"/>
              </a:rPr>
              <a:t> rõ </a:t>
            </a:r>
            <a:r>
              <a:rPr lang="en-US" altLang="en-US" sz="2000">
                <a:solidFill>
                  <a:schemeClr val="bg1"/>
                </a:solidFill>
                <a:latin typeface="Times New Roman" panose="02020603050405020304" charset="0"/>
                <a:cs typeface="Times New Roman" panose="02020603050405020304" charset="0"/>
              </a:rPr>
              <a:t>các đơn hàng đã đặt trước đó, bao gồm các chi tiết như thời gian đặt hàng, thông tin sản phẩm/dịch vụ, và trạng thái hoàn thành.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Người dùng không cần nhớ chi tiết các đơn hàng trước đây</a:t>
            </a:r>
            <a:r>
              <a:rPr lang="vi-VN" altLang="en-US" sz="2000">
                <a:solidFill>
                  <a:schemeClr val="bg1"/>
                </a:solidFill>
                <a:latin typeface="Times New Roman" panose="02020603050405020304" charset="0"/>
                <a:cs typeface="Times New Roman" panose="02020603050405020304" charset="0"/>
              </a:rPr>
              <a:t>,</a:t>
            </a:r>
            <a:r>
              <a:rPr lang="en-US" altLang="en-US" sz="2000">
                <a:solidFill>
                  <a:schemeClr val="bg1"/>
                </a:solidFill>
                <a:latin typeface="Times New Roman" panose="02020603050405020304" charset="0"/>
                <a:cs typeface="Times New Roman" panose="02020603050405020304" charset="0"/>
              </a:rPr>
              <a:t> chỉ cần chọn từ danh sách đã hiển thị để tra cứu thông tin.</a:t>
            </a:r>
            <a:endParaRPr lang="en-US" altLang="en-US" sz="2000">
              <a:solidFill>
                <a:schemeClr val="bg1"/>
              </a:solidFill>
              <a:latin typeface="Times New Roman" panose="02020603050405020304" charset="0"/>
              <a:cs typeface="Times New Roman" panose="02020603050405020304" charset="0"/>
            </a:endParaRPr>
          </a:p>
          <a:p>
            <a:endParaRPr lang="en-US" altLang="en-US" sz="2000">
              <a:solidFill>
                <a:schemeClr val="bg1"/>
              </a:solidFill>
              <a:latin typeface="Times New Roman" panose="02020603050405020304" charset="0"/>
              <a:cs typeface="Times New Roman" panose="02020603050405020304" charset="0"/>
            </a:endParaRPr>
          </a:p>
        </p:txBody>
      </p:sp>
      <p:sp>
        <p:nvSpPr>
          <p:cNvPr id="35" name="Text Box 34"/>
          <p:cNvSpPr txBox="1"/>
          <p:nvPr/>
        </p:nvSpPr>
        <p:spPr>
          <a:xfrm>
            <a:off x="-3255645" y="184848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Đặt hàng nhanh</a:t>
            </a:r>
            <a:endParaRPr lang="en-US" altLang="en-US" sz="2000">
              <a:solidFill>
                <a:schemeClr val="bg1"/>
              </a:solidFill>
              <a:latin typeface="Times New Roman" panose="02020603050405020304" charset="0"/>
              <a:cs typeface="Times New Roman" panose="02020603050405020304" charset="0"/>
            </a:endParaRPr>
          </a:p>
        </p:txBody>
      </p:sp>
      <p:sp>
        <p:nvSpPr>
          <p:cNvPr id="39" name="Text Box 38"/>
          <p:cNvSpPr txBox="1"/>
          <p:nvPr/>
        </p:nvSpPr>
        <p:spPr>
          <a:xfrm>
            <a:off x="12233275" y="1693545"/>
            <a:ext cx="6276340" cy="1476375"/>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Đặt lại" hoặc "Đặt hàng nhanh" trong lịch sử đơn hàng,</a:t>
            </a:r>
            <a:r>
              <a:rPr lang="vi-VN" altLang="en-US" sz="2000">
                <a:solidFill>
                  <a:schemeClr val="bg1"/>
                </a:solidFill>
                <a:latin typeface="Times New Roman" panose="02020603050405020304" charset="0"/>
                <a:cs typeface="Times New Roman" panose="02020603050405020304" charset="0"/>
              </a:rPr>
              <a:t>  khi xem lại đơn </a:t>
            </a:r>
            <a:r>
              <a:rPr lang="en-US" altLang="en-US" sz="2000">
                <a:solidFill>
                  <a:schemeClr val="bg1"/>
                </a:solidFill>
                <a:latin typeface="Times New Roman" panose="02020603050405020304" charset="0"/>
                <a:cs typeface="Times New Roman" panose="02020603050405020304" charset="0"/>
              </a:rPr>
              <a:t> giúp người dùng dễ dàng chọn lại các đơn trước đó.</a:t>
            </a:r>
            <a:endParaRPr lang="en-US" altLang="en-US" sz="2000">
              <a:solidFill>
                <a:schemeClr val="bg1"/>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3"/>
          <a:stretch>
            <a:fillRect/>
          </a:stretch>
        </p:blipFill>
        <p:spPr>
          <a:xfrm>
            <a:off x="337820" y="6857365"/>
            <a:ext cx="2052955" cy="4326255"/>
          </a:xfrm>
          <a:prstGeom prst="rect">
            <a:avLst/>
          </a:prstGeom>
        </p:spPr>
      </p:pic>
      <p:sp>
        <p:nvSpPr>
          <p:cNvPr id="6" name="Text Box 5"/>
          <p:cNvSpPr txBox="1"/>
          <p:nvPr/>
        </p:nvSpPr>
        <p:spPr>
          <a:xfrm>
            <a:off x="12686665" y="1228725"/>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8. Aesthetic and minimalist design (Thiết kế thẩm mỹ và tối giản)</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3521075" y="1875790"/>
            <a:ext cx="3256280" cy="425450"/>
          </a:xfrm>
          <a:prstGeom prst="rect">
            <a:avLst/>
          </a:prstGeom>
          <a:noFill/>
        </p:spPr>
        <p:txBody>
          <a:bodyPr wrap="square" rtlCol="0">
            <a:noAutofit/>
          </a:bodyPr>
          <a:p>
            <a:r>
              <a:rPr lang="vi-VN" altLang="en-US" sz="2000">
                <a:solidFill>
                  <a:schemeClr val="bg1"/>
                </a:solidFill>
                <a:latin typeface="Times New Roman" panose="02020603050405020304" charset="0"/>
                <a:cs typeface="Times New Roman" panose="02020603050405020304" charset="0"/>
              </a:rPr>
              <a:t> Chức năng q</a:t>
            </a:r>
            <a:r>
              <a:rPr lang="en-US" altLang="en-US" sz="2000">
                <a:solidFill>
                  <a:schemeClr val="bg1"/>
                </a:solidFill>
                <a:latin typeface="Times New Roman" panose="02020603050405020304" charset="0"/>
                <a:cs typeface="Times New Roman" panose="02020603050405020304" charset="0"/>
              </a:rPr>
              <a:t>uảng cáo</a:t>
            </a:r>
            <a:endParaRPr lang="en-US" altLang="en-US" sz="20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12456795" y="1995170"/>
            <a:ext cx="6276340" cy="3444875"/>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đề: Quảng cáo xuất hiện giữa các sản phẩm chính, gây ảnh hưởng đến trải nghiệm người dùng</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Giải pháp </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Giảm số lượng quảng cáo:</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Tập trung vào một khung quảng cáo:</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Tích hợp quảng cáo vào một vị trí cố định</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 tránh làm gián đoạn quá trình xem sản phẩm chính.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endParaRPr lang="en-US" altLang="en-US" sz="2000">
              <a:solidFill>
                <a:schemeClr val="bg1"/>
              </a:solidFill>
              <a:latin typeface="Times New Roman" panose="02020603050405020304" charset="0"/>
              <a:cs typeface="Times New Roman" panose="02020603050405020304" charset="0"/>
            </a:endParaRPr>
          </a:p>
        </p:txBody>
      </p:sp>
      <p:pic>
        <p:nvPicPr>
          <p:cNvPr id="9" name="Picture -2147482590" descr="z6187756981815_84ddf7759d5eec9b05ef737e9f09be3e"/>
          <p:cNvPicPr>
            <a:picLocks noChangeAspect="1"/>
          </p:cNvPicPr>
          <p:nvPr/>
        </p:nvPicPr>
        <p:blipFill>
          <a:blip r:embed="rId14"/>
          <a:stretch>
            <a:fillRect/>
          </a:stretch>
        </p:blipFill>
        <p:spPr>
          <a:xfrm>
            <a:off x="459105" y="7052310"/>
            <a:ext cx="2258060" cy="4233545"/>
          </a:xfrm>
          <a:prstGeom prst="rect">
            <a:avLst/>
          </a:prstGeom>
          <a:noFill/>
          <a:ln w="9525">
            <a:noFill/>
          </a:ln>
        </p:spPr>
      </p:pic>
      <p:sp>
        <p:nvSpPr>
          <p:cNvPr id="13" name="Text Box 12"/>
          <p:cNvSpPr txBox="1"/>
          <p:nvPr/>
        </p:nvSpPr>
        <p:spPr>
          <a:xfrm>
            <a:off x="12456795" y="1233170"/>
            <a:ext cx="118268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9. Help users recognize, diagnose, and recover from errors (Giúp người dùng nhận biết, ch</a:t>
            </a:r>
            <a:r>
              <a:rPr lang="en-US" altLang="en-US" sz="2400" u="heavy">
                <a:solidFill>
                  <a:schemeClr val="bg1"/>
                </a:solidFill>
                <a:latin typeface="Times New Roman" panose="02020603050405020304" charset="0"/>
                <a:cs typeface="Times New Roman" panose="02020603050405020304" charset="0"/>
              </a:rPr>
              <a:t>u</a:t>
            </a:r>
            <a:r>
              <a:rPr lang="en-US" altLang="en-US" sz="2400">
                <a:solidFill>
                  <a:schemeClr val="bg1"/>
                </a:solidFill>
                <a:latin typeface="Times New Roman" panose="02020603050405020304" charset="0"/>
                <a:cs typeface="Times New Roman" panose="02020603050405020304" charset="0"/>
              </a:rPr>
              <a:t>ẩn đ</a:t>
            </a:r>
            <a:r>
              <a:rPr lang="en-US" altLang="en-US" sz="2400">
                <a:solidFill>
                  <a:schemeClr val="bg1"/>
                </a:solidFill>
                <a:latin typeface="Times New Roman" panose="02020603050405020304" charset="0"/>
                <a:cs typeface="Times New Roman" panose="02020603050405020304" charset="0"/>
              </a:rPr>
              <a:t>oán và phục hồi lỗi)</a:t>
            </a:r>
            <a:endParaRPr lang="en-US" altLang="en-US" sz="2400">
              <a:solidFill>
                <a:schemeClr val="bg1"/>
              </a:solidFill>
              <a:latin typeface="Times New Roman" panose="02020603050405020304" charset="0"/>
              <a:cs typeface="Times New Roman" panose="02020603050405020304" charset="0"/>
            </a:endParaRPr>
          </a:p>
        </p:txBody>
      </p:sp>
      <p:sp>
        <p:nvSpPr>
          <p:cNvPr id="16" name="Text Box 15"/>
          <p:cNvSpPr txBox="1"/>
          <p:nvPr/>
        </p:nvSpPr>
        <p:spPr>
          <a:xfrm>
            <a:off x="-3255645" y="2178050"/>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Lỗi kết nối mạng</a:t>
            </a:r>
            <a:endParaRPr lang="en-US" altLang="en-US" sz="2000">
              <a:solidFill>
                <a:schemeClr val="bg1"/>
              </a:solidFill>
              <a:latin typeface="Times New Roman" panose="02020603050405020304" charset="0"/>
              <a:cs typeface="Times New Roman" panose="02020603050405020304" charset="0"/>
            </a:endParaRPr>
          </a:p>
        </p:txBody>
      </p:sp>
      <p:sp>
        <p:nvSpPr>
          <p:cNvPr id="18" name="Text Box 17"/>
          <p:cNvSpPr txBox="1"/>
          <p:nvPr/>
        </p:nvSpPr>
        <p:spPr>
          <a:xfrm>
            <a:off x="12252960" y="1995170"/>
            <a:ext cx="7495540" cy="4862195"/>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đ</a:t>
            </a:r>
            <a:r>
              <a:rPr lang="en-US" altLang="en-US" sz="2000">
                <a:solidFill>
                  <a:schemeClr val="bg1"/>
                </a:solidFill>
                <a:latin typeface="Times New Roman" panose="02020603050405020304" charset="0"/>
                <a:cs typeface="Times New Roman" panose="02020603050405020304" charset="0"/>
              </a:rPr>
              <a:t>ề:</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Thông báo lỗi đôi khi chung chung, không giúp ngư</a:t>
            </a:r>
            <a:r>
              <a:rPr lang="en-US" altLang="en-US" sz="2000">
                <a:solidFill>
                  <a:schemeClr val="bg1"/>
                </a:solidFill>
                <a:latin typeface="Times New Roman" panose="02020603050405020304" charset="0"/>
                <a:cs typeface="Times New Roman" panose="02020603050405020304" charset="0"/>
              </a:rPr>
              <a:t>ời dùng hiểu rõ nguyên nhân và cách khắc phục.</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Đề xuất: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Thông báo lỗi chi tiết: Cung cấp thông báo lỗi chi tiết, giải thích rõ</a:t>
            </a:r>
            <a:r>
              <a:rPr lang="en-US" altLang="en-US" sz="2000">
                <a:solidFill>
                  <a:schemeClr val="bg1"/>
                </a:solidFill>
                <a:latin typeface="Times New Roman" panose="02020603050405020304" charset="0"/>
                <a:cs typeface="Times New Roman" panose="02020603050405020304" charset="0"/>
              </a:rPr>
              <a:t> nguyên nhân gây ra lỗi.</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Hướng dẫn khắc phục: Hướng dẫn người dùng cách khắc phục lỗi, hoặc cung cấp các tùy chọn </a:t>
            </a:r>
            <a:r>
              <a:rPr lang="en-US" altLang="en-US" sz="2000">
                <a:solidFill>
                  <a:schemeClr val="bg1"/>
                </a:solidFill>
                <a:latin typeface="Times New Roman" panose="02020603050405020304" charset="0"/>
                <a:cs typeface="Times New Roman" panose="02020603050405020304" charset="0"/>
              </a:rPr>
              <a:t>để thử lại.</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Cung cấp liên kết hỗ trợ: thêm nút iên kết đến trung tâm hỗ trợ hoặc bộ phận chăm sóc khách hàng để </a:t>
            </a:r>
            <a:r>
              <a:rPr lang="en-US" altLang="en-US" sz="2000">
                <a:solidFill>
                  <a:schemeClr val="bg1"/>
                </a:solidFill>
                <a:latin typeface="Times New Roman" panose="02020603050405020304" charset="0"/>
                <a:cs typeface="Times New Roman" panose="02020603050405020304" charset="0"/>
              </a:rPr>
              <a:t>được hỗ trợ thêm</a:t>
            </a:r>
            <a:endParaRPr lang="en-US" altLang="en-US" sz="2000">
              <a:solidFill>
                <a:schemeClr val="bg1"/>
              </a:solidFill>
              <a:latin typeface="Times New Roman" panose="02020603050405020304" charset="0"/>
              <a:cs typeface="Times New Roman" panose="02020603050405020304" charset="0"/>
            </a:endParaRPr>
          </a:p>
        </p:txBody>
      </p:sp>
      <p:pic>
        <p:nvPicPr>
          <p:cNvPr id="20" name="Picture -2147482585" descr="Ảnh chụp màn hình 2025-01-01 211728"/>
          <p:cNvPicPr>
            <a:picLocks noChangeAspect="1"/>
          </p:cNvPicPr>
          <p:nvPr/>
        </p:nvPicPr>
        <p:blipFill>
          <a:blip r:embed="rId15"/>
          <a:stretch>
            <a:fillRect/>
          </a:stretch>
        </p:blipFill>
        <p:spPr>
          <a:xfrm>
            <a:off x="337820" y="7486015"/>
            <a:ext cx="1897380" cy="3515995"/>
          </a:xfrm>
          <a:prstGeom prst="rect">
            <a:avLst/>
          </a:prstGeom>
          <a:noFill/>
          <a:ln w="9525">
            <a:noFill/>
          </a:ln>
        </p:spPr>
      </p:pic>
      <p:sp>
        <p:nvSpPr>
          <p:cNvPr id="21" name="Text Box 20"/>
          <p:cNvSpPr txBox="1"/>
          <p:nvPr/>
        </p:nvSpPr>
        <p:spPr>
          <a:xfrm>
            <a:off x="-12091670" y="1228725"/>
            <a:ext cx="1182687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Help and documentation</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(Trợ giúp và tài liệu)</a:t>
            </a:r>
            <a:endParaRPr lang="en-US" altLang="en-US" sz="2400">
              <a:solidFill>
                <a:schemeClr val="bg1"/>
              </a:solidFill>
              <a:latin typeface="Times New Roman" panose="02020603050405020304" charset="0"/>
              <a:cs typeface="Times New Roman" panose="02020603050405020304" charset="0"/>
            </a:endParaRPr>
          </a:p>
        </p:txBody>
      </p:sp>
      <p:sp>
        <p:nvSpPr>
          <p:cNvPr id="22" name="Text Box 21"/>
          <p:cNvSpPr txBox="1"/>
          <p:nvPr/>
        </p:nvSpPr>
        <p:spPr>
          <a:xfrm>
            <a:off x="-3430270" y="206311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Trung tâm hỗ trợ</a:t>
            </a:r>
            <a:endParaRPr lang="en-US" altLang="en-US" sz="2000">
              <a:solidFill>
                <a:schemeClr val="bg1"/>
              </a:solidFill>
              <a:latin typeface="Times New Roman" panose="02020603050405020304" charset="0"/>
              <a:cs typeface="Times New Roman" panose="02020603050405020304" charset="0"/>
            </a:endParaRPr>
          </a:p>
        </p:txBody>
      </p:sp>
      <p:pic>
        <p:nvPicPr>
          <p:cNvPr id="23" name="Picture -2147482594" descr="z6187774673798_1d3d287fcb25c81176a79ae1e424168b"/>
          <p:cNvPicPr>
            <a:picLocks noChangeAspect="1"/>
          </p:cNvPicPr>
          <p:nvPr/>
        </p:nvPicPr>
        <p:blipFill>
          <a:blip r:embed="rId16"/>
          <a:stretch>
            <a:fillRect/>
          </a:stretch>
        </p:blipFill>
        <p:spPr>
          <a:xfrm>
            <a:off x="-2654935" y="2316480"/>
            <a:ext cx="2268855" cy="3738245"/>
          </a:xfrm>
          <a:prstGeom prst="rect">
            <a:avLst/>
          </a:prstGeom>
          <a:noFill/>
          <a:ln w="9525">
            <a:noFill/>
          </a:ln>
        </p:spPr>
      </p:pic>
      <p:sp>
        <p:nvSpPr>
          <p:cNvPr id="26" name="Text Box 25"/>
          <p:cNvSpPr txBox="1"/>
          <p:nvPr/>
        </p:nvSpPr>
        <p:spPr>
          <a:xfrm>
            <a:off x="12365990" y="2017395"/>
            <a:ext cx="7495540" cy="4165600"/>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Khả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tìm kiếm thông tin trong trung tâm hỗ trợ có thể cải thiện.</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xuất: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Cải thiện tìm kiếm: Tối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u hóa khả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tìm kiếm trong trung tâm hỗ trợ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dễ dàng tìm thấy thông tin cần thiết.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Sắp xếp thông tin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Sắp xếp thông tin trong trung tâm hỗ trợ theo chủ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dễ tìm kiếm.</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FAQ: Cung cấp danh sách các câu hỏi th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ờng gặp (FAQ)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giải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áp nhanh các thắc mắc của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p:txBody>
      </p:sp>
      <p:sp>
        <p:nvSpPr>
          <p:cNvPr id="32" name="Text Box 31"/>
          <p:cNvSpPr txBox="1"/>
          <p:nvPr/>
        </p:nvSpPr>
        <p:spPr>
          <a:xfrm>
            <a:off x="294005" y="276543"/>
            <a:ext cx="5080000" cy="645160"/>
          </a:xfrm>
          <a:prstGeom prst="rect">
            <a:avLst/>
          </a:prstGeom>
        </p:spPr>
        <p:txBody>
          <a:bodyPr>
            <a:spAutoFit/>
          </a:bodyPr>
          <a:p>
            <a:pPr marL="0" indent="0" algn="just" defTabSz="266700">
              <a:lnSpc>
                <a:spcPct val="150000"/>
              </a:lnSpc>
              <a:spcBef>
                <a:spcPct val="0"/>
              </a:spcBef>
              <a:spcAft>
                <a:spcPct val="0"/>
              </a:spcAft>
            </a:pPr>
            <a:r>
              <a:rPr sz="2400" b="1">
                <a:solidFill>
                  <a:schemeClr val="bg1"/>
                </a:solidFill>
                <a:latin typeface="Segoe UI Black" panose="020B0A02040204020203" charset="0"/>
                <a:ea typeface="Times New Roman" panose="02020603050405020304"/>
                <a:cs typeface="Segoe UI Black" panose="020B0A02040204020203" charset="0"/>
              </a:rPr>
              <a:t>Kết Quả và Đánh Giá Cuối</a:t>
            </a:r>
            <a:endParaRPr sz="2400" b="1">
              <a:solidFill>
                <a:schemeClr val="bg1"/>
              </a:solidFill>
              <a:latin typeface="Segoe UI Black" panose="020B0A02040204020203" charset="0"/>
              <a:ea typeface="Times New Roman" panose="02020603050405020304"/>
              <a:cs typeface="Segoe UI Black" panose="020B0A02040204020203" charset="0"/>
            </a:endParaRPr>
          </a:p>
        </p:txBody>
      </p:sp>
      <p:sp>
        <p:nvSpPr>
          <p:cNvPr id="34" name="Text Box 33"/>
          <p:cNvSpPr txBox="1"/>
          <p:nvPr/>
        </p:nvSpPr>
        <p:spPr>
          <a:xfrm>
            <a:off x="327660" y="1118870"/>
            <a:ext cx="11568430" cy="193802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Qua quá trình đánh giá cho thấy hệ thống , ứng dụng grab có các  đặt điểm và tính hiểu quả cao, hiệu năng, tính khả dụng, và trải nghiệm người dùng. Giao diện tốt không làm người xem rối mắt, ngôn ngữ thông dụng . chỉ  có một số điểm cần cải thiện, đặc biệt là</a:t>
            </a:r>
            <a:r>
              <a:rPr lang="vi-VN" altLang="en-US" sz="2000">
                <a:solidFill>
                  <a:schemeClr val="bg1"/>
                </a:solidFill>
                <a:latin typeface="Times New Roman" panose="02020603050405020304" charset="0"/>
                <a:cs typeface="Times New Roman" panose="02020603050405020304" charset="0"/>
              </a:rPr>
              <a:t> thông tin chuyến xe còn ít</a:t>
            </a:r>
            <a:r>
              <a:rPr lang="en-US" altLang="en-US" sz="2000">
                <a:solidFill>
                  <a:schemeClr val="bg1"/>
                </a:solidFill>
                <a:latin typeface="Times New Roman" panose="02020603050405020304" charset="0"/>
                <a:cs typeface="Times New Roman" panose="02020603050405020304" charset="0"/>
              </a:rPr>
              <a:t> </a:t>
            </a:r>
            <a:r>
              <a:rPr lang="vi-VN" altLang="en-US" sz="2000">
                <a:solidFill>
                  <a:schemeClr val="bg1"/>
                </a:solidFill>
                <a:latin typeface="Times New Roman" panose="02020603050405020304" charset="0"/>
                <a:cs typeface="Times New Roman" panose="02020603050405020304" charset="0"/>
              </a:rPr>
              <a:t>,</a:t>
            </a:r>
            <a:r>
              <a:rPr lang="en-US" altLang="en-US" sz="2000">
                <a:solidFill>
                  <a:schemeClr val="bg1"/>
                </a:solidFill>
                <a:latin typeface="Times New Roman" panose="02020603050405020304" charset="0"/>
                <a:cs typeface="Times New Roman" panose="02020603050405020304" charset="0"/>
              </a:rPr>
              <a:t> tối ưu hóa các quảng cáo xuất hiện quá nhiều thông tin </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phản hồi chậm trong việc cung cấp thông báo lỗi chi tiết hơn.</a:t>
            </a:r>
            <a:endParaRPr lang="en-US" altLang="en-US" sz="2000">
              <a:solidFill>
                <a:schemeClr val="bg1"/>
              </a:solidFill>
              <a:latin typeface="Times New Roman" panose="02020603050405020304" charset="0"/>
              <a:cs typeface="Times New Roman" panose="02020603050405020304" charset="0"/>
            </a:endParaRPr>
          </a:p>
        </p:txBody>
      </p:sp>
      <p:sp>
        <p:nvSpPr>
          <p:cNvPr id="28" name="Text Box 27"/>
          <p:cNvSpPr txBox="1"/>
          <p:nvPr/>
        </p:nvSpPr>
        <p:spPr>
          <a:xfrm>
            <a:off x="-11906250" y="665480"/>
            <a:ext cx="11906885" cy="193802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Trong quá trình thực hiện đồ án</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ạt </a:t>
            </a:r>
            <a:r>
              <a:rPr lang="en-US" altLang="en-US" sz="2000">
                <a:solidFill>
                  <a:schemeClr val="bg1"/>
                </a:solidFill>
                <a:latin typeface="Times New Roman" panose="02020603050405020304" charset="0"/>
                <a:cs typeface="Times New Roman" panose="02020603050405020304" charset="0"/>
              </a:rPr>
              <a:t>đư</a:t>
            </a:r>
            <a:r>
              <a:rPr lang="en-US" altLang="en-US" sz="2000">
                <a:solidFill>
                  <a:schemeClr val="bg1"/>
                </a:solidFill>
                <a:latin typeface="Times New Roman" panose="02020603050405020304" charset="0"/>
                <a:cs typeface="Times New Roman" panose="02020603050405020304" charset="0"/>
              </a:rPr>
              <a:t>ợc các kết quả</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b="1">
                <a:solidFill>
                  <a:schemeClr val="bg1"/>
                </a:solidFill>
                <a:latin typeface="Times New Roman" panose="02020603050405020304" charset="0"/>
                <a:cs typeface="Times New Roman" panose="02020603050405020304" charset="0"/>
              </a:rPr>
              <a:t>Đánh giá các tính n</a:t>
            </a:r>
            <a:r>
              <a:rPr lang="en-US" altLang="en-US" sz="2000" b="1">
                <a:solidFill>
                  <a:schemeClr val="bg1"/>
                </a:solidFill>
                <a:latin typeface="Times New Roman" panose="02020603050405020304" charset="0"/>
                <a:cs typeface="Times New Roman" panose="02020603050405020304" charset="0"/>
              </a:rPr>
              <a:t>ăng cốt lõi</a:t>
            </a:r>
            <a:r>
              <a:rPr lang="vi-VN" altLang="en-US" sz="2000">
                <a:solidFill>
                  <a:schemeClr val="bg1"/>
                </a:solidFill>
                <a:latin typeface="Times New Roman" panose="02020603050405020304" charset="0"/>
                <a:cs typeface="Times New Roman" panose="02020603050405020304" charset="0"/>
              </a:rPr>
              <a:t> :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xe,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ồ </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 quản l</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và thanh toán.</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Các chức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này hoạt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ộng ổn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ịnh,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áp ứng tốt nhu cầu sử dụng và mang lại trải nghiệm m</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ợt mà cho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p:txBody>
      </p:sp>
      <p:sp>
        <p:nvSpPr>
          <p:cNvPr id="29" name="Text Box 28"/>
          <p:cNvSpPr txBox="1"/>
          <p:nvPr/>
        </p:nvSpPr>
        <p:spPr>
          <a:xfrm>
            <a:off x="-11906250" y="2745740"/>
            <a:ext cx="11929745" cy="1476375"/>
          </a:xfrm>
          <a:prstGeom prst="rect">
            <a:avLst/>
          </a:prstGeom>
          <a:noFill/>
        </p:spPr>
        <p:txBody>
          <a:bodyPr wrap="square" rtlCol="0">
            <a:spAutoFit/>
          </a:bodyPr>
          <a:p>
            <a:pPr>
              <a:lnSpc>
                <a:spcPct val="150000"/>
              </a:lnSpc>
            </a:pPr>
            <a:r>
              <a:rPr lang="en-US" altLang="en-US" sz="2000" b="1">
                <a:solidFill>
                  <a:schemeClr val="bg1"/>
                </a:solidFill>
                <a:latin typeface="Times New Roman" panose="02020603050405020304" charset="0"/>
                <a:cs typeface="Times New Roman" panose="02020603050405020304" charset="0"/>
              </a:rPr>
              <a:t>Cải thiện trải nghiệm ng</a:t>
            </a:r>
            <a:r>
              <a:rPr lang="en-US" altLang="en-US" sz="2000" b="1">
                <a:solidFill>
                  <a:schemeClr val="bg1"/>
                </a:solidFill>
                <a:latin typeface="Times New Roman" panose="02020603050405020304" charset="0"/>
                <a:cs typeface="Times New Roman" panose="02020603050405020304" charset="0"/>
              </a:rPr>
              <a:t>ư</a:t>
            </a:r>
            <a:r>
              <a:rPr lang="en-US" altLang="en-US" sz="2000" b="1">
                <a:solidFill>
                  <a:schemeClr val="bg1"/>
                </a:solidFill>
                <a:latin typeface="Times New Roman" panose="02020603050405020304" charset="0"/>
                <a:cs typeface="Times New Roman" panose="02020603050405020304" charset="0"/>
              </a:rPr>
              <a:t>ời dùng:</a:t>
            </a:r>
            <a:endParaRPr lang="en-US" altLang="en-US" sz="2000" b="1">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Hiển thị trạng thái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theo thời gian thực giúp giảm thiểu sự chờ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ợi và t</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sự hài lòng.</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Tính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gợi </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ịa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iểm giúp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thao tác nhanh hơn và thuận tiện hơn.</a:t>
            </a:r>
            <a:endParaRPr lang="en-US" altLang="en-US" sz="2000">
              <a:solidFill>
                <a:schemeClr val="bg1"/>
              </a:solidFill>
              <a:latin typeface="Times New Roman" panose="02020603050405020304" charset="0"/>
              <a:cs typeface="Times New Roman" panose="02020603050405020304" charset="0"/>
            </a:endParaRPr>
          </a:p>
        </p:txBody>
      </p:sp>
      <p:sp>
        <p:nvSpPr>
          <p:cNvPr id="30" name="Text Box 29"/>
          <p:cNvSpPr txBox="1"/>
          <p:nvPr/>
        </p:nvSpPr>
        <p:spPr>
          <a:xfrm>
            <a:off x="-11851640" y="4356100"/>
            <a:ext cx="11568430" cy="1476375"/>
          </a:xfrm>
          <a:prstGeom prst="rect">
            <a:avLst/>
          </a:prstGeom>
          <a:noFill/>
        </p:spPr>
        <p:txBody>
          <a:bodyPr wrap="square" rtlCol="0">
            <a:spAutoFit/>
          </a:bodyPr>
          <a:p>
            <a:pPr>
              <a:lnSpc>
                <a:spcPct val="150000"/>
              </a:lnSpc>
            </a:pPr>
            <a:r>
              <a:rPr lang="en-US" altLang="en-US" sz="2000" b="1">
                <a:solidFill>
                  <a:schemeClr val="bg1"/>
                </a:solidFill>
                <a:latin typeface="Times New Roman" panose="02020603050405020304" charset="0"/>
                <a:cs typeface="Times New Roman" panose="02020603050405020304" charset="0"/>
              </a:rPr>
              <a:t>Đ</a:t>
            </a:r>
            <a:r>
              <a:rPr lang="en-US" altLang="en-US" sz="2000" b="1">
                <a:solidFill>
                  <a:schemeClr val="bg1"/>
                </a:solidFill>
                <a:latin typeface="Times New Roman" panose="02020603050405020304" charset="0"/>
                <a:cs typeface="Times New Roman" panose="02020603050405020304" charset="0"/>
              </a:rPr>
              <a:t>ánh giá dựa trên nguyên tắc heuristic:</a:t>
            </a:r>
            <a:endParaRPr lang="en-US" altLang="en-US" sz="2000" b="1">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Hệ thống </a:t>
            </a:r>
            <a:r>
              <a:rPr lang="en-US" altLang="en-US" sz="2000">
                <a:solidFill>
                  <a:schemeClr val="bg1"/>
                </a:solidFill>
                <a:latin typeface="Times New Roman" panose="02020603050405020304" charset="0"/>
                <a:cs typeface="Times New Roman" panose="02020603050405020304" charset="0"/>
              </a:rPr>
              <a:t>đư</a:t>
            </a:r>
            <a:r>
              <a:rPr lang="en-US" altLang="en-US" sz="2000">
                <a:solidFill>
                  <a:schemeClr val="bg1"/>
                </a:solidFill>
                <a:latin typeface="Times New Roman" panose="02020603050405020304" charset="0"/>
                <a:cs typeface="Times New Roman" panose="02020603050405020304" charset="0"/>
              </a:rPr>
              <a:t>ợc kiểm tra dựa trên các nguyên tắc của Jakob Nielsen, với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iểm số cao trong các tiêu chí nh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 hiển thị trạng thái hệ thống, tính nhất quán, và khả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ng</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 ngừa lỗi</a:t>
            </a:r>
            <a:endParaRPr lang="en-US" altLang="en-US" sz="2000">
              <a:solidFill>
                <a:schemeClr val="bg1"/>
              </a:solidFill>
              <a:latin typeface="Times New Roman" panose="02020603050405020304" charset="0"/>
              <a:cs typeface="Times New Roman" panose="02020603050405020304" charset="0"/>
            </a:endParaRPr>
          </a:p>
        </p:txBody>
      </p:sp>
      <p:sp>
        <p:nvSpPr>
          <p:cNvPr id="36" name="Text Box 35"/>
          <p:cNvSpPr txBox="1"/>
          <p:nvPr/>
        </p:nvSpPr>
        <p:spPr>
          <a:xfrm>
            <a:off x="-6329045" y="276860"/>
            <a:ext cx="6623050" cy="645160"/>
          </a:xfrm>
          <a:prstGeom prst="rect">
            <a:avLst/>
          </a:prstGeom>
        </p:spPr>
        <p:txBody>
          <a:bodyPr wrap="square">
            <a:spAutoFit/>
          </a:bodyPr>
          <a:p>
            <a:pPr marL="0" indent="0" algn="just" defTabSz="266700">
              <a:lnSpc>
                <a:spcPct val="150000"/>
              </a:lnSpc>
              <a:spcBef>
                <a:spcPct val="0"/>
              </a:spcBef>
              <a:spcAft>
                <a:spcPct val="0"/>
              </a:spcAft>
            </a:pPr>
            <a:r>
              <a:rPr lang="en-US" altLang="en-US" sz="2400" b="1">
                <a:solidFill>
                  <a:schemeClr val="bg1"/>
                </a:solidFill>
                <a:latin typeface="Segoe UI Black" panose="020B0A02040204020203" charset="0"/>
                <a:ea typeface="Times New Roman" panose="02020603050405020304"/>
                <a:cs typeface="Segoe UI Black" panose="020B0A02040204020203" charset="0"/>
              </a:rPr>
              <a:t>KẾT LUẬN V</a:t>
            </a:r>
            <a:r>
              <a:rPr lang="en-US" altLang="en-US" sz="2400" b="1">
                <a:solidFill>
                  <a:schemeClr val="bg1"/>
                </a:solidFill>
                <a:latin typeface="Segoe UI Black" panose="020B0A02040204020203" charset="0"/>
                <a:ea typeface="Times New Roman" panose="02020603050405020304"/>
                <a:cs typeface="Segoe UI Black" panose="020B0A02040204020203" charset="0"/>
              </a:rPr>
              <a:t>À</a:t>
            </a:r>
            <a:r>
              <a:rPr lang="en-US" altLang="en-US" sz="2400" b="1">
                <a:solidFill>
                  <a:schemeClr val="bg1"/>
                </a:solidFill>
                <a:latin typeface="Segoe UI Black" panose="020B0A02040204020203" charset="0"/>
                <a:ea typeface="Times New Roman" panose="02020603050405020304"/>
                <a:cs typeface="Segoe UI Black" panose="020B0A02040204020203" charset="0"/>
              </a:rPr>
              <a:t> H</a:t>
            </a:r>
            <a:r>
              <a:rPr lang="en-US" altLang="en-US" sz="2400" b="1">
                <a:solidFill>
                  <a:schemeClr val="bg1"/>
                </a:solidFill>
                <a:latin typeface="Segoe UI Black" panose="020B0A02040204020203" charset="0"/>
                <a:ea typeface="Times New Roman" panose="02020603050405020304"/>
                <a:cs typeface="Segoe UI Black" panose="020B0A02040204020203" charset="0"/>
              </a:rPr>
              <a:t>Ư</a:t>
            </a:r>
            <a:r>
              <a:rPr lang="en-US" altLang="en-US" sz="2400" b="1">
                <a:solidFill>
                  <a:schemeClr val="bg1"/>
                </a:solidFill>
                <a:latin typeface="Segoe UI Black" panose="020B0A02040204020203" charset="0"/>
                <a:ea typeface="Times New Roman" panose="02020603050405020304"/>
                <a:cs typeface="Segoe UI Black" panose="020B0A02040204020203" charset="0"/>
              </a:rPr>
              <a:t>ỚNG PH</a:t>
            </a:r>
            <a:r>
              <a:rPr lang="en-US" altLang="en-US" sz="2400" b="1">
                <a:solidFill>
                  <a:schemeClr val="bg1"/>
                </a:solidFill>
                <a:latin typeface="Segoe UI Black" panose="020B0A02040204020203" charset="0"/>
                <a:ea typeface="Times New Roman" panose="02020603050405020304"/>
                <a:cs typeface="Segoe UI Black" panose="020B0A02040204020203" charset="0"/>
              </a:rPr>
              <a:t>Á</a:t>
            </a:r>
            <a:r>
              <a:rPr lang="en-US" altLang="en-US" sz="2400" b="1">
                <a:solidFill>
                  <a:schemeClr val="bg1"/>
                </a:solidFill>
                <a:latin typeface="Segoe UI Black" panose="020B0A02040204020203" charset="0"/>
                <a:ea typeface="Times New Roman" panose="02020603050405020304"/>
                <a:cs typeface="Segoe UI Black" panose="020B0A02040204020203" charset="0"/>
              </a:rPr>
              <a:t>T TRIỂN</a:t>
            </a:r>
            <a:endParaRPr lang="en-US" altLang="en-US" sz="2400" b="1">
              <a:solidFill>
                <a:schemeClr val="bg1"/>
              </a:solidFill>
              <a:latin typeface="Segoe UI Black" panose="020B0A02040204020203" charset="0"/>
              <a:ea typeface="Times New Roman" panose="02020603050405020304"/>
              <a:cs typeface="Segoe UI Black" panose="020B0A02040204020203" charset="0"/>
            </a:endParaRPr>
          </a:p>
        </p:txBody>
      </p:sp>
      <p:sp>
        <p:nvSpPr>
          <p:cNvPr id="40" name="Text Box 39"/>
          <p:cNvSpPr txBox="1"/>
          <p:nvPr/>
        </p:nvSpPr>
        <p:spPr>
          <a:xfrm>
            <a:off x="-11906250" y="2745740"/>
            <a:ext cx="11929745" cy="1476375"/>
          </a:xfrm>
          <a:prstGeom prst="rect">
            <a:avLst/>
          </a:prstGeom>
          <a:noFill/>
        </p:spPr>
        <p:txBody>
          <a:bodyPr wrap="square" rtlCol="0">
            <a:spAutoFit/>
          </a:bodyPr>
          <a:p>
            <a:pPr>
              <a:lnSpc>
                <a:spcPct val="150000"/>
              </a:lnSpc>
            </a:pPr>
            <a:r>
              <a:rPr lang="vi-VN" altLang="en-US" sz="2000" b="1">
                <a:solidFill>
                  <a:schemeClr val="bg1"/>
                </a:solidFill>
                <a:latin typeface="Times New Roman" panose="02020603050405020304" charset="0"/>
                <a:cs typeface="Times New Roman" panose="02020603050405020304" charset="0"/>
              </a:rPr>
              <a:t>Đánh giá </a:t>
            </a:r>
            <a:r>
              <a:rPr lang="en-US" altLang="en-US" sz="2000" b="1">
                <a:solidFill>
                  <a:schemeClr val="bg1"/>
                </a:solidFill>
                <a:latin typeface="Times New Roman" panose="02020603050405020304" charset="0"/>
                <a:cs typeface="Times New Roman" panose="02020603050405020304" charset="0"/>
              </a:rPr>
              <a:t> trải nghiệm ng</a:t>
            </a:r>
            <a:r>
              <a:rPr lang="en-US" altLang="en-US" sz="2000" b="1">
                <a:solidFill>
                  <a:schemeClr val="bg1"/>
                </a:solidFill>
                <a:latin typeface="Times New Roman" panose="02020603050405020304" charset="0"/>
                <a:cs typeface="Times New Roman" panose="02020603050405020304" charset="0"/>
              </a:rPr>
              <a:t>ư</a:t>
            </a:r>
            <a:r>
              <a:rPr lang="en-US" altLang="en-US" sz="2000" b="1">
                <a:solidFill>
                  <a:schemeClr val="bg1"/>
                </a:solidFill>
                <a:latin typeface="Times New Roman" panose="02020603050405020304" charset="0"/>
                <a:cs typeface="Times New Roman" panose="02020603050405020304" charset="0"/>
              </a:rPr>
              <a:t>ời dùng:</a:t>
            </a:r>
            <a:endParaRPr lang="en-US" altLang="en-US" sz="2000" b="1">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Hiển thị trạng thái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theo thời gian thực giúp giảm thiểu sự chờ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ợi và t</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sự hài lòng.</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Tính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gợi </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ịa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iểm giúp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thao tác nhanh hơn và thuận tiện hơn.</a:t>
            </a:r>
            <a:endParaRPr lang="en-US" altLang="en-US" sz="20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ĐÍCH NGHIÊN CỨU</a:t>
            </a:r>
            <a:endParaRPr lang="en-US" altLang="en-US" sz="2800">
              <a:solidFill>
                <a:schemeClr val="bg1"/>
              </a:solidFill>
              <a:latin typeface="Segoe UI Black" panose="020B0A02040204020203" charset="0"/>
              <a:cs typeface="Segoe UI Black" panose="020B0A02040204020203" charset="0"/>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ĐỐI TƯỢNG VÀ PHẠM VI NGHIÊN CỨU</a:t>
            </a:r>
            <a:endParaRPr lang="en-US" altLang="en-US" sz="2400">
              <a:solidFill>
                <a:schemeClr val="bg1"/>
              </a:solidFill>
              <a:latin typeface="Segoe UI Black" panose="020B0A02040204020203" charset="0"/>
              <a:cs typeface="Segoe UI Black" panose="020B0A02040204020203"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Đánh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7" name="Text Box 26"/>
          <p:cNvSpPr txBox="1"/>
          <p:nvPr/>
        </p:nvSpPr>
        <p:spPr>
          <a:xfrm>
            <a:off x="294005" y="-52197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31" name="Text Box 30"/>
          <p:cNvSpPr txBox="1"/>
          <p:nvPr/>
        </p:nvSpPr>
        <p:spPr>
          <a:xfrm>
            <a:off x="285115" y="-460375"/>
            <a:ext cx="561784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HIỆN THỰC HÓA NGHIÊN CỨU</a:t>
            </a:r>
            <a:endParaRPr lang="en-US" altLang="en-US" sz="2400">
              <a:solidFill>
                <a:schemeClr val="bg1"/>
              </a:solidFill>
              <a:latin typeface="Segoe UI Black" panose="020B0A02040204020203" charset="0"/>
              <a:cs typeface="Segoe UI Black" panose="020B0A02040204020203" charset="0"/>
            </a:endParaRPr>
          </a:p>
        </p:txBody>
      </p:sp>
      <p:sp>
        <p:nvSpPr>
          <p:cNvPr id="12" name="Text Box 11"/>
          <p:cNvSpPr txBox="1"/>
          <p:nvPr/>
        </p:nvSpPr>
        <p:spPr>
          <a:xfrm>
            <a:off x="-3596005" y="4519930"/>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Chuẩn bị đánh giá</a:t>
            </a:r>
            <a:endParaRPr lang="en-US" altLang="en-US" sz="2400">
              <a:solidFill>
                <a:schemeClr val="bg1"/>
              </a:solidFill>
              <a:latin typeface="Times New Roman" panose="02020603050405020304" charset="0"/>
              <a:cs typeface="Times New Roman" panose="02020603050405020304" charset="0"/>
            </a:endParaRPr>
          </a:p>
        </p:txBody>
      </p:sp>
      <p:sp>
        <p:nvSpPr>
          <p:cNvPr id="15" name="Text Box 14"/>
          <p:cNvSpPr txBox="1"/>
          <p:nvPr/>
        </p:nvSpPr>
        <p:spPr>
          <a:xfrm>
            <a:off x="-5327650" y="5193665"/>
            <a:ext cx="515366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tíh kết quả và đề xuất cải tiến</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7063740" y="92075"/>
            <a:ext cx="70643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đánh giá dựa vào danh sách kiểm tra (checklist)  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pic>
        <p:nvPicPr>
          <p:cNvPr id="25" name="Picture 24" descr="z6229531108735_bcdbcc6903ffd0393349ab2ce79a9492"/>
          <p:cNvPicPr>
            <a:picLocks noChangeAspect="1"/>
          </p:cNvPicPr>
          <p:nvPr/>
        </p:nvPicPr>
        <p:blipFill>
          <a:blip r:embed="rId2"/>
          <a:stretch>
            <a:fillRect/>
          </a:stretch>
        </p:blipFill>
        <p:spPr>
          <a:xfrm>
            <a:off x="-2251710" y="2000250"/>
            <a:ext cx="2190750" cy="3533775"/>
          </a:xfrm>
          <a:prstGeom prst="rect">
            <a:avLst/>
          </a:prstGeom>
        </p:spPr>
      </p:pic>
      <p:pic>
        <p:nvPicPr>
          <p:cNvPr id="33" name="Picture 32"/>
          <p:cNvPicPr>
            <a:picLocks noChangeAspect="1"/>
          </p:cNvPicPr>
          <p:nvPr/>
        </p:nvPicPr>
        <p:blipFill>
          <a:blip r:embed="rId3"/>
          <a:stretch>
            <a:fillRect/>
          </a:stretch>
        </p:blipFill>
        <p:spPr>
          <a:xfrm>
            <a:off x="-2654935" y="2273935"/>
            <a:ext cx="2286000" cy="3743325"/>
          </a:xfrm>
          <a:prstGeom prst="rect">
            <a:avLst/>
          </a:prstGeom>
        </p:spPr>
      </p:pic>
      <p:sp>
        <p:nvSpPr>
          <p:cNvPr id="38" name="Text Box 37"/>
          <p:cNvSpPr txBox="1"/>
          <p:nvPr/>
        </p:nvSpPr>
        <p:spPr>
          <a:xfrm>
            <a:off x="-2283460" y="2017395"/>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Đặt xe</a:t>
            </a:r>
            <a:endParaRPr lang="en-US" altLang="en-US" sz="2000">
              <a:solidFill>
                <a:schemeClr val="bg1"/>
              </a:solidFill>
              <a:latin typeface="Times New Roman" panose="02020603050405020304" charset="0"/>
              <a:cs typeface="Times New Roman" panose="02020603050405020304" charset="0"/>
            </a:endParaRPr>
          </a:p>
        </p:txBody>
      </p:sp>
      <p:pic>
        <p:nvPicPr>
          <p:cNvPr id="37" name="Picture -2147482592" descr="Ảnh chụp màn hình 2025-01-01 210127"/>
          <p:cNvPicPr>
            <a:picLocks noChangeAspect="1"/>
          </p:cNvPicPr>
          <p:nvPr/>
        </p:nvPicPr>
        <p:blipFill>
          <a:blip r:embed="rId4"/>
          <a:stretch>
            <a:fillRect/>
          </a:stretch>
        </p:blipFill>
        <p:spPr>
          <a:xfrm>
            <a:off x="-2970847" y="2484120"/>
            <a:ext cx="2601595" cy="3676650"/>
          </a:xfrm>
          <a:prstGeom prst="rect">
            <a:avLst/>
          </a:prstGeom>
          <a:noFill/>
          <a:ln w="9525">
            <a:noFill/>
          </a:ln>
        </p:spPr>
      </p:pic>
      <p:pic>
        <p:nvPicPr>
          <p:cNvPr id="42" name="Picture 41"/>
          <p:cNvPicPr>
            <a:picLocks noChangeAspect="1"/>
          </p:cNvPicPr>
          <p:nvPr/>
        </p:nvPicPr>
        <p:blipFill>
          <a:blip r:embed="rId5"/>
          <a:stretch>
            <a:fillRect/>
          </a:stretch>
        </p:blipFill>
        <p:spPr>
          <a:xfrm>
            <a:off x="-2513330" y="2603500"/>
            <a:ext cx="2339340" cy="3413760"/>
          </a:xfrm>
          <a:prstGeom prst="rect">
            <a:avLst/>
          </a:prstGeom>
        </p:spPr>
      </p:pic>
      <p:sp>
        <p:nvSpPr>
          <p:cNvPr id="46" name="Text Box 45"/>
          <p:cNvSpPr txBox="1"/>
          <p:nvPr/>
        </p:nvSpPr>
        <p:spPr>
          <a:xfrm>
            <a:off x="-296989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Hủy đặt xe</a:t>
            </a:r>
            <a:endParaRPr lang="en-US" altLang="en-US" sz="2000">
              <a:solidFill>
                <a:schemeClr val="bg1"/>
              </a:solidFill>
              <a:latin typeface="Times New Roman" panose="02020603050405020304" charset="0"/>
              <a:cs typeface="Times New Roman" panose="02020603050405020304" charset="0"/>
            </a:endParaRPr>
          </a:p>
        </p:txBody>
      </p:sp>
      <p:pic>
        <p:nvPicPr>
          <p:cNvPr id="45" name="Picture 44"/>
          <p:cNvPicPr>
            <a:picLocks noChangeAspect="1"/>
          </p:cNvPicPr>
          <p:nvPr/>
        </p:nvPicPr>
        <p:blipFill>
          <a:blip r:embed="rId6"/>
          <a:stretch>
            <a:fillRect/>
          </a:stretch>
        </p:blipFill>
        <p:spPr>
          <a:xfrm>
            <a:off x="-2002790" y="2416175"/>
            <a:ext cx="1828800" cy="3638550"/>
          </a:xfrm>
          <a:prstGeom prst="rect">
            <a:avLst/>
          </a:prstGeom>
        </p:spPr>
      </p:pic>
      <p:sp>
        <p:nvSpPr>
          <p:cNvPr id="48" name="Text Box 47"/>
          <p:cNvSpPr txBox="1"/>
          <p:nvPr/>
        </p:nvSpPr>
        <p:spPr>
          <a:xfrm>
            <a:off x="-300291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Giao diện chung</a:t>
            </a:r>
            <a:endParaRPr lang="en-US" altLang="en-US" sz="2000">
              <a:solidFill>
                <a:schemeClr val="bg1"/>
              </a:solidFill>
              <a:latin typeface="Times New Roman" panose="02020603050405020304" charset="0"/>
              <a:cs typeface="Times New Roman" panose="02020603050405020304" charset="0"/>
            </a:endParaRPr>
          </a:p>
        </p:txBody>
      </p:sp>
      <p:pic>
        <p:nvPicPr>
          <p:cNvPr id="49" name="Picture 48"/>
          <p:cNvPicPr>
            <a:picLocks noChangeAspect="1"/>
          </p:cNvPicPr>
          <p:nvPr/>
        </p:nvPicPr>
        <p:blipFill>
          <a:blip r:embed="rId7"/>
          <a:stretch>
            <a:fillRect/>
          </a:stretch>
        </p:blipFill>
        <p:spPr>
          <a:xfrm>
            <a:off x="294005" y="7181850"/>
            <a:ext cx="1762125" cy="3343275"/>
          </a:xfrm>
          <a:prstGeom prst="rect">
            <a:avLst/>
          </a:prstGeom>
        </p:spPr>
      </p:pic>
      <p:pic>
        <p:nvPicPr>
          <p:cNvPr id="51" name="Picture 50"/>
          <p:cNvPicPr>
            <a:picLocks noChangeAspect="1"/>
          </p:cNvPicPr>
          <p:nvPr/>
        </p:nvPicPr>
        <p:blipFill>
          <a:blip r:embed="rId8"/>
          <a:stretch>
            <a:fillRect/>
          </a:stretch>
        </p:blipFill>
        <p:spPr>
          <a:xfrm>
            <a:off x="2390775" y="8263255"/>
            <a:ext cx="1695450" cy="3343275"/>
          </a:xfrm>
          <a:prstGeom prst="rect">
            <a:avLst/>
          </a:prstGeom>
        </p:spPr>
      </p:pic>
      <p:pic>
        <p:nvPicPr>
          <p:cNvPr id="52" name="Picture 51"/>
          <p:cNvPicPr>
            <a:picLocks noChangeAspect="1"/>
          </p:cNvPicPr>
          <p:nvPr/>
        </p:nvPicPr>
        <p:blipFill>
          <a:blip r:embed="rId9"/>
          <a:stretch>
            <a:fillRect/>
          </a:stretch>
        </p:blipFill>
        <p:spPr>
          <a:xfrm>
            <a:off x="4358005" y="9739630"/>
            <a:ext cx="1790700" cy="3380740"/>
          </a:xfrm>
          <a:prstGeom prst="rect">
            <a:avLst/>
          </a:prstGeom>
        </p:spPr>
      </p:pic>
      <p:pic>
        <p:nvPicPr>
          <p:cNvPr id="53" name="Picture 52"/>
          <p:cNvPicPr>
            <a:picLocks noChangeAspect="1"/>
          </p:cNvPicPr>
          <p:nvPr/>
        </p:nvPicPr>
        <p:blipFill>
          <a:blip r:embed="rId10"/>
          <a:stretch>
            <a:fillRect/>
          </a:stretch>
        </p:blipFill>
        <p:spPr>
          <a:xfrm>
            <a:off x="6372225" y="11002010"/>
            <a:ext cx="1771650" cy="3382645"/>
          </a:xfrm>
          <a:prstGeom prst="rect">
            <a:avLst/>
          </a:prstGeom>
        </p:spPr>
      </p:pic>
      <p:sp>
        <p:nvSpPr>
          <p:cNvPr id="57" name="Text Box 56"/>
          <p:cNvSpPr txBox="1"/>
          <p:nvPr/>
        </p:nvSpPr>
        <p:spPr>
          <a:xfrm>
            <a:off x="-2182495" y="209169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Nhập địa chỉ</a:t>
            </a:r>
            <a:endParaRPr lang="en-US" altLang="en-US" sz="2000">
              <a:solidFill>
                <a:schemeClr val="bg1"/>
              </a:solidFill>
              <a:latin typeface="Times New Roman" panose="02020603050405020304" charset="0"/>
              <a:cs typeface="Times New Roman" panose="02020603050405020304" charset="0"/>
            </a:endParaRPr>
          </a:p>
        </p:txBody>
      </p:sp>
      <p:sp>
        <p:nvSpPr>
          <p:cNvPr id="58" name="Text Box 57"/>
          <p:cNvSpPr txBox="1"/>
          <p:nvPr/>
        </p:nvSpPr>
        <p:spPr>
          <a:xfrm>
            <a:off x="-2138680" y="355600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Thanh toán</a:t>
            </a:r>
            <a:endParaRPr lang="en-US" altLang="en-US" sz="2000">
              <a:solidFill>
                <a:schemeClr val="bg1"/>
              </a:solidFill>
              <a:latin typeface="Times New Roman" panose="02020603050405020304" charset="0"/>
              <a:cs typeface="Times New Roman" panose="02020603050405020304" charset="0"/>
            </a:endParaRPr>
          </a:p>
        </p:txBody>
      </p:sp>
      <p:sp>
        <p:nvSpPr>
          <p:cNvPr id="61" name="Text Box 60"/>
          <p:cNvSpPr txBox="1"/>
          <p:nvPr/>
        </p:nvSpPr>
        <p:spPr>
          <a:xfrm>
            <a:off x="14074775" y="1228725"/>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7. Flexibility and efficiency of use (Tính linh hoạt và hiệu quả sử dụng)</a:t>
            </a:r>
            <a:endParaRPr lang="en-US" altLang="en-US" sz="2400">
              <a:solidFill>
                <a:schemeClr val="bg1"/>
              </a:solidFill>
              <a:latin typeface="Times New Roman" panose="02020603050405020304" charset="0"/>
              <a:cs typeface="Times New Roman" panose="02020603050405020304" charset="0"/>
            </a:endParaRPr>
          </a:p>
        </p:txBody>
      </p:sp>
      <p:sp>
        <p:nvSpPr>
          <p:cNvPr id="63" name="Text Box 62"/>
          <p:cNvSpPr txBox="1"/>
          <p:nvPr/>
        </p:nvSpPr>
        <p:spPr>
          <a:xfrm>
            <a:off x="-3430270" y="187515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Danh sách lịch sử đặt hàng</a:t>
            </a:r>
            <a:endParaRPr lang="en-US" altLang="en-US" sz="2000">
              <a:solidFill>
                <a:schemeClr val="bg1"/>
              </a:solidFill>
              <a:latin typeface="Times New Roman" panose="02020603050405020304" charset="0"/>
              <a:cs typeface="Times New Roman" panose="02020603050405020304" charset="0"/>
            </a:endParaRPr>
          </a:p>
        </p:txBody>
      </p:sp>
      <p:sp>
        <p:nvSpPr>
          <p:cNvPr id="67" name="Text Box 66"/>
          <p:cNvSpPr txBox="1"/>
          <p:nvPr/>
        </p:nvSpPr>
        <p:spPr>
          <a:xfrm>
            <a:off x="-3373755" y="3197860"/>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Các ưu đãi</a:t>
            </a:r>
            <a:endParaRPr lang="en-US" altLang="en-US" sz="2000">
              <a:solidFill>
                <a:schemeClr val="bg1"/>
              </a:solidFill>
              <a:latin typeface="Times New Roman" panose="02020603050405020304" charset="0"/>
              <a:cs typeface="Times New Roman" panose="02020603050405020304" charset="0"/>
            </a:endParaRPr>
          </a:p>
        </p:txBody>
      </p:sp>
      <p:sp>
        <p:nvSpPr>
          <p:cNvPr id="68" name="Text Box 67"/>
          <p:cNvSpPr txBox="1"/>
          <p:nvPr/>
        </p:nvSpPr>
        <p:spPr>
          <a:xfrm>
            <a:off x="12252960" y="3688715"/>
            <a:ext cx="8247380" cy="193802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Các ưu đãi được trình bày rõ ràng trong một mục riêng biệt, dễ nhận diện qua biểu tượng hoặc màu sắc nổi bật.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Người dùng không cần nhớ mã giảm giá hoặc điều kiện áp dụng, vì tất cả thông tin liên quan đều được hiển thị ngay trong ứng dụng.</a:t>
            </a:r>
            <a:endParaRPr lang="en-US" altLang="en-US" sz="2000">
              <a:solidFill>
                <a:schemeClr val="bg1"/>
              </a:solidFill>
              <a:latin typeface="Times New Roman" panose="02020603050405020304" charset="0"/>
              <a:cs typeface="Times New Roman" panose="02020603050405020304" charset="0"/>
            </a:endParaRPr>
          </a:p>
        </p:txBody>
      </p:sp>
      <p:pic>
        <p:nvPicPr>
          <p:cNvPr id="62" name="Picture 61" descr="z6231948063097_4c791274d2498a2979827732d54f8393"/>
          <p:cNvPicPr>
            <a:picLocks noChangeAspect="1"/>
          </p:cNvPicPr>
          <p:nvPr/>
        </p:nvPicPr>
        <p:blipFill>
          <a:blip r:embed="rId11"/>
          <a:srcRect b="6574"/>
          <a:stretch>
            <a:fillRect/>
          </a:stretch>
        </p:blipFill>
        <p:spPr>
          <a:xfrm>
            <a:off x="12560935" y="1288415"/>
            <a:ext cx="2169160" cy="3231515"/>
          </a:xfrm>
          <a:prstGeom prst="rect">
            <a:avLst/>
          </a:prstGeom>
        </p:spPr>
      </p:pic>
      <p:pic>
        <p:nvPicPr>
          <p:cNvPr id="72" name="Picture 71" descr="z6231948063098_aecb30b991750bb5ae0ee0cfab7d06d0"/>
          <p:cNvPicPr>
            <a:picLocks noChangeAspect="1"/>
          </p:cNvPicPr>
          <p:nvPr/>
        </p:nvPicPr>
        <p:blipFill>
          <a:blip r:embed="rId12"/>
          <a:srcRect b="5968"/>
          <a:stretch>
            <a:fillRect/>
          </a:stretch>
        </p:blipFill>
        <p:spPr>
          <a:xfrm>
            <a:off x="-1911985" y="3679190"/>
            <a:ext cx="1737995" cy="3042920"/>
          </a:xfrm>
          <a:prstGeom prst="rect">
            <a:avLst/>
          </a:prstGeom>
        </p:spPr>
      </p:pic>
      <p:sp>
        <p:nvSpPr>
          <p:cNvPr id="24" name="Text Box 23"/>
          <p:cNvSpPr txBox="1"/>
          <p:nvPr/>
        </p:nvSpPr>
        <p:spPr>
          <a:xfrm>
            <a:off x="12365990" y="1693545"/>
            <a:ext cx="8247380" cy="2245360"/>
          </a:xfrm>
          <a:prstGeom prst="rect">
            <a:avLst/>
          </a:prstGeom>
          <a:noFill/>
        </p:spPr>
        <p:txBody>
          <a:bodyPr wrap="square" rtlCol="0">
            <a:spAutoFit/>
          </a:bodyPr>
          <a:p>
            <a:pPr>
              <a:lnSpc>
                <a:spcPct val="150000"/>
              </a:lnSpc>
            </a:pPr>
            <a:r>
              <a:rPr lang="vi-VN" altLang="en-US" sz="2000">
                <a:solidFill>
                  <a:schemeClr val="bg1"/>
                </a:solidFill>
                <a:latin typeface="Times New Roman" panose="02020603050405020304" charset="0"/>
                <a:cs typeface="Times New Roman" panose="02020603050405020304" charset="0"/>
              </a:rPr>
              <a:t>H</a:t>
            </a:r>
            <a:r>
              <a:rPr lang="en-US" altLang="en-US" sz="2000">
                <a:solidFill>
                  <a:schemeClr val="bg1"/>
                </a:solidFill>
                <a:latin typeface="Times New Roman" panose="02020603050405020304" charset="0"/>
                <a:cs typeface="Times New Roman" panose="02020603050405020304" charset="0"/>
              </a:rPr>
              <a:t>iển thị </a:t>
            </a:r>
            <a:r>
              <a:rPr lang="vi-VN" altLang="en-US" sz="2000">
                <a:solidFill>
                  <a:schemeClr val="bg1"/>
                </a:solidFill>
                <a:latin typeface="Times New Roman" panose="02020603050405020304" charset="0"/>
                <a:cs typeface="Times New Roman" panose="02020603050405020304" charset="0"/>
              </a:rPr>
              <a:t> rõ </a:t>
            </a:r>
            <a:r>
              <a:rPr lang="en-US" altLang="en-US" sz="2000">
                <a:solidFill>
                  <a:schemeClr val="bg1"/>
                </a:solidFill>
                <a:latin typeface="Times New Roman" panose="02020603050405020304" charset="0"/>
                <a:cs typeface="Times New Roman" panose="02020603050405020304" charset="0"/>
              </a:rPr>
              <a:t>các đơn hàng đã đặt trước đó, bao gồm các chi tiết như thời gian đặt hàng, thông tin sản phẩm/dịch vụ, và trạng thái hoàn thành.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Người dùng không cần nhớ chi tiết các đơn hàng trước đây</a:t>
            </a:r>
            <a:r>
              <a:rPr lang="vi-VN" altLang="en-US" sz="2000">
                <a:solidFill>
                  <a:schemeClr val="bg1"/>
                </a:solidFill>
                <a:latin typeface="Times New Roman" panose="02020603050405020304" charset="0"/>
                <a:cs typeface="Times New Roman" panose="02020603050405020304" charset="0"/>
              </a:rPr>
              <a:t>,</a:t>
            </a:r>
            <a:r>
              <a:rPr lang="en-US" altLang="en-US" sz="2000">
                <a:solidFill>
                  <a:schemeClr val="bg1"/>
                </a:solidFill>
                <a:latin typeface="Times New Roman" panose="02020603050405020304" charset="0"/>
                <a:cs typeface="Times New Roman" panose="02020603050405020304" charset="0"/>
              </a:rPr>
              <a:t> chỉ cần chọn từ danh sách đã hiển thị để tra cứu thông tin.</a:t>
            </a:r>
            <a:endParaRPr lang="en-US" altLang="en-US" sz="2000">
              <a:solidFill>
                <a:schemeClr val="bg1"/>
              </a:solidFill>
              <a:latin typeface="Times New Roman" panose="02020603050405020304" charset="0"/>
              <a:cs typeface="Times New Roman" panose="02020603050405020304" charset="0"/>
            </a:endParaRPr>
          </a:p>
          <a:p>
            <a:endParaRPr lang="en-US" altLang="en-US" sz="2000">
              <a:solidFill>
                <a:schemeClr val="bg1"/>
              </a:solidFill>
              <a:latin typeface="Times New Roman" panose="02020603050405020304" charset="0"/>
              <a:cs typeface="Times New Roman" panose="02020603050405020304" charset="0"/>
            </a:endParaRPr>
          </a:p>
        </p:txBody>
      </p:sp>
      <p:sp>
        <p:nvSpPr>
          <p:cNvPr id="35" name="Text Box 34"/>
          <p:cNvSpPr txBox="1"/>
          <p:nvPr/>
        </p:nvSpPr>
        <p:spPr>
          <a:xfrm>
            <a:off x="-3255645" y="184848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Đặt hàng nhanh</a:t>
            </a:r>
            <a:endParaRPr lang="en-US" altLang="en-US" sz="2000">
              <a:solidFill>
                <a:schemeClr val="bg1"/>
              </a:solidFill>
              <a:latin typeface="Times New Roman" panose="02020603050405020304" charset="0"/>
              <a:cs typeface="Times New Roman" panose="02020603050405020304" charset="0"/>
            </a:endParaRPr>
          </a:p>
        </p:txBody>
      </p:sp>
      <p:sp>
        <p:nvSpPr>
          <p:cNvPr id="39" name="Text Box 38"/>
          <p:cNvSpPr txBox="1"/>
          <p:nvPr/>
        </p:nvSpPr>
        <p:spPr>
          <a:xfrm>
            <a:off x="12233275" y="1693545"/>
            <a:ext cx="6276340" cy="1476375"/>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Đặt lại" hoặc "Đặt hàng nhanh" trong lịch sử đơn hàng,</a:t>
            </a:r>
            <a:r>
              <a:rPr lang="vi-VN" altLang="en-US" sz="2000">
                <a:solidFill>
                  <a:schemeClr val="bg1"/>
                </a:solidFill>
                <a:latin typeface="Times New Roman" panose="02020603050405020304" charset="0"/>
                <a:cs typeface="Times New Roman" panose="02020603050405020304" charset="0"/>
              </a:rPr>
              <a:t>  khi xem lại đơn </a:t>
            </a:r>
            <a:r>
              <a:rPr lang="en-US" altLang="en-US" sz="2000">
                <a:solidFill>
                  <a:schemeClr val="bg1"/>
                </a:solidFill>
                <a:latin typeface="Times New Roman" panose="02020603050405020304" charset="0"/>
                <a:cs typeface="Times New Roman" panose="02020603050405020304" charset="0"/>
              </a:rPr>
              <a:t> giúp người dùng dễ dàng chọn lại các đơn trước đó.</a:t>
            </a:r>
            <a:endParaRPr lang="en-US" altLang="en-US" sz="2000">
              <a:solidFill>
                <a:schemeClr val="bg1"/>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3"/>
          <a:stretch>
            <a:fillRect/>
          </a:stretch>
        </p:blipFill>
        <p:spPr>
          <a:xfrm>
            <a:off x="337820" y="6857365"/>
            <a:ext cx="2052955" cy="4326255"/>
          </a:xfrm>
          <a:prstGeom prst="rect">
            <a:avLst/>
          </a:prstGeom>
        </p:spPr>
      </p:pic>
      <p:sp>
        <p:nvSpPr>
          <p:cNvPr id="6" name="Text Box 5"/>
          <p:cNvSpPr txBox="1"/>
          <p:nvPr/>
        </p:nvSpPr>
        <p:spPr>
          <a:xfrm>
            <a:off x="12686665" y="1228725"/>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8. Aesthetic and minimalist design (Thiết kế thẩm mỹ và tối giản)</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3521075" y="1875790"/>
            <a:ext cx="3256280" cy="425450"/>
          </a:xfrm>
          <a:prstGeom prst="rect">
            <a:avLst/>
          </a:prstGeom>
          <a:noFill/>
        </p:spPr>
        <p:txBody>
          <a:bodyPr wrap="square" rtlCol="0">
            <a:noAutofit/>
          </a:bodyPr>
          <a:p>
            <a:r>
              <a:rPr lang="vi-VN" altLang="en-US" sz="2000">
                <a:solidFill>
                  <a:schemeClr val="bg1"/>
                </a:solidFill>
                <a:latin typeface="Times New Roman" panose="02020603050405020304" charset="0"/>
                <a:cs typeface="Times New Roman" panose="02020603050405020304" charset="0"/>
              </a:rPr>
              <a:t> Chức năng q</a:t>
            </a:r>
            <a:r>
              <a:rPr lang="en-US" altLang="en-US" sz="2000">
                <a:solidFill>
                  <a:schemeClr val="bg1"/>
                </a:solidFill>
                <a:latin typeface="Times New Roman" panose="02020603050405020304" charset="0"/>
                <a:cs typeface="Times New Roman" panose="02020603050405020304" charset="0"/>
              </a:rPr>
              <a:t>uảng cáo</a:t>
            </a:r>
            <a:endParaRPr lang="en-US" altLang="en-US" sz="20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12456795" y="1995170"/>
            <a:ext cx="6276340" cy="3444875"/>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đề: Quảng cáo xuất hiện giữa các sản phẩm chính, gây ảnh hưởng đến trải nghiệm người dùng</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Giải pháp </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Giảm số lượng quảng cáo:</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Tập trung vào một khung quảng cáo:</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Tích hợp quảng cáo vào một vị trí cố định</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 tránh làm gián đoạn quá trình xem sản phẩm chính.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endParaRPr lang="en-US" altLang="en-US" sz="2000">
              <a:solidFill>
                <a:schemeClr val="bg1"/>
              </a:solidFill>
              <a:latin typeface="Times New Roman" panose="02020603050405020304" charset="0"/>
              <a:cs typeface="Times New Roman" panose="02020603050405020304" charset="0"/>
            </a:endParaRPr>
          </a:p>
        </p:txBody>
      </p:sp>
      <p:pic>
        <p:nvPicPr>
          <p:cNvPr id="9" name="Picture -2147482590" descr="z6187756981815_84ddf7759d5eec9b05ef737e9f09be3e"/>
          <p:cNvPicPr>
            <a:picLocks noChangeAspect="1"/>
          </p:cNvPicPr>
          <p:nvPr/>
        </p:nvPicPr>
        <p:blipFill>
          <a:blip r:embed="rId14"/>
          <a:stretch>
            <a:fillRect/>
          </a:stretch>
        </p:blipFill>
        <p:spPr>
          <a:xfrm>
            <a:off x="459105" y="7052310"/>
            <a:ext cx="2258060" cy="4233545"/>
          </a:xfrm>
          <a:prstGeom prst="rect">
            <a:avLst/>
          </a:prstGeom>
          <a:noFill/>
          <a:ln w="9525">
            <a:noFill/>
          </a:ln>
        </p:spPr>
      </p:pic>
      <p:sp>
        <p:nvSpPr>
          <p:cNvPr id="13" name="Text Box 12"/>
          <p:cNvSpPr txBox="1"/>
          <p:nvPr/>
        </p:nvSpPr>
        <p:spPr>
          <a:xfrm>
            <a:off x="12456795" y="1233170"/>
            <a:ext cx="118268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9. Help users recognize, diagnose, and recover from errors (Giúp người dùng nhận biết, ch</a:t>
            </a:r>
            <a:r>
              <a:rPr lang="en-US" altLang="en-US" sz="2400" u="heavy">
                <a:solidFill>
                  <a:schemeClr val="bg1"/>
                </a:solidFill>
                <a:latin typeface="Times New Roman" panose="02020603050405020304" charset="0"/>
                <a:cs typeface="Times New Roman" panose="02020603050405020304" charset="0"/>
              </a:rPr>
              <a:t>u</a:t>
            </a:r>
            <a:r>
              <a:rPr lang="en-US" altLang="en-US" sz="2400">
                <a:solidFill>
                  <a:schemeClr val="bg1"/>
                </a:solidFill>
                <a:latin typeface="Times New Roman" panose="02020603050405020304" charset="0"/>
                <a:cs typeface="Times New Roman" panose="02020603050405020304" charset="0"/>
              </a:rPr>
              <a:t>ẩn đ</a:t>
            </a:r>
            <a:r>
              <a:rPr lang="en-US" altLang="en-US" sz="2400">
                <a:solidFill>
                  <a:schemeClr val="bg1"/>
                </a:solidFill>
                <a:latin typeface="Times New Roman" panose="02020603050405020304" charset="0"/>
                <a:cs typeface="Times New Roman" panose="02020603050405020304" charset="0"/>
              </a:rPr>
              <a:t>oán và phục hồi lỗi)</a:t>
            </a:r>
            <a:endParaRPr lang="en-US" altLang="en-US" sz="2400">
              <a:solidFill>
                <a:schemeClr val="bg1"/>
              </a:solidFill>
              <a:latin typeface="Times New Roman" panose="02020603050405020304" charset="0"/>
              <a:cs typeface="Times New Roman" panose="02020603050405020304" charset="0"/>
            </a:endParaRPr>
          </a:p>
        </p:txBody>
      </p:sp>
      <p:sp>
        <p:nvSpPr>
          <p:cNvPr id="16" name="Text Box 15"/>
          <p:cNvSpPr txBox="1"/>
          <p:nvPr/>
        </p:nvSpPr>
        <p:spPr>
          <a:xfrm>
            <a:off x="-3255645" y="2178050"/>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Lỗi kết nối mạng</a:t>
            </a:r>
            <a:endParaRPr lang="en-US" altLang="en-US" sz="2000">
              <a:solidFill>
                <a:schemeClr val="bg1"/>
              </a:solidFill>
              <a:latin typeface="Times New Roman" panose="02020603050405020304" charset="0"/>
              <a:cs typeface="Times New Roman" panose="02020603050405020304" charset="0"/>
            </a:endParaRPr>
          </a:p>
        </p:txBody>
      </p:sp>
      <p:sp>
        <p:nvSpPr>
          <p:cNvPr id="18" name="Text Box 17"/>
          <p:cNvSpPr txBox="1"/>
          <p:nvPr/>
        </p:nvSpPr>
        <p:spPr>
          <a:xfrm>
            <a:off x="12252960" y="1995170"/>
            <a:ext cx="7495540" cy="4862195"/>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đ</a:t>
            </a:r>
            <a:r>
              <a:rPr lang="en-US" altLang="en-US" sz="2000">
                <a:solidFill>
                  <a:schemeClr val="bg1"/>
                </a:solidFill>
                <a:latin typeface="Times New Roman" panose="02020603050405020304" charset="0"/>
                <a:cs typeface="Times New Roman" panose="02020603050405020304" charset="0"/>
              </a:rPr>
              <a:t>ề:</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Thông báo lỗi đôi khi chung chung, không giúp ngư</a:t>
            </a:r>
            <a:r>
              <a:rPr lang="en-US" altLang="en-US" sz="2000">
                <a:solidFill>
                  <a:schemeClr val="bg1"/>
                </a:solidFill>
                <a:latin typeface="Times New Roman" panose="02020603050405020304" charset="0"/>
                <a:cs typeface="Times New Roman" panose="02020603050405020304" charset="0"/>
              </a:rPr>
              <a:t>ời dùng hiểu rõ nguyên nhân và cách khắc phục.</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Đề xuất: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Thông báo lỗi chi tiết: Cung cấp thông báo lỗi chi tiết, giải thích rõ</a:t>
            </a:r>
            <a:r>
              <a:rPr lang="en-US" altLang="en-US" sz="2000">
                <a:solidFill>
                  <a:schemeClr val="bg1"/>
                </a:solidFill>
                <a:latin typeface="Times New Roman" panose="02020603050405020304" charset="0"/>
                <a:cs typeface="Times New Roman" panose="02020603050405020304" charset="0"/>
              </a:rPr>
              <a:t> nguyên nhân gây ra lỗi.</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Hướng dẫn khắc phục: Hướng dẫn người dùng cách khắc phục lỗi, hoặc cung cấp các tùy chọn </a:t>
            </a:r>
            <a:r>
              <a:rPr lang="en-US" altLang="en-US" sz="2000">
                <a:solidFill>
                  <a:schemeClr val="bg1"/>
                </a:solidFill>
                <a:latin typeface="Times New Roman" panose="02020603050405020304" charset="0"/>
                <a:cs typeface="Times New Roman" panose="02020603050405020304" charset="0"/>
              </a:rPr>
              <a:t>để thử lại.</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Cung cấp liên kết hỗ trợ: thêm nút iên kết đến trung tâm hỗ trợ hoặc bộ phận chăm sóc khách hàng để </a:t>
            </a:r>
            <a:r>
              <a:rPr lang="en-US" altLang="en-US" sz="2000">
                <a:solidFill>
                  <a:schemeClr val="bg1"/>
                </a:solidFill>
                <a:latin typeface="Times New Roman" panose="02020603050405020304" charset="0"/>
                <a:cs typeface="Times New Roman" panose="02020603050405020304" charset="0"/>
              </a:rPr>
              <a:t>được hỗ trợ thêm</a:t>
            </a:r>
            <a:endParaRPr lang="en-US" altLang="en-US" sz="2000">
              <a:solidFill>
                <a:schemeClr val="bg1"/>
              </a:solidFill>
              <a:latin typeface="Times New Roman" panose="02020603050405020304" charset="0"/>
              <a:cs typeface="Times New Roman" panose="02020603050405020304" charset="0"/>
            </a:endParaRPr>
          </a:p>
        </p:txBody>
      </p:sp>
      <p:pic>
        <p:nvPicPr>
          <p:cNvPr id="20" name="Picture -2147482585" descr="Ảnh chụp màn hình 2025-01-01 211728"/>
          <p:cNvPicPr>
            <a:picLocks noChangeAspect="1"/>
          </p:cNvPicPr>
          <p:nvPr/>
        </p:nvPicPr>
        <p:blipFill>
          <a:blip r:embed="rId15"/>
          <a:stretch>
            <a:fillRect/>
          </a:stretch>
        </p:blipFill>
        <p:spPr>
          <a:xfrm>
            <a:off x="337820" y="7486015"/>
            <a:ext cx="1897380" cy="3515995"/>
          </a:xfrm>
          <a:prstGeom prst="rect">
            <a:avLst/>
          </a:prstGeom>
          <a:noFill/>
          <a:ln w="9525">
            <a:noFill/>
          </a:ln>
        </p:spPr>
      </p:pic>
      <p:sp>
        <p:nvSpPr>
          <p:cNvPr id="21" name="Text Box 20"/>
          <p:cNvSpPr txBox="1"/>
          <p:nvPr/>
        </p:nvSpPr>
        <p:spPr>
          <a:xfrm>
            <a:off x="-12091670" y="1228725"/>
            <a:ext cx="1182687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Help and documentation</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(Trợ giúp và tài liệu)</a:t>
            </a:r>
            <a:endParaRPr lang="en-US" altLang="en-US" sz="2400">
              <a:solidFill>
                <a:schemeClr val="bg1"/>
              </a:solidFill>
              <a:latin typeface="Times New Roman" panose="02020603050405020304" charset="0"/>
              <a:cs typeface="Times New Roman" panose="02020603050405020304" charset="0"/>
            </a:endParaRPr>
          </a:p>
        </p:txBody>
      </p:sp>
      <p:sp>
        <p:nvSpPr>
          <p:cNvPr id="22" name="Text Box 21"/>
          <p:cNvSpPr txBox="1"/>
          <p:nvPr/>
        </p:nvSpPr>
        <p:spPr>
          <a:xfrm>
            <a:off x="-3430270" y="206311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Trung tâm hỗ trợ</a:t>
            </a:r>
            <a:endParaRPr lang="en-US" altLang="en-US" sz="2000">
              <a:solidFill>
                <a:schemeClr val="bg1"/>
              </a:solidFill>
              <a:latin typeface="Times New Roman" panose="02020603050405020304" charset="0"/>
              <a:cs typeface="Times New Roman" panose="02020603050405020304" charset="0"/>
            </a:endParaRPr>
          </a:p>
        </p:txBody>
      </p:sp>
      <p:pic>
        <p:nvPicPr>
          <p:cNvPr id="23" name="Picture -2147482594" descr="z6187774673798_1d3d287fcb25c81176a79ae1e424168b"/>
          <p:cNvPicPr>
            <a:picLocks noChangeAspect="1"/>
          </p:cNvPicPr>
          <p:nvPr/>
        </p:nvPicPr>
        <p:blipFill>
          <a:blip r:embed="rId16"/>
          <a:stretch>
            <a:fillRect/>
          </a:stretch>
        </p:blipFill>
        <p:spPr>
          <a:xfrm>
            <a:off x="-2654935" y="2316480"/>
            <a:ext cx="2268855" cy="3738245"/>
          </a:xfrm>
          <a:prstGeom prst="rect">
            <a:avLst/>
          </a:prstGeom>
          <a:noFill/>
          <a:ln w="9525">
            <a:noFill/>
          </a:ln>
        </p:spPr>
      </p:pic>
      <p:sp>
        <p:nvSpPr>
          <p:cNvPr id="26" name="Text Box 25"/>
          <p:cNvSpPr txBox="1"/>
          <p:nvPr/>
        </p:nvSpPr>
        <p:spPr>
          <a:xfrm>
            <a:off x="12365990" y="2017395"/>
            <a:ext cx="7495540" cy="4165600"/>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Khả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tìm kiếm thông tin trong trung tâm hỗ trợ có thể cải thiện.</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xuất: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Cải thiện tìm kiếm: Tối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u hóa khả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tìm kiếm trong trung tâm hỗ trợ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dễ dàng tìm thấy thông tin cần thiết.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Sắp xếp thông tin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Sắp xếp thông tin trong trung tâm hỗ trợ theo chủ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dễ tìm kiếm.</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FAQ: Cung cấp danh sách các câu hỏi th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ờng gặp (FAQ)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giải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áp nhanh các thắc mắc của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p:txBody>
      </p:sp>
      <p:sp>
        <p:nvSpPr>
          <p:cNvPr id="32" name="Text Box 31"/>
          <p:cNvSpPr txBox="1"/>
          <p:nvPr/>
        </p:nvSpPr>
        <p:spPr>
          <a:xfrm>
            <a:off x="285115" y="92075"/>
            <a:ext cx="6623050" cy="645160"/>
          </a:xfrm>
          <a:prstGeom prst="rect">
            <a:avLst/>
          </a:prstGeom>
        </p:spPr>
        <p:txBody>
          <a:bodyPr wrap="square">
            <a:spAutoFit/>
          </a:bodyPr>
          <a:p>
            <a:pPr marL="0" indent="0" algn="just" defTabSz="266700">
              <a:lnSpc>
                <a:spcPct val="150000"/>
              </a:lnSpc>
              <a:spcBef>
                <a:spcPct val="0"/>
              </a:spcBef>
              <a:spcAft>
                <a:spcPct val="0"/>
              </a:spcAft>
            </a:pPr>
            <a:r>
              <a:rPr lang="en-US" altLang="en-US" sz="2400" b="1">
                <a:solidFill>
                  <a:schemeClr val="bg1"/>
                </a:solidFill>
                <a:latin typeface="Segoe UI Black" panose="020B0A02040204020203" charset="0"/>
                <a:ea typeface="Times New Roman" panose="02020603050405020304"/>
                <a:cs typeface="Segoe UI Black" panose="020B0A02040204020203" charset="0"/>
              </a:rPr>
              <a:t>KẾT LUẬN V</a:t>
            </a:r>
            <a:r>
              <a:rPr lang="en-US" altLang="en-US" sz="2400" b="1">
                <a:solidFill>
                  <a:schemeClr val="bg1"/>
                </a:solidFill>
                <a:latin typeface="Segoe UI Black" panose="020B0A02040204020203" charset="0"/>
                <a:ea typeface="Times New Roman" panose="02020603050405020304"/>
                <a:cs typeface="Segoe UI Black" panose="020B0A02040204020203" charset="0"/>
              </a:rPr>
              <a:t>À</a:t>
            </a:r>
            <a:r>
              <a:rPr lang="en-US" altLang="en-US" sz="2400" b="1">
                <a:solidFill>
                  <a:schemeClr val="bg1"/>
                </a:solidFill>
                <a:latin typeface="Segoe UI Black" panose="020B0A02040204020203" charset="0"/>
                <a:ea typeface="Times New Roman" panose="02020603050405020304"/>
                <a:cs typeface="Segoe UI Black" panose="020B0A02040204020203" charset="0"/>
              </a:rPr>
              <a:t> H</a:t>
            </a:r>
            <a:r>
              <a:rPr lang="en-US" altLang="en-US" sz="2400" b="1">
                <a:solidFill>
                  <a:schemeClr val="bg1"/>
                </a:solidFill>
                <a:latin typeface="Segoe UI Black" panose="020B0A02040204020203" charset="0"/>
                <a:ea typeface="Times New Roman" panose="02020603050405020304"/>
                <a:cs typeface="Segoe UI Black" panose="020B0A02040204020203" charset="0"/>
              </a:rPr>
              <a:t>Ư</a:t>
            </a:r>
            <a:r>
              <a:rPr lang="en-US" altLang="en-US" sz="2400" b="1">
                <a:solidFill>
                  <a:schemeClr val="bg1"/>
                </a:solidFill>
                <a:latin typeface="Segoe UI Black" panose="020B0A02040204020203" charset="0"/>
                <a:ea typeface="Times New Roman" panose="02020603050405020304"/>
                <a:cs typeface="Segoe UI Black" panose="020B0A02040204020203" charset="0"/>
              </a:rPr>
              <a:t>ỚNG PH</a:t>
            </a:r>
            <a:r>
              <a:rPr lang="en-US" altLang="en-US" sz="2400" b="1">
                <a:solidFill>
                  <a:schemeClr val="bg1"/>
                </a:solidFill>
                <a:latin typeface="Segoe UI Black" panose="020B0A02040204020203" charset="0"/>
                <a:ea typeface="Times New Roman" panose="02020603050405020304"/>
                <a:cs typeface="Segoe UI Black" panose="020B0A02040204020203" charset="0"/>
              </a:rPr>
              <a:t>Á</a:t>
            </a:r>
            <a:r>
              <a:rPr lang="en-US" altLang="en-US" sz="2400" b="1">
                <a:solidFill>
                  <a:schemeClr val="bg1"/>
                </a:solidFill>
                <a:latin typeface="Segoe UI Black" panose="020B0A02040204020203" charset="0"/>
                <a:ea typeface="Times New Roman" panose="02020603050405020304"/>
                <a:cs typeface="Segoe UI Black" panose="020B0A02040204020203" charset="0"/>
              </a:rPr>
              <a:t>T TRIỂN</a:t>
            </a:r>
            <a:endParaRPr lang="en-US" altLang="en-US" sz="2400" b="1">
              <a:solidFill>
                <a:schemeClr val="bg1"/>
              </a:solidFill>
              <a:latin typeface="Segoe UI Black" panose="020B0A02040204020203" charset="0"/>
              <a:ea typeface="Times New Roman" panose="02020603050405020304"/>
              <a:cs typeface="Segoe UI Black" panose="020B0A02040204020203" charset="0"/>
            </a:endParaRPr>
          </a:p>
        </p:txBody>
      </p:sp>
      <p:sp>
        <p:nvSpPr>
          <p:cNvPr id="34" name="Text Box 33"/>
          <p:cNvSpPr txBox="1"/>
          <p:nvPr/>
        </p:nvSpPr>
        <p:spPr>
          <a:xfrm>
            <a:off x="285115" y="737235"/>
            <a:ext cx="11906885" cy="193802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Trong quá trình thực hiện đồ án</a:t>
            </a:r>
            <a:r>
              <a:rPr lang="vi-VN" altLang="en-US" sz="2000">
                <a:solidFill>
                  <a:schemeClr val="bg1"/>
                </a:solidFill>
                <a:latin typeface="Times New Roman" panose="02020603050405020304" charset="0"/>
                <a:cs typeface="Times New Roman" panose="02020603050405020304" charset="0"/>
              </a:rPr>
              <a:t> </a:t>
            </a:r>
            <a:r>
              <a:rPr lang=""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ạt </a:t>
            </a:r>
            <a:r>
              <a:rPr lang="" altLang="en-US" sz="2000">
                <a:solidFill>
                  <a:schemeClr val="bg1"/>
                </a:solidFill>
                <a:latin typeface="Times New Roman" panose="02020603050405020304" charset="0"/>
                <a:cs typeface="Times New Roman" panose="02020603050405020304" charset="0"/>
              </a:rPr>
              <a:t>đư</a:t>
            </a:r>
            <a:r>
              <a:rPr lang="en-US" altLang="en-US" sz="2000">
                <a:solidFill>
                  <a:schemeClr val="bg1"/>
                </a:solidFill>
                <a:latin typeface="Times New Roman" panose="02020603050405020304" charset="0"/>
                <a:cs typeface="Times New Roman" panose="02020603050405020304" charset="0"/>
              </a:rPr>
              <a:t>ợc các kết quả</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b="1">
                <a:solidFill>
                  <a:schemeClr val="bg1"/>
                </a:solidFill>
                <a:latin typeface="Times New Roman" panose="02020603050405020304" charset="0"/>
                <a:cs typeface="Times New Roman" panose="02020603050405020304" charset="0"/>
              </a:rPr>
              <a:t>Đánh giá các tính n</a:t>
            </a:r>
            <a:r>
              <a:rPr lang="en-US" altLang="en-US" sz="2000" b="1">
                <a:solidFill>
                  <a:schemeClr val="bg1"/>
                </a:solidFill>
                <a:latin typeface="Times New Roman" panose="02020603050405020304" charset="0"/>
                <a:cs typeface="Times New Roman" panose="02020603050405020304" charset="0"/>
              </a:rPr>
              <a:t>ăng cốt lõi</a:t>
            </a:r>
            <a:r>
              <a:rPr lang="vi-VN" altLang="en-US" sz="2000">
                <a:solidFill>
                  <a:schemeClr val="bg1"/>
                </a:solidFill>
                <a:latin typeface="Times New Roman" panose="02020603050405020304" charset="0"/>
                <a:cs typeface="Times New Roman" panose="02020603050405020304" charset="0"/>
              </a:rPr>
              <a:t> :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xe,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ồ </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 quản l</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và thanh toán.</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Các chức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này hoạt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ộng ổn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ịnh,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áp ứng tốt nhu cầu sử dụng và mang lại trải nghiệm m</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ợt mà cho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p:txBody>
      </p:sp>
      <p:sp>
        <p:nvSpPr>
          <p:cNvPr id="28" name="Text Box 27"/>
          <p:cNvSpPr txBox="1"/>
          <p:nvPr/>
        </p:nvSpPr>
        <p:spPr>
          <a:xfrm>
            <a:off x="285115" y="2817495"/>
            <a:ext cx="11929745" cy="1476375"/>
          </a:xfrm>
          <a:prstGeom prst="rect">
            <a:avLst/>
          </a:prstGeom>
          <a:noFill/>
        </p:spPr>
        <p:txBody>
          <a:bodyPr wrap="square" rtlCol="0">
            <a:spAutoFit/>
          </a:bodyPr>
          <a:p>
            <a:pPr>
              <a:lnSpc>
                <a:spcPct val="150000"/>
              </a:lnSpc>
            </a:pPr>
            <a:r>
              <a:rPr lang="vi-VN" altLang="en-US" sz="2000" b="1">
                <a:solidFill>
                  <a:schemeClr val="bg1"/>
                </a:solidFill>
                <a:latin typeface="Times New Roman" panose="02020603050405020304" charset="0"/>
                <a:cs typeface="Times New Roman" panose="02020603050405020304" charset="0"/>
              </a:rPr>
              <a:t>Đánh giá </a:t>
            </a:r>
            <a:r>
              <a:rPr lang="en-US" altLang="en-US" sz="2000" b="1">
                <a:solidFill>
                  <a:schemeClr val="bg1"/>
                </a:solidFill>
                <a:latin typeface="Times New Roman" panose="02020603050405020304" charset="0"/>
                <a:cs typeface="Times New Roman" panose="02020603050405020304" charset="0"/>
              </a:rPr>
              <a:t> trải nghiệm ng</a:t>
            </a:r>
            <a:r>
              <a:rPr lang="" altLang="en-US" sz="2000" b="1">
                <a:solidFill>
                  <a:schemeClr val="bg1"/>
                </a:solidFill>
                <a:latin typeface="Times New Roman" panose="02020603050405020304" charset="0"/>
                <a:cs typeface="Times New Roman" panose="02020603050405020304" charset="0"/>
              </a:rPr>
              <a:t>ư</a:t>
            </a:r>
            <a:r>
              <a:rPr lang="en-US" altLang="en-US" sz="2000" b="1">
                <a:solidFill>
                  <a:schemeClr val="bg1"/>
                </a:solidFill>
                <a:latin typeface="Times New Roman" panose="02020603050405020304" charset="0"/>
                <a:cs typeface="Times New Roman" panose="02020603050405020304" charset="0"/>
              </a:rPr>
              <a:t>ời dùng:</a:t>
            </a:r>
            <a:endParaRPr lang="en-US" altLang="en-US" sz="2000" b="1">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Hiển thị trạng thái </a:t>
            </a:r>
            <a:r>
              <a:rPr lang=""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theo thời gian thực giúp giảm thiểu sự chờ </a:t>
            </a:r>
            <a:r>
              <a:rPr lang=""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ợi và t</a:t>
            </a:r>
            <a:r>
              <a:rPr lang=""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sự hài lòng.</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Tính n</a:t>
            </a:r>
            <a:r>
              <a:rPr lang=""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gợi </a:t>
            </a:r>
            <a:r>
              <a:rPr lang=""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a:t>
            </a:r>
            <a:r>
              <a:rPr lang=""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ịa </a:t>
            </a:r>
            <a:r>
              <a:rPr lang=""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iểm giúp ng</a:t>
            </a:r>
            <a:r>
              <a:rPr lang=""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thao tác nhanh hơn và thuận tiện hơn.</a:t>
            </a:r>
            <a:endParaRPr lang="en-US" altLang="en-US" sz="2000">
              <a:solidFill>
                <a:schemeClr val="bg1"/>
              </a:solidFill>
              <a:latin typeface="Times New Roman" panose="02020603050405020304" charset="0"/>
              <a:cs typeface="Times New Roman" panose="02020603050405020304" charset="0"/>
            </a:endParaRPr>
          </a:p>
        </p:txBody>
      </p:sp>
      <p:sp>
        <p:nvSpPr>
          <p:cNvPr id="29" name="Text Box 28"/>
          <p:cNvSpPr txBox="1"/>
          <p:nvPr/>
        </p:nvSpPr>
        <p:spPr>
          <a:xfrm>
            <a:off x="339725" y="4427855"/>
            <a:ext cx="11568430" cy="1476375"/>
          </a:xfrm>
          <a:prstGeom prst="rect">
            <a:avLst/>
          </a:prstGeom>
          <a:noFill/>
        </p:spPr>
        <p:txBody>
          <a:bodyPr wrap="square" rtlCol="0">
            <a:spAutoFit/>
          </a:bodyPr>
          <a:p>
            <a:pPr>
              <a:lnSpc>
                <a:spcPct val="150000"/>
              </a:lnSpc>
            </a:pPr>
            <a:r>
              <a:rPr lang="" altLang="en-US" sz="2000" b="1">
                <a:solidFill>
                  <a:schemeClr val="bg1"/>
                </a:solidFill>
                <a:latin typeface="Times New Roman" panose="02020603050405020304" charset="0"/>
                <a:cs typeface="Times New Roman" panose="02020603050405020304" charset="0"/>
              </a:rPr>
              <a:t>Đ</a:t>
            </a:r>
            <a:r>
              <a:rPr lang="en-US" altLang="en-US" sz="2000" b="1">
                <a:solidFill>
                  <a:schemeClr val="bg1"/>
                </a:solidFill>
                <a:latin typeface="Times New Roman" panose="02020603050405020304" charset="0"/>
                <a:cs typeface="Times New Roman" panose="02020603050405020304" charset="0"/>
              </a:rPr>
              <a:t>ánh giá dựa trên nguyên tắc heuristic:</a:t>
            </a:r>
            <a:endParaRPr lang="en-US" altLang="en-US" sz="2000" b="1">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Hệ thống </a:t>
            </a:r>
            <a:r>
              <a:rPr lang="" altLang="en-US" sz="2000">
                <a:solidFill>
                  <a:schemeClr val="bg1"/>
                </a:solidFill>
                <a:latin typeface="Times New Roman" panose="02020603050405020304" charset="0"/>
                <a:cs typeface="Times New Roman" panose="02020603050405020304" charset="0"/>
              </a:rPr>
              <a:t>đư</a:t>
            </a:r>
            <a:r>
              <a:rPr lang="en-US" altLang="en-US" sz="2000">
                <a:solidFill>
                  <a:schemeClr val="bg1"/>
                </a:solidFill>
                <a:latin typeface="Times New Roman" panose="02020603050405020304" charset="0"/>
                <a:cs typeface="Times New Roman" panose="02020603050405020304" charset="0"/>
              </a:rPr>
              <a:t>ợc kiểm tra dựa trên các nguyên tắc của Jakob Nielsen, với </a:t>
            </a:r>
            <a:r>
              <a:rPr lang=""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iểm số cao trong các tiêu chí nh</a:t>
            </a:r>
            <a:r>
              <a:rPr lang=""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 hiển thị trạng thái hệ thống, tính nhất quán, và khả n</a:t>
            </a:r>
            <a:r>
              <a:rPr lang=""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ng</a:t>
            </a:r>
            <a:r>
              <a:rPr lang=""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 ngừa lỗi</a:t>
            </a:r>
            <a:endParaRPr lang="en-US" altLang="en-US" sz="2000">
              <a:solidFill>
                <a:schemeClr val="bg1"/>
              </a:solidFill>
              <a:latin typeface="Times New Roman" panose="02020603050405020304" charset="0"/>
              <a:cs typeface="Times New Roman" panose="02020603050405020304" charset="0"/>
            </a:endParaRPr>
          </a:p>
        </p:txBody>
      </p:sp>
      <p:sp>
        <p:nvSpPr>
          <p:cNvPr id="30" name="Text Box 29"/>
          <p:cNvSpPr txBox="1"/>
          <p:nvPr/>
        </p:nvSpPr>
        <p:spPr>
          <a:xfrm>
            <a:off x="12214860" y="922020"/>
            <a:ext cx="11568430" cy="193802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Qua quá trình đánh giá cho thấy hệ thống , ứng dụng grab có các  đặt điểm và tính hiểu quả cao, hiệu năng, tính khả dụng, và trải nghiệm người dùng. Giao diện tốt không làm người xem rối mắt, ngôn ngữ thông dụng . chỉ  có một số điểm cần cải thiện, đặc biệt là</a:t>
            </a:r>
            <a:r>
              <a:rPr lang="vi-VN" altLang="en-US" sz="2000">
                <a:solidFill>
                  <a:schemeClr val="bg1"/>
                </a:solidFill>
                <a:latin typeface="Times New Roman" panose="02020603050405020304" charset="0"/>
                <a:cs typeface="Times New Roman" panose="02020603050405020304" charset="0"/>
              </a:rPr>
              <a:t> thông tin chuyến xe còn ít</a:t>
            </a:r>
            <a:r>
              <a:rPr lang="en-US" altLang="en-US" sz="2000">
                <a:solidFill>
                  <a:schemeClr val="bg1"/>
                </a:solidFill>
                <a:latin typeface="Times New Roman" panose="02020603050405020304" charset="0"/>
                <a:cs typeface="Times New Roman" panose="02020603050405020304" charset="0"/>
              </a:rPr>
              <a:t> </a:t>
            </a:r>
            <a:r>
              <a:rPr lang="vi-VN" altLang="en-US" sz="2000">
                <a:solidFill>
                  <a:schemeClr val="bg1"/>
                </a:solidFill>
                <a:latin typeface="Times New Roman" panose="02020603050405020304" charset="0"/>
                <a:cs typeface="Times New Roman" panose="02020603050405020304" charset="0"/>
              </a:rPr>
              <a:t>,</a:t>
            </a:r>
            <a:r>
              <a:rPr lang="en-US" altLang="en-US" sz="2000">
                <a:solidFill>
                  <a:schemeClr val="bg1"/>
                </a:solidFill>
                <a:latin typeface="Times New Roman" panose="02020603050405020304" charset="0"/>
                <a:cs typeface="Times New Roman" panose="02020603050405020304" charset="0"/>
              </a:rPr>
              <a:t> tối ưu hóa các quảng cáo xuất hiện quá nhiều thông tin </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phản hồi chậm trong việc cung cấp thông báo lỗi chi tiết hơn.</a:t>
            </a:r>
            <a:endParaRPr lang="en-US" altLang="en-US" sz="2000">
              <a:solidFill>
                <a:schemeClr val="bg1"/>
              </a:solidFill>
              <a:latin typeface="Times New Roman" panose="02020603050405020304" charset="0"/>
              <a:cs typeface="Times New Roman" panose="02020603050405020304" charset="0"/>
            </a:endParaRPr>
          </a:p>
        </p:txBody>
      </p:sp>
      <p:sp>
        <p:nvSpPr>
          <p:cNvPr id="36" name="Text Box 35"/>
          <p:cNvSpPr txBox="1"/>
          <p:nvPr/>
        </p:nvSpPr>
        <p:spPr>
          <a:xfrm>
            <a:off x="339725" y="-645477"/>
            <a:ext cx="5080000" cy="645160"/>
          </a:xfrm>
          <a:prstGeom prst="rect">
            <a:avLst/>
          </a:prstGeom>
        </p:spPr>
        <p:txBody>
          <a:bodyPr>
            <a:spAutoFit/>
          </a:bodyPr>
          <a:p>
            <a:pPr marL="0" indent="0" algn="just" defTabSz="266700">
              <a:lnSpc>
                <a:spcPct val="150000"/>
              </a:lnSpc>
              <a:spcBef>
                <a:spcPct val="0"/>
              </a:spcBef>
              <a:spcAft>
                <a:spcPct val="0"/>
              </a:spcAft>
            </a:pPr>
            <a:r>
              <a:rPr sz="2400" b="1">
                <a:solidFill>
                  <a:schemeClr val="bg1"/>
                </a:solidFill>
                <a:latin typeface="Segoe UI Black" panose="020B0A02040204020203" charset="0"/>
                <a:ea typeface="Times New Roman" panose="02020603050405020304"/>
                <a:cs typeface="Segoe UI Black" panose="020B0A02040204020203" charset="0"/>
              </a:rPr>
              <a:t>Kết Quả và Đánh Giá Cuối</a:t>
            </a:r>
            <a:endParaRPr sz="2400" b="1">
              <a:solidFill>
                <a:schemeClr val="bg1"/>
              </a:solidFill>
              <a:latin typeface="Segoe UI Black" panose="020B0A02040204020203" charset="0"/>
              <a:ea typeface="Times New Roman" panose="02020603050405020304"/>
              <a:cs typeface="Segoe UI Black" panose="020B0A02040204020203" charset="0"/>
            </a:endParaRPr>
          </a:p>
        </p:txBody>
      </p:sp>
      <p:sp>
        <p:nvSpPr>
          <p:cNvPr id="40" name="Text Box 39"/>
          <p:cNvSpPr txBox="1"/>
          <p:nvPr/>
        </p:nvSpPr>
        <p:spPr>
          <a:xfrm>
            <a:off x="-7811135" y="1432560"/>
            <a:ext cx="7769860" cy="286131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về tốc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ộ và thông tin: Tốc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ộ tải thông tin còn chậm, thông báo trạng thái không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ủ chi tiết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vi-VN" altLang="en-US" sz="2000">
                <a:solidFill>
                  <a:schemeClr val="bg1"/>
                </a:solidFill>
                <a:latin typeface="Times New Roman" panose="02020603050405020304" charset="0"/>
                <a:cs typeface="Times New Roman" panose="02020603050405020304" charset="0"/>
              </a:rPr>
              <a:t>Thiếu Thông tin phát sinh các khoảng </a:t>
            </a:r>
            <a:r>
              <a:rPr lang="vi-VN" altLang="en-US" sz="2000">
                <a:solidFill>
                  <a:schemeClr val="bg1"/>
                </a:solidFill>
                <a:latin typeface="Times New Roman" panose="02020603050405020304" charset="0"/>
                <a:cs typeface="Times New Roman" panose="02020603050405020304" charset="0"/>
              </a:rPr>
              <a:t>phí </a:t>
            </a:r>
            <a:endParaRPr lang="vi-VN" altLang="en-US" sz="2000">
              <a:solidFill>
                <a:schemeClr val="bg1"/>
              </a:solidFill>
              <a:latin typeface="Times New Roman" panose="02020603050405020304" charset="0"/>
              <a:cs typeface="Times New Roman" panose="02020603050405020304" charset="0"/>
            </a:endParaRPr>
          </a:p>
          <a:p>
            <a:pPr>
              <a:lnSpc>
                <a:spcPct val="150000"/>
              </a:lnSpc>
            </a:pPr>
            <a:r>
              <a:rPr lang="vi-VN" altLang="en-US" sz="2000">
                <a:solidFill>
                  <a:schemeClr val="bg1"/>
                </a:solidFill>
                <a:latin typeface="Times New Roman" panose="02020603050405020304" charset="0"/>
                <a:cs typeface="Times New Roman" panose="02020603050405020304" charset="0"/>
              </a:rPr>
              <a:t>Thông báo lỗi chung chung </a:t>
            </a:r>
            <a:endParaRPr lang="vi-VN" altLang="en-US" sz="2000">
              <a:solidFill>
                <a:schemeClr val="bg1"/>
              </a:solidFill>
              <a:latin typeface="Times New Roman" panose="02020603050405020304" charset="0"/>
              <a:cs typeface="Times New Roman" panose="02020603050405020304" charset="0"/>
            </a:endParaRPr>
          </a:p>
          <a:p>
            <a:pPr>
              <a:lnSpc>
                <a:spcPct val="150000"/>
              </a:lnSpc>
            </a:pPr>
            <a:r>
              <a:rPr lang="vi-VN" altLang="en-US" sz="2000">
                <a:solidFill>
                  <a:schemeClr val="bg1"/>
                </a:solidFill>
                <a:latin typeface="Times New Roman" panose="02020603050405020304" charset="0"/>
                <a:cs typeface="Times New Roman" panose="02020603050405020304" charset="0"/>
              </a:rPr>
              <a:t>Còn nhiều quảng cáo giữa các nội </a:t>
            </a:r>
            <a:r>
              <a:rPr lang="vi-VN" altLang="en-US" sz="2000">
                <a:solidFill>
                  <a:schemeClr val="bg1"/>
                </a:solidFill>
                <a:latin typeface="Times New Roman" panose="02020603050405020304" charset="0"/>
                <a:cs typeface="Times New Roman" panose="02020603050405020304" charset="0"/>
              </a:rPr>
              <a:t>dung</a:t>
            </a:r>
            <a:endParaRPr lang="vi-VN" altLang="en-US" sz="2000">
              <a:solidFill>
                <a:schemeClr val="bg1"/>
              </a:solidFill>
              <a:latin typeface="Times New Roman" panose="02020603050405020304" charset="0"/>
              <a:cs typeface="Times New Roman" panose="02020603050405020304" charset="0"/>
            </a:endParaRPr>
          </a:p>
          <a:p>
            <a:pPr>
              <a:lnSpc>
                <a:spcPct val="150000"/>
              </a:lnSpc>
            </a:pPr>
            <a:r>
              <a:rPr lang="vi-VN" altLang="en-US" sz="2000">
                <a:solidFill>
                  <a:schemeClr val="bg1"/>
                </a:solidFill>
                <a:latin typeface="Times New Roman" panose="02020603050405020304" charset="0"/>
                <a:cs typeface="Times New Roman" panose="02020603050405020304" charset="0"/>
              </a:rPr>
              <a:t>Thông tin phản hồi còn </a:t>
            </a:r>
            <a:r>
              <a:rPr lang="vi-VN" altLang="en-US" sz="2000">
                <a:solidFill>
                  <a:schemeClr val="bg1"/>
                </a:solidFill>
                <a:latin typeface="Times New Roman" panose="02020603050405020304" charset="0"/>
                <a:cs typeface="Times New Roman" panose="02020603050405020304" charset="0"/>
              </a:rPr>
              <a:t>chậm  </a:t>
            </a:r>
            <a:endParaRPr lang="vi-VN" altLang="en-US" sz="20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ĐÍCH NGHIÊN CỨU</a:t>
            </a:r>
            <a:endParaRPr lang="en-US" altLang="en-US" sz="2800">
              <a:solidFill>
                <a:schemeClr val="bg1"/>
              </a:solidFill>
              <a:latin typeface="Segoe UI Black" panose="020B0A02040204020203" charset="0"/>
              <a:cs typeface="Segoe UI Black" panose="020B0A02040204020203" charset="0"/>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ĐỐI TƯỢNG VÀ PHẠM VI NGHIÊN CỨU</a:t>
            </a:r>
            <a:endParaRPr lang="en-US" altLang="en-US" sz="2400">
              <a:solidFill>
                <a:schemeClr val="bg1"/>
              </a:solidFill>
              <a:latin typeface="Segoe UI Black" panose="020B0A02040204020203" charset="0"/>
              <a:cs typeface="Segoe UI Black" panose="020B0A02040204020203"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Đánh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7" name="Text Box 26"/>
          <p:cNvSpPr txBox="1"/>
          <p:nvPr/>
        </p:nvSpPr>
        <p:spPr>
          <a:xfrm>
            <a:off x="294005" y="-52197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31" name="Text Box 30"/>
          <p:cNvSpPr txBox="1"/>
          <p:nvPr/>
        </p:nvSpPr>
        <p:spPr>
          <a:xfrm>
            <a:off x="285115" y="-460375"/>
            <a:ext cx="561784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HIỆN THỰC HÓA NGHIÊN CỨU</a:t>
            </a:r>
            <a:endParaRPr lang="en-US" altLang="en-US" sz="2400">
              <a:solidFill>
                <a:schemeClr val="bg1"/>
              </a:solidFill>
              <a:latin typeface="Segoe UI Black" panose="020B0A02040204020203" charset="0"/>
              <a:cs typeface="Segoe UI Black" panose="020B0A02040204020203" charset="0"/>
            </a:endParaRPr>
          </a:p>
        </p:txBody>
      </p:sp>
      <p:sp>
        <p:nvSpPr>
          <p:cNvPr id="12" name="Text Box 11"/>
          <p:cNvSpPr txBox="1"/>
          <p:nvPr/>
        </p:nvSpPr>
        <p:spPr>
          <a:xfrm>
            <a:off x="-3596005" y="4519930"/>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Chuẩn bị đánh giá</a:t>
            </a:r>
            <a:endParaRPr lang="en-US" altLang="en-US" sz="2400">
              <a:solidFill>
                <a:schemeClr val="bg1"/>
              </a:solidFill>
              <a:latin typeface="Times New Roman" panose="02020603050405020304" charset="0"/>
              <a:cs typeface="Times New Roman" panose="02020603050405020304" charset="0"/>
            </a:endParaRPr>
          </a:p>
        </p:txBody>
      </p:sp>
      <p:sp>
        <p:nvSpPr>
          <p:cNvPr id="15" name="Text Box 14"/>
          <p:cNvSpPr txBox="1"/>
          <p:nvPr/>
        </p:nvSpPr>
        <p:spPr>
          <a:xfrm>
            <a:off x="-5327650" y="5193665"/>
            <a:ext cx="515366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tíh kết quả và đề xuất cải tiến</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7063740" y="92075"/>
            <a:ext cx="70643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đánh giá dựa vào danh sách kiểm tra (checklist)  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pic>
        <p:nvPicPr>
          <p:cNvPr id="25" name="Picture 24" descr="z6229531108735_bcdbcc6903ffd0393349ab2ce79a9492"/>
          <p:cNvPicPr>
            <a:picLocks noChangeAspect="1"/>
          </p:cNvPicPr>
          <p:nvPr/>
        </p:nvPicPr>
        <p:blipFill>
          <a:blip r:embed="rId2"/>
          <a:stretch>
            <a:fillRect/>
          </a:stretch>
        </p:blipFill>
        <p:spPr>
          <a:xfrm>
            <a:off x="-2251710" y="2000250"/>
            <a:ext cx="2190750" cy="3533775"/>
          </a:xfrm>
          <a:prstGeom prst="rect">
            <a:avLst/>
          </a:prstGeom>
        </p:spPr>
      </p:pic>
      <p:pic>
        <p:nvPicPr>
          <p:cNvPr id="33" name="Picture 32"/>
          <p:cNvPicPr>
            <a:picLocks noChangeAspect="1"/>
          </p:cNvPicPr>
          <p:nvPr/>
        </p:nvPicPr>
        <p:blipFill>
          <a:blip r:embed="rId3"/>
          <a:stretch>
            <a:fillRect/>
          </a:stretch>
        </p:blipFill>
        <p:spPr>
          <a:xfrm>
            <a:off x="-2654935" y="2273935"/>
            <a:ext cx="2286000" cy="3743325"/>
          </a:xfrm>
          <a:prstGeom prst="rect">
            <a:avLst/>
          </a:prstGeom>
        </p:spPr>
      </p:pic>
      <p:sp>
        <p:nvSpPr>
          <p:cNvPr id="38" name="Text Box 37"/>
          <p:cNvSpPr txBox="1"/>
          <p:nvPr/>
        </p:nvSpPr>
        <p:spPr>
          <a:xfrm>
            <a:off x="-2283460" y="2017395"/>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Đặt xe</a:t>
            </a:r>
            <a:endParaRPr lang="en-US" altLang="en-US" sz="2000">
              <a:solidFill>
                <a:schemeClr val="bg1"/>
              </a:solidFill>
              <a:latin typeface="Times New Roman" panose="02020603050405020304" charset="0"/>
              <a:cs typeface="Times New Roman" panose="02020603050405020304" charset="0"/>
            </a:endParaRPr>
          </a:p>
        </p:txBody>
      </p:sp>
      <p:pic>
        <p:nvPicPr>
          <p:cNvPr id="37" name="Picture -2147482592" descr="Ảnh chụp màn hình 2025-01-01 210127"/>
          <p:cNvPicPr>
            <a:picLocks noChangeAspect="1"/>
          </p:cNvPicPr>
          <p:nvPr/>
        </p:nvPicPr>
        <p:blipFill>
          <a:blip r:embed="rId4"/>
          <a:stretch>
            <a:fillRect/>
          </a:stretch>
        </p:blipFill>
        <p:spPr>
          <a:xfrm>
            <a:off x="-2970847" y="2484120"/>
            <a:ext cx="2601595" cy="3676650"/>
          </a:xfrm>
          <a:prstGeom prst="rect">
            <a:avLst/>
          </a:prstGeom>
          <a:noFill/>
          <a:ln w="9525">
            <a:noFill/>
          </a:ln>
        </p:spPr>
      </p:pic>
      <p:pic>
        <p:nvPicPr>
          <p:cNvPr id="42" name="Picture 41"/>
          <p:cNvPicPr>
            <a:picLocks noChangeAspect="1"/>
          </p:cNvPicPr>
          <p:nvPr/>
        </p:nvPicPr>
        <p:blipFill>
          <a:blip r:embed="rId5"/>
          <a:stretch>
            <a:fillRect/>
          </a:stretch>
        </p:blipFill>
        <p:spPr>
          <a:xfrm>
            <a:off x="-2513330" y="2603500"/>
            <a:ext cx="2339340" cy="3413760"/>
          </a:xfrm>
          <a:prstGeom prst="rect">
            <a:avLst/>
          </a:prstGeom>
        </p:spPr>
      </p:pic>
      <p:sp>
        <p:nvSpPr>
          <p:cNvPr id="46" name="Text Box 45"/>
          <p:cNvSpPr txBox="1"/>
          <p:nvPr/>
        </p:nvSpPr>
        <p:spPr>
          <a:xfrm>
            <a:off x="-296989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Hủy đặt xe</a:t>
            </a:r>
            <a:endParaRPr lang="en-US" altLang="en-US" sz="2000">
              <a:solidFill>
                <a:schemeClr val="bg1"/>
              </a:solidFill>
              <a:latin typeface="Times New Roman" panose="02020603050405020304" charset="0"/>
              <a:cs typeface="Times New Roman" panose="02020603050405020304" charset="0"/>
            </a:endParaRPr>
          </a:p>
        </p:txBody>
      </p:sp>
      <p:pic>
        <p:nvPicPr>
          <p:cNvPr id="45" name="Picture 44"/>
          <p:cNvPicPr>
            <a:picLocks noChangeAspect="1"/>
          </p:cNvPicPr>
          <p:nvPr/>
        </p:nvPicPr>
        <p:blipFill>
          <a:blip r:embed="rId6"/>
          <a:stretch>
            <a:fillRect/>
          </a:stretch>
        </p:blipFill>
        <p:spPr>
          <a:xfrm>
            <a:off x="-2002790" y="2416175"/>
            <a:ext cx="1828800" cy="3638550"/>
          </a:xfrm>
          <a:prstGeom prst="rect">
            <a:avLst/>
          </a:prstGeom>
        </p:spPr>
      </p:pic>
      <p:sp>
        <p:nvSpPr>
          <p:cNvPr id="48" name="Text Box 47"/>
          <p:cNvSpPr txBox="1"/>
          <p:nvPr/>
        </p:nvSpPr>
        <p:spPr>
          <a:xfrm>
            <a:off x="-300291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Giao diện chung</a:t>
            </a:r>
            <a:endParaRPr lang="en-US" altLang="en-US" sz="2000">
              <a:solidFill>
                <a:schemeClr val="bg1"/>
              </a:solidFill>
              <a:latin typeface="Times New Roman" panose="02020603050405020304" charset="0"/>
              <a:cs typeface="Times New Roman" panose="02020603050405020304" charset="0"/>
            </a:endParaRPr>
          </a:p>
        </p:txBody>
      </p:sp>
      <p:pic>
        <p:nvPicPr>
          <p:cNvPr id="49" name="Picture 48"/>
          <p:cNvPicPr>
            <a:picLocks noChangeAspect="1"/>
          </p:cNvPicPr>
          <p:nvPr/>
        </p:nvPicPr>
        <p:blipFill>
          <a:blip r:embed="rId7"/>
          <a:stretch>
            <a:fillRect/>
          </a:stretch>
        </p:blipFill>
        <p:spPr>
          <a:xfrm>
            <a:off x="294005" y="7181850"/>
            <a:ext cx="1762125" cy="3343275"/>
          </a:xfrm>
          <a:prstGeom prst="rect">
            <a:avLst/>
          </a:prstGeom>
        </p:spPr>
      </p:pic>
      <p:pic>
        <p:nvPicPr>
          <p:cNvPr id="51" name="Picture 50"/>
          <p:cNvPicPr>
            <a:picLocks noChangeAspect="1"/>
          </p:cNvPicPr>
          <p:nvPr/>
        </p:nvPicPr>
        <p:blipFill>
          <a:blip r:embed="rId8"/>
          <a:stretch>
            <a:fillRect/>
          </a:stretch>
        </p:blipFill>
        <p:spPr>
          <a:xfrm>
            <a:off x="2390775" y="8263255"/>
            <a:ext cx="1695450" cy="3343275"/>
          </a:xfrm>
          <a:prstGeom prst="rect">
            <a:avLst/>
          </a:prstGeom>
        </p:spPr>
      </p:pic>
      <p:pic>
        <p:nvPicPr>
          <p:cNvPr id="52" name="Picture 51"/>
          <p:cNvPicPr>
            <a:picLocks noChangeAspect="1"/>
          </p:cNvPicPr>
          <p:nvPr/>
        </p:nvPicPr>
        <p:blipFill>
          <a:blip r:embed="rId9"/>
          <a:stretch>
            <a:fillRect/>
          </a:stretch>
        </p:blipFill>
        <p:spPr>
          <a:xfrm>
            <a:off x="4358005" y="9739630"/>
            <a:ext cx="1790700" cy="3380740"/>
          </a:xfrm>
          <a:prstGeom prst="rect">
            <a:avLst/>
          </a:prstGeom>
        </p:spPr>
      </p:pic>
      <p:pic>
        <p:nvPicPr>
          <p:cNvPr id="53" name="Picture 52"/>
          <p:cNvPicPr>
            <a:picLocks noChangeAspect="1"/>
          </p:cNvPicPr>
          <p:nvPr/>
        </p:nvPicPr>
        <p:blipFill>
          <a:blip r:embed="rId10"/>
          <a:stretch>
            <a:fillRect/>
          </a:stretch>
        </p:blipFill>
        <p:spPr>
          <a:xfrm>
            <a:off x="6372225" y="11002010"/>
            <a:ext cx="1771650" cy="3382645"/>
          </a:xfrm>
          <a:prstGeom prst="rect">
            <a:avLst/>
          </a:prstGeom>
        </p:spPr>
      </p:pic>
      <p:sp>
        <p:nvSpPr>
          <p:cNvPr id="57" name="Text Box 56"/>
          <p:cNvSpPr txBox="1"/>
          <p:nvPr/>
        </p:nvSpPr>
        <p:spPr>
          <a:xfrm>
            <a:off x="-2182495" y="209169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Nhập địa chỉ</a:t>
            </a:r>
            <a:endParaRPr lang="en-US" altLang="en-US" sz="2000">
              <a:solidFill>
                <a:schemeClr val="bg1"/>
              </a:solidFill>
              <a:latin typeface="Times New Roman" panose="02020603050405020304" charset="0"/>
              <a:cs typeface="Times New Roman" panose="02020603050405020304" charset="0"/>
            </a:endParaRPr>
          </a:p>
        </p:txBody>
      </p:sp>
      <p:sp>
        <p:nvSpPr>
          <p:cNvPr id="58" name="Text Box 57"/>
          <p:cNvSpPr txBox="1"/>
          <p:nvPr/>
        </p:nvSpPr>
        <p:spPr>
          <a:xfrm>
            <a:off x="-2138680" y="355600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Thanh toán</a:t>
            </a:r>
            <a:endParaRPr lang="en-US" altLang="en-US" sz="2000">
              <a:solidFill>
                <a:schemeClr val="bg1"/>
              </a:solidFill>
              <a:latin typeface="Times New Roman" panose="02020603050405020304" charset="0"/>
              <a:cs typeface="Times New Roman" panose="02020603050405020304" charset="0"/>
            </a:endParaRPr>
          </a:p>
        </p:txBody>
      </p:sp>
      <p:sp>
        <p:nvSpPr>
          <p:cNvPr id="61" name="Text Box 60"/>
          <p:cNvSpPr txBox="1"/>
          <p:nvPr/>
        </p:nvSpPr>
        <p:spPr>
          <a:xfrm>
            <a:off x="14074775" y="1228725"/>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7. Flexibility and efficiency of use (Tính linh hoạt và hiệu quả sử dụng)</a:t>
            </a:r>
            <a:endParaRPr lang="en-US" altLang="en-US" sz="2400">
              <a:solidFill>
                <a:schemeClr val="bg1"/>
              </a:solidFill>
              <a:latin typeface="Times New Roman" panose="02020603050405020304" charset="0"/>
              <a:cs typeface="Times New Roman" panose="02020603050405020304" charset="0"/>
            </a:endParaRPr>
          </a:p>
        </p:txBody>
      </p:sp>
      <p:sp>
        <p:nvSpPr>
          <p:cNvPr id="63" name="Text Box 62"/>
          <p:cNvSpPr txBox="1"/>
          <p:nvPr/>
        </p:nvSpPr>
        <p:spPr>
          <a:xfrm>
            <a:off x="-3430270" y="187515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Danh sách lịch sử đặt hàng</a:t>
            </a:r>
            <a:endParaRPr lang="en-US" altLang="en-US" sz="2000">
              <a:solidFill>
                <a:schemeClr val="bg1"/>
              </a:solidFill>
              <a:latin typeface="Times New Roman" panose="02020603050405020304" charset="0"/>
              <a:cs typeface="Times New Roman" panose="02020603050405020304" charset="0"/>
            </a:endParaRPr>
          </a:p>
        </p:txBody>
      </p:sp>
      <p:sp>
        <p:nvSpPr>
          <p:cNvPr id="67" name="Text Box 66"/>
          <p:cNvSpPr txBox="1"/>
          <p:nvPr/>
        </p:nvSpPr>
        <p:spPr>
          <a:xfrm>
            <a:off x="-3373755" y="3197860"/>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Các ưu đãi</a:t>
            </a:r>
            <a:endParaRPr lang="en-US" altLang="en-US" sz="2000">
              <a:solidFill>
                <a:schemeClr val="bg1"/>
              </a:solidFill>
              <a:latin typeface="Times New Roman" panose="02020603050405020304" charset="0"/>
              <a:cs typeface="Times New Roman" panose="02020603050405020304" charset="0"/>
            </a:endParaRPr>
          </a:p>
        </p:txBody>
      </p:sp>
      <p:sp>
        <p:nvSpPr>
          <p:cNvPr id="68" name="Text Box 67"/>
          <p:cNvSpPr txBox="1"/>
          <p:nvPr/>
        </p:nvSpPr>
        <p:spPr>
          <a:xfrm>
            <a:off x="12252960" y="3688715"/>
            <a:ext cx="8247380" cy="193802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Các ưu đãi được trình bày rõ ràng trong một mục riêng biệt, dễ nhận diện qua biểu tượng hoặc màu sắc nổi bật.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Người dùng không cần nhớ mã giảm giá hoặc điều kiện áp dụng, vì tất cả thông tin liên quan đều được hiển thị ngay trong ứng dụng.</a:t>
            </a:r>
            <a:endParaRPr lang="en-US" altLang="en-US" sz="2000">
              <a:solidFill>
                <a:schemeClr val="bg1"/>
              </a:solidFill>
              <a:latin typeface="Times New Roman" panose="02020603050405020304" charset="0"/>
              <a:cs typeface="Times New Roman" panose="02020603050405020304" charset="0"/>
            </a:endParaRPr>
          </a:p>
        </p:txBody>
      </p:sp>
      <p:pic>
        <p:nvPicPr>
          <p:cNvPr id="62" name="Picture 61" descr="z6231948063097_4c791274d2498a2979827732d54f8393"/>
          <p:cNvPicPr>
            <a:picLocks noChangeAspect="1"/>
          </p:cNvPicPr>
          <p:nvPr/>
        </p:nvPicPr>
        <p:blipFill>
          <a:blip r:embed="rId11"/>
          <a:srcRect b="6574"/>
          <a:stretch>
            <a:fillRect/>
          </a:stretch>
        </p:blipFill>
        <p:spPr>
          <a:xfrm>
            <a:off x="12560935" y="1288415"/>
            <a:ext cx="2169160" cy="3231515"/>
          </a:xfrm>
          <a:prstGeom prst="rect">
            <a:avLst/>
          </a:prstGeom>
        </p:spPr>
      </p:pic>
      <p:pic>
        <p:nvPicPr>
          <p:cNvPr id="72" name="Picture 71" descr="z6231948063098_aecb30b991750bb5ae0ee0cfab7d06d0"/>
          <p:cNvPicPr>
            <a:picLocks noChangeAspect="1"/>
          </p:cNvPicPr>
          <p:nvPr/>
        </p:nvPicPr>
        <p:blipFill>
          <a:blip r:embed="rId12"/>
          <a:srcRect b="5968"/>
          <a:stretch>
            <a:fillRect/>
          </a:stretch>
        </p:blipFill>
        <p:spPr>
          <a:xfrm>
            <a:off x="-1911985" y="3679190"/>
            <a:ext cx="1737995" cy="3042920"/>
          </a:xfrm>
          <a:prstGeom prst="rect">
            <a:avLst/>
          </a:prstGeom>
        </p:spPr>
      </p:pic>
      <p:sp>
        <p:nvSpPr>
          <p:cNvPr id="24" name="Text Box 23"/>
          <p:cNvSpPr txBox="1"/>
          <p:nvPr/>
        </p:nvSpPr>
        <p:spPr>
          <a:xfrm>
            <a:off x="12365990" y="1693545"/>
            <a:ext cx="8247380" cy="2245360"/>
          </a:xfrm>
          <a:prstGeom prst="rect">
            <a:avLst/>
          </a:prstGeom>
          <a:noFill/>
        </p:spPr>
        <p:txBody>
          <a:bodyPr wrap="square" rtlCol="0">
            <a:spAutoFit/>
          </a:bodyPr>
          <a:p>
            <a:pPr>
              <a:lnSpc>
                <a:spcPct val="150000"/>
              </a:lnSpc>
            </a:pPr>
            <a:r>
              <a:rPr lang="vi-VN" altLang="en-US" sz="2000">
                <a:solidFill>
                  <a:schemeClr val="bg1"/>
                </a:solidFill>
                <a:latin typeface="Times New Roman" panose="02020603050405020304" charset="0"/>
                <a:cs typeface="Times New Roman" panose="02020603050405020304" charset="0"/>
              </a:rPr>
              <a:t>H</a:t>
            </a:r>
            <a:r>
              <a:rPr lang="en-US" altLang="en-US" sz="2000">
                <a:solidFill>
                  <a:schemeClr val="bg1"/>
                </a:solidFill>
                <a:latin typeface="Times New Roman" panose="02020603050405020304" charset="0"/>
                <a:cs typeface="Times New Roman" panose="02020603050405020304" charset="0"/>
              </a:rPr>
              <a:t>iển thị </a:t>
            </a:r>
            <a:r>
              <a:rPr lang="vi-VN" altLang="en-US" sz="2000">
                <a:solidFill>
                  <a:schemeClr val="bg1"/>
                </a:solidFill>
                <a:latin typeface="Times New Roman" panose="02020603050405020304" charset="0"/>
                <a:cs typeface="Times New Roman" panose="02020603050405020304" charset="0"/>
              </a:rPr>
              <a:t> rõ </a:t>
            </a:r>
            <a:r>
              <a:rPr lang="en-US" altLang="en-US" sz="2000">
                <a:solidFill>
                  <a:schemeClr val="bg1"/>
                </a:solidFill>
                <a:latin typeface="Times New Roman" panose="02020603050405020304" charset="0"/>
                <a:cs typeface="Times New Roman" panose="02020603050405020304" charset="0"/>
              </a:rPr>
              <a:t>các đơn hàng đã đặt trước đó, bao gồm các chi tiết như thời gian đặt hàng, thông tin sản phẩm/dịch vụ, và trạng thái hoàn thành.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Người dùng không cần nhớ chi tiết các đơn hàng trước đây</a:t>
            </a:r>
            <a:r>
              <a:rPr lang="vi-VN" altLang="en-US" sz="2000">
                <a:solidFill>
                  <a:schemeClr val="bg1"/>
                </a:solidFill>
                <a:latin typeface="Times New Roman" panose="02020603050405020304" charset="0"/>
                <a:cs typeface="Times New Roman" panose="02020603050405020304" charset="0"/>
              </a:rPr>
              <a:t>,</a:t>
            </a:r>
            <a:r>
              <a:rPr lang="en-US" altLang="en-US" sz="2000">
                <a:solidFill>
                  <a:schemeClr val="bg1"/>
                </a:solidFill>
                <a:latin typeface="Times New Roman" panose="02020603050405020304" charset="0"/>
                <a:cs typeface="Times New Roman" panose="02020603050405020304" charset="0"/>
              </a:rPr>
              <a:t> chỉ cần chọn từ danh sách đã hiển thị để tra cứu thông tin.</a:t>
            </a:r>
            <a:endParaRPr lang="en-US" altLang="en-US" sz="2000">
              <a:solidFill>
                <a:schemeClr val="bg1"/>
              </a:solidFill>
              <a:latin typeface="Times New Roman" panose="02020603050405020304" charset="0"/>
              <a:cs typeface="Times New Roman" panose="02020603050405020304" charset="0"/>
            </a:endParaRPr>
          </a:p>
          <a:p>
            <a:endParaRPr lang="en-US" altLang="en-US" sz="2000">
              <a:solidFill>
                <a:schemeClr val="bg1"/>
              </a:solidFill>
              <a:latin typeface="Times New Roman" panose="02020603050405020304" charset="0"/>
              <a:cs typeface="Times New Roman" panose="02020603050405020304" charset="0"/>
            </a:endParaRPr>
          </a:p>
        </p:txBody>
      </p:sp>
      <p:sp>
        <p:nvSpPr>
          <p:cNvPr id="35" name="Text Box 34"/>
          <p:cNvSpPr txBox="1"/>
          <p:nvPr/>
        </p:nvSpPr>
        <p:spPr>
          <a:xfrm>
            <a:off x="-3255645" y="184848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Đặt hàng nhanh</a:t>
            </a:r>
            <a:endParaRPr lang="en-US" altLang="en-US" sz="2000">
              <a:solidFill>
                <a:schemeClr val="bg1"/>
              </a:solidFill>
              <a:latin typeface="Times New Roman" panose="02020603050405020304" charset="0"/>
              <a:cs typeface="Times New Roman" panose="02020603050405020304" charset="0"/>
            </a:endParaRPr>
          </a:p>
        </p:txBody>
      </p:sp>
      <p:sp>
        <p:nvSpPr>
          <p:cNvPr id="39" name="Text Box 38"/>
          <p:cNvSpPr txBox="1"/>
          <p:nvPr/>
        </p:nvSpPr>
        <p:spPr>
          <a:xfrm>
            <a:off x="12233275" y="1693545"/>
            <a:ext cx="6276340" cy="1476375"/>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Đặt lại" hoặc "Đặt hàng nhanh" trong lịch sử đơn hàng,</a:t>
            </a:r>
            <a:r>
              <a:rPr lang="vi-VN" altLang="en-US" sz="2000">
                <a:solidFill>
                  <a:schemeClr val="bg1"/>
                </a:solidFill>
                <a:latin typeface="Times New Roman" panose="02020603050405020304" charset="0"/>
                <a:cs typeface="Times New Roman" panose="02020603050405020304" charset="0"/>
              </a:rPr>
              <a:t>  khi xem lại đơn </a:t>
            </a:r>
            <a:r>
              <a:rPr lang="en-US" altLang="en-US" sz="2000">
                <a:solidFill>
                  <a:schemeClr val="bg1"/>
                </a:solidFill>
                <a:latin typeface="Times New Roman" panose="02020603050405020304" charset="0"/>
                <a:cs typeface="Times New Roman" panose="02020603050405020304" charset="0"/>
              </a:rPr>
              <a:t> giúp người dùng dễ dàng chọn lại các đơn trước đó.</a:t>
            </a:r>
            <a:endParaRPr lang="en-US" altLang="en-US" sz="2000">
              <a:solidFill>
                <a:schemeClr val="bg1"/>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3"/>
          <a:stretch>
            <a:fillRect/>
          </a:stretch>
        </p:blipFill>
        <p:spPr>
          <a:xfrm>
            <a:off x="337820" y="6857365"/>
            <a:ext cx="2052955" cy="4326255"/>
          </a:xfrm>
          <a:prstGeom prst="rect">
            <a:avLst/>
          </a:prstGeom>
        </p:spPr>
      </p:pic>
      <p:sp>
        <p:nvSpPr>
          <p:cNvPr id="6" name="Text Box 5"/>
          <p:cNvSpPr txBox="1"/>
          <p:nvPr/>
        </p:nvSpPr>
        <p:spPr>
          <a:xfrm>
            <a:off x="12686665" y="1228725"/>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8. Aesthetic and minimalist design (Thiết kế thẩm mỹ và tối giản)</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3521075" y="1875790"/>
            <a:ext cx="3256280" cy="425450"/>
          </a:xfrm>
          <a:prstGeom prst="rect">
            <a:avLst/>
          </a:prstGeom>
          <a:noFill/>
        </p:spPr>
        <p:txBody>
          <a:bodyPr wrap="square" rtlCol="0">
            <a:noAutofit/>
          </a:bodyPr>
          <a:p>
            <a:r>
              <a:rPr lang="vi-VN" altLang="en-US" sz="2000">
                <a:solidFill>
                  <a:schemeClr val="bg1"/>
                </a:solidFill>
                <a:latin typeface="Times New Roman" panose="02020603050405020304" charset="0"/>
                <a:cs typeface="Times New Roman" panose="02020603050405020304" charset="0"/>
              </a:rPr>
              <a:t> Chức năng q</a:t>
            </a:r>
            <a:r>
              <a:rPr lang="en-US" altLang="en-US" sz="2000">
                <a:solidFill>
                  <a:schemeClr val="bg1"/>
                </a:solidFill>
                <a:latin typeface="Times New Roman" panose="02020603050405020304" charset="0"/>
                <a:cs typeface="Times New Roman" panose="02020603050405020304" charset="0"/>
              </a:rPr>
              <a:t>uảng cáo</a:t>
            </a:r>
            <a:endParaRPr lang="en-US" altLang="en-US" sz="20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12456795" y="1995170"/>
            <a:ext cx="6276340" cy="3444875"/>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đề: Quảng cáo xuất hiện giữa các sản phẩm chính, gây ảnh hưởng đến trải nghiệm người dùng</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Giải pháp </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Giảm số lượng quảng cáo:</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Tập trung vào một khung quảng cáo:</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Tích hợp quảng cáo vào một vị trí cố định</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 tránh làm gián đoạn quá trình xem sản phẩm chính.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endParaRPr lang="en-US" altLang="en-US" sz="2000">
              <a:solidFill>
                <a:schemeClr val="bg1"/>
              </a:solidFill>
              <a:latin typeface="Times New Roman" panose="02020603050405020304" charset="0"/>
              <a:cs typeface="Times New Roman" panose="02020603050405020304" charset="0"/>
            </a:endParaRPr>
          </a:p>
        </p:txBody>
      </p:sp>
      <p:pic>
        <p:nvPicPr>
          <p:cNvPr id="9" name="Picture -2147482590" descr="z6187756981815_84ddf7759d5eec9b05ef737e9f09be3e"/>
          <p:cNvPicPr>
            <a:picLocks noChangeAspect="1"/>
          </p:cNvPicPr>
          <p:nvPr/>
        </p:nvPicPr>
        <p:blipFill>
          <a:blip r:embed="rId14"/>
          <a:stretch>
            <a:fillRect/>
          </a:stretch>
        </p:blipFill>
        <p:spPr>
          <a:xfrm>
            <a:off x="459105" y="7052310"/>
            <a:ext cx="2258060" cy="4233545"/>
          </a:xfrm>
          <a:prstGeom prst="rect">
            <a:avLst/>
          </a:prstGeom>
          <a:noFill/>
          <a:ln w="9525">
            <a:noFill/>
          </a:ln>
        </p:spPr>
      </p:pic>
      <p:sp>
        <p:nvSpPr>
          <p:cNvPr id="13" name="Text Box 12"/>
          <p:cNvSpPr txBox="1"/>
          <p:nvPr/>
        </p:nvSpPr>
        <p:spPr>
          <a:xfrm>
            <a:off x="12456795" y="1233170"/>
            <a:ext cx="118268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9. Help users recognize, diagnose, and recover from errors (Giúp người dùng nhận biết, ch</a:t>
            </a:r>
            <a:r>
              <a:rPr lang="en-US" altLang="en-US" sz="2400" u="heavy">
                <a:solidFill>
                  <a:schemeClr val="bg1"/>
                </a:solidFill>
                <a:latin typeface="Times New Roman" panose="02020603050405020304" charset="0"/>
                <a:cs typeface="Times New Roman" panose="02020603050405020304" charset="0"/>
              </a:rPr>
              <a:t>u</a:t>
            </a:r>
            <a:r>
              <a:rPr lang="en-US" altLang="en-US" sz="2400">
                <a:solidFill>
                  <a:schemeClr val="bg1"/>
                </a:solidFill>
                <a:latin typeface="Times New Roman" panose="02020603050405020304" charset="0"/>
                <a:cs typeface="Times New Roman" panose="02020603050405020304" charset="0"/>
              </a:rPr>
              <a:t>ẩn đ</a:t>
            </a:r>
            <a:r>
              <a:rPr lang="en-US" altLang="en-US" sz="2400">
                <a:solidFill>
                  <a:schemeClr val="bg1"/>
                </a:solidFill>
                <a:latin typeface="Times New Roman" panose="02020603050405020304" charset="0"/>
                <a:cs typeface="Times New Roman" panose="02020603050405020304" charset="0"/>
              </a:rPr>
              <a:t>oán và phục hồi lỗi)</a:t>
            </a:r>
            <a:endParaRPr lang="en-US" altLang="en-US" sz="2400">
              <a:solidFill>
                <a:schemeClr val="bg1"/>
              </a:solidFill>
              <a:latin typeface="Times New Roman" panose="02020603050405020304" charset="0"/>
              <a:cs typeface="Times New Roman" panose="02020603050405020304" charset="0"/>
            </a:endParaRPr>
          </a:p>
        </p:txBody>
      </p:sp>
      <p:sp>
        <p:nvSpPr>
          <p:cNvPr id="16" name="Text Box 15"/>
          <p:cNvSpPr txBox="1"/>
          <p:nvPr/>
        </p:nvSpPr>
        <p:spPr>
          <a:xfrm>
            <a:off x="-3255645" y="2178050"/>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Lỗi kết nối mạng</a:t>
            </a:r>
            <a:endParaRPr lang="en-US" altLang="en-US" sz="2000">
              <a:solidFill>
                <a:schemeClr val="bg1"/>
              </a:solidFill>
              <a:latin typeface="Times New Roman" panose="02020603050405020304" charset="0"/>
              <a:cs typeface="Times New Roman" panose="02020603050405020304" charset="0"/>
            </a:endParaRPr>
          </a:p>
        </p:txBody>
      </p:sp>
      <p:sp>
        <p:nvSpPr>
          <p:cNvPr id="18" name="Text Box 17"/>
          <p:cNvSpPr txBox="1"/>
          <p:nvPr/>
        </p:nvSpPr>
        <p:spPr>
          <a:xfrm>
            <a:off x="12252960" y="1995170"/>
            <a:ext cx="7495540" cy="4862195"/>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đ</a:t>
            </a:r>
            <a:r>
              <a:rPr lang="en-US" altLang="en-US" sz="2000">
                <a:solidFill>
                  <a:schemeClr val="bg1"/>
                </a:solidFill>
                <a:latin typeface="Times New Roman" panose="02020603050405020304" charset="0"/>
                <a:cs typeface="Times New Roman" panose="02020603050405020304" charset="0"/>
              </a:rPr>
              <a:t>ề:</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Thông báo lỗi đôi khi chung chung, không giúp ngư</a:t>
            </a:r>
            <a:r>
              <a:rPr lang="en-US" altLang="en-US" sz="2000">
                <a:solidFill>
                  <a:schemeClr val="bg1"/>
                </a:solidFill>
                <a:latin typeface="Times New Roman" panose="02020603050405020304" charset="0"/>
                <a:cs typeface="Times New Roman" panose="02020603050405020304" charset="0"/>
              </a:rPr>
              <a:t>ời dùng hiểu rõ nguyên nhân và cách khắc phục.</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Đề xuất: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Thông báo lỗi chi tiết: Cung cấp thông báo lỗi chi tiết, giải thích rõ</a:t>
            </a:r>
            <a:r>
              <a:rPr lang="en-US" altLang="en-US" sz="2000">
                <a:solidFill>
                  <a:schemeClr val="bg1"/>
                </a:solidFill>
                <a:latin typeface="Times New Roman" panose="02020603050405020304" charset="0"/>
                <a:cs typeface="Times New Roman" panose="02020603050405020304" charset="0"/>
              </a:rPr>
              <a:t> nguyên nhân gây ra lỗi.</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Hướng dẫn khắc phục: Hướng dẫn người dùng cách khắc phục lỗi, hoặc cung cấp các tùy chọn </a:t>
            </a:r>
            <a:r>
              <a:rPr lang="en-US" altLang="en-US" sz="2000">
                <a:solidFill>
                  <a:schemeClr val="bg1"/>
                </a:solidFill>
                <a:latin typeface="Times New Roman" panose="02020603050405020304" charset="0"/>
                <a:cs typeface="Times New Roman" panose="02020603050405020304" charset="0"/>
              </a:rPr>
              <a:t>để thử lại.</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Cung cấp liên kết hỗ trợ: thêm nút iên kết đến trung tâm hỗ trợ hoặc bộ phận chăm sóc khách hàng để </a:t>
            </a:r>
            <a:r>
              <a:rPr lang="en-US" altLang="en-US" sz="2000">
                <a:solidFill>
                  <a:schemeClr val="bg1"/>
                </a:solidFill>
                <a:latin typeface="Times New Roman" panose="02020603050405020304" charset="0"/>
                <a:cs typeface="Times New Roman" panose="02020603050405020304" charset="0"/>
              </a:rPr>
              <a:t>được hỗ trợ thêm</a:t>
            </a:r>
            <a:endParaRPr lang="en-US" altLang="en-US" sz="2000">
              <a:solidFill>
                <a:schemeClr val="bg1"/>
              </a:solidFill>
              <a:latin typeface="Times New Roman" panose="02020603050405020304" charset="0"/>
              <a:cs typeface="Times New Roman" panose="02020603050405020304" charset="0"/>
            </a:endParaRPr>
          </a:p>
        </p:txBody>
      </p:sp>
      <p:pic>
        <p:nvPicPr>
          <p:cNvPr id="20" name="Picture -2147482585" descr="Ảnh chụp màn hình 2025-01-01 211728"/>
          <p:cNvPicPr>
            <a:picLocks noChangeAspect="1"/>
          </p:cNvPicPr>
          <p:nvPr/>
        </p:nvPicPr>
        <p:blipFill>
          <a:blip r:embed="rId15"/>
          <a:stretch>
            <a:fillRect/>
          </a:stretch>
        </p:blipFill>
        <p:spPr>
          <a:xfrm>
            <a:off x="337820" y="7486015"/>
            <a:ext cx="1897380" cy="3515995"/>
          </a:xfrm>
          <a:prstGeom prst="rect">
            <a:avLst/>
          </a:prstGeom>
          <a:noFill/>
          <a:ln w="9525">
            <a:noFill/>
          </a:ln>
        </p:spPr>
      </p:pic>
      <p:sp>
        <p:nvSpPr>
          <p:cNvPr id="21" name="Text Box 20"/>
          <p:cNvSpPr txBox="1"/>
          <p:nvPr/>
        </p:nvSpPr>
        <p:spPr>
          <a:xfrm>
            <a:off x="-12091670" y="1228725"/>
            <a:ext cx="1182687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Help and documentation</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(Trợ giúp và tài liệu)</a:t>
            </a:r>
            <a:endParaRPr lang="en-US" altLang="en-US" sz="2400">
              <a:solidFill>
                <a:schemeClr val="bg1"/>
              </a:solidFill>
              <a:latin typeface="Times New Roman" panose="02020603050405020304" charset="0"/>
              <a:cs typeface="Times New Roman" panose="02020603050405020304" charset="0"/>
            </a:endParaRPr>
          </a:p>
        </p:txBody>
      </p:sp>
      <p:sp>
        <p:nvSpPr>
          <p:cNvPr id="22" name="Text Box 21"/>
          <p:cNvSpPr txBox="1"/>
          <p:nvPr/>
        </p:nvSpPr>
        <p:spPr>
          <a:xfrm>
            <a:off x="-3430270" y="206311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Trung tâm hỗ trợ</a:t>
            </a:r>
            <a:endParaRPr lang="en-US" altLang="en-US" sz="2000">
              <a:solidFill>
                <a:schemeClr val="bg1"/>
              </a:solidFill>
              <a:latin typeface="Times New Roman" panose="02020603050405020304" charset="0"/>
              <a:cs typeface="Times New Roman" panose="02020603050405020304" charset="0"/>
            </a:endParaRPr>
          </a:p>
        </p:txBody>
      </p:sp>
      <p:pic>
        <p:nvPicPr>
          <p:cNvPr id="23" name="Picture -2147482594" descr="z6187774673798_1d3d287fcb25c81176a79ae1e424168b"/>
          <p:cNvPicPr>
            <a:picLocks noChangeAspect="1"/>
          </p:cNvPicPr>
          <p:nvPr/>
        </p:nvPicPr>
        <p:blipFill>
          <a:blip r:embed="rId16"/>
          <a:stretch>
            <a:fillRect/>
          </a:stretch>
        </p:blipFill>
        <p:spPr>
          <a:xfrm>
            <a:off x="-2654935" y="2316480"/>
            <a:ext cx="2268855" cy="3738245"/>
          </a:xfrm>
          <a:prstGeom prst="rect">
            <a:avLst/>
          </a:prstGeom>
          <a:noFill/>
          <a:ln w="9525">
            <a:noFill/>
          </a:ln>
        </p:spPr>
      </p:pic>
      <p:sp>
        <p:nvSpPr>
          <p:cNvPr id="26" name="Text Box 25"/>
          <p:cNvSpPr txBox="1"/>
          <p:nvPr/>
        </p:nvSpPr>
        <p:spPr>
          <a:xfrm>
            <a:off x="12365990" y="2017395"/>
            <a:ext cx="7495540" cy="4165600"/>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Khả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tìm kiếm thông tin trong trung tâm hỗ trợ có thể cải thiện.</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xuất: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Cải thiện tìm kiếm: Tối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u hóa khả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tìm kiếm trong trung tâm hỗ trợ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dễ dàng tìm thấy thông tin cần thiết.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Sắp xếp thông tin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Sắp xếp thông tin trong trung tâm hỗ trợ theo chủ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dễ tìm kiếm.</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FAQ: Cung cấp danh sách các câu hỏi th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ờng gặp (FAQ)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giải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áp nhanh các thắc mắc của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p:txBody>
      </p:sp>
      <p:sp>
        <p:nvSpPr>
          <p:cNvPr id="32" name="Text Box 31"/>
          <p:cNvSpPr txBox="1"/>
          <p:nvPr/>
        </p:nvSpPr>
        <p:spPr>
          <a:xfrm>
            <a:off x="285115" y="92075"/>
            <a:ext cx="6623050" cy="645160"/>
          </a:xfrm>
          <a:prstGeom prst="rect">
            <a:avLst/>
          </a:prstGeom>
        </p:spPr>
        <p:txBody>
          <a:bodyPr wrap="square">
            <a:spAutoFit/>
          </a:bodyPr>
          <a:p>
            <a:pPr marL="0" indent="0" algn="just" defTabSz="266700">
              <a:lnSpc>
                <a:spcPct val="150000"/>
              </a:lnSpc>
              <a:spcBef>
                <a:spcPct val="0"/>
              </a:spcBef>
              <a:spcAft>
                <a:spcPct val="0"/>
              </a:spcAft>
            </a:pPr>
            <a:r>
              <a:rPr lang="en-US" altLang="en-US" sz="2400" b="1">
                <a:solidFill>
                  <a:schemeClr val="bg1"/>
                </a:solidFill>
                <a:latin typeface="Segoe UI Black" panose="020B0A02040204020203" charset="0"/>
                <a:ea typeface="Times New Roman" panose="02020603050405020304"/>
                <a:cs typeface="Segoe UI Black" panose="020B0A02040204020203" charset="0"/>
              </a:rPr>
              <a:t>KẾT LUẬN V</a:t>
            </a:r>
            <a:r>
              <a:rPr lang="en-US" altLang="en-US" sz="2400" b="1">
                <a:solidFill>
                  <a:schemeClr val="bg1"/>
                </a:solidFill>
                <a:latin typeface="Segoe UI Black" panose="020B0A02040204020203" charset="0"/>
                <a:ea typeface="Times New Roman" panose="02020603050405020304"/>
                <a:cs typeface="Segoe UI Black" panose="020B0A02040204020203" charset="0"/>
              </a:rPr>
              <a:t>À</a:t>
            </a:r>
            <a:r>
              <a:rPr lang="en-US" altLang="en-US" sz="2400" b="1">
                <a:solidFill>
                  <a:schemeClr val="bg1"/>
                </a:solidFill>
                <a:latin typeface="Segoe UI Black" panose="020B0A02040204020203" charset="0"/>
                <a:ea typeface="Times New Roman" panose="02020603050405020304"/>
                <a:cs typeface="Segoe UI Black" panose="020B0A02040204020203" charset="0"/>
              </a:rPr>
              <a:t> H</a:t>
            </a:r>
            <a:r>
              <a:rPr lang="en-US" altLang="en-US" sz="2400" b="1">
                <a:solidFill>
                  <a:schemeClr val="bg1"/>
                </a:solidFill>
                <a:latin typeface="Segoe UI Black" panose="020B0A02040204020203" charset="0"/>
                <a:ea typeface="Times New Roman" panose="02020603050405020304"/>
                <a:cs typeface="Segoe UI Black" panose="020B0A02040204020203" charset="0"/>
              </a:rPr>
              <a:t>Ư</a:t>
            </a:r>
            <a:r>
              <a:rPr lang="en-US" altLang="en-US" sz="2400" b="1">
                <a:solidFill>
                  <a:schemeClr val="bg1"/>
                </a:solidFill>
                <a:latin typeface="Segoe UI Black" panose="020B0A02040204020203" charset="0"/>
                <a:ea typeface="Times New Roman" panose="02020603050405020304"/>
                <a:cs typeface="Segoe UI Black" panose="020B0A02040204020203" charset="0"/>
              </a:rPr>
              <a:t>ỚNG PH</a:t>
            </a:r>
            <a:r>
              <a:rPr lang="en-US" altLang="en-US" sz="2400" b="1">
                <a:solidFill>
                  <a:schemeClr val="bg1"/>
                </a:solidFill>
                <a:latin typeface="Segoe UI Black" panose="020B0A02040204020203" charset="0"/>
                <a:ea typeface="Times New Roman" panose="02020603050405020304"/>
                <a:cs typeface="Segoe UI Black" panose="020B0A02040204020203" charset="0"/>
              </a:rPr>
              <a:t>Á</a:t>
            </a:r>
            <a:r>
              <a:rPr lang="en-US" altLang="en-US" sz="2400" b="1">
                <a:solidFill>
                  <a:schemeClr val="bg1"/>
                </a:solidFill>
                <a:latin typeface="Segoe UI Black" panose="020B0A02040204020203" charset="0"/>
                <a:ea typeface="Times New Roman" panose="02020603050405020304"/>
                <a:cs typeface="Segoe UI Black" panose="020B0A02040204020203" charset="0"/>
              </a:rPr>
              <a:t>T TRIỂN</a:t>
            </a:r>
            <a:endParaRPr lang="en-US" altLang="en-US" sz="2400" b="1">
              <a:solidFill>
                <a:schemeClr val="bg1"/>
              </a:solidFill>
              <a:latin typeface="Segoe UI Black" panose="020B0A02040204020203" charset="0"/>
              <a:ea typeface="Times New Roman" panose="02020603050405020304"/>
              <a:cs typeface="Segoe UI Black" panose="020B0A02040204020203" charset="0"/>
            </a:endParaRPr>
          </a:p>
        </p:txBody>
      </p:sp>
      <p:sp>
        <p:nvSpPr>
          <p:cNvPr id="34" name="Text Box 33"/>
          <p:cNvSpPr txBox="1"/>
          <p:nvPr/>
        </p:nvSpPr>
        <p:spPr>
          <a:xfrm>
            <a:off x="12365990" y="737235"/>
            <a:ext cx="11906885" cy="193802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Trong quá trình thực hiện đồ án</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ạt </a:t>
            </a:r>
            <a:r>
              <a:rPr lang="en-US" altLang="en-US" sz="2000">
                <a:solidFill>
                  <a:schemeClr val="bg1"/>
                </a:solidFill>
                <a:latin typeface="Times New Roman" panose="02020603050405020304" charset="0"/>
                <a:cs typeface="Times New Roman" panose="02020603050405020304" charset="0"/>
              </a:rPr>
              <a:t>đư</a:t>
            </a:r>
            <a:r>
              <a:rPr lang="en-US" altLang="en-US" sz="2000">
                <a:solidFill>
                  <a:schemeClr val="bg1"/>
                </a:solidFill>
                <a:latin typeface="Times New Roman" panose="02020603050405020304" charset="0"/>
                <a:cs typeface="Times New Roman" panose="02020603050405020304" charset="0"/>
              </a:rPr>
              <a:t>ợc các kết quả</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b="1">
                <a:solidFill>
                  <a:schemeClr val="bg1"/>
                </a:solidFill>
                <a:latin typeface="Times New Roman" panose="02020603050405020304" charset="0"/>
                <a:cs typeface="Times New Roman" panose="02020603050405020304" charset="0"/>
              </a:rPr>
              <a:t>Đánh giá các tính n</a:t>
            </a:r>
            <a:r>
              <a:rPr lang="en-US" altLang="en-US" sz="2000" b="1">
                <a:solidFill>
                  <a:schemeClr val="bg1"/>
                </a:solidFill>
                <a:latin typeface="Times New Roman" panose="02020603050405020304" charset="0"/>
                <a:cs typeface="Times New Roman" panose="02020603050405020304" charset="0"/>
              </a:rPr>
              <a:t>ăng cốt lõi</a:t>
            </a:r>
            <a:r>
              <a:rPr lang="vi-VN" altLang="en-US" sz="2000">
                <a:solidFill>
                  <a:schemeClr val="bg1"/>
                </a:solidFill>
                <a:latin typeface="Times New Roman" panose="02020603050405020304" charset="0"/>
                <a:cs typeface="Times New Roman" panose="02020603050405020304" charset="0"/>
              </a:rPr>
              <a:t> :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xe,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ồ </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 quản l</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và thanh toán.</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Các chức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này hoạt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ộng ổn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ịnh,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áp ứng tốt nhu cầu sử dụng và mang lại trải nghiệm m</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ợt mà cho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p:txBody>
      </p:sp>
      <p:sp>
        <p:nvSpPr>
          <p:cNvPr id="28" name="Text Box 27"/>
          <p:cNvSpPr txBox="1"/>
          <p:nvPr/>
        </p:nvSpPr>
        <p:spPr>
          <a:xfrm>
            <a:off x="12233275" y="2844800"/>
            <a:ext cx="11929745" cy="1476375"/>
          </a:xfrm>
          <a:prstGeom prst="rect">
            <a:avLst/>
          </a:prstGeom>
          <a:noFill/>
        </p:spPr>
        <p:txBody>
          <a:bodyPr wrap="square" rtlCol="0">
            <a:spAutoFit/>
          </a:bodyPr>
          <a:p>
            <a:pPr>
              <a:lnSpc>
                <a:spcPct val="150000"/>
              </a:lnSpc>
            </a:pPr>
            <a:r>
              <a:rPr lang="en-US" altLang="en-US" sz="2000" b="1">
                <a:solidFill>
                  <a:schemeClr val="bg1"/>
                </a:solidFill>
                <a:latin typeface="Times New Roman" panose="02020603050405020304" charset="0"/>
                <a:cs typeface="Times New Roman" panose="02020603050405020304" charset="0"/>
              </a:rPr>
              <a:t>Cải thiện trải nghiệm ng</a:t>
            </a:r>
            <a:r>
              <a:rPr lang="en-US" altLang="en-US" sz="2000" b="1">
                <a:solidFill>
                  <a:schemeClr val="bg1"/>
                </a:solidFill>
                <a:latin typeface="Times New Roman" panose="02020603050405020304" charset="0"/>
                <a:cs typeface="Times New Roman" panose="02020603050405020304" charset="0"/>
              </a:rPr>
              <a:t>ư</a:t>
            </a:r>
            <a:r>
              <a:rPr lang="en-US" altLang="en-US" sz="2000" b="1">
                <a:solidFill>
                  <a:schemeClr val="bg1"/>
                </a:solidFill>
                <a:latin typeface="Times New Roman" panose="02020603050405020304" charset="0"/>
                <a:cs typeface="Times New Roman" panose="02020603050405020304" charset="0"/>
              </a:rPr>
              <a:t>ời dùng:</a:t>
            </a:r>
            <a:endParaRPr lang="en-US" altLang="en-US" sz="2000" b="1">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Hiển thị trạng thái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theo thời gian thực giúp giảm thiểu sự chờ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ợi và t</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sự hài lòng.</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Tính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gợi </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ịa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iểm giúp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thao tác nhanh hơn và thuận tiện hơn.</a:t>
            </a:r>
            <a:endParaRPr lang="en-US" altLang="en-US" sz="2000">
              <a:solidFill>
                <a:schemeClr val="bg1"/>
              </a:solidFill>
              <a:latin typeface="Times New Roman" panose="02020603050405020304" charset="0"/>
              <a:cs typeface="Times New Roman" panose="02020603050405020304" charset="0"/>
            </a:endParaRPr>
          </a:p>
        </p:txBody>
      </p:sp>
      <p:sp>
        <p:nvSpPr>
          <p:cNvPr id="29" name="Text Box 28"/>
          <p:cNvSpPr txBox="1"/>
          <p:nvPr/>
        </p:nvSpPr>
        <p:spPr>
          <a:xfrm>
            <a:off x="12192000" y="4427855"/>
            <a:ext cx="11568430" cy="1476375"/>
          </a:xfrm>
          <a:prstGeom prst="rect">
            <a:avLst/>
          </a:prstGeom>
          <a:noFill/>
        </p:spPr>
        <p:txBody>
          <a:bodyPr wrap="square" rtlCol="0">
            <a:spAutoFit/>
          </a:bodyPr>
          <a:p>
            <a:pPr>
              <a:lnSpc>
                <a:spcPct val="150000"/>
              </a:lnSpc>
            </a:pPr>
            <a:r>
              <a:rPr lang="en-US" altLang="en-US" sz="2000" b="1">
                <a:solidFill>
                  <a:schemeClr val="bg1"/>
                </a:solidFill>
                <a:latin typeface="Times New Roman" panose="02020603050405020304" charset="0"/>
                <a:cs typeface="Times New Roman" panose="02020603050405020304" charset="0"/>
              </a:rPr>
              <a:t>Đ</a:t>
            </a:r>
            <a:r>
              <a:rPr lang="en-US" altLang="en-US" sz="2000" b="1">
                <a:solidFill>
                  <a:schemeClr val="bg1"/>
                </a:solidFill>
                <a:latin typeface="Times New Roman" panose="02020603050405020304" charset="0"/>
                <a:cs typeface="Times New Roman" panose="02020603050405020304" charset="0"/>
              </a:rPr>
              <a:t>ánh giá dựa trên nguyên tắc heuristic:</a:t>
            </a:r>
            <a:endParaRPr lang="en-US" altLang="en-US" sz="2000" b="1">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Hệ thống </a:t>
            </a:r>
            <a:r>
              <a:rPr lang="en-US" altLang="en-US" sz="2000">
                <a:solidFill>
                  <a:schemeClr val="bg1"/>
                </a:solidFill>
                <a:latin typeface="Times New Roman" panose="02020603050405020304" charset="0"/>
                <a:cs typeface="Times New Roman" panose="02020603050405020304" charset="0"/>
              </a:rPr>
              <a:t>đư</a:t>
            </a:r>
            <a:r>
              <a:rPr lang="en-US" altLang="en-US" sz="2000">
                <a:solidFill>
                  <a:schemeClr val="bg1"/>
                </a:solidFill>
                <a:latin typeface="Times New Roman" panose="02020603050405020304" charset="0"/>
                <a:cs typeface="Times New Roman" panose="02020603050405020304" charset="0"/>
              </a:rPr>
              <a:t>ợc kiểm tra dựa trên các nguyên tắc của Jakob Nielsen, với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iểm số cao trong các tiêu chí nh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 hiển thị trạng thái hệ thống, tính nhất quán, và khả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ng</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 ngừa lỗi</a:t>
            </a:r>
            <a:endParaRPr lang="en-US" altLang="en-US" sz="2000">
              <a:solidFill>
                <a:schemeClr val="bg1"/>
              </a:solidFill>
              <a:latin typeface="Times New Roman" panose="02020603050405020304" charset="0"/>
              <a:cs typeface="Times New Roman" panose="02020603050405020304" charset="0"/>
            </a:endParaRPr>
          </a:p>
        </p:txBody>
      </p:sp>
      <p:sp>
        <p:nvSpPr>
          <p:cNvPr id="30" name="Text Box 29"/>
          <p:cNvSpPr txBox="1"/>
          <p:nvPr/>
        </p:nvSpPr>
        <p:spPr>
          <a:xfrm>
            <a:off x="337820" y="922020"/>
            <a:ext cx="4064000" cy="398780"/>
          </a:xfrm>
          <a:prstGeom prst="rect">
            <a:avLst/>
          </a:prstGeom>
          <a:noFill/>
        </p:spPr>
        <p:txBody>
          <a:bodyPr wrap="square" rtlCol="0">
            <a:spAutoFit/>
          </a:bodyPr>
          <a:p>
            <a:r>
              <a:rPr lang="vi-VN" altLang="en-US" sz="2000">
                <a:solidFill>
                  <a:schemeClr val="bg1"/>
                </a:solidFill>
                <a:latin typeface="Segoe UI Black" panose="020B0A02040204020203" charset="0"/>
                <a:cs typeface="Segoe UI Black" panose="020B0A02040204020203" charset="0"/>
              </a:rPr>
              <a:t>Những hạn chế</a:t>
            </a:r>
            <a:endParaRPr lang="vi-VN" altLang="en-US" sz="2000">
              <a:solidFill>
                <a:schemeClr val="bg1"/>
              </a:solidFill>
              <a:latin typeface="Segoe UI Black" panose="020B0A02040204020203" charset="0"/>
              <a:cs typeface="Segoe UI Black" panose="020B0A02040204020203" charset="0"/>
            </a:endParaRPr>
          </a:p>
        </p:txBody>
      </p:sp>
      <p:sp>
        <p:nvSpPr>
          <p:cNvPr id="36" name="Text Box 35"/>
          <p:cNvSpPr txBox="1"/>
          <p:nvPr/>
        </p:nvSpPr>
        <p:spPr>
          <a:xfrm>
            <a:off x="459105" y="1471295"/>
            <a:ext cx="7769860" cy="286131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a:t>
            </a:r>
            <a:r>
              <a:rPr lang=""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về tốc </a:t>
            </a:r>
            <a:r>
              <a:rPr lang=""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ộ và thông tin: Tốc </a:t>
            </a:r>
            <a:r>
              <a:rPr lang=""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ộ tải thông tin còn chậm, thông báo trạng thái không </a:t>
            </a:r>
            <a:r>
              <a:rPr lang=""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ủ chi tiết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vi-VN" altLang="en-US" sz="2000">
                <a:solidFill>
                  <a:schemeClr val="bg1"/>
                </a:solidFill>
                <a:latin typeface="Times New Roman" panose="02020603050405020304" charset="0"/>
                <a:cs typeface="Times New Roman" panose="02020603050405020304" charset="0"/>
              </a:rPr>
              <a:t>Thiếu Thông tin phát sinh các khoảng </a:t>
            </a:r>
            <a:r>
              <a:rPr lang="vi-VN" altLang="en-US" sz="2000">
                <a:solidFill>
                  <a:schemeClr val="bg1"/>
                </a:solidFill>
                <a:latin typeface="Times New Roman" panose="02020603050405020304" charset="0"/>
                <a:cs typeface="Times New Roman" panose="02020603050405020304" charset="0"/>
              </a:rPr>
              <a:t>phí </a:t>
            </a:r>
            <a:endParaRPr lang="vi-VN" altLang="en-US" sz="2000">
              <a:solidFill>
                <a:schemeClr val="bg1"/>
              </a:solidFill>
              <a:latin typeface="Times New Roman" panose="02020603050405020304" charset="0"/>
              <a:cs typeface="Times New Roman" panose="02020603050405020304" charset="0"/>
            </a:endParaRPr>
          </a:p>
          <a:p>
            <a:pPr>
              <a:lnSpc>
                <a:spcPct val="150000"/>
              </a:lnSpc>
            </a:pPr>
            <a:r>
              <a:rPr lang="vi-VN" altLang="en-US" sz="2000">
                <a:solidFill>
                  <a:schemeClr val="bg1"/>
                </a:solidFill>
                <a:latin typeface="Times New Roman" panose="02020603050405020304" charset="0"/>
                <a:cs typeface="Times New Roman" panose="02020603050405020304" charset="0"/>
              </a:rPr>
              <a:t>Thông báo lỗi chung chung </a:t>
            </a:r>
            <a:endParaRPr lang="vi-VN" altLang="en-US" sz="2000">
              <a:solidFill>
                <a:schemeClr val="bg1"/>
              </a:solidFill>
              <a:latin typeface="Times New Roman" panose="02020603050405020304" charset="0"/>
              <a:cs typeface="Times New Roman" panose="02020603050405020304" charset="0"/>
            </a:endParaRPr>
          </a:p>
          <a:p>
            <a:pPr>
              <a:lnSpc>
                <a:spcPct val="150000"/>
              </a:lnSpc>
            </a:pPr>
            <a:r>
              <a:rPr lang="vi-VN" altLang="en-US" sz="2000">
                <a:solidFill>
                  <a:schemeClr val="bg1"/>
                </a:solidFill>
                <a:latin typeface="Times New Roman" panose="02020603050405020304" charset="0"/>
                <a:cs typeface="Times New Roman" panose="02020603050405020304" charset="0"/>
              </a:rPr>
              <a:t>Còn nhiều quảng cáo giữa các nội </a:t>
            </a:r>
            <a:r>
              <a:rPr lang="vi-VN" altLang="en-US" sz="2000">
                <a:solidFill>
                  <a:schemeClr val="bg1"/>
                </a:solidFill>
                <a:latin typeface="Times New Roman" panose="02020603050405020304" charset="0"/>
                <a:cs typeface="Times New Roman" panose="02020603050405020304" charset="0"/>
              </a:rPr>
              <a:t>dung</a:t>
            </a:r>
            <a:endParaRPr lang="vi-VN" altLang="en-US" sz="2000">
              <a:solidFill>
                <a:schemeClr val="bg1"/>
              </a:solidFill>
              <a:latin typeface="Times New Roman" panose="02020603050405020304" charset="0"/>
              <a:cs typeface="Times New Roman" panose="02020603050405020304" charset="0"/>
            </a:endParaRPr>
          </a:p>
          <a:p>
            <a:pPr>
              <a:lnSpc>
                <a:spcPct val="150000"/>
              </a:lnSpc>
            </a:pPr>
            <a:r>
              <a:rPr lang="vi-VN" altLang="en-US" sz="2000">
                <a:solidFill>
                  <a:schemeClr val="bg1"/>
                </a:solidFill>
                <a:latin typeface="Times New Roman" panose="02020603050405020304" charset="0"/>
                <a:cs typeface="Times New Roman" panose="02020603050405020304" charset="0"/>
              </a:rPr>
              <a:t>Thông tin phản hồi còn </a:t>
            </a:r>
            <a:r>
              <a:rPr lang="vi-VN" altLang="en-US" sz="2000">
                <a:solidFill>
                  <a:schemeClr val="bg1"/>
                </a:solidFill>
                <a:latin typeface="Times New Roman" panose="02020603050405020304" charset="0"/>
                <a:cs typeface="Times New Roman" panose="02020603050405020304" charset="0"/>
              </a:rPr>
              <a:t>chậm  </a:t>
            </a:r>
            <a:endParaRPr lang="vi-VN" altLang="en-US" sz="2000">
              <a:solidFill>
                <a:schemeClr val="bg1"/>
              </a:solidFill>
              <a:latin typeface="Times New Roman" panose="02020603050405020304" charset="0"/>
              <a:cs typeface="Times New Roman" panose="02020603050405020304" charset="0"/>
            </a:endParaRPr>
          </a:p>
        </p:txBody>
      </p:sp>
      <p:sp>
        <p:nvSpPr>
          <p:cNvPr id="40" name="Text Box 39"/>
          <p:cNvSpPr txBox="1"/>
          <p:nvPr/>
        </p:nvSpPr>
        <p:spPr>
          <a:xfrm>
            <a:off x="12192000" y="2817495"/>
            <a:ext cx="11929745" cy="1476375"/>
          </a:xfrm>
          <a:prstGeom prst="rect">
            <a:avLst/>
          </a:prstGeom>
          <a:noFill/>
        </p:spPr>
        <p:txBody>
          <a:bodyPr wrap="square" rtlCol="0">
            <a:spAutoFit/>
          </a:bodyPr>
          <a:p>
            <a:pPr>
              <a:lnSpc>
                <a:spcPct val="150000"/>
              </a:lnSpc>
            </a:pPr>
            <a:r>
              <a:rPr lang="vi-VN" altLang="en-US" sz="2000" b="1">
                <a:solidFill>
                  <a:schemeClr val="bg1"/>
                </a:solidFill>
                <a:latin typeface="Times New Roman" panose="02020603050405020304" charset="0"/>
                <a:cs typeface="Times New Roman" panose="02020603050405020304" charset="0"/>
              </a:rPr>
              <a:t>Đánh giá </a:t>
            </a:r>
            <a:r>
              <a:rPr lang="en-US" altLang="en-US" sz="2000" b="1">
                <a:solidFill>
                  <a:schemeClr val="bg1"/>
                </a:solidFill>
                <a:latin typeface="Times New Roman" panose="02020603050405020304" charset="0"/>
                <a:cs typeface="Times New Roman" panose="02020603050405020304" charset="0"/>
              </a:rPr>
              <a:t> trải nghiệm ng</a:t>
            </a:r>
            <a:r>
              <a:rPr lang="en-US" altLang="en-US" sz="2000" b="1">
                <a:solidFill>
                  <a:schemeClr val="bg1"/>
                </a:solidFill>
                <a:latin typeface="Times New Roman" panose="02020603050405020304" charset="0"/>
                <a:cs typeface="Times New Roman" panose="02020603050405020304" charset="0"/>
              </a:rPr>
              <a:t>ư</a:t>
            </a:r>
            <a:r>
              <a:rPr lang="en-US" altLang="en-US" sz="2000" b="1">
                <a:solidFill>
                  <a:schemeClr val="bg1"/>
                </a:solidFill>
                <a:latin typeface="Times New Roman" panose="02020603050405020304" charset="0"/>
                <a:cs typeface="Times New Roman" panose="02020603050405020304" charset="0"/>
              </a:rPr>
              <a:t>ời dùng:</a:t>
            </a:r>
            <a:endParaRPr lang="en-US" altLang="en-US" sz="2000" b="1">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Hiển thị trạng thái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theo thời gian thực giúp giảm thiểu sự chờ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ợi và t</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sự hài lòng.</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Tính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gợi </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ịa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iểm giúp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thao tác nhanh hơn và thuận tiện hơn.</a:t>
            </a:r>
            <a:endParaRPr lang="en-US" altLang="en-US" sz="2000">
              <a:solidFill>
                <a:schemeClr val="bg1"/>
              </a:solidFill>
              <a:latin typeface="Times New Roman" panose="02020603050405020304" charset="0"/>
              <a:cs typeface="Times New Roman" panose="02020603050405020304" charset="0"/>
            </a:endParaRPr>
          </a:p>
        </p:txBody>
      </p:sp>
      <p:sp>
        <p:nvSpPr>
          <p:cNvPr id="41" name="Text Box 40"/>
          <p:cNvSpPr txBox="1"/>
          <p:nvPr/>
        </p:nvSpPr>
        <p:spPr>
          <a:xfrm>
            <a:off x="-9776460" y="1459865"/>
            <a:ext cx="9777095" cy="3733165"/>
          </a:xfrm>
          <a:prstGeom prst="rect">
            <a:avLst/>
          </a:prstGeom>
          <a:noFill/>
        </p:spPr>
        <p:txBody>
          <a:bodyPr wrap="square" rtlCol="0">
            <a:noAutofit/>
          </a:bodyPr>
          <a:p>
            <a:pPr marL="457200" indent="-457200">
              <a:lnSpc>
                <a:spcPct val="150000"/>
              </a:lnSpc>
              <a:buAutoNum type="arabicPeriod"/>
            </a:pPr>
            <a:r>
              <a:rPr lang="en-US" altLang="en-US" sz="2000">
                <a:solidFill>
                  <a:schemeClr val="bg1"/>
                </a:solidFill>
                <a:latin typeface="Times New Roman" panose="02020603050405020304" charset="0"/>
                <a:cs typeface="Times New Roman" panose="02020603050405020304" charset="0"/>
              </a:rPr>
              <a:t>Nâng cao chất l</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ợng giao diện hệ thống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xe và giao diện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ạt hàng </a:t>
            </a:r>
            <a:endParaRPr lang="en-US" altLang="en-US" sz="2000">
              <a:solidFill>
                <a:schemeClr val="bg1"/>
              </a:solidFill>
              <a:latin typeface="Times New Roman" panose="02020603050405020304" charset="0"/>
              <a:cs typeface="Times New Roman" panose="02020603050405020304" charset="0"/>
            </a:endParaRPr>
          </a:p>
          <a:p>
            <a:pPr marL="457200" indent="-457200">
              <a:lnSpc>
                <a:spcPct val="150000"/>
              </a:lnSpc>
              <a:buAutoNum type="arabicPeriod"/>
            </a:pPr>
            <a:r>
              <a:rPr lang="vi-VN" altLang="en-US" sz="2000">
                <a:solidFill>
                  <a:schemeClr val="bg1"/>
                </a:solidFill>
                <a:latin typeface="Times New Roman" panose="02020603050405020304" charset="0"/>
                <a:cs typeface="Times New Roman" panose="02020603050405020304" charset="0"/>
                <a:sym typeface="+mn-ea"/>
              </a:rPr>
              <a:t>N</a:t>
            </a:r>
            <a:r>
              <a:rPr lang="en-US" altLang="en-US" sz="2000">
                <a:solidFill>
                  <a:schemeClr val="bg1"/>
                </a:solidFill>
                <a:latin typeface="Times New Roman" panose="02020603050405020304" charset="0"/>
                <a:cs typeface="Times New Roman" panose="02020603050405020304" charset="0"/>
                <a:sym typeface="+mn-ea"/>
              </a:rPr>
              <a:t>âng cao c</a:t>
            </a:r>
            <a:r>
              <a:rPr lang="en-US" altLang="en-US" sz="2000">
                <a:solidFill>
                  <a:schemeClr val="bg1"/>
                </a:solidFill>
                <a:latin typeface="Times New Roman" panose="02020603050405020304" charset="0"/>
                <a:cs typeface="Times New Roman" panose="02020603050405020304" charset="0"/>
              </a:rPr>
              <a:t>át triển tính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cá nhân hóa:</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Tạo giao diện tùy chỉnh cho từng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dựa trên thói quen sử dụng.</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Cung cấp tùy chọn cài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nâng cao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iều chỉnh theo nhu cầu cá nhân.</a:t>
            </a:r>
            <a:endParaRPr lang="en-US" altLang="en-US" sz="2000">
              <a:solidFill>
                <a:schemeClr val="bg1"/>
              </a:solidFill>
              <a:latin typeface="Times New Roman" panose="02020603050405020304" charset="0"/>
              <a:cs typeface="Times New Roman" panose="02020603050405020304" charset="0"/>
            </a:endParaRPr>
          </a:p>
          <a:p>
            <a:pPr indent="0">
              <a:lnSpc>
                <a:spcPct val="150000"/>
              </a:lnSpc>
              <a:buNone/>
            </a:pPr>
            <a:r>
              <a:rPr lang="vi-VN" altLang="en-US" sz="2000">
                <a:solidFill>
                  <a:schemeClr val="bg1"/>
                </a:solidFill>
                <a:latin typeface="Times New Roman" panose="02020603050405020304" charset="0"/>
                <a:cs typeface="Times New Roman" panose="02020603050405020304" charset="0"/>
              </a:rPr>
              <a:t>3.    </a:t>
            </a:r>
            <a:r>
              <a:rPr lang="en-US" altLang="en-US" sz="2000">
                <a:solidFill>
                  <a:schemeClr val="bg1"/>
                </a:solidFill>
                <a:latin typeface="Times New Roman" panose="02020603050405020304" charset="0"/>
                <a:cs typeface="Times New Roman" panose="02020603050405020304" charset="0"/>
              </a:rPr>
              <a:t>Cải thiện hệ thống thông báo:</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Tích hợp hệ thống thông báo chi tiết và thời gian thực hơn, giúp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nhận biết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nguyên nhân lỗi và các b</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ớc khắc phục.</a:t>
            </a:r>
            <a:endParaRPr lang="en-US" altLang="en-US" sz="2000">
              <a:solidFill>
                <a:schemeClr val="bg1"/>
              </a:solidFill>
              <a:latin typeface="Times New Roman" panose="02020603050405020304" charset="0"/>
              <a:cs typeface="Times New Roman" panose="02020603050405020304" charset="0"/>
            </a:endParaRPr>
          </a:p>
          <a:p>
            <a:pPr>
              <a:lnSpc>
                <a:spcPct val="150000"/>
              </a:lnSpc>
            </a:pPr>
            <a:endParaRPr lang="en-US" altLang="en-US" sz="20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ĐÍCH NGHIÊN CỨU</a:t>
            </a:r>
            <a:endParaRPr lang="en-US" altLang="en-US" sz="2800">
              <a:solidFill>
                <a:schemeClr val="bg1"/>
              </a:solidFill>
              <a:latin typeface="Segoe UI Black" panose="020B0A02040204020203" charset="0"/>
              <a:cs typeface="Segoe UI Black" panose="020B0A02040204020203" charset="0"/>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ĐỐI TƯỢNG VÀ PHẠM VI NGHIÊN CỨU</a:t>
            </a:r>
            <a:endParaRPr lang="en-US" altLang="en-US" sz="2400">
              <a:solidFill>
                <a:schemeClr val="bg1"/>
              </a:solidFill>
              <a:latin typeface="Segoe UI Black" panose="020B0A02040204020203" charset="0"/>
              <a:cs typeface="Segoe UI Black" panose="020B0A02040204020203"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Đánh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7" name="Text Box 26"/>
          <p:cNvSpPr txBox="1"/>
          <p:nvPr/>
        </p:nvSpPr>
        <p:spPr>
          <a:xfrm>
            <a:off x="294005" y="-52197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31" name="Text Box 30"/>
          <p:cNvSpPr txBox="1"/>
          <p:nvPr/>
        </p:nvSpPr>
        <p:spPr>
          <a:xfrm>
            <a:off x="285115" y="-460375"/>
            <a:ext cx="561784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HIỆN THỰC HÓA NGHIÊN CỨU</a:t>
            </a:r>
            <a:endParaRPr lang="en-US" altLang="en-US" sz="2400">
              <a:solidFill>
                <a:schemeClr val="bg1"/>
              </a:solidFill>
              <a:latin typeface="Segoe UI Black" panose="020B0A02040204020203" charset="0"/>
              <a:cs typeface="Segoe UI Black" panose="020B0A02040204020203" charset="0"/>
            </a:endParaRPr>
          </a:p>
        </p:txBody>
      </p:sp>
      <p:sp>
        <p:nvSpPr>
          <p:cNvPr id="12" name="Text Box 11"/>
          <p:cNvSpPr txBox="1"/>
          <p:nvPr/>
        </p:nvSpPr>
        <p:spPr>
          <a:xfrm>
            <a:off x="-3596005" y="4519930"/>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Chuẩn bị đánh giá</a:t>
            </a:r>
            <a:endParaRPr lang="en-US" altLang="en-US" sz="2400">
              <a:solidFill>
                <a:schemeClr val="bg1"/>
              </a:solidFill>
              <a:latin typeface="Times New Roman" panose="02020603050405020304" charset="0"/>
              <a:cs typeface="Times New Roman" panose="02020603050405020304" charset="0"/>
            </a:endParaRPr>
          </a:p>
        </p:txBody>
      </p:sp>
      <p:sp>
        <p:nvSpPr>
          <p:cNvPr id="15" name="Text Box 14"/>
          <p:cNvSpPr txBox="1"/>
          <p:nvPr/>
        </p:nvSpPr>
        <p:spPr>
          <a:xfrm>
            <a:off x="-5327650" y="5193665"/>
            <a:ext cx="515366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tíh kết quả và đề xuất cải tiến</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7063740" y="92075"/>
            <a:ext cx="70643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đánh giá dựa vào danh sách kiểm tra (checklist)  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pic>
        <p:nvPicPr>
          <p:cNvPr id="25" name="Picture 24" descr="z6229531108735_bcdbcc6903ffd0393349ab2ce79a9492"/>
          <p:cNvPicPr>
            <a:picLocks noChangeAspect="1"/>
          </p:cNvPicPr>
          <p:nvPr/>
        </p:nvPicPr>
        <p:blipFill>
          <a:blip r:embed="rId2"/>
          <a:stretch>
            <a:fillRect/>
          </a:stretch>
        </p:blipFill>
        <p:spPr>
          <a:xfrm>
            <a:off x="-2251710" y="2000250"/>
            <a:ext cx="2190750" cy="3533775"/>
          </a:xfrm>
          <a:prstGeom prst="rect">
            <a:avLst/>
          </a:prstGeom>
        </p:spPr>
      </p:pic>
      <p:pic>
        <p:nvPicPr>
          <p:cNvPr id="33" name="Picture 32"/>
          <p:cNvPicPr>
            <a:picLocks noChangeAspect="1"/>
          </p:cNvPicPr>
          <p:nvPr/>
        </p:nvPicPr>
        <p:blipFill>
          <a:blip r:embed="rId3"/>
          <a:stretch>
            <a:fillRect/>
          </a:stretch>
        </p:blipFill>
        <p:spPr>
          <a:xfrm>
            <a:off x="-2654935" y="2273935"/>
            <a:ext cx="2286000" cy="3743325"/>
          </a:xfrm>
          <a:prstGeom prst="rect">
            <a:avLst/>
          </a:prstGeom>
        </p:spPr>
      </p:pic>
      <p:sp>
        <p:nvSpPr>
          <p:cNvPr id="38" name="Text Box 37"/>
          <p:cNvSpPr txBox="1"/>
          <p:nvPr/>
        </p:nvSpPr>
        <p:spPr>
          <a:xfrm>
            <a:off x="-2283460" y="2017395"/>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Đặt xe</a:t>
            </a:r>
            <a:endParaRPr lang="en-US" altLang="en-US" sz="2000">
              <a:solidFill>
                <a:schemeClr val="bg1"/>
              </a:solidFill>
              <a:latin typeface="Times New Roman" panose="02020603050405020304" charset="0"/>
              <a:cs typeface="Times New Roman" panose="02020603050405020304" charset="0"/>
            </a:endParaRPr>
          </a:p>
        </p:txBody>
      </p:sp>
      <p:pic>
        <p:nvPicPr>
          <p:cNvPr id="37" name="Picture -2147482592" descr="Ảnh chụp màn hình 2025-01-01 210127"/>
          <p:cNvPicPr>
            <a:picLocks noChangeAspect="1"/>
          </p:cNvPicPr>
          <p:nvPr/>
        </p:nvPicPr>
        <p:blipFill>
          <a:blip r:embed="rId4"/>
          <a:stretch>
            <a:fillRect/>
          </a:stretch>
        </p:blipFill>
        <p:spPr>
          <a:xfrm>
            <a:off x="-2970847" y="2484120"/>
            <a:ext cx="2601595" cy="3676650"/>
          </a:xfrm>
          <a:prstGeom prst="rect">
            <a:avLst/>
          </a:prstGeom>
          <a:noFill/>
          <a:ln w="9525">
            <a:noFill/>
          </a:ln>
        </p:spPr>
      </p:pic>
      <p:pic>
        <p:nvPicPr>
          <p:cNvPr id="42" name="Picture 41"/>
          <p:cNvPicPr>
            <a:picLocks noChangeAspect="1"/>
          </p:cNvPicPr>
          <p:nvPr/>
        </p:nvPicPr>
        <p:blipFill>
          <a:blip r:embed="rId5"/>
          <a:stretch>
            <a:fillRect/>
          </a:stretch>
        </p:blipFill>
        <p:spPr>
          <a:xfrm>
            <a:off x="-2513330" y="2603500"/>
            <a:ext cx="2339340" cy="3413760"/>
          </a:xfrm>
          <a:prstGeom prst="rect">
            <a:avLst/>
          </a:prstGeom>
        </p:spPr>
      </p:pic>
      <p:sp>
        <p:nvSpPr>
          <p:cNvPr id="46" name="Text Box 45"/>
          <p:cNvSpPr txBox="1"/>
          <p:nvPr/>
        </p:nvSpPr>
        <p:spPr>
          <a:xfrm>
            <a:off x="-296989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Hủy đặt xe</a:t>
            </a:r>
            <a:endParaRPr lang="en-US" altLang="en-US" sz="2000">
              <a:solidFill>
                <a:schemeClr val="bg1"/>
              </a:solidFill>
              <a:latin typeface="Times New Roman" panose="02020603050405020304" charset="0"/>
              <a:cs typeface="Times New Roman" panose="02020603050405020304" charset="0"/>
            </a:endParaRPr>
          </a:p>
        </p:txBody>
      </p:sp>
      <p:pic>
        <p:nvPicPr>
          <p:cNvPr id="45" name="Picture 44"/>
          <p:cNvPicPr>
            <a:picLocks noChangeAspect="1"/>
          </p:cNvPicPr>
          <p:nvPr/>
        </p:nvPicPr>
        <p:blipFill>
          <a:blip r:embed="rId6"/>
          <a:stretch>
            <a:fillRect/>
          </a:stretch>
        </p:blipFill>
        <p:spPr>
          <a:xfrm>
            <a:off x="-2002790" y="2416175"/>
            <a:ext cx="1828800" cy="3638550"/>
          </a:xfrm>
          <a:prstGeom prst="rect">
            <a:avLst/>
          </a:prstGeom>
        </p:spPr>
      </p:pic>
      <p:sp>
        <p:nvSpPr>
          <p:cNvPr id="48" name="Text Box 47"/>
          <p:cNvSpPr txBox="1"/>
          <p:nvPr/>
        </p:nvSpPr>
        <p:spPr>
          <a:xfrm>
            <a:off x="-300291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Giao diện chung</a:t>
            </a:r>
            <a:endParaRPr lang="en-US" altLang="en-US" sz="2000">
              <a:solidFill>
                <a:schemeClr val="bg1"/>
              </a:solidFill>
              <a:latin typeface="Times New Roman" panose="02020603050405020304" charset="0"/>
              <a:cs typeface="Times New Roman" panose="02020603050405020304" charset="0"/>
            </a:endParaRPr>
          </a:p>
        </p:txBody>
      </p:sp>
      <p:pic>
        <p:nvPicPr>
          <p:cNvPr id="49" name="Picture 48"/>
          <p:cNvPicPr>
            <a:picLocks noChangeAspect="1"/>
          </p:cNvPicPr>
          <p:nvPr/>
        </p:nvPicPr>
        <p:blipFill>
          <a:blip r:embed="rId7"/>
          <a:stretch>
            <a:fillRect/>
          </a:stretch>
        </p:blipFill>
        <p:spPr>
          <a:xfrm>
            <a:off x="294005" y="7181850"/>
            <a:ext cx="1762125" cy="3343275"/>
          </a:xfrm>
          <a:prstGeom prst="rect">
            <a:avLst/>
          </a:prstGeom>
        </p:spPr>
      </p:pic>
      <p:pic>
        <p:nvPicPr>
          <p:cNvPr id="51" name="Picture 50"/>
          <p:cNvPicPr>
            <a:picLocks noChangeAspect="1"/>
          </p:cNvPicPr>
          <p:nvPr/>
        </p:nvPicPr>
        <p:blipFill>
          <a:blip r:embed="rId8"/>
          <a:stretch>
            <a:fillRect/>
          </a:stretch>
        </p:blipFill>
        <p:spPr>
          <a:xfrm>
            <a:off x="2390775" y="8263255"/>
            <a:ext cx="1695450" cy="3343275"/>
          </a:xfrm>
          <a:prstGeom prst="rect">
            <a:avLst/>
          </a:prstGeom>
        </p:spPr>
      </p:pic>
      <p:pic>
        <p:nvPicPr>
          <p:cNvPr id="52" name="Picture 51"/>
          <p:cNvPicPr>
            <a:picLocks noChangeAspect="1"/>
          </p:cNvPicPr>
          <p:nvPr/>
        </p:nvPicPr>
        <p:blipFill>
          <a:blip r:embed="rId9"/>
          <a:stretch>
            <a:fillRect/>
          </a:stretch>
        </p:blipFill>
        <p:spPr>
          <a:xfrm>
            <a:off x="4358005" y="9739630"/>
            <a:ext cx="1790700" cy="3380740"/>
          </a:xfrm>
          <a:prstGeom prst="rect">
            <a:avLst/>
          </a:prstGeom>
        </p:spPr>
      </p:pic>
      <p:pic>
        <p:nvPicPr>
          <p:cNvPr id="53" name="Picture 52"/>
          <p:cNvPicPr>
            <a:picLocks noChangeAspect="1"/>
          </p:cNvPicPr>
          <p:nvPr/>
        </p:nvPicPr>
        <p:blipFill>
          <a:blip r:embed="rId10"/>
          <a:stretch>
            <a:fillRect/>
          </a:stretch>
        </p:blipFill>
        <p:spPr>
          <a:xfrm>
            <a:off x="6372225" y="11002010"/>
            <a:ext cx="1771650" cy="3382645"/>
          </a:xfrm>
          <a:prstGeom prst="rect">
            <a:avLst/>
          </a:prstGeom>
        </p:spPr>
      </p:pic>
      <p:sp>
        <p:nvSpPr>
          <p:cNvPr id="57" name="Text Box 56"/>
          <p:cNvSpPr txBox="1"/>
          <p:nvPr/>
        </p:nvSpPr>
        <p:spPr>
          <a:xfrm>
            <a:off x="-2182495" y="209169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Nhập địa chỉ</a:t>
            </a:r>
            <a:endParaRPr lang="en-US" altLang="en-US" sz="2000">
              <a:solidFill>
                <a:schemeClr val="bg1"/>
              </a:solidFill>
              <a:latin typeface="Times New Roman" panose="02020603050405020304" charset="0"/>
              <a:cs typeface="Times New Roman" panose="02020603050405020304" charset="0"/>
            </a:endParaRPr>
          </a:p>
        </p:txBody>
      </p:sp>
      <p:sp>
        <p:nvSpPr>
          <p:cNvPr id="58" name="Text Box 57"/>
          <p:cNvSpPr txBox="1"/>
          <p:nvPr/>
        </p:nvSpPr>
        <p:spPr>
          <a:xfrm>
            <a:off x="-2138680" y="355600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Thanh toán</a:t>
            </a:r>
            <a:endParaRPr lang="en-US" altLang="en-US" sz="2000">
              <a:solidFill>
                <a:schemeClr val="bg1"/>
              </a:solidFill>
              <a:latin typeface="Times New Roman" panose="02020603050405020304" charset="0"/>
              <a:cs typeface="Times New Roman" panose="02020603050405020304" charset="0"/>
            </a:endParaRPr>
          </a:p>
        </p:txBody>
      </p:sp>
      <p:sp>
        <p:nvSpPr>
          <p:cNvPr id="61" name="Text Box 60"/>
          <p:cNvSpPr txBox="1"/>
          <p:nvPr/>
        </p:nvSpPr>
        <p:spPr>
          <a:xfrm>
            <a:off x="14074775" y="1228725"/>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7. Flexibility and efficiency of use (Tính linh hoạt và hiệu quả sử dụng)</a:t>
            </a:r>
            <a:endParaRPr lang="en-US" altLang="en-US" sz="2400">
              <a:solidFill>
                <a:schemeClr val="bg1"/>
              </a:solidFill>
              <a:latin typeface="Times New Roman" panose="02020603050405020304" charset="0"/>
              <a:cs typeface="Times New Roman" panose="02020603050405020304" charset="0"/>
            </a:endParaRPr>
          </a:p>
        </p:txBody>
      </p:sp>
      <p:sp>
        <p:nvSpPr>
          <p:cNvPr id="63" name="Text Box 62"/>
          <p:cNvSpPr txBox="1"/>
          <p:nvPr/>
        </p:nvSpPr>
        <p:spPr>
          <a:xfrm>
            <a:off x="-3430270" y="187515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Danh sách lịch sử đặt hàng</a:t>
            </a:r>
            <a:endParaRPr lang="en-US" altLang="en-US" sz="2000">
              <a:solidFill>
                <a:schemeClr val="bg1"/>
              </a:solidFill>
              <a:latin typeface="Times New Roman" panose="02020603050405020304" charset="0"/>
              <a:cs typeface="Times New Roman" panose="02020603050405020304" charset="0"/>
            </a:endParaRPr>
          </a:p>
        </p:txBody>
      </p:sp>
      <p:sp>
        <p:nvSpPr>
          <p:cNvPr id="67" name="Text Box 66"/>
          <p:cNvSpPr txBox="1"/>
          <p:nvPr/>
        </p:nvSpPr>
        <p:spPr>
          <a:xfrm>
            <a:off x="-3373755" y="3197860"/>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Các ưu đãi</a:t>
            </a:r>
            <a:endParaRPr lang="en-US" altLang="en-US" sz="2000">
              <a:solidFill>
                <a:schemeClr val="bg1"/>
              </a:solidFill>
              <a:latin typeface="Times New Roman" panose="02020603050405020304" charset="0"/>
              <a:cs typeface="Times New Roman" panose="02020603050405020304" charset="0"/>
            </a:endParaRPr>
          </a:p>
        </p:txBody>
      </p:sp>
      <p:sp>
        <p:nvSpPr>
          <p:cNvPr id="68" name="Text Box 67"/>
          <p:cNvSpPr txBox="1"/>
          <p:nvPr/>
        </p:nvSpPr>
        <p:spPr>
          <a:xfrm>
            <a:off x="12252960" y="3688715"/>
            <a:ext cx="8247380" cy="193802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Các ưu đãi được trình bày rõ ràng trong một mục riêng biệt, dễ nhận diện qua biểu tượng hoặc màu sắc nổi bật.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Người dùng không cần nhớ mã giảm giá hoặc điều kiện áp dụng, vì tất cả thông tin liên quan đều được hiển thị ngay trong ứng dụng.</a:t>
            </a:r>
            <a:endParaRPr lang="en-US" altLang="en-US" sz="2000">
              <a:solidFill>
                <a:schemeClr val="bg1"/>
              </a:solidFill>
              <a:latin typeface="Times New Roman" panose="02020603050405020304" charset="0"/>
              <a:cs typeface="Times New Roman" panose="02020603050405020304" charset="0"/>
            </a:endParaRPr>
          </a:p>
        </p:txBody>
      </p:sp>
      <p:pic>
        <p:nvPicPr>
          <p:cNvPr id="62" name="Picture 61" descr="z6231948063097_4c791274d2498a2979827732d54f8393"/>
          <p:cNvPicPr>
            <a:picLocks noChangeAspect="1"/>
          </p:cNvPicPr>
          <p:nvPr/>
        </p:nvPicPr>
        <p:blipFill>
          <a:blip r:embed="rId11"/>
          <a:srcRect b="6574"/>
          <a:stretch>
            <a:fillRect/>
          </a:stretch>
        </p:blipFill>
        <p:spPr>
          <a:xfrm>
            <a:off x="12560935" y="1288415"/>
            <a:ext cx="2169160" cy="3231515"/>
          </a:xfrm>
          <a:prstGeom prst="rect">
            <a:avLst/>
          </a:prstGeom>
        </p:spPr>
      </p:pic>
      <p:pic>
        <p:nvPicPr>
          <p:cNvPr id="72" name="Picture 71" descr="z6231948063098_aecb30b991750bb5ae0ee0cfab7d06d0"/>
          <p:cNvPicPr>
            <a:picLocks noChangeAspect="1"/>
          </p:cNvPicPr>
          <p:nvPr/>
        </p:nvPicPr>
        <p:blipFill>
          <a:blip r:embed="rId12"/>
          <a:srcRect b="5968"/>
          <a:stretch>
            <a:fillRect/>
          </a:stretch>
        </p:blipFill>
        <p:spPr>
          <a:xfrm>
            <a:off x="-1911985" y="3679190"/>
            <a:ext cx="1737995" cy="3042920"/>
          </a:xfrm>
          <a:prstGeom prst="rect">
            <a:avLst/>
          </a:prstGeom>
        </p:spPr>
      </p:pic>
      <p:sp>
        <p:nvSpPr>
          <p:cNvPr id="24" name="Text Box 23"/>
          <p:cNvSpPr txBox="1"/>
          <p:nvPr/>
        </p:nvSpPr>
        <p:spPr>
          <a:xfrm>
            <a:off x="12365990" y="1693545"/>
            <a:ext cx="8247380" cy="2245360"/>
          </a:xfrm>
          <a:prstGeom prst="rect">
            <a:avLst/>
          </a:prstGeom>
          <a:noFill/>
        </p:spPr>
        <p:txBody>
          <a:bodyPr wrap="square" rtlCol="0">
            <a:spAutoFit/>
          </a:bodyPr>
          <a:p>
            <a:pPr>
              <a:lnSpc>
                <a:spcPct val="150000"/>
              </a:lnSpc>
            </a:pPr>
            <a:r>
              <a:rPr lang="vi-VN" altLang="en-US" sz="2000">
                <a:solidFill>
                  <a:schemeClr val="bg1"/>
                </a:solidFill>
                <a:latin typeface="Times New Roman" panose="02020603050405020304" charset="0"/>
                <a:cs typeface="Times New Roman" panose="02020603050405020304" charset="0"/>
              </a:rPr>
              <a:t>H</a:t>
            </a:r>
            <a:r>
              <a:rPr lang="en-US" altLang="en-US" sz="2000">
                <a:solidFill>
                  <a:schemeClr val="bg1"/>
                </a:solidFill>
                <a:latin typeface="Times New Roman" panose="02020603050405020304" charset="0"/>
                <a:cs typeface="Times New Roman" panose="02020603050405020304" charset="0"/>
              </a:rPr>
              <a:t>iển thị </a:t>
            </a:r>
            <a:r>
              <a:rPr lang="vi-VN" altLang="en-US" sz="2000">
                <a:solidFill>
                  <a:schemeClr val="bg1"/>
                </a:solidFill>
                <a:latin typeface="Times New Roman" panose="02020603050405020304" charset="0"/>
                <a:cs typeface="Times New Roman" panose="02020603050405020304" charset="0"/>
              </a:rPr>
              <a:t> rõ </a:t>
            </a:r>
            <a:r>
              <a:rPr lang="en-US" altLang="en-US" sz="2000">
                <a:solidFill>
                  <a:schemeClr val="bg1"/>
                </a:solidFill>
                <a:latin typeface="Times New Roman" panose="02020603050405020304" charset="0"/>
                <a:cs typeface="Times New Roman" panose="02020603050405020304" charset="0"/>
              </a:rPr>
              <a:t>các đơn hàng đã đặt trước đó, bao gồm các chi tiết như thời gian đặt hàng, thông tin sản phẩm/dịch vụ, và trạng thái hoàn thành.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Người dùng không cần nhớ chi tiết các đơn hàng trước đây</a:t>
            </a:r>
            <a:r>
              <a:rPr lang="vi-VN" altLang="en-US" sz="2000">
                <a:solidFill>
                  <a:schemeClr val="bg1"/>
                </a:solidFill>
                <a:latin typeface="Times New Roman" panose="02020603050405020304" charset="0"/>
                <a:cs typeface="Times New Roman" panose="02020603050405020304" charset="0"/>
              </a:rPr>
              <a:t>,</a:t>
            </a:r>
            <a:r>
              <a:rPr lang="en-US" altLang="en-US" sz="2000">
                <a:solidFill>
                  <a:schemeClr val="bg1"/>
                </a:solidFill>
                <a:latin typeface="Times New Roman" panose="02020603050405020304" charset="0"/>
                <a:cs typeface="Times New Roman" panose="02020603050405020304" charset="0"/>
              </a:rPr>
              <a:t> chỉ cần chọn từ danh sách đã hiển thị để tra cứu thông tin.</a:t>
            </a:r>
            <a:endParaRPr lang="en-US" altLang="en-US" sz="2000">
              <a:solidFill>
                <a:schemeClr val="bg1"/>
              </a:solidFill>
              <a:latin typeface="Times New Roman" panose="02020603050405020304" charset="0"/>
              <a:cs typeface="Times New Roman" panose="02020603050405020304" charset="0"/>
            </a:endParaRPr>
          </a:p>
          <a:p>
            <a:endParaRPr lang="en-US" altLang="en-US" sz="2000">
              <a:solidFill>
                <a:schemeClr val="bg1"/>
              </a:solidFill>
              <a:latin typeface="Times New Roman" panose="02020603050405020304" charset="0"/>
              <a:cs typeface="Times New Roman" panose="02020603050405020304" charset="0"/>
            </a:endParaRPr>
          </a:p>
        </p:txBody>
      </p:sp>
      <p:sp>
        <p:nvSpPr>
          <p:cNvPr id="35" name="Text Box 34"/>
          <p:cNvSpPr txBox="1"/>
          <p:nvPr/>
        </p:nvSpPr>
        <p:spPr>
          <a:xfrm>
            <a:off x="-3255645" y="184848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Đặt hàng nhanh</a:t>
            </a:r>
            <a:endParaRPr lang="en-US" altLang="en-US" sz="2000">
              <a:solidFill>
                <a:schemeClr val="bg1"/>
              </a:solidFill>
              <a:latin typeface="Times New Roman" panose="02020603050405020304" charset="0"/>
              <a:cs typeface="Times New Roman" panose="02020603050405020304" charset="0"/>
            </a:endParaRPr>
          </a:p>
        </p:txBody>
      </p:sp>
      <p:sp>
        <p:nvSpPr>
          <p:cNvPr id="39" name="Text Box 38"/>
          <p:cNvSpPr txBox="1"/>
          <p:nvPr/>
        </p:nvSpPr>
        <p:spPr>
          <a:xfrm>
            <a:off x="12233275" y="1693545"/>
            <a:ext cx="6276340" cy="1476375"/>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Đặt lại" hoặc "Đặt hàng nhanh" trong lịch sử đơn hàng,</a:t>
            </a:r>
            <a:r>
              <a:rPr lang="vi-VN" altLang="en-US" sz="2000">
                <a:solidFill>
                  <a:schemeClr val="bg1"/>
                </a:solidFill>
                <a:latin typeface="Times New Roman" panose="02020603050405020304" charset="0"/>
                <a:cs typeface="Times New Roman" panose="02020603050405020304" charset="0"/>
              </a:rPr>
              <a:t>  khi xem lại đơn </a:t>
            </a:r>
            <a:r>
              <a:rPr lang="en-US" altLang="en-US" sz="2000">
                <a:solidFill>
                  <a:schemeClr val="bg1"/>
                </a:solidFill>
                <a:latin typeface="Times New Roman" panose="02020603050405020304" charset="0"/>
                <a:cs typeface="Times New Roman" panose="02020603050405020304" charset="0"/>
              </a:rPr>
              <a:t> giúp người dùng dễ dàng chọn lại các đơn trước đó.</a:t>
            </a:r>
            <a:endParaRPr lang="en-US" altLang="en-US" sz="2000">
              <a:solidFill>
                <a:schemeClr val="bg1"/>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3"/>
          <a:stretch>
            <a:fillRect/>
          </a:stretch>
        </p:blipFill>
        <p:spPr>
          <a:xfrm>
            <a:off x="337820" y="6857365"/>
            <a:ext cx="2052955" cy="4326255"/>
          </a:xfrm>
          <a:prstGeom prst="rect">
            <a:avLst/>
          </a:prstGeom>
        </p:spPr>
      </p:pic>
      <p:sp>
        <p:nvSpPr>
          <p:cNvPr id="6" name="Text Box 5"/>
          <p:cNvSpPr txBox="1"/>
          <p:nvPr/>
        </p:nvSpPr>
        <p:spPr>
          <a:xfrm>
            <a:off x="12686665" y="1228725"/>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8. Aesthetic and minimalist design (Thiết kế thẩm mỹ và tối giản)</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3521075" y="1875790"/>
            <a:ext cx="3256280" cy="425450"/>
          </a:xfrm>
          <a:prstGeom prst="rect">
            <a:avLst/>
          </a:prstGeom>
          <a:noFill/>
        </p:spPr>
        <p:txBody>
          <a:bodyPr wrap="square" rtlCol="0">
            <a:noAutofit/>
          </a:bodyPr>
          <a:p>
            <a:r>
              <a:rPr lang="vi-VN" altLang="en-US" sz="2000">
                <a:solidFill>
                  <a:schemeClr val="bg1"/>
                </a:solidFill>
                <a:latin typeface="Times New Roman" panose="02020603050405020304" charset="0"/>
                <a:cs typeface="Times New Roman" panose="02020603050405020304" charset="0"/>
              </a:rPr>
              <a:t> Chức năng q</a:t>
            </a:r>
            <a:r>
              <a:rPr lang="en-US" altLang="en-US" sz="2000">
                <a:solidFill>
                  <a:schemeClr val="bg1"/>
                </a:solidFill>
                <a:latin typeface="Times New Roman" panose="02020603050405020304" charset="0"/>
                <a:cs typeface="Times New Roman" panose="02020603050405020304" charset="0"/>
              </a:rPr>
              <a:t>uảng cáo</a:t>
            </a:r>
            <a:endParaRPr lang="en-US" altLang="en-US" sz="20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12456795" y="1995170"/>
            <a:ext cx="6276340" cy="3444875"/>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đề: Quảng cáo xuất hiện giữa các sản phẩm chính, gây ảnh hưởng đến trải nghiệm người dùng</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Giải pháp </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Giảm số lượng quảng cáo:</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Tập trung vào một khung quảng cáo:</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Tích hợp quảng cáo vào một vị trí cố định</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 tránh làm gián đoạn quá trình xem sản phẩm chính.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endParaRPr lang="en-US" altLang="en-US" sz="2000">
              <a:solidFill>
                <a:schemeClr val="bg1"/>
              </a:solidFill>
              <a:latin typeface="Times New Roman" panose="02020603050405020304" charset="0"/>
              <a:cs typeface="Times New Roman" panose="02020603050405020304" charset="0"/>
            </a:endParaRPr>
          </a:p>
        </p:txBody>
      </p:sp>
      <p:pic>
        <p:nvPicPr>
          <p:cNvPr id="9" name="Picture -2147482590" descr="z6187756981815_84ddf7759d5eec9b05ef737e9f09be3e"/>
          <p:cNvPicPr>
            <a:picLocks noChangeAspect="1"/>
          </p:cNvPicPr>
          <p:nvPr/>
        </p:nvPicPr>
        <p:blipFill>
          <a:blip r:embed="rId14"/>
          <a:stretch>
            <a:fillRect/>
          </a:stretch>
        </p:blipFill>
        <p:spPr>
          <a:xfrm>
            <a:off x="459105" y="7052310"/>
            <a:ext cx="2258060" cy="4233545"/>
          </a:xfrm>
          <a:prstGeom prst="rect">
            <a:avLst/>
          </a:prstGeom>
          <a:noFill/>
          <a:ln w="9525">
            <a:noFill/>
          </a:ln>
        </p:spPr>
      </p:pic>
      <p:sp>
        <p:nvSpPr>
          <p:cNvPr id="13" name="Text Box 12"/>
          <p:cNvSpPr txBox="1"/>
          <p:nvPr/>
        </p:nvSpPr>
        <p:spPr>
          <a:xfrm>
            <a:off x="12456795" y="1233170"/>
            <a:ext cx="118268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9. Help users recognize, diagnose, and recover from errors (Giúp người dùng nhận biết, ch</a:t>
            </a:r>
            <a:r>
              <a:rPr lang="en-US" altLang="en-US" sz="2400" u="heavy">
                <a:solidFill>
                  <a:schemeClr val="bg1"/>
                </a:solidFill>
                <a:latin typeface="Times New Roman" panose="02020603050405020304" charset="0"/>
                <a:cs typeface="Times New Roman" panose="02020603050405020304" charset="0"/>
              </a:rPr>
              <a:t>u</a:t>
            </a:r>
            <a:r>
              <a:rPr lang="en-US" altLang="en-US" sz="2400">
                <a:solidFill>
                  <a:schemeClr val="bg1"/>
                </a:solidFill>
                <a:latin typeface="Times New Roman" panose="02020603050405020304" charset="0"/>
                <a:cs typeface="Times New Roman" panose="02020603050405020304" charset="0"/>
              </a:rPr>
              <a:t>ẩn đ</a:t>
            </a:r>
            <a:r>
              <a:rPr lang="en-US" altLang="en-US" sz="2400">
                <a:solidFill>
                  <a:schemeClr val="bg1"/>
                </a:solidFill>
                <a:latin typeface="Times New Roman" panose="02020603050405020304" charset="0"/>
                <a:cs typeface="Times New Roman" panose="02020603050405020304" charset="0"/>
              </a:rPr>
              <a:t>oán và phục hồi lỗi)</a:t>
            </a:r>
            <a:endParaRPr lang="en-US" altLang="en-US" sz="2400">
              <a:solidFill>
                <a:schemeClr val="bg1"/>
              </a:solidFill>
              <a:latin typeface="Times New Roman" panose="02020603050405020304" charset="0"/>
              <a:cs typeface="Times New Roman" panose="02020603050405020304" charset="0"/>
            </a:endParaRPr>
          </a:p>
        </p:txBody>
      </p:sp>
      <p:sp>
        <p:nvSpPr>
          <p:cNvPr id="16" name="Text Box 15"/>
          <p:cNvSpPr txBox="1"/>
          <p:nvPr/>
        </p:nvSpPr>
        <p:spPr>
          <a:xfrm>
            <a:off x="-3255645" y="2178050"/>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Lỗi kết nối mạng</a:t>
            </a:r>
            <a:endParaRPr lang="en-US" altLang="en-US" sz="2000">
              <a:solidFill>
                <a:schemeClr val="bg1"/>
              </a:solidFill>
              <a:latin typeface="Times New Roman" panose="02020603050405020304" charset="0"/>
              <a:cs typeface="Times New Roman" panose="02020603050405020304" charset="0"/>
            </a:endParaRPr>
          </a:p>
        </p:txBody>
      </p:sp>
      <p:sp>
        <p:nvSpPr>
          <p:cNvPr id="18" name="Text Box 17"/>
          <p:cNvSpPr txBox="1"/>
          <p:nvPr/>
        </p:nvSpPr>
        <p:spPr>
          <a:xfrm>
            <a:off x="12252960" y="1995170"/>
            <a:ext cx="7495540" cy="4862195"/>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đ</a:t>
            </a:r>
            <a:r>
              <a:rPr lang="en-US" altLang="en-US" sz="2000">
                <a:solidFill>
                  <a:schemeClr val="bg1"/>
                </a:solidFill>
                <a:latin typeface="Times New Roman" panose="02020603050405020304" charset="0"/>
                <a:cs typeface="Times New Roman" panose="02020603050405020304" charset="0"/>
              </a:rPr>
              <a:t>ề:</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Thông báo lỗi đôi khi chung chung, không giúp ngư</a:t>
            </a:r>
            <a:r>
              <a:rPr lang="en-US" altLang="en-US" sz="2000">
                <a:solidFill>
                  <a:schemeClr val="bg1"/>
                </a:solidFill>
                <a:latin typeface="Times New Roman" panose="02020603050405020304" charset="0"/>
                <a:cs typeface="Times New Roman" panose="02020603050405020304" charset="0"/>
              </a:rPr>
              <a:t>ời dùng hiểu rõ nguyên nhân và cách khắc phục.</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Đề xuất: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Thông báo lỗi chi tiết: Cung cấp thông báo lỗi chi tiết, giải thích rõ</a:t>
            </a:r>
            <a:r>
              <a:rPr lang="en-US" altLang="en-US" sz="2000">
                <a:solidFill>
                  <a:schemeClr val="bg1"/>
                </a:solidFill>
                <a:latin typeface="Times New Roman" panose="02020603050405020304" charset="0"/>
                <a:cs typeface="Times New Roman" panose="02020603050405020304" charset="0"/>
              </a:rPr>
              <a:t> nguyên nhân gây ra lỗi.</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Hướng dẫn khắc phục: Hướng dẫn người dùng cách khắc phục lỗi, hoặc cung cấp các tùy chọn </a:t>
            </a:r>
            <a:r>
              <a:rPr lang="en-US" altLang="en-US" sz="2000">
                <a:solidFill>
                  <a:schemeClr val="bg1"/>
                </a:solidFill>
                <a:latin typeface="Times New Roman" panose="02020603050405020304" charset="0"/>
                <a:cs typeface="Times New Roman" panose="02020603050405020304" charset="0"/>
              </a:rPr>
              <a:t>để thử lại.</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Cung cấp liên kết hỗ trợ: thêm nút iên kết đến trung tâm hỗ trợ hoặc bộ phận chăm sóc khách hàng để </a:t>
            </a:r>
            <a:r>
              <a:rPr lang="en-US" altLang="en-US" sz="2000">
                <a:solidFill>
                  <a:schemeClr val="bg1"/>
                </a:solidFill>
                <a:latin typeface="Times New Roman" panose="02020603050405020304" charset="0"/>
                <a:cs typeface="Times New Roman" panose="02020603050405020304" charset="0"/>
              </a:rPr>
              <a:t>được hỗ trợ thêm</a:t>
            </a:r>
            <a:endParaRPr lang="en-US" altLang="en-US" sz="2000">
              <a:solidFill>
                <a:schemeClr val="bg1"/>
              </a:solidFill>
              <a:latin typeface="Times New Roman" panose="02020603050405020304" charset="0"/>
              <a:cs typeface="Times New Roman" panose="02020603050405020304" charset="0"/>
            </a:endParaRPr>
          </a:p>
        </p:txBody>
      </p:sp>
      <p:pic>
        <p:nvPicPr>
          <p:cNvPr id="20" name="Picture -2147482585" descr="Ảnh chụp màn hình 2025-01-01 211728"/>
          <p:cNvPicPr>
            <a:picLocks noChangeAspect="1"/>
          </p:cNvPicPr>
          <p:nvPr/>
        </p:nvPicPr>
        <p:blipFill>
          <a:blip r:embed="rId15"/>
          <a:stretch>
            <a:fillRect/>
          </a:stretch>
        </p:blipFill>
        <p:spPr>
          <a:xfrm>
            <a:off x="337820" y="7486015"/>
            <a:ext cx="1897380" cy="3515995"/>
          </a:xfrm>
          <a:prstGeom prst="rect">
            <a:avLst/>
          </a:prstGeom>
          <a:noFill/>
          <a:ln w="9525">
            <a:noFill/>
          </a:ln>
        </p:spPr>
      </p:pic>
      <p:sp>
        <p:nvSpPr>
          <p:cNvPr id="21" name="Text Box 20"/>
          <p:cNvSpPr txBox="1"/>
          <p:nvPr/>
        </p:nvSpPr>
        <p:spPr>
          <a:xfrm>
            <a:off x="-12091670" y="1228725"/>
            <a:ext cx="1182687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Help and documentation</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(Trợ giúp và tài liệu)</a:t>
            </a:r>
            <a:endParaRPr lang="en-US" altLang="en-US" sz="2400">
              <a:solidFill>
                <a:schemeClr val="bg1"/>
              </a:solidFill>
              <a:latin typeface="Times New Roman" panose="02020603050405020304" charset="0"/>
              <a:cs typeface="Times New Roman" panose="02020603050405020304" charset="0"/>
            </a:endParaRPr>
          </a:p>
        </p:txBody>
      </p:sp>
      <p:sp>
        <p:nvSpPr>
          <p:cNvPr id="22" name="Text Box 21"/>
          <p:cNvSpPr txBox="1"/>
          <p:nvPr/>
        </p:nvSpPr>
        <p:spPr>
          <a:xfrm>
            <a:off x="-3430270" y="206311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Trung tâm hỗ trợ</a:t>
            </a:r>
            <a:endParaRPr lang="en-US" altLang="en-US" sz="2000">
              <a:solidFill>
                <a:schemeClr val="bg1"/>
              </a:solidFill>
              <a:latin typeface="Times New Roman" panose="02020603050405020304" charset="0"/>
              <a:cs typeface="Times New Roman" panose="02020603050405020304" charset="0"/>
            </a:endParaRPr>
          </a:p>
        </p:txBody>
      </p:sp>
      <p:pic>
        <p:nvPicPr>
          <p:cNvPr id="23" name="Picture -2147482594" descr="z6187774673798_1d3d287fcb25c81176a79ae1e424168b"/>
          <p:cNvPicPr>
            <a:picLocks noChangeAspect="1"/>
          </p:cNvPicPr>
          <p:nvPr/>
        </p:nvPicPr>
        <p:blipFill>
          <a:blip r:embed="rId16"/>
          <a:stretch>
            <a:fillRect/>
          </a:stretch>
        </p:blipFill>
        <p:spPr>
          <a:xfrm>
            <a:off x="-2654935" y="2316480"/>
            <a:ext cx="2268855" cy="3738245"/>
          </a:xfrm>
          <a:prstGeom prst="rect">
            <a:avLst/>
          </a:prstGeom>
          <a:noFill/>
          <a:ln w="9525">
            <a:noFill/>
          </a:ln>
        </p:spPr>
      </p:pic>
      <p:sp>
        <p:nvSpPr>
          <p:cNvPr id="26" name="Text Box 25"/>
          <p:cNvSpPr txBox="1"/>
          <p:nvPr/>
        </p:nvSpPr>
        <p:spPr>
          <a:xfrm>
            <a:off x="12365990" y="2017395"/>
            <a:ext cx="7495540" cy="4165600"/>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Khả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tìm kiếm thông tin trong trung tâm hỗ trợ có thể cải thiện.</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xuất: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Cải thiện tìm kiếm: Tối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u hóa khả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tìm kiếm trong trung tâm hỗ trợ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dễ dàng tìm thấy thông tin cần thiết.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Sắp xếp thông tin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Sắp xếp thông tin trong trung tâm hỗ trợ theo chủ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dễ tìm kiếm.</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FAQ: Cung cấp danh sách các câu hỏi th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ờng gặp (FAQ)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giải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áp nhanh các thắc mắc của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p:txBody>
      </p:sp>
      <p:sp>
        <p:nvSpPr>
          <p:cNvPr id="32" name="Text Box 31"/>
          <p:cNvSpPr txBox="1"/>
          <p:nvPr/>
        </p:nvSpPr>
        <p:spPr>
          <a:xfrm>
            <a:off x="285115" y="92075"/>
            <a:ext cx="6623050" cy="645160"/>
          </a:xfrm>
          <a:prstGeom prst="rect">
            <a:avLst/>
          </a:prstGeom>
        </p:spPr>
        <p:txBody>
          <a:bodyPr wrap="square">
            <a:spAutoFit/>
          </a:bodyPr>
          <a:p>
            <a:pPr marL="0" indent="0" algn="just" defTabSz="266700">
              <a:lnSpc>
                <a:spcPct val="150000"/>
              </a:lnSpc>
              <a:spcBef>
                <a:spcPct val="0"/>
              </a:spcBef>
              <a:spcAft>
                <a:spcPct val="0"/>
              </a:spcAft>
            </a:pPr>
            <a:r>
              <a:rPr lang="en-US" altLang="en-US" sz="2400" b="1">
                <a:solidFill>
                  <a:schemeClr val="bg1"/>
                </a:solidFill>
                <a:latin typeface="Segoe UI Black" panose="020B0A02040204020203" charset="0"/>
                <a:ea typeface="Times New Roman" panose="02020603050405020304"/>
                <a:cs typeface="Segoe UI Black" panose="020B0A02040204020203" charset="0"/>
              </a:rPr>
              <a:t>KẾT LUẬN V</a:t>
            </a:r>
            <a:r>
              <a:rPr lang="en-US" altLang="en-US" sz="2400" b="1">
                <a:solidFill>
                  <a:schemeClr val="bg1"/>
                </a:solidFill>
                <a:latin typeface="Segoe UI Black" panose="020B0A02040204020203" charset="0"/>
                <a:ea typeface="Times New Roman" panose="02020603050405020304"/>
                <a:cs typeface="Segoe UI Black" panose="020B0A02040204020203" charset="0"/>
              </a:rPr>
              <a:t>À</a:t>
            </a:r>
            <a:r>
              <a:rPr lang="en-US" altLang="en-US" sz="2400" b="1">
                <a:solidFill>
                  <a:schemeClr val="bg1"/>
                </a:solidFill>
                <a:latin typeface="Segoe UI Black" panose="020B0A02040204020203" charset="0"/>
                <a:ea typeface="Times New Roman" panose="02020603050405020304"/>
                <a:cs typeface="Segoe UI Black" panose="020B0A02040204020203" charset="0"/>
              </a:rPr>
              <a:t> H</a:t>
            </a:r>
            <a:r>
              <a:rPr lang="en-US" altLang="en-US" sz="2400" b="1">
                <a:solidFill>
                  <a:schemeClr val="bg1"/>
                </a:solidFill>
                <a:latin typeface="Segoe UI Black" panose="020B0A02040204020203" charset="0"/>
                <a:ea typeface="Times New Roman" panose="02020603050405020304"/>
                <a:cs typeface="Segoe UI Black" panose="020B0A02040204020203" charset="0"/>
              </a:rPr>
              <a:t>Ư</a:t>
            </a:r>
            <a:r>
              <a:rPr lang="en-US" altLang="en-US" sz="2400" b="1">
                <a:solidFill>
                  <a:schemeClr val="bg1"/>
                </a:solidFill>
                <a:latin typeface="Segoe UI Black" panose="020B0A02040204020203" charset="0"/>
                <a:ea typeface="Times New Roman" panose="02020603050405020304"/>
                <a:cs typeface="Segoe UI Black" panose="020B0A02040204020203" charset="0"/>
              </a:rPr>
              <a:t>ỚNG PH</a:t>
            </a:r>
            <a:r>
              <a:rPr lang="en-US" altLang="en-US" sz="2400" b="1">
                <a:solidFill>
                  <a:schemeClr val="bg1"/>
                </a:solidFill>
                <a:latin typeface="Segoe UI Black" panose="020B0A02040204020203" charset="0"/>
                <a:ea typeface="Times New Roman" panose="02020603050405020304"/>
                <a:cs typeface="Segoe UI Black" panose="020B0A02040204020203" charset="0"/>
              </a:rPr>
              <a:t>Á</a:t>
            </a:r>
            <a:r>
              <a:rPr lang="en-US" altLang="en-US" sz="2400" b="1">
                <a:solidFill>
                  <a:schemeClr val="bg1"/>
                </a:solidFill>
                <a:latin typeface="Segoe UI Black" panose="020B0A02040204020203" charset="0"/>
                <a:ea typeface="Times New Roman" panose="02020603050405020304"/>
                <a:cs typeface="Segoe UI Black" panose="020B0A02040204020203" charset="0"/>
              </a:rPr>
              <a:t>T TRIỂN</a:t>
            </a:r>
            <a:endParaRPr lang="en-US" altLang="en-US" sz="2400" b="1">
              <a:solidFill>
                <a:schemeClr val="bg1"/>
              </a:solidFill>
              <a:latin typeface="Segoe UI Black" panose="020B0A02040204020203" charset="0"/>
              <a:ea typeface="Times New Roman" panose="02020603050405020304"/>
              <a:cs typeface="Segoe UI Black" panose="020B0A02040204020203" charset="0"/>
            </a:endParaRPr>
          </a:p>
        </p:txBody>
      </p:sp>
      <p:sp>
        <p:nvSpPr>
          <p:cNvPr id="34" name="Text Box 33"/>
          <p:cNvSpPr txBox="1"/>
          <p:nvPr/>
        </p:nvSpPr>
        <p:spPr>
          <a:xfrm>
            <a:off x="12365990" y="737235"/>
            <a:ext cx="11906885" cy="193802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Trong quá trình thực hiện đồ án</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ạt </a:t>
            </a:r>
            <a:r>
              <a:rPr lang="en-US" altLang="en-US" sz="2000">
                <a:solidFill>
                  <a:schemeClr val="bg1"/>
                </a:solidFill>
                <a:latin typeface="Times New Roman" panose="02020603050405020304" charset="0"/>
                <a:cs typeface="Times New Roman" panose="02020603050405020304" charset="0"/>
              </a:rPr>
              <a:t>đư</a:t>
            </a:r>
            <a:r>
              <a:rPr lang="en-US" altLang="en-US" sz="2000">
                <a:solidFill>
                  <a:schemeClr val="bg1"/>
                </a:solidFill>
                <a:latin typeface="Times New Roman" panose="02020603050405020304" charset="0"/>
                <a:cs typeface="Times New Roman" panose="02020603050405020304" charset="0"/>
              </a:rPr>
              <a:t>ợc các kết quả</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b="1">
                <a:solidFill>
                  <a:schemeClr val="bg1"/>
                </a:solidFill>
                <a:latin typeface="Times New Roman" panose="02020603050405020304" charset="0"/>
                <a:cs typeface="Times New Roman" panose="02020603050405020304" charset="0"/>
              </a:rPr>
              <a:t>Đánh giá các tính n</a:t>
            </a:r>
            <a:r>
              <a:rPr lang="en-US" altLang="en-US" sz="2000" b="1">
                <a:solidFill>
                  <a:schemeClr val="bg1"/>
                </a:solidFill>
                <a:latin typeface="Times New Roman" panose="02020603050405020304" charset="0"/>
                <a:cs typeface="Times New Roman" panose="02020603050405020304" charset="0"/>
              </a:rPr>
              <a:t>ăng cốt lõi</a:t>
            </a:r>
            <a:r>
              <a:rPr lang="vi-VN" altLang="en-US" sz="2000">
                <a:solidFill>
                  <a:schemeClr val="bg1"/>
                </a:solidFill>
                <a:latin typeface="Times New Roman" panose="02020603050405020304" charset="0"/>
                <a:cs typeface="Times New Roman" panose="02020603050405020304" charset="0"/>
              </a:rPr>
              <a:t> :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xe,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ồ </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 quản l</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và thanh toán.</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Các chức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này hoạt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ộng ổn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ịnh,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áp ứng tốt nhu cầu sử dụng và mang lại trải nghiệm m</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ợt mà cho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p:txBody>
      </p:sp>
      <p:sp>
        <p:nvSpPr>
          <p:cNvPr id="28" name="Text Box 27"/>
          <p:cNvSpPr txBox="1"/>
          <p:nvPr/>
        </p:nvSpPr>
        <p:spPr>
          <a:xfrm>
            <a:off x="12233275" y="2844800"/>
            <a:ext cx="11929745" cy="1476375"/>
          </a:xfrm>
          <a:prstGeom prst="rect">
            <a:avLst/>
          </a:prstGeom>
          <a:noFill/>
        </p:spPr>
        <p:txBody>
          <a:bodyPr wrap="square" rtlCol="0">
            <a:spAutoFit/>
          </a:bodyPr>
          <a:p>
            <a:pPr>
              <a:lnSpc>
                <a:spcPct val="150000"/>
              </a:lnSpc>
            </a:pPr>
            <a:r>
              <a:rPr lang="en-US" altLang="en-US" sz="2000" b="1">
                <a:solidFill>
                  <a:schemeClr val="bg1"/>
                </a:solidFill>
                <a:latin typeface="Times New Roman" panose="02020603050405020304" charset="0"/>
                <a:cs typeface="Times New Roman" panose="02020603050405020304" charset="0"/>
              </a:rPr>
              <a:t>Cải thiện trải nghiệm ng</a:t>
            </a:r>
            <a:r>
              <a:rPr lang="en-US" altLang="en-US" sz="2000" b="1">
                <a:solidFill>
                  <a:schemeClr val="bg1"/>
                </a:solidFill>
                <a:latin typeface="Times New Roman" panose="02020603050405020304" charset="0"/>
                <a:cs typeface="Times New Roman" panose="02020603050405020304" charset="0"/>
              </a:rPr>
              <a:t>ư</a:t>
            </a:r>
            <a:r>
              <a:rPr lang="en-US" altLang="en-US" sz="2000" b="1">
                <a:solidFill>
                  <a:schemeClr val="bg1"/>
                </a:solidFill>
                <a:latin typeface="Times New Roman" panose="02020603050405020304" charset="0"/>
                <a:cs typeface="Times New Roman" panose="02020603050405020304" charset="0"/>
              </a:rPr>
              <a:t>ời dùng:</a:t>
            </a:r>
            <a:endParaRPr lang="en-US" altLang="en-US" sz="2000" b="1">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Hiển thị trạng thái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theo thời gian thực giúp giảm thiểu sự chờ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ợi và t</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sự hài lòng.</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Tính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gợi </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ịa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iểm giúp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thao tác nhanh hơn và thuận tiện hơn.</a:t>
            </a:r>
            <a:endParaRPr lang="en-US" altLang="en-US" sz="2000">
              <a:solidFill>
                <a:schemeClr val="bg1"/>
              </a:solidFill>
              <a:latin typeface="Times New Roman" panose="02020603050405020304" charset="0"/>
              <a:cs typeface="Times New Roman" panose="02020603050405020304" charset="0"/>
            </a:endParaRPr>
          </a:p>
        </p:txBody>
      </p:sp>
      <p:sp>
        <p:nvSpPr>
          <p:cNvPr id="29" name="Text Box 28"/>
          <p:cNvSpPr txBox="1"/>
          <p:nvPr/>
        </p:nvSpPr>
        <p:spPr>
          <a:xfrm>
            <a:off x="12192000" y="4427855"/>
            <a:ext cx="11568430" cy="1476375"/>
          </a:xfrm>
          <a:prstGeom prst="rect">
            <a:avLst/>
          </a:prstGeom>
          <a:noFill/>
        </p:spPr>
        <p:txBody>
          <a:bodyPr wrap="square" rtlCol="0">
            <a:spAutoFit/>
          </a:bodyPr>
          <a:p>
            <a:pPr>
              <a:lnSpc>
                <a:spcPct val="150000"/>
              </a:lnSpc>
            </a:pPr>
            <a:r>
              <a:rPr lang="en-US" altLang="en-US" sz="2000" b="1">
                <a:solidFill>
                  <a:schemeClr val="bg1"/>
                </a:solidFill>
                <a:latin typeface="Times New Roman" panose="02020603050405020304" charset="0"/>
                <a:cs typeface="Times New Roman" panose="02020603050405020304" charset="0"/>
              </a:rPr>
              <a:t>Đ</a:t>
            </a:r>
            <a:r>
              <a:rPr lang="en-US" altLang="en-US" sz="2000" b="1">
                <a:solidFill>
                  <a:schemeClr val="bg1"/>
                </a:solidFill>
                <a:latin typeface="Times New Roman" panose="02020603050405020304" charset="0"/>
                <a:cs typeface="Times New Roman" panose="02020603050405020304" charset="0"/>
              </a:rPr>
              <a:t>ánh giá dựa trên nguyên tắc heuristic:</a:t>
            </a:r>
            <a:endParaRPr lang="en-US" altLang="en-US" sz="2000" b="1">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Hệ thống </a:t>
            </a:r>
            <a:r>
              <a:rPr lang="en-US" altLang="en-US" sz="2000">
                <a:solidFill>
                  <a:schemeClr val="bg1"/>
                </a:solidFill>
                <a:latin typeface="Times New Roman" panose="02020603050405020304" charset="0"/>
                <a:cs typeface="Times New Roman" panose="02020603050405020304" charset="0"/>
              </a:rPr>
              <a:t>đư</a:t>
            </a:r>
            <a:r>
              <a:rPr lang="en-US" altLang="en-US" sz="2000">
                <a:solidFill>
                  <a:schemeClr val="bg1"/>
                </a:solidFill>
                <a:latin typeface="Times New Roman" panose="02020603050405020304" charset="0"/>
                <a:cs typeface="Times New Roman" panose="02020603050405020304" charset="0"/>
              </a:rPr>
              <a:t>ợc kiểm tra dựa trên các nguyên tắc của Jakob Nielsen, với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iểm số cao trong các tiêu chí nh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 hiển thị trạng thái hệ thống, tính nhất quán, và khả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ng</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 ngừa lỗi</a:t>
            </a:r>
            <a:endParaRPr lang="en-US" altLang="en-US" sz="2000">
              <a:solidFill>
                <a:schemeClr val="bg1"/>
              </a:solidFill>
              <a:latin typeface="Times New Roman" panose="02020603050405020304" charset="0"/>
              <a:cs typeface="Times New Roman" panose="02020603050405020304" charset="0"/>
            </a:endParaRPr>
          </a:p>
        </p:txBody>
      </p:sp>
      <p:sp>
        <p:nvSpPr>
          <p:cNvPr id="30" name="Text Box 29"/>
          <p:cNvSpPr txBox="1"/>
          <p:nvPr/>
        </p:nvSpPr>
        <p:spPr>
          <a:xfrm>
            <a:off x="337820" y="922020"/>
            <a:ext cx="4064000" cy="398780"/>
          </a:xfrm>
          <a:prstGeom prst="rect">
            <a:avLst/>
          </a:prstGeom>
          <a:noFill/>
        </p:spPr>
        <p:txBody>
          <a:bodyPr wrap="square" rtlCol="0">
            <a:spAutoFit/>
          </a:bodyPr>
          <a:p>
            <a:r>
              <a:rPr lang="en-US" altLang="en-US" sz="2000">
                <a:solidFill>
                  <a:schemeClr val="bg1"/>
                </a:solidFill>
                <a:latin typeface="Segoe UI Black" panose="020B0A02040204020203" charset="0"/>
                <a:cs typeface="Segoe UI Black" panose="020B0A02040204020203" charset="0"/>
              </a:rPr>
              <a:t> H</a:t>
            </a:r>
            <a:r>
              <a:rPr lang="" altLang="en-US" sz="2000">
                <a:solidFill>
                  <a:schemeClr val="bg1"/>
                </a:solidFill>
                <a:latin typeface="Segoe UI Black" panose="020B0A02040204020203" charset="0"/>
                <a:cs typeface="Segoe UI Black" panose="020B0A02040204020203" charset="0"/>
              </a:rPr>
              <a:t>ư</a:t>
            </a:r>
            <a:r>
              <a:rPr lang="en-US" altLang="en-US" sz="2000">
                <a:solidFill>
                  <a:schemeClr val="bg1"/>
                </a:solidFill>
                <a:latin typeface="Segoe UI Black" panose="020B0A02040204020203" charset="0"/>
                <a:cs typeface="Segoe UI Black" panose="020B0A02040204020203" charset="0"/>
              </a:rPr>
              <a:t>ớng phát triển</a:t>
            </a:r>
            <a:endParaRPr lang="en-US" altLang="en-US" sz="2000">
              <a:solidFill>
                <a:schemeClr val="bg1"/>
              </a:solidFill>
              <a:latin typeface="Segoe UI Black" panose="020B0A02040204020203" charset="0"/>
              <a:cs typeface="Segoe UI Black" panose="020B0A02040204020203" charset="0"/>
            </a:endParaRPr>
          </a:p>
        </p:txBody>
      </p:sp>
      <p:sp>
        <p:nvSpPr>
          <p:cNvPr id="36" name="Text Box 35"/>
          <p:cNvSpPr txBox="1"/>
          <p:nvPr/>
        </p:nvSpPr>
        <p:spPr>
          <a:xfrm>
            <a:off x="459105" y="1459865"/>
            <a:ext cx="9777095" cy="3733165"/>
          </a:xfrm>
          <a:prstGeom prst="rect">
            <a:avLst/>
          </a:prstGeom>
          <a:noFill/>
        </p:spPr>
        <p:txBody>
          <a:bodyPr wrap="square" rtlCol="0">
            <a:noAutofit/>
          </a:bodyPr>
          <a:p>
            <a:pPr marL="457200" indent="-457200">
              <a:lnSpc>
                <a:spcPct val="150000"/>
              </a:lnSpc>
              <a:buAutoNum type="arabicPeriod"/>
            </a:pPr>
            <a:r>
              <a:rPr lang="en-US" altLang="en-US" sz="2000">
                <a:solidFill>
                  <a:schemeClr val="bg1"/>
                </a:solidFill>
                <a:latin typeface="Times New Roman" panose="02020603050405020304" charset="0"/>
                <a:cs typeface="Times New Roman" panose="02020603050405020304" charset="0"/>
              </a:rPr>
              <a:t>Nâng cao chất l</a:t>
            </a:r>
            <a:r>
              <a:rPr lang=""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ợng giao diện hệ thống </a:t>
            </a:r>
            <a:r>
              <a:rPr lang=""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xe và giao diện </a:t>
            </a:r>
            <a:r>
              <a:rPr lang=""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ạt hàng </a:t>
            </a:r>
            <a:endParaRPr lang="en-US" altLang="en-US" sz="2000">
              <a:solidFill>
                <a:schemeClr val="bg1"/>
              </a:solidFill>
              <a:latin typeface="Times New Roman" panose="02020603050405020304" charset="0"/>
              <a:cs typeface="Times New Roman" panose="02020603050405020304" charset="0"/>
            </a:endParaRPr>
          </a:p>
          <a:p>
            <a:pPr marL="457200" indent="-457200">
              <a:lnSpc>
                <a:spcPct val="150000"/>
              </a:lnSpc>
              <a:buAutoNum type="arabicPeriod"/>
            </a:pPr>
            <a:r>
              <a:rPr lang="vi-VN" altLang="en-US" sz="2000">
                <a:solidFill>
                  <a:schemeClr val="bg1"/>
                </a:solidFill>
                <a:latin typeface="Times New Roman" panose="02020603050405020304" charset="0"/>
                <a:cs typeface="Times New Roman" panose="02020603050405020304" charset="0"/>
                <a:sym typeface="+mn-ea"/>
              </a:rPr>
              <a:t>N</a:t>
            </a:r>
            <a:r>
              <a:rPr lang="en-US" altLang="en-US" sz="2000">
                <a:solidFill>
                  <a:schemeClr val="bg1"/>
                </a:solidFill>
                <a:latin typeface="Times New Roman" panose="02020603050405020304" charset="0"/>
                <a:cs typeface="Times New Roman" panose="02020603050405020304" charset="0"/>
                <a:sym typeface="+mn-ea"/>
              </a:rPr>
              <a:t>âng cao c</a:t>
            </a:r>
            <a:r>
              <a:rPr lang="en-US" altLang="en-US" sz="2000">
                <a:solidFill>
                  <a:schemeClr val="bg1"/>
                </a:solidFill>
                <a:latin typeface="Times New Roman" panose="02020603050405020304" charset="0"/>
                <a:cs typeface="Times New Roman" panose="02020603050405020304" charset="0"/>
              </a:rPr>
              <a:t>át triển tính n</a:t>
            </a:r>
            <a:r>
              <a:rPr lang=""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cá nhân hóa:</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Tạo giao diện tùy chỉnh cho từng ng</a:t>
            </a:r>
            <a:r>
              <a:rPr lang=""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dựa trên thói quen sử dụng.</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Cung cấp tùy chọn cài </a:t>
            </a:r>
            <a:r>
              <a:rPr lang=""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nâng cao </a:t>
            </a:r>
            <a:r>
              <a:rPr lang=""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ng</a:t>
            </a:r>
            <a:r>
              <a:rPr lang=""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a:t>
            </a:r>
            <a:r>
              <a:rPr lang=""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iều chỉnh theo nhu cầu cá nhân.</a:t>
            </a:r>
            <a:endParaRPr lang="en-US" altLang="en-US" sz="2000">
              <a:solidFill>
                <a:schemeClr val="bg1"/>
              </a:solidFill>
              <a:latin typeface="Times New Roman" panose="02020603050405020304" charset="0"/>
              <a:cs typeface="Times New Roman" panose="02020603050405020304" charset="0"/>
            </a:endParaRPr>
          </a:p>
          <a:p>
            <a:pPr indent="0">
              <a:lnSpc>
                <a:spcPct val="150000"/>
              </a:lnSpc>
              <a:buNone/>
            </a:pPr>
            <a:r>
              <a:rPr lang="vi-VN" altLang="en-US" sz="2000">
                <a:solidFill>
                  <a:schemeClr val="bg1"/>
                </a:solidFill>
                <a:latin typeface="Times New Roman" panose="02020603050405020304" charset="0"/>
                <a:cs typeface="Times New Roman" panose="02020603050405020304" charset="0"/>
              </a:rPr>
              <a:t>3.    </a:t>
            </a:r>
            <a:r>
              <a:rPr lang="en-US" altLang="en-US" sz="2000">
                <a:solidFill>
                  <a:schemeClr val="bg1"/>
                </a:solidFill>
                <a:latin typeface="Times New Roman" panose="02020603050405020304" charset="0"/>
                <a:cs typeface="Times New Roman" panose="02020603050405020304" charset="0"/>
              </a:rPr>
              <a:t>Cải thiện hệ thống thông báo:</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Tích hợp hệ thống thông báo chi tiết và thời gian thực hơn, giúp ng</a:t>
            </a:r>
            <a:r>
              <a:rPr lang=""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nhận biết r</a:t>
            </a:r>
            <a:r>
              <a:rPr lang=""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nguyên nhân lỗi và các b</a:t>
            </a:r>
            <a:r>
              <a:rPr lang=""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ớc khắc phục.</a:t>
            </a:r>
            <a:endParaRPr lang="en-US" altLang="en-US" sz="2000">
              <a:solidFill>
                <a:schemeClr val="bg1"/>
              </a:solidFill>
              <a:latin typeface="Times New Roman" panose="02020603050405020304" charset="0"/>
              <a:cs typeface="Times New Roman" panose="02020603050405020304" charset="0"/>
            </a:endParaRPr>
          </a:p>
          <a:p>
            <a:pPr>
              <a:lnSpc>
                <a:spcPct val="150000"/>
              </a:lnSpc>
            </a:pPr>
            <a:endParaRPr lang="en-US" altLang="en-US" sz="2000">
              <a:solidFill>
                <a:schemeClr val="bg1"/>
              </a:solidFill>
              <a:latin typeface="Times New Roman" panose="02020603050405020304" charset="0"/>
              <a:cs typeface="Times New Roman" panose="02020603050405020304" charset="0"/>
            </a:endParaRPr>
          </a:p>
        </p:txBody>
      </p:sp>
      <p:sp>
        <p:nvSpPr>
          <p:cNvPr id="40" name="Text Box 39"/>
          <p:cNvSpPr txBox="1"/>
          <p:nvPr/>
        </p:nvSpPr>
        <p:spPr>
          <a:xfrm>
            <a:off x="12365990" y="1459865"/>
            <a:ext cx="7769860" cy="286131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về tốc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ộ và thông tin: Tốc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ộ tải thông tin còn chậm, thông báo trạng thái không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ủ chi tiết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vi-VN" altLang="en-US" sz="2000">
                <a:solidFill>
                  <a:schemeClr val="bg1"/>
                </a:solidFill>
                <a:latin typeface="Times New Roman" panose="02020603050405020304" charset="0"/>
                <a:cs typeface="Times New Roman" panose="02020603050405020304" charset="0"/>
              </a:rPr>
              <a:t>Thiếu Thông tin phát sinh các khoảng </a:t>
            </a:r>
            <a:r>
              <a:rPr lang="vi-VN" altLang="en-US" sz="2000">
                <a:solidFill>
                  <a:schemeClr val="bg1"/>
                </a:solidFill>
                <a:latin typeface="Times New Roman" panose="02020603050405020304" charset="0"/>
                <a:cs typeface="Times New Roman" panose="02020603050405020304" charset="0"/>
              </a:rPr>
              <a:t>phí </a:t>
            </a:r>
            <a:endParaRPr lang="vi-VN" altLang="en-US" sz="2000">
              <a:solidFill>
                <a:schemeClr val="bg1"/>
              </a:solidFill>
              <a:latin typeface="Times New Roman" panose="02020603050405020304" charset="0"/>
              <a:cs typeface="Times New Roman" panose="02020603050405020304" charset="0"/>
            </a:endParaRPr>
          </a:p>
          <a:p>
            <a:pPr>
              <a:lnSpc>
                <a:spcPct val="150000"/>
              </a:lnSpc>
            </a:pPr>
            <a:r>
              <a:rPr lang="vi-VN" altLang="en-US" sz="2000">
                <a:solidFill>
                  <a:schemeClr val="bg1"/>
                </a:solidFill>
                <a:latin typeface="Times New Roman" panose="02020603050405020304" charset="0"/>
                <a:cs typeface="Times New Roman" panose="02020603050405020304" charset="0"/>
              </a:rPr>
              <a:t>Thông báo lỗi chung chung </a:t>
            </a:r>
            <a:endParaRPr lang="vi-VN" altLang="en-US" sz="2000">
              <a:solidFill>
                <a:schemeClr val="bg1"/>
              </a:solidFill>
              <a:latin typeface="Times New Roman" panose="02020603050405020304" charset="0"/>
              <a:cs typeface="Times New Roman" panose="02020603050405020304" charset="0"/>
            </a:endParaRPr>
          </a:p>
          <a:p>
            <a:pPr>
              <a:lnSpc>
                <a:spcPct val="150000"/>
              </a:lnSpc>
            </a:pPr>
            <a:r>
              <a:rPr lang="vi-VN" altLang="en-US" sz="2000">
                <a:solidFill>
                  <a:schemeClr val="bg1"/>
                </a:solidFill>
                <a:latin typeface="Times New Roman" panose="02020603050405020304" charset="0"/>
                <a:cs typeface="Times New Roman" panose="02020603050405020304" charset="0"/>
              </a:rPr>
              <a:t>Còn nhiều quảng cáo giữa các nội </a:t>
            </a:r>
            <a:r>
              <a:rPr lang="vi-VN" altLang="en-US" sz="2000">
                <a:solidFill>
                  <a:schemeClr val="bg1"/>
                </a:solidFill>
                <a:latin typeface="Times New Roman" panose="02020603050405020304" charset="0"/>
                <a:cs typeface="Times New Roman" panose="02020603050405020304" charset="0"/>
              </a:rPr>
              <a:t>dung</a:t>
            </a:r>
            <a:endParaRPr lang="vi-VN" altLang="en-US" sz="2000">
              <a:solidFill>
                <a:schemeClr val="bg1"/>
              </a:solidFill>
              <a:latin typeface="Times New Roman" panose="02020603050405020304" charset="0"/>
              <a:cs typeface="Times New Roman" panose="02020603050405020304" charset="0"/>
            </a:endParaRPr>
          </a:p>
          <a:p>
            <a:pPr>
              <a:lnSpc>
                <a:spcPct val="150000"/>
              </a:lnSpc>
            </a:pPr>
            <a:r>
              <a:rPr lang="vi-VN" altLang="en-US" sz="2000">
                <a:solidFill>
                  <a:schemeClr val="bg1"/>
                </a:solidFill>
                <a:latin typeface="Times New Roman" panose="02020603050405020304" charset="0"/>
                <a:cs typeface="Times New Roman" panose="02020603050405020304" charset="0"/>
              </a:rPr>
              <a:t>Thông tin phản hồi còn </a:t>
            </a:r>
            <a:r>
              <a:rPr lang="vi-VN" altLang="en-US" sz="2000">
                <a:solidFill>
                  <a:schemeClr val="bg1"/>
                </a:solidFill>
                <a:latin typeface="Times New Roman" panose="02020603050405020304" charset="0"/>
                <a:cs typeface="Times New Roman" panose="02020603050405020304" charset="0"/>
              </a:rPr>
              <a:t>chậm  </a:t>
            </a:r>
            <a:endParaRPr lang="vi-VN" altLang="en-US" sz="20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ĐÍCH NGHIÊN CỨU</a:t>
            </a:r>
            <a:endParaRPr lang="en-US" altLang="en-US" sz="2800">
              <a:solidFill>
                <a:schemeClr val="bg1"/>
              </a:solidFill>
              <a:latin typeface="Segoe UI Black" panose="020B0A02040204020203" charset="0"/>
              <a:cs typeface="Segoe UI Black" panose="020B0A02040204020203" charset="0"/>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ĐỐI TƯỢNG VÀ PHẠM VI NGHIÊN CỨU</a:t>
            </a:r>
            <a:endParaRPr lang="en-US" altLang="en-US" sz="2400">
              <a:solidFill>
                <a:schemeClr val="bg1"/>
              </a:solidFill>
              <a:latin typeface="Segoe UI Black" panose="020B0A02040204020203" charset="0"/>
              <a:cs typeface="Segoe UI Black" panose="020B0A02040204020203"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Đánh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7" name="Text Box 26"/>
          <p:cNvSpPr txBox="1"/>
          <p:nvPr/>
        </p:nvSpPr>
        <p:spPr>
          <a:xfrm>
            <a:off x="294005" y="-52197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31" name="Text Box 30"/>
          <p:cNvSpPr txBox="1"/>
          <p:nvPr/>
        </p:nvSpPr>
        <p:spPr>
          <a:xfrm>
            <a:off x="285115" y="-460375"/>
            <a:ext cx="561784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HIỆN THỰC HÓA NGHIÊN CỨU</a:t>
            </a:r>
            <a:endParaRPr lang="en-US" altLang="en-US" sz="2400">
              <a:solidFill>
                <a:schemeClr val="bg1"/>
              </a:solidFill>
              <a:latin typeface="Segoe UI Black" panose="020B0A02040204020203" charset="0"/>
              <a:cs typeface="Segoe UI Black" panose="020B0A02040204020203" charset="0"/>
            </a:endParaRPr>
          </a:p>
        </p:txBody>
      </p:sp>
      <p:sp>
        <p:nvSpPr>
          <p:cNvPr id="12" name="Text Box 11"/>
          <p:cNvSpPr txBox="1"/>
          <p:nvPr/>
        </p:nvSpPr>
        <p:spPr>
          <a:xfrm>
            <a:off x="-3596005" y="4519930"/>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Chuẩn bị đánh giá</a:t>
            </a:r>
            <a:endParaRPr lang="en-US" altLang="en-US" sz="2400">
              <a:solidFill>
                <a:schemeClr val="bg1"/>
              </a:solidFill>
              <a:latin typeface="Times New Roman" panose="02020603050405020304" charset="0"/>
              <a:cs typeface="Times New Roman" panose="02020603050405020304" charset="0"/>
            </a:endParaRPr>
          </a:p>
        </p:txBody>
      </p:sp>
      <p:sp>
        <p:nvSpPr>
          <p:cNvPr id="15" name="Text Box 14"/>
          <p:cNvSpPr txBox="1"/>
          <p:nvPr/>
        </p:nvSpPr>
        <p:spPr>
          <a:xfrm>
            <a:off x="-5327650" y="5193665"/>
            <a:ext cx="515366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tíh kết quả và đề xuất cải tiến</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7063740" y="92075"/>
            <a:ext cx="70643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đánh giá dựa vào danh sách kiểm tra (checklist)  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pic>
        <p:nvPicPr>
          <p:cNvPr id="25" name="Picture 24" descr="z6229531108735_bcdbcc6903ffd0393349ab2ce79a9492"/>
          <p:cNvPicPr>
            <a:picLocks noChangeAspect="1"/>
          </p:cNvPicPr>
          <p:nvPr/>
        </p:nvPicPr>
        <p:blipFill>
          <a:blip r:embed="rId2"/>
          <a:stretch>
            <a:fillRect/>
          </a:stretch>
        </p:blipFill>
        <p:spPr>
          <a:xfrm>
            <a:off x="-2251710" y="2000250"/>
            <a:ext cx="2190750" cy="3533775"/>
          </a:xfrm>
          <a:prstGeom prst="rect">
            <a:avLst/>
          </a:prstGeom>
        </p:spPr>
      </p:pic>
      <p:pic>
        <p:nvPicPr>
          <p:cNvPr id="33" name="Picture 32"/>
          <p:cNvPicPr>
            <a:picLocks noChangeAspect="1"/>
          </p:cNvPicPr>
          <p:nvPr/>
        </p:nvPicPr>
        <p:blipFill>
          <a:blip r:embed="rId3"/>
          <a:stretch>
            <a:fillRect/>
          </a:stretch>
        </p:blipFill>
        <p:spPr>
          <a:xfrm>
            <a:off x="-2654935" y="2273935"/>
            <a:ext cx="2286000" cy="3743325"/>
          </a:xfrm>
          <a:prstGeom prst="rect">
            <a:avLst/>
          </a:prstGeom>
        </p:spPr>
      </p:pic>
      <p:sp>
        <p:nvSpPr>
          <p:cNvPr id="38" name="Text Box 37"/>
          <p:cNvSpPr txBox="1"/>
          <p:nvPr/>
        </p:nvSpPr>
        <p:spPr>
          <a:xfrm>
            <a:off x="-2283460" y="2017395"/>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Đặt xe</a:t>
            </a:r>
            <a:endParaRPr lang="en-US" altLang="en-US" sz="2000">
              <a:solidFill>
                <a:schemeClr val="bg1"/>
              </a:solidFill>
              <a:latin typeface="Times New Roman" panose="02020603050405020304" charset="0"/>
              <a:cs typeface="Times New Roman" panose="02020603050405020304" charset="0"/>
            </a:endParaRPr>
          </a:p>
        </p:txBody>
      </p:sp>
      <p:pic>
        <p:nvPicPr>
          <p:cNvPr id="37" name="Picture -2147482592" descr="Ảnh chụp màn hình 2025-01-01 210127"/>
          <p:cNvPicPr>
            <a:picLocks noChangeAspect="1"/>
          </p:cNvPicPr>
          <p:nvPr/>
        </p:nvPicPr>
        <p:blipFill>
          <a:blip r:embed="rId4"/>
          <a:stretch>
            <a:fillRect/>
          </a:stretch>
        </p:blipFill>
        <p:spPr>
          <a:xfrm>
            <a:off x="-2970847" y="2484120"/>
            <a:ext cx="2601595" cy="3676650"/>
          </a:xfrm>
          <a:prstGeom prst="rect">
            <a:avLst/>
          </a:prstGeom>
          <a:noFill/>
          <a:ln w="9525">
            <a:noFill/>
          </a:ln>
        </p:spPr>
      </p:pic>
      <p:pic>
        <p:nvPicPr>
          <p:cNvPr id="42" name="Picture 41"/>
          <p:cNvPicPr>
            <a:picLocks noChangeAspect="1"/>
          </p:cNvPicPr>
          <p:nvPr/>
        </p:nvPicPr>
        <p:blipFill>
          <a:blip r:embed="rId5"/>
          <a:stretch>
            <a:fillRect/>
          </a:stretch>
        </p:blipFill>
        <p:spPr>
          <a:xfrm>
            <a:off x="-2513330" y="2603500"/>
            <a:ext cx="2339340" cy="3413760"/>
          </a:xfrm>
          <a:prstGeom prst="rect">
            <a:avLst/>
          </a:prstGeom>
        </p:spPr>
      </p:pic>
      <p:sp>
        <p:nvSpPr>
          <p:cNvPr id="46" name="Text Box 45"/>
          <p:cNvSpPr txBox="1"/>
          <p:nvPr/>
        </p:nvSpPr>
        <p:spPr>
          <a:xfrm>
            <a:off x="-296989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Hủy đặt xe</a:t>
            </a:r>
            <a:endParaRPr lang="en-US" altLang="en-US" sz="2000">
              <a:solidFill>
                <a:schemeClr val="bg1"/>
              </a:solidFill>
              <a:latin typeface="Times New Roman" panose="02020603050405020304" charset="0"/>
              <a:cs typeface="Times New Roman" panose="02020603050405020304" charset="0"/>
            </a:endParaRPr>
          </a:p>
        </p:txBody>
      </p:sp>
      <p:pic>
        <p:nvPicPr>
          <p:cNvPr id="45" name="Picture 44"/>
          <p:cNvPicPr>
            <a:picLocks noChangeAspect="1"/>
          </p:cNvPicPr>
          <p:nvPr/>
        </p:nvPicPr>
        <p:blipFill>
          <a:blip r:embed="rId6"/>
          <a:stretch>
            <a:fillRect/>
          </a:stretch>
        </p:blipFill>
        <p:spPr>
          <a:xfrm>
            <a:off x="-2002790" y="2416175"/>
            <a:ext cx="1828800" cy="3638550"/>
          </a:xfrm>
          <a:prstGeom prst="rect">
            <a:avLst/>
          </a:prstGeom>
        </p:spPr>
      </p:pic>
      <p:sp>
        <p:nvSpPr>
          <p:cNvPr id="48" name="Text Box 47"/>
          <p:cNvSpPr txBox="1"/>
          <p:nvPr/>
        </p:nvSpPr>
        <p:spPr>
          <a:xfrm>
            <a:off x="-300291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Giao diện chung</a:t>
            </a:r>
            <a:endParaRPr lang="en-US" altLang="en-US" sz="2000">
              <a:solidFill>
                <a:schemeClr val="bg1"/>
              </a:solidFill>
              <a:latin typeface="Times New Roman" panose="02020603050405020304" charset="0"/>
              <a:cs typeface="Times New Roman" panose="02020603050405020304" charset="0"/>
            </a:endParaRPr>
          </a:p>
        </p:txBody>
      </p:sp>
      <p:pic>
        <p:nvPicPr>
          <p:cNvPr id="49" name="Picture 48"/>
          <p:cNvPicPr>
            <a:picLocks noChangeAspect="1"/>
          </p:cNvPicPr>
          <p:nvPr/>
        </p:nvPicPr>
        <p:blipFill>
          <a:blip r:embed="rId7"/>
          <a:stretch>
            <a:fillRect/>
          </a:stretch>
        </p:blipFill>
        <p:spPr>
          <a:xfrm>
            <a:off x="294005" y="7181850"/>
            <a:ext cx="1762125" cy="3343275"/>
          </a:xfrm>
          <a:prstGeom prst="rect">
            <a:avLst/>
          </a:prstGeom>
        </p:spPr>
      </p:pic>
      <p:pic>
        <p:nvPicPr>
          <p:cNvPr id="51" name="Picture 50"/>
          <p:cNvPicPr>
            <a:picLocks noChangeAspect="1"/>
          </p:cNvPicPr>
          <p:nvPr/>
        </p:nvPicPr>
        <p:blipFill>
          <a:blip r:embed="rId8"/>
          <a:stretch>
            <a:fillRect/>
          </a:stretch>
        </p:blipFill>
        <p:spPr>
          <a:xfrm>
            <a:off x="2390775" y="8263255"/>
            <a:ext cx="1695450" cy="3343275"/>
          </a:xfrm>
          <a:prstGeom prst="rect">
            <a:avLst/>
          </a:prstGeom>
        </p:spPr>
      </p:pic>
      <p:pic>
        <p:nvPicPr>
          <p:cNvPr id="52" name="Picture 51"/>
          <p:cNvPicPr>
            <a:picLocks noChangeAspect="1"/>
          </p:cNvPicPr>
          <p:nvPr/>
        </p:nvPicPr>
        <p:blipFill>
          <a:blip r:embed="rId9"/>
          <a:stretch>
            <a:fillRect/>
          </a:stretch>
        </p:blipFill>
        <p:spPr>
          <a:xfrm>
            <a:off x="4358005" y="9739630"/>
            <a:ext cx="1790700" cy="3380740"/>
          </a:xfrm>
          <a:prstGeom prst="rect">
            <a:avLst/>
          </a:prstGeom>
        </p:spPr>
      </p:pic>
      <p:pic>
        <p:nvPicPr>
          <p:cNvPr id="53" name="Picture 52"/>
          <p:cNvPicPr>
            <a:picLocks noChangeAspect="1"/>
          </p:cNvPicPr>
          <p:nvPr/>
        </p:nvPicPr>
        <p:blipFill>
          <a:blip r:embed="rId10"/>
          <a:stretch>
            <a:fillRect/>
          </a:stretch>
        </p:blipFill>
        <p:spPr>
          <a:xfrm>
            <a:off x="6372225" y="11002010"/>
            <a:ext cx="1771650" cy="3382645"/>
          </a:xfrm>
          <a:prstGeom prst="rect">
            <a:avLst/>
          </a:prstGeom>
        </p:spPr>
      </p:pic>
      <p:sp>
        <p:nvSpPr>
          <p:cNvPr id="57" name="Text Box 56"/>
          <p:cNvSpPr txBox="1"/>
          <p:nvPr/>
        </p:nvSpPr>
        <p:spPr>
          <a:xfrm>
            <a:off x="-2182495" y="209169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Nhập địa chỉ</a:t>
            </a:r>
            <a:endParaRPr lang="en-US" altLang="en-US" sz="2000">
              <a:solidFill>
                <a:schemeClr val="bg1"/>
              </a:solidFill>
              <a:latin typeface="Times New Roman" panose="02020603050405020304" charset="0"/>
              <a:cs typeface="Times New Roman" panose="02020603050405020304" charset="0"/>
            </a:endParaRPr>
          </a:p>
        </p:txBody>
      </p:sp>
      <p:sp>
        <p:nvSpPr>
          <p:cNvPr id="58" name="Text Box 57"/>
          <p:cNvSpPr txBox="1"/>
          <p:nvPr/>
        </p:nvSpPr>
        <p:spPr>
          <a:xfrm>
            <a:off x="-2138680" y="355600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Thanh toán</a:t>
            </a:r>
            <a:endParaRPr lang="en-US" altLang="en-US" sz="2000">
              <a:solidFill>
                <a:schemeClr val="bg1"/>
              </a:solidFill>
              <a:latin typeface="Times New Roman" panose="02020603050405020304" charset="0"/>
              <a:cs typeface="Times New Roman" panose="02020603050405020304" charset="0"/>
            </a:endParaRPr>
          </a:p>
        </p:txBody>
      </p:sp>
      <p:sp>
        <p:nvSpPr>
          <p:cNvPr id="61" name="Text Box 60"/>
          <p:cNvSpPr txBox="1"/>
          <p:nvPr/>
        </p:nvSpPr>
        <p:spPr>
          <a:xfrm>
            <a:off x="14074775" y="1228725"/>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7. Flexibility and efficiency of use (Tính linh hoạt và hiệu quả sử dụng)</a:t>
            </a:r>
            <a:endParaRPr lang="en-US" altLang="en-US" sz="2400">
              <a:solidFill>
                <a:schemeClr val="bg1"/>
              </a:solidFill>
              <a:latin typeface="Times New Roman" panose="02020603050405020304" charset="0"/>
              <a:cs typeface="Times New Roman" panose="02020603050405020304" charset="0"/>
            </a:endParaRPr>
          </a:p>
        </p:txBody>
      </p:sp>
      <p:sp>
        <p:nvSpPr>
          <p:cNvPr id="63" name="Text Box 62"/>
          <p:cNvSpPr txBox="1"/>
          <p:nvPr/>
        </p:nvSpPr>
        <p:spPr>
          <a:xfrm>
            <a:off x="-3430270" y="187515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Danh sách lịch sử đặt hàng</a:t>
            </a:r>
            <a:endParaRPr lang="en-US" altLang="en-US" sz="2000">
              <a:solidFill>
                <a:schemeClr val="bg1"/>
              </a:solidFill>
              <a:latin typeface="Times New Roman" panose="02020603050405020304" charset="0"/>
              <a:cs typeface="Times New Roman" panose="02020603050405020304" charset="0"/>
            </a:endParaRPr>
          </a:p>
        </p:txBody>
      </p:sp>
      <p:sp>
        <p:nvSpPr>
          <p:cNvPr id="67" name="Text Box 66"/>
          <p:cNvSpPr txBox="1"/>
          <p:nvPr/>
        </p:nvSpPr>
        <p:spPr>
          <a:xfrm>
            <a:off x="-3373755" y="3197860"/>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Các ưu đãi</a:t>
            </a:r>
            <a:endParaRPr lang="en-US" altLang="en-US" sz="2000">
              <a:solidFill>
                <a:schemeClr val="bg1"/>
              </a:solidFill>
              <a:latin typeface="Times New Roman" panose="02020603050405020304" charset="0"/>
              <a:cs typeface="Times New Roman" panose="02020603050405020304" charset="0"/>
            </a:endParaRPr>
          </a:p>
        </p:txBody>
      </p:sp>
      <p:sp>
        <p:nvSpPr>
          <p:cNvPr id="68" name="Text Box 67"/>
          <p:cNvSpPr txBox="1"/>
          <p:nvPr/>
        </p:nvSpPr>
        <p:spPr>
          <a:xfrm>
            <a:off x="12252960" y="3688715"/>
            <a:ext cx="8247380" cy="193802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Các ưu đãi được trình bày rõ ràng trong một mục riêng biệt, dễ nhận diện qua biểu tượng hoặc màu sắc nổi bật.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Người dùng không cần nhớ mã giảm giá hoặc điều kiện áp dụng, vì tất cả thông tin liên quan đều được hiển thị ngay trong ứng dụng.</a:t>
            </a:r>
            <a:endParaRPr lang="en-US" altLang="en-US" sz="2000">
              <a:solidFill>
                <a:schemeClr val="bg1"/>
              </a:solidFill>
              <a:latin typeface="Times New Roman" panose="02020603050405020304" charset="0"/>
              <a:cs typeface="Times New Roman" panose="02020603050405020304" charset="0"/>
            </a:endParaRPr>
          </a:p>
        </p:txBody>
      </p:sp>
      <p:pic>
        <p:nvPicPr>
          <p:cNvPr id="62" name="Picture 61" descr="z6231948063097_4c791274d2498a2979827732d54f8393"/>
          <p:cNvPicPr>
            <a:picLocks noChangeAspect="1"/>
          </p:cNvPicPr>
          <p:nvPr/>
        </p:nvPicPr>
        <p:blipFill>
          <a:blip r:embed="rId11"/>
          <a:srcRect b="6574"/>
          <a:stretch>
            <a:fillRect/>
          </a:stretch>
        </p:blipFill>
        <p:spPr>
          <a:xfrm>
            <a:off x="12560935" y="1288415"/>
            <a:ext cx="2169160" cy="3231515"/>
          </a:xfrm>
          <a:prstGeom prst="rect">
            <a:avLst/>
          </a:prstGeom>
        </p:spPr>
      </p:pic>
      <p:pic>
        <p:nvPicPr>
          <p:cNvPr id="72" name="Picture 71" descr="z6231948063098_aecb30b991750bb5ae0ee0cfab7d06d0"/>
          <p:cNvPicPr>
            <a:picLocks noChangeAspect="1"/>
          </p:cNvPicPr>
          <p:nvPr/>
        </p:nvPicPr>
        <p:blipFill>
          <a:blip r:embed="rId12"/>
          <a:srcRect b="5968"/>
          <a:stretch>
            <a:fillRect/>
          </a:stretch>
        </p:blipFill>
        <p:spPr>
          <a:xfrm>
            <a:off x="-1911985" y="3679190"/>
            <a:ext cx="1737995" cy="3042920"/>
          </a:xfrm>
          <a:prstGeom prst="rect">
            <a:avLst/>
          </a:prstGeom>
        </p:spPr>
      </p:pic>
      <p:sp>
        <p:nvSpPr>
          <p:cNvPr id="24" name="Text Box 23"/>
          <p:cNvSpPr txBox="1"/>
          <p:nvPr/>
        </p:nvSpPr>
        <p:spPr>
          <a:xfrm>
            <a:off x="12365990" y="1693545"/>
            <a:ext cx="8247380" cy="2245360"/>
          </a:xfrm>
          <a:prstGeom prst="rect">
            <a:avLst/>
          </a:prstGeom>
          <a:noFill/>
        </p:spPr>
        <p:txBody>
          <a:bodyPr wrap="square" rtlCol="0">
            <a:spAutoFit/>
          </a:bodyPr>
          <a:p>
            <a:pPr>
              <a:lnSpc>
                <a:spcPct val="150000"/>
              </a:lnSpc>
            </a:pPr>
            <a:r>
              <a:rPr lang="vi-VN" altLang="en-US" sz="2000">
                <a:solidFill>
                  <a:schemeClr val="bg1"/>
                </a:solidFill>
                <a:latin typeface="Times New Roman" panose="02020603050405020304" charset="0"/>
                <a:cs typeface="Times New Roman" panose="02020603050405020304" charset="0"/>
              </a:rPr>
              <a:t>H</a:t>
            </a:r>
            <a:r>
              <a:rPr lang="en-US" altLang="en-US" sz="2000">
                <a:solidFill>
                  <a:schemeClr val="bg1"/>
                </a:solidFill>
                <a:latin typeface="Times New Roman" panose="02020603050405020304" charset="0"/>
                <a:cs typeface="Times New Roman" panose="02020603050405020304" charset="0"/>
              </a:rPr>
              <a:t>iển thị </a:t>
            </a:r>
            <a:r>
              <a:rPr lang="vi-VN" altLang="en-US" sz="2000">
                <a:solidFill>
                  <a:schemeClr val="bg1"/>
                </a:solidFill>
                <a:latin typeface="Times New Roman" panose="02020603050405020304" charset="0"/>
                <a:cs typeface="Times New Roman" panose="02020603050405020304" charset="0"/>
              </a:rPr>
              <a:t> rõ </a:t>
            </a:r>
            <a:r>
              <a:rPr lang="en-US" altLang="en-US" sz="2000">
                <a:solidFill>
                  <a:schemeClr val="bg1"/>
                </a:solidFill>
                <a:latin typeface="Times New Roman" panose="02020603050405020304" charset="0"/>
                <a:cs typeface="Times New Roman" panose="02020603050405020304" charset="0"/>
              </a:rPr>
              <a:t>các đơn hàng đã đặt trước đó, bao gồm các chi tiết như thời gian đặt hàng, thông tin sản phẩm/dịch vụ, và trạng thái hoàn thành.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Người dùng không cần nhớ chi tiết các đơn hàng trước đây</a:t>
            </a:r>
            <a:r>
              <a:rPr lang="vi-VN" altLang="en-US" sz="2000">
                <a:solidFill>
                  <a:schemeClr val="bg1"/>
                </a:solidFill>
                <a:latin typeface="Times New Roman" panose="02020603050405020304" charset="0"/>
                <a:cs typeface="Times New Roman" panose="02020603050405020304" charset="0"/>
              </a:rPr>
              <a:t>,</a:t>
            </a:r>
            <a:r>
              <a:rPr lang="en-US" altLang="en-US" sz="2000">
                <a:solidFill>
                  <a:schemeClr val="bg1"/>
                </a:solidFill>
                <a:latin typeface="Times New Roman" panose="02020603050405020304" charset="0"/>
                <a:cs typeface="Times New Roman" panose="02020603050405020304" charset="0"/>
              </a:rPr>
              <a:t> chỉ cần chọn từ danh sách đã hiển thị để tra cứu thông tin.</a:t>
            </a:r>
            <a:endParaRPr lang="en-US" altLang="en-US" sz="2000">
              <a:solidFill>
                <a:schemeClr val="bg1"/>
              </a:solidFill>
              <a:latin typeface="Times New Roman" panose="02020603050405020304" charset="0"/>
              <a:cs typeface="Times New Roman" panose="02020603050405020304" charset="0"/>
            </a:endParaRPr>
          </a:p>
          <a:p>
            <a:endParaRPr lang="en-US" altLang="en-US" sz="2000">
              <a:solidFill>
                <a:schemeClr val="bg1"/>
              </a:solidFill>
              <a:latin typeface="Times New Roman" panose="02020603050405020304" charset="0"/>
              <a:cs typeface="Times New Roman" panose="02020603050405020304" charset="0"/>
            </a:endParaRPr>
          </a:p>
        </p:txBody>
      </p:sp>
      <p:sp>
        <p:nvSpPr>
          <p:cNvPr id="35" name="Text Box 34"/>
          <p:cNvSpPr txBox="1"/>
          <p:nvPr/>
        </p:nvSpPr>
        <p:spPr>
          <a:xfrm>
            <a:off x="-3255645" y="184848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Đặt hàng nhanh</a:t>
            </a:r>
            <a:endParaRPr lang="en-US" altLang="en-US" sz="2000">
              <a:solidFill>
                <a:schemeClr val="bg1"/>
              </a:solidFill>
              <a:latin typeface="Times New Roman" panose="02020603050405020304" charset="0"/>
              <a:cs typeface="Times New Roman" panose="02020603050405020304" charset="0"/>
            </a:endParaRPr>
          </a:p>
        </p:txBody>
      </p:sp>
      <p:sp>
        <p:nvSpPr>
          <p:cNvPr id="39" name="Text Box 38"/>
          <p:cNvSpPr txBox="1"/>
          <p:nvPr/>
        </p:nvSpPr>
        <p:spPr>
          <a:xfrm>
            <a:off x="12233275" y="1693545"/>
            <a:ext cx="6276340" cy="1476375"/>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Đặt lại" hoặc "Đặt hàng nhanh" trong lịch sử đơn hàng,</a:t>
            </a:r>
            <a:r>
              <a:rPr lang="vi-VN" altLang="en-US" sz="2000">
                <a:solidFill>
                  <a:schemeClr val="bg1"/>
                </a:solidFill>
                <a:latin typeface="Times New Roman" panose="02020603050405020304" charset="0"/>
                <a:cs typeface="Times New Roman" panose="02020603050405020304" charset="0"/>
              </a:rPr>
              <a:t>  khi xem lại đơn </a:t>
            </a:r>
            <a:r>
              <a:rPr lang="en-US" altLang="en-US" sz="2000">
                <a:solidFill>
                  <a:schemeClr val="bg1"/>
                </a:solidFill>
                <a:latin typeface="Times New Roman" panose="02020603050405020304" charset="0"/>
                <a:cs typeface="Times New Roman" panose="02020603050405020304" charset="0"/>
              </a:rPr>
              <a:t> giúp người dùng dễ dàng chọn lại các đơn trước đó.</a:t>
            </a:r>
            <a:endParaRPr lang="en-US" altLang="en-US" sz="2000">
              <a:solidFill>
                <a:schemeClr val="bg1"/>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3"/>
          <a:stretch>
            <a:fillRect/>
          </a:stretch>
        </p:blipFill>
        <p:spPr>
          <a:xfrm>
            <a:off x="337820" y="6857365"/>
            <a:ext cx="2052955" cy="4326255"/>
          </a:xfrm>
          <a:prstGeom prst="rect">
            <a:avLst/>
          </a:prstGeom>
        </p:spPr>
      </p:pic>
      <p:sp>
        <p:nvSpPr>
          <p:cNvPr id="6" name="Text Box 5"/>
          <p:cNvSpPr txBox="1"/>
          <p:nvPr/>
        </p:nvSpPr>
        <p:spPr>
          <a:xfrm>
            <a:off x="12686665" y="1228725"/>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8. Aesthetic and minimalist design (Thiết kế thẩm mỹ và tối giản)</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3521075" y="1875790"/>
            <a:ext cx="3256280" cy="425450"/>
          </a:xfrm>
          <a:prstGeom prst="rect">
            <a:avLst/>
          </a:prstGeom>
          <a:noFill/>
        </p:spPr>
        <p:txBody>
          <a:bodyPr wrap="square" rtlCol="0">
            <a:noAutofit/>
          </a:bodyPr>
          <a:p>
            <a:r>
              <a:rPr lang="vi-VN" altLang="en-US" sz="2000">
                <a:solidFill>
                  <a:schemeClr val="bg1"/>
                </a:solidFill>
                <a:latin typeface="Times New Roman" panose="02020603050405020304" charset="0"/>
                <a:cs typeface="Times New Roman" panose="02020603050405020304" charset="0"/>
              </a:rPr>
              <a:t> Chức năng q</a:t>
            </a:r>
            <a:r>
              <a:rPr lang="en-US" altLang="en-US" sz="2000">
                <a:solidFill>
                  <a:schemeClr val="bg1"/>
                </a:solidFill>
                <a:latin typeface="Times New Roman" panose="02020603050405020304" charset="0"/>
                <a:cs typeface="Times New Roman" panose="02020603050405020304" charset="0"/>
              </a:rPr>
              <a:t>uảng cáo</a:t>
            </a:r>
            <a:endParaRPr lang="en-US" altLang="en-US" sz="20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12456795" y="1995170"/>
            <a:ext cx="6276340" cy="3444875"/>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đề: Quảng cáo xuất hiện giữa các sản phẩm chính, gây ảnh hưởng đến trải nghiệm người dùng</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Giải pháp </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Giảm số lượng quảng cáo:</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Tập trung vào một khung quảng cáo:</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Tích hợp quảng cáo vào một vị trí cố định</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 tránh làm gián đoạn quá trình xem sản phẩm chính.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endParaRPr lang="en-US" altLang="en-US" sz="2000">
              <a:solidFill>
                <a:schemeClr val="bg1"/>
              </a:solidFill>
              <a:latin typeface="Times New Roman" panose="02020603050405020304" charset="0"/>
              <a:cs typeface="Times New Roman" panose="02020603050405020304" charset="0"/>
            </a:endParaRPr>
          </a:p>
        </p:txBody>
      </p:sp>
      <p:pic>
        <p:nvPicPr>
          <p:cNvPr id="9" name="Picture -2147482590" descr="z6187756981815_84ddf7759d5eec9b05ef737e9f09be3e"/>
          <p:cNvPicPr>
            <a:picLocks noChangeAspect="1"/>
          </p:cNvPicPr>
          <p:nvPr/>
        </p:nvPicPr>
        <p:blipFill>
          <a:blip r:embed="rId14"/>
          <a:stretch>
            <a:fillRect/>
          </a:stretch>
        </p:blipFill>
        <p:spPr>
          <a:xfrm>
            <a:off x="459105" y="7052310"/>
            <a:ext cx="2258060" cy="4233545"/>
          </a:xfrm>
          <a:prstGeom prst="rect">
            <a:avLst/>
          </a:prstGeom>
          <a:noFill/>
          <a:ln w="9525">
            <a:noFill/>
          </a:ln>
        </p:spPr>
      </p:pic>
      <p:sp>
        <p:nvSpPr>
          <p:cNvPr id="13" name="Text Box 12"/>
          <p:cNvSpPr txBox="1"/>
          <p:nvPr/>
        </p:nvSpPr>
        <p:spPr>
          <a:xfrm>
            <a:off x="12456795" y="1233170"/>
            <a:ext cx="118268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9. Help users recognize, diagnose, and recover from errors (Giúp người dùng nhận biết, ch</a:t>
            </a:r>
            <a:r>
              <a:rPr lang="en-US" altLang="en-US" sz="2400" u="heavy">
                <a:solidFill>
                  <a:schemeClr val="bg1"/>
                </a:solidFill>
                <a:latin typeface="Times New Roman" panose="02020603050405020304" charset="0"/>
                <a:cs typeface="Times New Roman" panose="02020603050405020304" charset="0"/>
              </a:rPr>
              <a:t>u</a:t>
            </a:r>
            <a:r>
              <a:rPr lang="en-US" altLang="en-US" sz="2400">
                <a:solidFill>
                  <a:schemeClr val="bg1"/>
                </a:solidFill>
                <a:latin typeface="Times New Roman" panose="02020603050405020304" charset="0"/>
                <a:cs typeface="Times New Roman" panose="02020603050405020304" charset="0"/>
              </a:rPr>
              <a:t>ẩn đ</a:t>
            </a:r>
            <a:r>
              <a:rPr lang="en-US" altLang="en-US" sz="2400">
                <a:solidFill>
                  <a:schemeClr val="bg1"/>
                </a:solidFill>
                <a:latin typeface="Times New Roman" panose="02020603050405020304" charset="0"/>
                <a:cs typeface="Times New Roman" panose="02020603050405020304" charset="0"/>
              </a:rPr>
              <a:t>oán và phục hồi lỗi)</a:t>
            </a:r>
            <a:endParaRPr lang="en-US" altLang="en-US" sz="2400">
              <a:solidFill>
                <a:schemeClr val="bg1"/>
              </a:solidFill>
              <a:latin typeface="Times New Roman" panose="02020603050405020304" charset="0"/>
              <a:cs typeface="Times New Roman" panose="02020603050405020304" charset="0"/>
            </a:endParaRPr>
          </a:p>
        </p:txBody>
      </p:sp>
      <p:sp>
        <p:nvSpPr>
          <p:cNvPr id="16" name="Text Box 15"/>
          <p:cNvSpPr txBox="1"/>
          <p:nvPr/>
        </p:nvSpPr>
        <p:spPr>
          <a:xfrm>
            <a:off x="-3255645" y="2178050"/>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Lỗi kết nối mạng</a:t>
            </a:r>
            <a:endParaRPr lang="en-US" altLang="en-US" sz="2000">
              <a:solidFill>
                <a:schemeClr val="bg1"/>
              </a:solidFill>
              <a:latin typeface="Times New Roman" panose="02020603050405020304" charset="0"/>
              <a:cs typeface="Times New Roman" panose="02020603050405020304" charset="0"/>
            </a:endParaRPr>
          </a:p>
        </p:txBody>
      </p:sp>
      <p:sp>
        <p:nvSpPr>
          <p:cNvPr id="18" name="Text Box 17"/>
          <p:cNvSpPr txBox="1"/>
          <p:nvPr/>
        </p:nvSpPr>
        <p:spPr>
          <a:xfrm>
            <a:off x="12252960" y="1995170"/>
            <a:ext cx="7495540" cy="4862195"/>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đ</a:t>
            </a:r>
            <a:r>
              <a:rPr lang="en-US" altLang="en-US" sz="2000">
                <a:solidFill>
                  <a:schemeClr val="bg1"/>
                </a:solidFill>
                <a:latin typeface="Times New Roman" panose="02020603050405020304" charset="0"/>
                <a:cs typeface="Times New Roman" panose="02020603050405020304" charset="0"/>
              </a:rPr>
              <a:t>ề:</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Thông báo lỗi đôi khi chung chung, không giúp ngư</a:t>
            </a:r>
            <a:r>
              <a:rPr lang="en-US" altLang="en-US" sz="2000">
                <a:solidFill>
                  <a:schemeClr val="bg1"/>
                </a:solidFill>
                <a:latin typeface="Times New Roman" panose="02020603050405020304" charset="0"/>
                <a:cs typeface="Times New Roman" panose="02020603050405020304" charset="0"/>
              </a:rPr>
              <a:t>ời dùng hiểu rõ nguyên nhân và cách khắc phục.</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Đề xuất: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Thông báo lỗi chi tiết: Cung cấp thông báo lỗi chi tiết, giải thích rõ</a:t>
            </a:r>
            <a:r>
              <a:rPr lang="en-US" altLang="en-US" sz="2000">
                <a:solidFill>
                  <a:schemeClr val="bg1"/>
                </a:solidFill>
                <a:latin typeface="Times New Roman" panose="02020603050405020304" charset="0"/>
                <a:cs typeface="Times New Roman" panose="02020603050405020304" charset="0"/>
              </a:rPr>
              <a:t> nguyên nhân gây ra lỗi.</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Hướng dẫn khắc phục: Hướng dẫn người dùng cách khắc phục lỗi, hoặc cung cấp các tùy chọn </a:t>
            </a:r>
            <a:r>
              <a:rPr lang="en-US" altLang="en-US" sz="2000">
                <a:solidFill>
                  <a:schemeClr val="bg1"/>
                </a:solidFill>
                <a:latin typeface="Times New Roman" panose="02020603050405020304" charset="0"/>
                <a:cs typeface="Times New Roman" panose="02020603050405020304" charset="0"/>
              </a:rPr>
              <a:t>để thử lại.</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Cung cấp liên kết hỗ trợ: thêm nút iên kết đến trung tâm hỗ trợ hoặc bộ phận chăm sóc khách hàng để </a:t>
            </a:r>
            <a:r>
              <a:rPr lang="en-US" altLang="en-US" sz="2000">
                <a:solidFill>
                  <a:schemeClr val="bg1"/>
                </a:solidFill>
                <a:latin typeface="Times New Roman" panose="02020603050405020304" charset="0"/>
                <a:cs typeface="Times New Roman" panose="02020603050405020304" charset="0"/>
              </a:rPr>
              <a:t>được hỗ trợ thêm</a:t>
            </a:r>
            <a:endParaRPr lang="en-US" altLang="en-US" sz="2000">
              <a:solidFill>
                <a:schemeClr val="bg1"/>
              </a:solidFill>
              <a:latin typeface="Times New Roman" panose="02020603050405020304" charset="0"/>
              <a:cs typeface="Times New Roman" panose="02020603050405020304" charset="0"/>
            </a:endParaRPr>
          </a:p>
        </p:txBody>
      </p:sp>
      <p:pic>
        <p:nvPicPr>
          <p:cNvPr id="20" name="Picture -2147482585" descr="Ảnh chụp màn hình 2025-01-01 211728"/>
          <p:cNvPicPr>
            <a:picLocks noChangeAspect="1"/>
          </p:cNvPicPr>
          <p:nvPr/>
        </p:nvPicPr>
        <p:blipFill>
          <a:blip r:embed="rId15"/>
          <a:stretch>
            <a:fillRect/>
          </a:stretch>
        </p:blipFill>
        <p:spPr>
          <a:xfrm>
            <a:off x="337820" y="7486015"/>
            <a:ext cx="1897380" cy="3515995"/>
          </a:xfrm>
          <a:prstGeom prst="rect">
            <a:avLst/>
          </a:prstGeom>
          <a:noFill/>
          <a:ln w="9525">
            <a:noFill/>
          </a:ln>
        </p:spPr>
      </p:pic>
      <p:sp>
        <p:nvSpPr>
          <p:cNvPr id="21" name="Text Box 20"/>
          <p:cNvSpPr txBox="1"/>
          <p:nvPr/>
        </p:nvSpPr>
        <p:spPr>
          <a:xfrm>
            <a:off x="-12091670" y="1228725"/>
            <a:ext cx="1182687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Help and documentation</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(Trợ giúp và tài liệu)</a:t>
            </a:r>
            <a:endParaRPr lang="en-US" altLang="en-US" sz="2400">
              <a:solidFill>
                <a:schemeClr val="bg1"/>
              </a:solidFill>
              <a:latin typeface="Times New Roman" panose="02020603050405020304" charset="0"/>
              <a:cs typeface="Times New Roman" panose="02020603050405020304" charset="0"/>
            </a:endParaRPr>
          </a:p>
        </p:txBody>
      </p:sp>
      <p:sp>
        <p:nvSpPr>
          <p:cNvPr id="22" name="Text Box 21"/>
          <p:cNvSpPr txBox="1"/>
          <p:nvPr/>
        </p:nvSpPr>
        <p:spPr>
          <a:xfrm>
            <a:off x="-3430270" y="206311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Trung tâm hỗ trợ</a:t>
            </a:r>
            <a:endParaRPr lang="en-US" altLang="en-US" sz="2000">
              <a:solidFill>
                <a:schemeClr val="bg1"/>
              </a:solidFill>
              <a:latin typeface="Times New Roman" panose="02020603050405020304" charset="0"/>
              <a:cs typeface="Times New Roman" panose="02020603050405020304" charset="0"/>
            </a:endParaRPr>
          </a:p>
        </p:txBody>
      </p:sp>
      <p:pic>
        <p:nvPicPr>
          <p:cNvPr id="23" name="Picture -2147482594" descr="z6187774673798_1d3d287fcb25c81176a79ae1e424168b"/>
          <p:cNvPicPr>
            <a:picLocks noChangeAspect="1"/>
          </p:cNvPicPr>
          <p:nvPr/>
        </p:nvPicPr>
        <p:blipFill>
          <a:blip r:embed="rId16"/>
          <a:stretch>
            <a:fillRect/>
          </a:stretch>
        </p:blipFill>
        <p:spPr>
          <a:xfrm>
            <a:off x="-2654935" y="2316480"/>
            <a:ext cx="2268855" cy="3738245"/>
          </a:xfrm>
          <a:prstGeom prst="rect">
            <a:avLst/>
          </a:prstGeom>
          <a:noFill/>
          <a:ln w="9525">
            <a:noFill/>
          </a:ln>
        </p:spPr>
      </p:pic>
      <p:sp>
        <p:nvSpPr>
          <p:cNvPr id="26" name="Text Box 25"/>
          <p:cNvSpPr txBox="1"/>
          <p:nvPr/>
        </p:nvSpPr>
        <p:spPr>
          <a:xfrm>
            <a:off x="12365990" y="2017395"/>
            <a:ext cx="7495540" cy="4165600"/>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Khả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tìm kiếm thông tin trong trung tâm hỗ trợ có thể cải thiện.</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xuất: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Cải thiện tìm kiếm: Tối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u hóa khả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tìm kiếm trong trung tâm hỗ trợ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dễ dàng tìm thấy thông tin cần thiết.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Sắp xếp thông tin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Sắp xếp thông tin trong trung tâm hỗ trợ theo chủ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dễ tìm kiếm.</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FAQ: Cung cấp danh sách các câu hỏi th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ờng gặp (FAQ)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giải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áp nhanh các thắc mắc của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p:txBody>
      </p:sp>
      <p:sp>
        <p:nvSpPr>
          <p:cNvPr id="32" name="Text Box 31"/>
          <p:cNvSpPr txBox="1"/>
          <p:nvPr/>
        </p:nvSpPr>
        <p:spPr>
          <a:xfrm>
            <a:off x="285115" y="92075"/>
            <a:ext cx="6623050" cy="645160"/>
          </a:xfrm>
          <a:prstGeom prst="rect">
            <a:avLst/>
          </a:prstGeom>
        </p:spPr>
        <p:txBody>
          <a:bodyPr wrap="square">
            <a:spAutoFit/>
          </a:bodyPr>
          <a:p>
            <a:pPr marL="0" indent="0" algn="just" defTabSz="266700">
              <a:lnSpc>
                <a:spcPct val="150000"/>
              </a:lnSpc>
              <a:spcBef>
                <a:spcPct val="0"/>
              </a:spcBef>
              <a:spcAft>
                <a:spcPct val="0"/>
              </a:spcAft>
            </a:pPr>
            <a:r>
              <a:rPr lang="en-US" altLang="en-US" sz="2400" b="1">
                <a:solidFill>
                  <a:schemeClr val="bg1"/>
                </a:solidFill>
                <a:latin typeface="Segoe UI Black" panose="020B0A02040204020203" charset="0"/>
                <a:ea typeface="Times New Roman" panose="02020603050405020304"/>
                <a:cs typeface="Segoe UI Black" panose="020B0A02040204020203" charset="0"/>
              </a:rPr>
              <a:t>KẾT LUẬN V</a:t>
            </a:r>
            <a:r>
              <a:rPr lang="en-US" altLang="en-US" sz="2400" b="1">
                <a:solidFill>
                  <a:schemeClr val="bg1"/>
                </a:solidFill>
                <a:latin typeface="Segoe UI Black" panose="020B0A02040204020203" charset="0"/>
                <a:ea typeface="Times New Roman" panose="02020603050405020304"/>
                <a:cs typeface="Segoe UI Black" panose="020B0A02040204020203" charset="0"/>
              </a:rPr>
              <a:t>À</a:t>
            </a:r>
            <a:r>
              <a:rPr lang="en-US" altLang="en-US" sz="2400" b="1">
                <a:solidFill>
                  <a:schemeClr val="bg1"/>
                </a:solidFill>
                <a:latin typeface="Segoe UI Black" panose="020B0A02040204020203" charset="0"/>
                <a:ea typeface="Times New Roman" panose="02020603050405020304"/>
                <a:cs typeface="Segoe UI Black" panose="020B0A02040204020203" charset="0"/>
              </a:rPr>
              <a:t> H</a:t>
            </a:r>
            <a:r>
              <a:rPr lang="en-US" altLang="en-US" sz="2400" b="1">
                <a:solidFill>
                  <a:schemeClr val="bg1"/>
                </a:solidFill>
                <a:latin typeface="Segoe UI Black" panose="020B0A02040204020203" charset="0"/>
                <a:ea typeface="Times New Roman" panose="02020603050405020304"/>
                <a:cs typeface="Segoe UI Black" panose="020B0A02040204020203" charset="0"/>
              </a:rPr>
              <a:t>Ư</a:t>
            </a:r>
            <a:r>
              <a:rPr lang="en-US" altLang="en-US" sz="2400" b="1">
                <a:solidFill>
                  <a:schemeClr val="bg1"/>
                </a:solidFill>
                <a:latin typeface="Segoe UI Black" panose="020B0A02040204020203" charset="0"/>
                <a:ea typeface="Times New Roman" panose="02020603050405020304"/>
                <a:cs typeface="Segoe UI Black" panose="020B0A02040204020203" charset="0"/>
              </a:rPr>
              <a:t>ỚNG PH</a:t>
            </a:r>
            <a:r>
              <a:rPr lang="en-US" altLang="en-US" sz="2400" b="1">
                <a:solidFill>
                  <a:schemeClr val="bg1"/>
                </a:solidFill>
                <a:latin typeface="Segoe UI Black" panose="020B0A02040204020203" charset="0"/>
                <a:ea typeface="Times New Roman" panose="02020603050405020304"/>
                <a:cs typeface="Segoe UI Black" panose="020B0A02040204020203" charset="0"/>
              </a:rPr>
              <a:t>Á</a:t>
            </a:r>
            <a:r>
              <a:rPr lang="en-US" altLang="en-US" sz="2400" b="1">
                <a:solidFill>
                  <a:schemeClr val="bg1"/>
                </a:solidFill>
                <a:latin typeface="Segoe UI Black" panose="020B0A02040204020203" charset="0"/>
                <a:ea typeface="Times New Roman" panose="02020603050405020304"/>
                <a:cs typeface="Segoe UI Black" panose="020B0A02040204020203" charset="0"/>
              </a:rPr>
              <a:t>T TRIỂN</a:t>
            </a:r>
            <a:endParaRPr lang="en-US" altLang="en-US" sz="2400" b="1">
              <a:solidFill>
                <a:schemeClr val="bg1"/>
              </a:solidFill>
              <a:latin typeface="Segoe UI Black" panose="020B0A02040204020203" charset="0"/>
              <a:ea typeface="Times New Roman" panose="02020603050405020304"/>
              <a:cs typeface="Segoe UI Black" panose="020B0A02040204020203" charset="0"/>
            </a:endParaRPr>
          </a:p>
        </p:txBody>
      </p:sp>
      <p:sp>
        <p:nvSpPr>
          <p:cNvPr id="34" name="Text Box 33"/>
          <p:cNvSpPr txBox="1"/>
          <p:nvPr/>
        </p:nvSpPr>
        <p:spPr>
          <a:xfrm>
            <a:off x="12365990" y="737235"/>
            <a:ext cx="11906885" cy="193802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Trong quá trình thực hiện đồ án</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ạt </a:t>
            </a:r>
            <a:r>
              <a:rPr lang="en-US" altLang="en-US" sz="2000">
                <a:solidFill>
                  <a:schemeClr val="bg1"/>
                </a:solidFill>
                <a:latin typeface="Times New Roman" panose="02020603050405020304" charset="0"/>
                <a:cs typeface="Times New Roman" panose="02020603050405020304" charset="0"/>
              </a:rPr>
              <a:t>đư</a:t>
            </a:r>
            <a:r>
              <a:rPr lang="en-US" altLang="en-US" sz="2000">
                <a:solidFill>
                  <a:schemeClr val="bg1"/>
                </a:solidFill>
                <a:latin typeface="Times New Roman" panose="02020603050405020304" charset="0"/>
                <a:cs typeface="Times New Roman" panose="02020603050405020304" charset="0"/>
              </a:rPr>
              <a:t>ợc các kết quả</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b="1">
                <a:solidFill>
                  <a:schemeClr val="bg1"/>
                </a:solidFill>
                <a:latin typeface="Times New Roman" panose="02020603050405020304" charset="0"/>
                <a:cs typeface="Times New Roman" panose="02020603050405020304" charset="0"/>
              </a:rPr>
              <a:t>Đánh giá các tính n</a:t>
            </a:r>
            <a:r>
              <a:rPr lang="en-US" altLang="en-US" sz="2000" b="1">
                <a:solidFill>
                  <a:schemeClr val="bg1"/>
                </a:solidFill>
                <a:latin typeface="Times New Roman" panose="02020603050405020304" charset="0"/>
                <a:cs typeface="Times New Roman" panose="02020603050405020304" charset="0"/>
              </a:rPr>
              <a:t>ăng cốt lõi</a:t>
            </a:r>
            <a:r>
              <a:rPr lang="vi-VN" altLang="en-US" sz="2000">
                <a:solidFill>
                  <a:schemeClr val="bg1"/>
                </a:solidFill>
                <a:latin typeface="Times New Roman" panose="02020603050405020304" charset="0"/>
                <a:cs typeface="Times New Roman" panose="02020603050405020304" charset="0"/>
              </a:rPr>
              <a:t> :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xe,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ồ </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 quản l</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và thanh toán.</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Các chức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này hoạt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ộng ổn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ịnh,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áp ứng tốt nhu cầu sử dụng và mang lại trải nghiệm m</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ợt mà cho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p:txBody>
      </p:sp>
      <p:sp>
        <p:nvSpPr>
          <p:cNvPr id="28" name="Text Box 27"/>
          <p:cNvSpPr txBox="1"/>
          <p:nvPr/>
        </p:nvSpPr>
        <p:spPr>
          <a:xfrm>
            <a:off x="12233275" y="2844800"/>
            <a:ext cx="11929745" cy="1476375"/>
          </a:xfrm>
          <a:prstGeom prst="rect">
            <a:avLst/>
          </a:prstGeom>
          <a:noFill/>
        </p:spPr>
        <p:txBody>
          <a:bodyPr wrap="square" rtlCol="0">
            <a:spAutoFit/>
          </a:bodyPr>
          <a:p>
            <a:pPr>
              <a:lnSpc>
                <a:spcPct val="150000"/>
              </a:lnSpc>
            </a:pPr>
            <a:r>
              <a:rPr lang="en-US" altLang="en-US" sz="2000" b="1">
                <a:solidFill>
                  <a:schemeClr val="bg1"/>
                </a:solidFill>
                <a:latin typeface="Times New Roman" panose="02020603050405020304" charset="0"/>
                <a:cs typeface="Times New Roman" panose="02020603050405020304" charset="0"/>
              </a:rPr>
              <a:t>Cải thiện trải nghiệm ng</a:t>
            </a:r>
            <a:r>
              <a:rPr lang="en-US" altLang="en-US" sz="2000" b="1">
                <a:solidFill>
                  <a:schemeClr val="bg1"/>
                </a:solidFill>
                <a:latin typeface="Times New Roman" panose="02020603050405020304" charset="0"/>
                <a:cs typeface="Times New Roman" panose="02020603050405020304" charset="0"/>
              </a:rPr>
              <a:t>ư</a:t>
            </a:r>
            <a:r>
              <a:rPr lang="en-US" altLang="en-US" sz="2000" b="1">
                <a:solidFill>
                  <a:schemeClr val="bg1"/>
                </a:solidFill>
                <a:latin typeface="Times New Roman" panose="02020603050405020304" charset="0"/>
                <a:cs typeface="Times New Roman" panose="02020603050405020304" charset="0"/>
              </a:rPr>
              <a:t>ời dùng:</a:t>
            </a:r>
            <a:endParaRPr lang="en-US" altLang="en-US" sz="2000" b="1">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Hiển thị trạng thái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theo thời gian thực giúp giảm thiểu sự chờ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ợi và t</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sự hài lòng.</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Tính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gợi </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ịa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iểm giúp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thao tác nhanh hơn và thuận tiện hơn.</a:t>
            </a:r>
            <a:endParaRPr lang="en-US" altLang="en-US" sz="2000">
              <a:solidFill>
                <a:schemeClr val="bg1"/>
              </a:solidFill>
              <a:latin typeface="Times New Roman" panose="02020603050405020304" charset="0"/>
              <a:cs typeface="Times New Roman" panose="02020603050405020304" charset="0"/>
            </a:endParaRPr>
          </a:p>
        </p:txBody>
      </p:sp>
      <p:sp>
        <p:nvSpPr>
          <p:cNvPr id="29" name="Text Box 28"/>
          <p:cNvSpPr txBox="1"/>
          <p:nvPr/>
        </p:nvSpPr>
        <p:spPr>
          <a:xfrm>
            <a:off x="12192000" y="4427855"/>
            <a:ext cx="11568430" cy="1476375"/>
          </a:xfrm>
          <a:prstGeom prst="rect">
            <a:avLst/>
          </a:prstGeom>
          <a:noFill/>
        </p:spPr>
        <p:txBody>
          <a:bodyPr wrap="square" rtlCol="0">
            <a:spAutoFit/>
          </a:bodyPr>
          <a:p>
            <a:pPr>
              <a:lnSpc>
                <a:spcPct val="150000"/>
              </a:lnSpc>
            </a:pPr>
            <a:r>
              <a:rPr lang="en-US" altLang="en-US" sz="2000" b="1">
                <a:solidFill>
                  <a:schemeClr val="bg1"/>
                </a:solidFill>
                <a:latin typeface="Times New Roman" panose="02020603050405020304" charset="0"/>
                <a:cs typeface="Times New Roman" panose="02020603050405020304" charset="0"/>
              </a:rPr>
              <a:t>Đ</a:t>
            </a:r>
            <a:r>
              <a:rPr lang="en-US" altLang="en-US" sz="2000" b="1">
                <a:solidFill>
                  <a:schemeClr val="bg1"/>
                </a:solidFill>
                <a:latin typeface="Times New Roman" panose="02020603050405020304" charset="0"/>
                <a:cs typeface="Times New Roman" panose="02020603050405020304" charset="0"/>
              </a:rPr>
              <a:t>ánh giá dựa trên nguyên tắc heuristic:</a:t>
            </a:r>
            <a:endParaRPr lang="en-US" altLang="en-US" sz="2000" b="1">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Hệ thống </a:t>
            </a:r>
            <a:r>
              <a:rPr lang="en-US" altLang="en-US" sz="2000">
                <a:solidFill>
                  <a:schemeClr val="bg1"/>
                </a:solidFill>
                <a:latin typeface="Times New Roman" panose="02020603050405020304" charset="0"/>
                <a:cs typeface="Times New Roman" panose="02020603050405020304" charset="0"/>
              </a:rPr>
              <a:t>đư</a:t>
            </a:r>
            <a:r>
              <a:rPr lang="en-US" altLang="en-US" sz="2000">
                <a:solidFill>
                  <a:schemeClr val="bg1"/>
                </a:solidFill>
                <a:latin typeface="Times New Roman" panose="02020603050405020304" charset="0"/>
                <a:cs typeface="Times New Roman" panose="02020603050405020304" charset="0"/>
              </a:rPr>
              <a:t>ợc kiểm tra dựa trên các nguyên tắc của Jakob Nielsen, với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iểm số cao trong các tiêu chí nh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 hiển thị trạng thái hệ thống, tính nhất quán, và khả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ng</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 ngừa lỗi</a:t>
            </a:r>
            <a:endParaRPr lang="en-US" altLang="en-US" sz="2000">
              <a:solidFill>
                <a:schemeClr val="bg1"/>
              </a:solidFill>
              <a:latin typeface="Times New Roman" panose="02020603050405020304" charset="0"/>
              <a:cs typeface="Times New Roman" panose="02020603050405020304" charset="0"/>
            </a:endParaRPr>
          </a:p>
        </p:txBody>
      </p:sp>
      <p:sp>
        <p:nvSpPr>
          <p:cNvPr id="30" name="Text Box 29"/>
          <p:cNvSpPr txBox="1"/>
          <p:nvPr/>
        </p:nvSpPr>
        <p:spPr>
          <a:xfrm>
            <a:off x="337820" y="922020"/>
            <a:ext cx="4064000" cy="398780"/>
          </a:xfrm>
          <a:prstGeom prst="rect">
            <a:avLst/>
          </a:prstGeom>
          <a:noFill/>
        </p:spPr>
        <p:txBody>
          <a:bodyPr wrap="square" rtlCol="0">
            <a:spAutoFit/>
          </a:bodyPr>
          <a:p>
            <a:r>
              <a:rPr lang="en-US" altLang="en-US" sz="2000">
                <a:solidFill>
                  <a:schemeClr val="bg1"/>
                </a:solidFill>
                <a:latin typeface="Segoe UI Black" panose="020B0A02040204020203" charset="0"/>
                <a:cs typeface="Segoe UI Black" panose="020B0A02040204020203" charset="0"/>
              </a:rPr>
              <a:t> H</a:t>
            </a:r>
            <a:r>
              <a:rPr lang="en-US" altLang="en-US" sz="2000">
                <a:solidFill>
                  <a:schemeClr val="bg1"/>
                </a:solidFill>
                <a:latin typeface="Segoe UI Black" panose="020B0A02040204020203" charset="0"/>
                <a:cs typeface="Segoe UI Black" panose="020B0A02040204020203" charset="0"/>
              </a:rPr>
              <a:t>ư</a:t>
            </a:r>
            <a:r>
              <a:rPr lang="en-US" altLang="en-US" sz="2000">
                <a:solidFill>
                  <a:schemeClr val="bg1"/>
                </a:solidFill>
                <a:latin typeface="Segoe UI Black" panose="020B0A02040204020203" charset="0"/>
                <a:cs typeface="Segoe UI Black" panose="020B0A02040204020203" charset="0"/>
              </a:rPr>
              <a:t>ớng phát triển</a:t>
            </a:r>
            <a:endParaRPr lang="en-US" altLang="en-US" sz="2000">
              <a:solidFill>
                <a:schemeClr val="bg1"/>
              </a:solidFill>
              <a:latin typeface="Segoe UI Black" panose="020B0A02040204020203" charset="0"/>
              <a:cs typeface="Segoe UI Black" panose="020B0A02040204020203" charset="0"/>
            </a:endParaRPr>
          </a:p>
        </p:txBody>
      </p:sp>
      <p:sp>
        <p:nvSpPr>
          <p:cNvPr id="36" name="Text Box 35"/>
          <p:cNvSpPr txBox="1"/>
          <p:nvPr/>
        </p:nvSpPr>
        <p:spPr>
          <a:xfrm>
            <a:off x="12252960" y="1460500"/>
            <a:ext cx="9777095" cy="3733165"/>
          </a:xfrm>
          <a:prstGeom prst="rect">
            <a:avLst/>
          </a:prstGeom>
          <a:noFill/>
        </p:spPr>
        <p:txBody>
          <a:bodyPr wrap="square" rtlCol="0">
            <a:noAutofit/>
          </a:bodyPr>
          <a:p>
            <a:pPr marL="457200" indent="-457200">
              <a:lnSpc>
                <a:spcPct val="150000"/>
              </a:lnSpc>
              <a:buAutoNum type="arabicPeriod"/>
            </a:pPr>
            <a:r>
              <a:rPr lang="en-US" altLang="en-US" sz="2000">
                <a:solidFill>
                  <a:schemeClr val="bg1"/>
                </a:solidFill>
                <a:latin typeface="Times New Roman" panose="02020603050405020304" charset="0"/>
                <a:cs typeface="Times New Roman" panose="02020603050405020304" charset="0"/>
              </a:rPr>
              <a:t>Nâng cao chất l</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ợng giao diện hệ thống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xe và giao diện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ạt hàng </a:t>
            </a:r>
            <a:endParaRPr lang="en-US" altLang="en-US" sz="2000">
              <a:solidFill>
                <a:schemeClr val="bg1"/>
              </a:solidFill>
              <a:latin typeface="Times New Roman" panose="02020603050405020304" charset="0"/>
              <a:cs typeface="Times New Roman" panose="02020603050405020304" charset="0"/>
            </a:endParaRPr>
          </a:p>
          <a:p>
            <a:pPr marL="457200" indent="-457200">
              <a:lnSpc>
                <a:spcPct val="150000"/>
              </a:lnSpc>
              <a:buAutoNum type="arabicPeriod"/>
            </a:pPr>
            <a:r>
              <a:rPr lang="vi-VN" altLang="en-US" sz="2000">
                <a:solidFill>
                  <a:schemeClr val="bg1"/>
                </a:solidFill>
                <a:latin typeface="Times New Roman" panose="02020603050405020304" charset="0"/>
                <a:cs typeface="Times New Roman" panose="02020603050405020304" charset="0"/>
                <a:sym typeface="+mn-ea"/>
              </a:rPr>
              <a:t>N</a:t>
            </a:r>
            <a:r>
              <a:rPr lang="en-US" altLang="en-US" sz="2000">
                <a:solidFill>
                  <a:schemeClr val="bg1"/>
                </a:solidFill>
                <a:latin typeface="Times New Roman" panose="02020603050405020304" charset="0"/>
                <a:cs typeface="Times New Roman" panose="02020603050405020304" charset="0"/>
                <a:sym typeface="+mn-ea"/>
              </a:rPr>
              <a:t>âng cao c</a:t>
            </a:r>
            <a:r>
              <a:rPr lang="en-US" altLang="en-US" sz="2000">
                <a:solidFill>
                  <a:schemeClr val="bg1"/>
                </a:solidFill>
                <a:latin typeface="Times New Roman" panose="02020603050405020304" charset="0"/>
                <a:cs typeface="Times New Roman" panose="02020603050405020304" charset="0"/>
              </a:rPr>
              <a:t>át triển tính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cá nhân hóa:</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Tạo giao diện tùy chỉnh cho từng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dựa trên thói quen sử dụng.</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Cung cấp tùy chọn cài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nâng cao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iều chỉnh theo nhu cầu cá nhân.</a:t>
            </a:r>
            <a:endParaRPr lang="en-US" altLang="en-US" sz="2000">
              <a:solidFill>
                <a:schemeClr val="bg1"/>
              </a:solidFill>
              <a:latin typeface="Times New Roman" panose="02020603050405020304" charset="0"/>
              <a:cs typeface="Times New Roman" panose="02020603050405020304" charset="0"/>
            </a:endParaRPr>
          </a:p>
          <a:p>
            <a:pPr indent="0">
              <a:lnSpc>
                <a:spcPct val="150000"/>
              </a:lnSpc>
              <a:buNone/>
            </a:pPr>
            <a:r>
              <a:rPr lang="vi-VN" altLang="en-US" sz="2000">
                <a:solidFill>
                  <a:schemeClr val="bg1"/>
                </a:solidFill>
                <a:latin typeface="Times New Roman" panose="02020603050405020304" charset="0"/>
                <a:cs typeface="Times New Roman" panose="02020603050405020304" charset="0"/>
              </a:rPr>
              <a:t>3.    </a:t>
            </a:r>
            <a:r>
              <a:rPr lang="en-US" altLang="en-US" sz="2000">
                <a:solidFill>
                  <a:schemeClr val="bg1"/>
                </a:solidFill>
                <a:latin typeface="Times New Roman" panose="02020603050405020304" charset="0"/>
                <a:cs typeface="Times New Roman" panose="02020603050405020304" charset="0"/>
              </a:rPr>
              <a:t>Cải thiện hệ thống thông báo:</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Tích hợp hệ thống thông báo chi tiết và thời gian thực hơn, giúp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nhận biết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nguyên nhân lỗi và các b</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ớc khắc phục.</a:t>
            </a:r>
            <a:endParaRPr lang="en-US" altLang="en-US" sz="2000">
              <a:solidFill>
                <a:schemeClr val="bg1"/>
              </a:solidFill>
              <a:latin typeface="Times New Roman" panose="02020603050405020304" charset="0"/>
              <a:cs typeface="Times New Roman" panose="02020603050405020304" charset="0"/>
            </a:endParaRPr>
          </a:p>
          <a:p>
            <a:pPr>
              <a:lnSpc>
                <a:spcPct val="150000"/>
              </a:lnSpc>
            </a:pPr>
            <a:endParaRPr lang="en-US" altLang="en-US" sz="2000">
              <a:solidFill>
                <a:schemeClr val="bg1"/>
              </a:solidFill>
              <a:latin typeface="Times New Roman" panose="02020603050405020304" charset="0"/>
              <a:cs typeface="Times New Roman" panose="02020603050405020304" charset="0"/>
            </a:endParaRPr>
          </a:p>
        </p:txBody>
      </p:sp>
      <p:sp>
        <p:nvSpPr>
          <p:cNvPr id="40" name="Text Box 39"/>
          <p:cNvSpPr txBox="1"/>
          <p:nvPr/>
        </p:nvSpPr>
        <p:spPr>
          <a:xfrm>
            <a:off x="459105" y="1476375"/>
            <a:ext cx="9154795" cy="1938020"/>
          </a:xfrm>
          <a:prstGeom prst="rect">
            <a:avLst/>
          </a:prstGeom>
          <a:noFill/>
        </p:spPr>
        <p:txBody>
          <a:bodyPr wrap="square" rtlCol="0">
            <a:spAutoFit/>
          </a:bodyPr>
          <a:p>
            <a:pPr>
              <a:lnSpc>
                <a:spcPct val="150000"/>
              </a:lnSpc>
            </a:pPr>
            <a:r>
              <a:rPr lang="vi-VN" altLang="en-US" sz="2000">
                <a:solidFill>
                  <a:schemeClr val="bg1"/>
                </a:solidFill>
                <a:latin typeface="Times New Roman" panose="02020603050405020304" charset="0"/>
                <a:cs typeface="Times New Roman" panose="02020603050405020304" charset="0"/>
              </a:rPr>
              <a:t>4.   </a:t>
            </a:r>
            <a:r>
              <a:rPr lang=""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ảm bảo tính bảo mật và quyền riêng t</a:t>
            </a:r>
            <a:r>
              <a:rPr lang=""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Nâng cấp hệ thống bảo mật dữ liệu </a:t>
            </a:r>
            <a:r>
              <a:rPr lang=""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a:t>
            </a:r>
            <a:r>
              <a:rPr lang=""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ảm bảo thông tin cá nhân của ng</a:t>
            </a:r>
            <a:r>
              <a:rPr lang=""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không bị rò rỉ.</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Cập nhật th</a:t>
            </a:r>
            <a:r>
              <a:rPr lang=""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ờng xuyên </a:t>
            </a:r>
            <a:r>
              <a:rPr lang=""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ứng dụng tuân thủ các tiêu chuẩn bảo mật mới nhất.</a:t>
            </a:r>
            <a:endParaRPr lang="en-US" altLang="en-US" sz="2000">
              <a:solidFill>
                <a:schemeClr val="bg1"/>
              </a:solidFill>
              <a:latin typeface="Times New Roman" panose="02020603050405020304" charset="0"/>
              <a:cs typeface="Times New Roman" panose="02020603050405020304" charset="0"/>
            </a:endParaRPr>
          </a:p>
        </p:txBody>
      </p:sp>
      <p:sp>
        <p:nvSpPr>
          <p:cNvPr id="41" name="Text Box 40"/>
          <p:cNvSpPr txBox="1"/>
          <p:nvPr/>
        </p:nvSpPr>
        <p:spPr>
          <a:xfrm>
            <a:off x="459105" y="3414395"/>
            <a:ext cx="9154795" cy="1476375"/>
          </a:xfrm>
          <a:prstGeom prst="rect">
            <a:avLst/>
          </a:prstGeom>
          <a:noFill/>
        </p:spPr>
        <p:txBody>
          <a:bodyPr wrap="square" rtlCol="0">
            <a:spAutoFit/>
          </a:bodyPr>
          <a:p>
            <a:pPr>
              <a:lnSpc>
                <a:spcPct val="150000"/>
              </a:lnSpc>
            </a:pPr>
            <a:r>
              <a:rPr lang="vi-VN" altLang="en-US" sz="2000">
                <a:solidFill>
                  <a:schemeClr val="bg1"/>
                </a:solidFill>
                <a:latin typeface="Times New Roman" panose="02020603050405020304" charset="0"/>
                <a:cs typeface="Times New Roman" panose="02020603050405020304" charset="0"/>
              </a:rPr>
              <a:t>5.   </a:t>
            </a:r>
            <a:r>
              <a:rPr lang="en-US" altLang="en-US" sz="2000">
                <a:solidFill>
                  <a:schemeClr val="bg1"/>
                </a:solidFill>
                <a:latin typeface="Times New Roman" panose="02020603050405020304" charset="0"/>
                <a:cs typeface="Times New Roman" panose="02020603050405020304" charset="0"/>
              </a:rPr>
              <a:t>Cải thiện phản hồ</a:t>
            </a:r>
            <a:r>
              <a:rPr lang="vi-VN" altLang="en-US" sz="2000">
                <a:solidFill>
                  <a:schemeClr val="bg1"/>
                </a:solidFill>
                <a:latin typeface="Times New Roman" panose="02020603050405020304" charset="0"/>
                <a:cs typeface="Times New Roman" panose="02020603050405020304" charset="0"/>
              </a:rPr>
              <a:t>i: </a:t>
            </a:r>
            <a:r>
              <a:rPr lang="en-US" altLang="en-US" sz="2000">
                <a:solidFill>
                  <a:schemeClr val="bg1"/>
                </a:solidFill>
                <a:latin typeface="Times New Roman" panose="02020603050405020304" charset="0"/>
                <a:cs typeface="Times New Roman" panose="02020603050405020304" charset="0"/>
              </a:rPr>
              <a:t>Thêm tính n</a:t>
            </a:r>
            <a:r>
              <a:rPr lang=""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tự </a:t>
            </a:r>
            <a:r>
              <a:rPr lang=""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ộng trả lời (chatbot) </a:t>
            </a:r>
            <a:r>
              <a:rPr lang=""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cung cấp phản hồi nhanh về các câu hỏi phổ biến.</a:t>
            </a:r>
            <a:endParaRPr lang="en-US" altLang="en-US" sz="2000">
              <a:solidFill>
                <a:schemeClr val="bg1"/>
              </a:solidFill>
              <a:latin typeface="Times New Roman" panose="02020603050405020304" charset="0"/>
              <a:cs typeface="Times New Roman" panose="02020603050405020304" charset="0"/>
            </a:endParaRPr>
          </a:p>
          <a:p>
            <a:pPr>
              <a:lnSpc>
                <a:spcPct val="150000"/>
              </a:lnSpc>
            </a:pPr>
            <a:endParaRPr lang="en-US" altLang="en-US" sz="20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21486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3774440" y="304165"/>
            <a:ext cx="377444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L</a:t>
            </a:r>
            <a:r>
              <a:rPr lang="en-US" altLang="en-US" sz="2400">
                <a:solidFill>
                  <a:schemeClr val="bg1"/>
                </a:solidFill>
                <a:latin typeface="Segoe UI Black" panose="020B0A02040204020203" charset="0"/>
                <a:cs typeface="Segoe UI Black" panose="020B0A02040204020203" charset="0"/>
              </a:rPr>
              <a:t>Ý</a:t>
            </a:r>
            <a:r>
              <a:rPr lang="en-US" altLang="en-US" sz="2400">
                <a:solidFill>
                  <a:schemeClr val="bg1"/>
                </a:solidFill>
                <a:latin typeface="Segoe UI Black" panose="020B0A02040204020203" charset="0"/>
                <a:cs typeface="Segoe UI Black" panose="020B0A02040204020203" charset="0"/>
              </a:rPr>
              <a:t> DO CHỌN </a:t>
            </a:r>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Ề T</a:t>
            </a:r>
            <a:r>
              <a:rPr lang="en-US" altLang="en-US" sz="2400">
                <a:solidFill>
                  <a:schemeClr val="bg1"/>
                </a:solidFill>
                <a:latin typeface="Segoe UI Black" panose="020B0A02040204020203" charset="0"/>
                <a:cs typeface="Segoe UI Black" panose="020B0A02040204020203" charset="0"/>
              </a:rPr>
              <a:t>À</a:t>
            </a:r>
            <a:r>
              <a:rPr lang="en-US" altLang="en-US" sz="2400">
                <a:solidFill>
                  <a:schemeClr val="bg1"/>
                </a:solidFill>
                <a:latin typeface="Segoe UI Black" panose="020B0A02040204020203" charset="0"/>
                <a:cs typeface="Segoe UI Black" panose="020B0A02040204020203" charset="0"/>
              </a:rPr>
              <a:t>I</a:t>
            </a:r>
            <a:endParaRPr lang="en-US" altLang="en-US" sz="2400">
              <a:solidFill>
                <a:schemeClr val="bg1"/>
              </a:solidFill>
              <a:latin typeface="Segoe UI Black" panose="020B0A02040204020203" charset="0"/>
              <a:cs typeface="Segoe UI Black" panose="020B0A02040204020203"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a:t>
            </a:r>
            <a:r>
              <a:rPr lang="en-US" altLang="en-US" sz="2800">
                <a:solidFill>
                  <a:schemeClr val="bg1"/>
                </a:solidFill>
                <a:latin typeface="Segoe UI Black" panose="020B0A02040204020203" charset="0"/>
                <a:cs typeface="Segoe UI Black" panose="020B0A02040204020203" charset="0"/>
              </a:rPr>
              <a:t>ĐÍ</a:t>
            </a:r>
            <a:r>
              <a:rPr lang="en-US" altLang="en-US" sz="2800">
                <a:solidFill>
                  <a:schemeClr val="bg1"/>
                </a:solidFill>
                <a:latin typeface="Segoe UI Black" panose="020B0A02040204020203" charset="0"/>
                <a:cs typeface="Segoe UI Black" panose="020B0A02040204020203" charset="0"/>
              </a:rPr>
              <a:t>CH NGHI</a:t>
            </a:r>
            <a:r>
              <a:rPr lang="en-US" altLang="en-US" sz="2800">
                <a:solidFill>
                  <a:schemeClr val="bg1"/>
                </a:solidFill>
                <a:latin typeface="Segoe UI Black" panose="020B0A02040204020203" charset="0"/>
                <a:cs typeface="Segoe UI Black" panose="020B0A02040204020203" charset="0"/>
              </a:rPr>
              <a:t>Ê</a:t>
            </a:r>
            <a:r>
              <a:rPr lang="en-US" altLang="en-US" sz="2800">
                <a:solidFill>
                  <a:schemeClr val="bg1"/>
                </a:solidFill>
                <a:latin typeface="Segoe UI Black" panose="020B0A02040204020203" charset="0"/>
                <a:cs typeface="Segoe UI Black" panose="020B0A02040204020203" charset="0"/>
              </a:rPr>
              <a:t>N CỨU</a:t>
            </a:r>
            <a:endParaRPr lang="en-US" altLang="en-US" sz="2800">
              <a:solidFill>
                <a:schemeClr val="bg1"/>
              </a:solidFill>
              <a:latin typeface="Segoe UI Black" panose="020B0A02040204020203" charset="0"/>
              <a:cs typeface="Segoe UI Black" panose="020B0A02040204020203" charset="0"/>
            </a:endParaRPr>
          </a:p>
        </p:txBody>
      </p:sp>
      <p:sp>
        <p:nvSpPr>
          <p:cNvPr id="4" name="Text Box 3"/>
          <p:cNvSpPr txBox="1"/>
          <p:nvPr/>
        </p:nvSpPr>
        <p:spPr>
          <a:xfrm>
            <a:off x="-8093710" y="1222375"/>
            <a:ext cx="8093710" cy="829945"/>
          </a:xfrm>
          <a:prstGeom prst="rect">
            <a:avLst/>
          </a:prstGeom>
          <a:noFill/>
        </p:spPr>
        <p:txBody>
          <a:bodyPr wrap="square" rtlCol="0">
            <a:spAutoFit/>
          </a:bodyPr>
          <a:p>
            <a:pPr indent="0">
              <a:buNone/>
            </a:pPr>
            <a:r>
              <a:rPr lang="vi-VN" altLang="en-US" sz="2400">
                <a:solidFill>
                  <a:schemeClr val="bg1"/>
                </a:solidFill>
              </a:rPr>
              <a:t>1.     </a:t>
            </a:r>
            <a:r>
              <a:rPr lang="en-US" altLang="en-US" sz="2400">
                <a:solidFill>
                  <a:schemeClr val="bg1"/>
                </a:solidFill>
              </a:rPr>
              <a:t>Tìm hiểu, phân tích ph</a:t>
            </a:r>
            <a:r>
              <a:rPr lang="en-US" altLang="en-US" sz="2400">
                <a:solidFill>
                  <a:schemeClr val="bg1"/>
                </a:solidFill>
              </a:rPr>
              <a:t>ư</a:t>
            </a:r>
            <a:r>
              <a:rPr lang="en-US" altLang="en-US" sz="2400">
                <a:solidFill>
                  <a:schemeClr val="bg1"/>
                </a:solidFill>
              </a:rPr>
              <a:t>ơng pháp </a:t>
            </a:r>
            <a:r>
              <a:rPr lang="en-US" altLang="en-US" sz="2400">
                <a:solidFill>
                  <a:schemeClr val="bg1"/>
                </a:solidFill>
              </a:rPr>
              <a:t>đ</a:t>
            </a:r>
            <a:r>
              <a:rPr lang="en-US" altLang="en-US" sz="2400">
                <a:solidFill>
                  <a:schemeClr val="bg1"/>
                </a:solidFill>
              </a:rPr>
              <a:t>ánh giá tính khả dụng dựa trên chuyên gia.</a:t>
            </a:r>
            <a:endParaRPr lang="en-US" altLang="en-US" sz="2400">
              <a:solidFill>
                <a:schemeClr val="bg1"/>
              </a:solidFill>
            </a:endParaRPr>
          </a:p>
        </p:txBody>
      </p:sp>
      <p:sp>
        <p:nvSpPr>
          <p:cNvPr id="6" name="Text Box 5"/>
          <p:cNvSpPr txBox="1"/>
          <p:nvPr/>
        </p:nvSpPr>
        <p:spPr>
          <a:xfrm>
            <a:off x="-796671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a:t>
            </a:r>
            <a:r>
              <a:rPr lang="en-US" altLang="en-US" sz="2400">
                <a:solidFill>
                  <a:schemeClr val="bg1"/>
                </a:solidFill>
              </a:rPr>
              <a:t>ư</a:t>
            </a:r>
            <a:r>
              <a:rPr lang="en-US" altLang="en-US" sz="2400">
                <a:solidFill>
                  <a:schemeClr val="bg1"/>
                </a:solidFill>
              </a:rPr>
              <a:t>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a:t>
            </a:r>
            <a:r>
              <a:rPr lang="en-US" altLang="en-US" sz="2400">
                <a:solidFill>
                  <a:schemeClr val="bg1"/>
                </a:solidFill>
              </a:rPr>
              <a:t>ề xuất giải pháp cải tiến trải nghiệm ng</a:t>
            </a:r>
            <a:r>
              <a:rPr lang="en-US" altLang="en-US" sz="2400">
                <a:solidFill>
                  <a:schemeClr val="bg1"/>
                </a:solidFill>
              </a:rPr>
              <a:t>ư</a:t>
            </a:r>
            <a:r>
              <a:rPr lang="en-US" altLang="en-US" sz="2400">
                <a:solidFill>
                  <a:schemeClr val="bg1"/>
                </a:solidFill>
              </a:rPr>
              <a:t>ời dùng</a:t>
            </a:r>
            <a:endParaRPr lang="en-US" altLang="en-US" sz="2400">
              <a:solidFill>
                <a:schemeClr val="bg1"/>
              </a:solidFill>
            </a:endParaRPr>
          </a:p>
        </p:txBody>
      </p:sp>
      <p:sp>
        <p:nvSpPr>
          <p:cNvPr id="14" name="Text Box 13"/>
          <p:cNvSpPr txBox="1"/>
          <p:nvPr/>
        </p:nvSpPr>
        <p:spPr>
          <a:xfrm>
            <a:off x="294005" y="30416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ỐI T</a:t>
            </a:r>
            <a:r>
              <a:rPr lang="en-US" altLang="en-US" sz="2400">
                <a:solidFill>
                  <a:schemeClr val="bg1"/>
                </a:solidFill>
                <a:latin typeface="Segoe UI Black" panose="020B0A02040204020203" charset="0"/>
                <a:cs typeface="Segoe UI Black" panose="020B0A02040204020203" charset="0"/>
              </a:rPr>
              <a:t>Ư</a:t>
            </a:r>
            <a:r>
              <a:rPr lang="en-US" altLang="en-US" sz="2400">
                <a:solidFill>
                  <a:schemeClr val="bg1"/>
                </a:solidFill>
                <a:latin typeface="Segoe UI Black" panose="020B0A02040204020203" charset="0"/>
                <a:cs typeface="Segoe UI Black" panose="020B0A02040204020203" charset="0"/>
              </a:rPr>
              <a:t>ỢNG V</a:t>
            </a:r>
            <a:r>
              <a:rPr lang="en-US" altLang="en-US" sz="2400">
                <a:solidFill>
                  <a:schemeClr val="bg1"/>
                </a:solidFill>
                <a:latin typeface="Segoe UI Black" panose="020B0A02040204020203" charset="0"/>
                <a:cs typeface="Segoe UI Black" panose="020B0A02040204020203" charset="0"/>
              </a:rPr>
              <a:t>À</a:t>
            </a:r>
            <a:r>
              <a:rPr lang="en-US" altLang="en-US" sz="2400">
                <a:solidFill>
                  <a:schemeClr val="bg1"/>
                </a:solidFill>
                <a:latin typeface="Segoe UI Black" panose="020B0A02040204020203" charset="0"/>
                <a:cs typeface="Segoe UI Black" panose="020B0A02040204020203" charset="0"/>
              </a:rPr>
              <a:t> PHẠM VI NGHI</a:t>
            </a:r>
            <a:r>
              <a:rPr lang="en-US" altLang="en-US" sz="2400">
                <a:solidFill>
                  <a:schemeClr val="bg1"/>
                </a:solidFill>
                <a:latin typeface="Segoe UI Black" panose="020B0A02040204020203" charset="0"/>
                <a:cs typeface="Segoe UI Black" panose="020B0A02040204020203" charset="0"/>
              </a:rPr>
              <a:t>Ê</a:t>
            </a:r>
            <a:r>
              <a:rPr lang="en-US" altLang="en-US" sz="2400">
                <a:solidFill>
                  <a:schemeClr val="bg1"/>
                </a:solidFill>
                <a:latin typeface="Segoe UI Black" panose="020B0A02040204020203" charset="0"/>
                <a:cs typeface="Segoe UI Black" panose="020B0A02040204020203" charset="0"/>
              </a:rPr>
              <a:t>N CỨU</a:t>
            </a:r>
            <a:endParaRPr lang="en-US" altLang="en-US" sz="2400">
              <a:solidFill>
                <a:schemeClr val="bg1"/>
              </a:solidFill>
              <a:latin typeface="Segoe UI Black" panose="020B0A02040204020203" charset="0"/>
              <a:cs typeface="Segoe UI Black" panose="020B0A02040204020203" charset="0"/>
            </a:endParaRPr>
          </a:p>
        </p:txBody>
      </p:sp>
      <p:sp>
        <p:nvSpPr>
          <p:cNvPr id="15" name="Text Box 14"/>
          <p:cNvSpPr txBox="1"/>
          <p:nvPr/>
        </p:nvSpPr>
        <p:spPr>
          <a:xfrm>
            <a:off x="294005" y="1700530"/>
            <a:ext cx="9618980" cy="119888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Các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Hệ thống Grab, bao gồm các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chính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ặt món </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tìm kiếm, thanh toán, và hỗ trợ khách hàng.</a:t>
            </a:r>
            <a:endParaRPr lang="en-US" altLang="en-US" sz="2400">
              <a:solidFill>
                <a:schemeClr val="bg1"/>
              </a:solidFill>
              <a:latin typeface="Times New Roman" panose="02020603050405020304" charset="0"/>
              <a:cs typeface="Times New Roman" panose="02020603050405020304" charset="0"/>
            </a:endParaRPr>
          </a:p>
        </p:txBody>
      </p:sp>
      <p:sp>
        <p:nvSpPr>
          <p:cNvPr id="16" name="Text Box 15"/>
          <p:cNvSpPr txBox="1"/>
          <p:nvPr/>
        </p:nvSpPr>
        <p:spPr>
          <a:xfrm>
            <a:off x="294005"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17" name="Text Box 16"/>
          <p:cNvSpPr txBox="1"/>
          <p:nvPr/>
        </p:nvSpPr>
        <p:spPr>
          <a:xfrm>
            <a:off x="12336780" y="326326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18" name="Text Box 17"/>
          <p:cNvSpPr txBox="1"/>
          <p:nvPr/>
        </p:nvSpPr>
        <p:spPr>
          <a:xfrm>
            <a:off x="13240385" y="3914775"/>
            <a:ext cx="945896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của giao diện và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trong ứng dụng Grab trên nền tảng di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Chỉ sử dụng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 tập trung vào những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phát hiện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qua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không triển khai thay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ổi trực tiếp trên hệ thống thực tế.</a:t>
            </a:r>
            <a:endParaRPr lang="en-US" altLang="en-US" sz="24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ĐÍCH NGHIÊN CỨU</a:t>
            </a:r>
            <a:endParaRPr lang="en-US" altLang="en-US" sz="2800">
              <a:solidFill>
                <a:schemeClr val="bg1"/>
              </a:solidFill>
              <a:latin typeface="Segoe UI Black" panose="020B0A02040204020203" charset="0"/>
              <a:cs typeface="Segoe UI Black" panose="020B0A02040204020203" charset="0"/>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ĐỐI TƯỢNG VÀ PHẠM VI NGHIÊN CỨU</a:t>
            </a:r>
            <a:endParaRPr lang="en-US" altLang="en-US" sz="2400">
              <a:solidFill>
                <a:schemeClr val="bg1"/>
              </a:solidFill>
              <a:latin typeface="Segoe UI Black" panose="020B0A02040204020203" charset="0"/>
              <a:cs typeface="Segoe UI Black" panose="020B0A02040204020203"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3" name="Text Box 2"/>
          <p:cNvSpPr txBox="1"/>
          <p:nvPr/>
        </p:nvSpPr>
        <p:spPr>
          <a:xfrm>
            <a:off x="635" y="-52197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Đánh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7" name="Text Box 16"/>
          <p:cNvSpPr txBox="1"/>
          <p:nvPr/>
        </p:nvSpPr>
        <p:spPr>
          <a:xfrm>
            <a:off x="574040" y="-65532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Heuristic Evaluation</a:t>
            </a:r>
            <a:endParaRPr lang="en-US" altLang="en-US" sz="2400">
              <a:solidFill>
                <a:schemeClr val="bg1"/>
              </a:solidFill>
              <a:latin typeface="Segoe UI Black" panose="020B0A02040204020203" charset="0"/>
              <a:cs typeface="Segoe UI Black" panose="020B0A02040204020203" charset="0"/>
            </a:endParaRPr>
          </a:p>
        </p:txBody>
      </p:sp>
      <p:sp>
        <p:nvSpPr>
          <p:cNvPr id="27" name="Text Box 26"/>
          <p:cNvSpPr txBox="1"/>
          <p:nvPr/>
        </p:nvSpPr>
        <p:spPr>
          <a:xfrm>
            <a:off x="294005" y="-521970"/>
            <a:ext cx="406400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Cognitive Walkthrough</a:t>
            </a:r>
            <a:endParaRPr lang="en-US" altLang="en-US" sz="2400">
              <a:solidFill>
                <a:schemeClr val="bg1"/>
              </a:solidFill>
              <a:latin typeface="Segoe UI Black" panose="020B0A02040204020203" charset="0"/>
              <a:cs typeface="Segoe UI Black" panose="020B0A02040204020203" charset="0"/>
            </a:endParaRPr>
          </a:p>
        </p:txBody>
      </p:sp>
      <p:sp>
        <p:nvSpPr>
          <p:cNvPr id="31" name="Text Box 30"/>
          <p:cNvSpPr txBox="1"/>
          <p:nvPr/>
        </p:nvSpPr>
        <p:spPr>
          <a:xfrm>
            <a:off x="285115" y="-460375"/>
            <a:ext cx="561784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HIỆN THỰC HÓA NGHIÊN CỨU</a:t>
            </a:r>
            <a:endParaRPr lang="en-US" altLang="en-US" sz="2400">
              <a:solidFill>
                <a:schemeClr val="bg1"/>
              </a:solidFill>
              <a:latin typeface="Segoe UI Black" panose="020B0A02040204020203" charset="0"/>
              <a:cs typeface="Segoe UI Black" panose="020B0A02040204020203" charset="0"/>
            </a:endParaRPr>
          </a:p>
        </p:txBody>
      </p:sp>
      <p:sp>
        <p:nvSpPr>
          <p:cNvPr id="12" name="Text Box 11"/>
          <p:cNvSpPr txBox="1"/>
          <p:nvPr/>
        </p:nvSpPr>
        <p:spPr>
          <a:xfrm>
            <a:off x="-3596005" y="4519930"/>
            <a:ext cx="322707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Chuẩn bị đánh giá</a:t>
            </a:r>
            <a:endParaRPr lang="en-US" altLang="en-US" sz="2400">
              <a:solidFill>
                <a:schemeClr val="bg1"/>
              </a:solidFill>
              <a:latin typeface="Times New Roman" panose="02020603050405020304" charset="0"/>
              <a:cs typeface="Times New Roman" panose="02020603050405020304" charset="0"/>
            </a:endParaRPr>
          </a:p>
        </p:txBody>
      </p:sp>
      <p:sp>
        <p:nvSpPr>
          <p:cNvPr id="15" name="Text Box 14"/>
          <p:cNvSpPr txBox="1"/>
          <p:nvPr/>
        </p:nvSpPr>
        <p:spPr>
          <a:xfrm>
            <a:off x="-5327650" y="5193665"/>
            <a:ext cx="515366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tíh kết quả và đề xuất cải tiến</a:t>
            </a:r>
            <a:endParaRPr lang="en-US" altLang="en-US" sz="240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7063740" y="92075"/>
            <a:ext cx="70643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Thực hiện đánh giá dựa vào danh sách kiểm tra (checklist)  10 nguyên tắc Heuristic của Jakob Nielsen.</a:t>
            </a:r>
            <a:endParaRPr lang="en-US" altLang="en-US" sz="2400">
              <a:solidFill>
                <a:schemeClr val="bg1"/>
              </a:solidFill>
              <a:latin typeface="Times New Roman" panose="02020603050405020304" charset="0"/>
              <a:cs typeface="Times New Roman" panose="02020603050405020304" charset="0"/>
            </a:endParaRPr>
          </a:p>
        </p:txBody>
      </p:sp>
      <p:pic>
        <p:nvPicPr>
          <p:cNvPr id="25" name="Picture 24" descr="z6229531108735_bcdbcc6903ffd0393349ab2ce79a9492"/>
          <p:cNvPicPr>
            <a:picLocks noChangeAspect="1"/>
          </p:cNvPicPr>
          <p:nvPr/>
        </p:nvPicPr>
        <p:blipFill>
          <a:blip r:embed="rId2"/>
          <a:stretch>
            <a:fillRect/>
          </a:stretch>
        </p:blipFill>
        <p:spPr>
          <a:xfrm>
            <a:off x="-2251710" y="2000250"/>
            <a:ext cx="2190750" cy="3533775"/>
          </a:xfrm>
          <a:prstGeom prst="rect">
            <a:avLst/>
          </a:prstGeom>
        </p:spPr>
      </p:pic>
      <p:pic>
        <p:nvPicPr>
          <p:cNvPr id="33" name="Picture 32"/>
          <p:cNvPicPr>
            <a:picLocks noChangeAspect="1"/>
          </p:cNvPicPr>
          <p:nvPr/>
        </p:nvPicPr>
        <p:blipFill>
          <a:blip r:embed="rId3"/>
          <a:stretch>
            <a:fillRect/>
          </a:stretch>
        </p:blipFill>
        <p:spPr>
          <a:xfrm>
            <a:off x="-2654935" y="2273935"/>
            <a:ext cx="2286000" cy="3743325"/>
          </a:xfrm>
          <a:prstGeom prst="rect">
            <a:avLst/>
          </a:prstGeom>
        </p:spPr>
      </p:pic>
      <p:sp>
        <p:nvSpPr>
          <p:cNvPr id="38" name="Text Box 37"/>
          <p:cNvSpPr txBox="1"/>
          <p:nvPr/>
        </p:nvSpPr>
        <p:spPr>
          <a:xfrm>
            <a:off x="-2283460" y="2017395"/>
            <a:ext cx="216598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Chức Năng</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Đặt xe</a:t>
            </a:r>
            <a:endParaRPr lang="en-US" altLang="en-US" sz="2000">
              <a:solidFill>
                <a:schemeClr val="bg1"/>
              </a:solidFill>
              <a:latin typeface="Times New Roman" panose="02020603050405020304" charset="0"/>
              <a:cs typeface="Times New Roman" panose="02020603050405020304" charset="0"/>
            </a:endParaRPr>
          </a:p>
        </p:txBody>
      </p:sp>
      <p:pic>
        <p:nvPicPr>
          <p:cNvPr id="37" name="Picture -2147482592" descr="Ảnh chụp màn hình 2025-01-01 210127"/>
          <p:cNvPicPr>
            <a:picLocks noChangeAspect="1"/>
          </p:cNvPicPr>
          <p:nvPr/>
        </p:nvPicPr>
        <p:blipFill>
          <a:blip r:embed="rId4"/>
          <a:stretch>
            <a:fillRect/>
          </a:stretch>
        </p:blipFill>
        <p:spPr>
          <a:xfrm>
            <a:off x="-2970847" y="2484120"/>
            <a:ext cx="2601595" cy="3676650"/>
          </a:xfrm>
          <a:prstGeom prst="rect">
            <a:avLst/>
          </a:prstGeom>
          <a:noFill/>
          <a:ln w="9525">
            <a:noFill/>
          </a:ln>
        </p:spPr>
      </p:pic>
      <p:pic>
        <p:nvPicPr>
          <p:cNvPr id="42" name="Picture 41"/>
          <p:cNvPicPr>
            <a:picLocks noChangeAspect="1"/>
          </p:cNvPicPr>
          <p:nvPr/>
        </p:nvPicPr>
        <p:blipFill>
          <a:blip r:embed="rId5"/>
          <a:stretch>
            <a:fillRect/>
          </a:stretch>
        </p:blipFill>
        <p:spPr>
          <a:xfrm>
            <a:off x="-2513330" y="2603500"/>
            <a:ext cx="2339340" cy="3413760"/>
          </a:xfrm>
          <a:prstGeom prst="rect">
            <a:avLst/>
          </a:prstGeom>
        </p:spPr>
      </p:pic>
      <p:sp>
        <p:nvSpPr>
          <p:cNvPr id="46" name="Text Box 45"/>
          <p:cNvSpPr txBox="1"/>
          <p:nvPr/>
        </p:nvSpPr>
        <p:spPr>
          <a:xfrm>
            <a:off x="-296989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Hủy đặt xe</a:t>
            </a:r>
            <a:endParaRPr lang="en-US" altLang="en-US" sz="2000">
              <a:solidFill>
                <a:schemeClr val="bg1"/>
              </a:solidFill>
              <a:latin typeface="Times New Roman" panose="02020603050405020304" charset="0"/>
              <a:cs typeface="Times New Roman" panose="02020603050405020304" charset="0"/>
            </a:endParaRPr>
          </a:p>
        </p:txBody>
      </p:sp>
      <p:pic>
        <p:nvPicPr>
          <p:cNvPr id="45" name="Picture 44"/>
          <p:cNvPicPr>
            <a:picLocks noChangeAspect="1"/>
          </p:cNvPicPr>
          <p:nvPr/>
        </p:nvPicPr>
        <p:blipFill>
          <a:blip r:embed="rId6"/>
          <a:stretch>
            <a:fillRect/>
          </a:stretch>
        </p:blipFill>
        <p:spPr>
          <a:xfrm>
            <a:off x="-2002790" y="2416175"/>
            <a:ext cx="1828800" cy="3638550"/>
          </a:xfrm>
          <a:prstGeom prst="rect">
            <a:avLst/>
          </a:prstGeom>
        </p:spPr>
      </p:pic>
      <p:sp>
        <p:nvSpPr>
          <p:cNvPr id="48" name="Text Box 47"/>
          <p:cNvSpPr txBox="1"/>
          <p:nvPr/>
        </p:nvSpPr>
        <p:spPr>
          <a:xfrm>
            <a:off x="-3002915" y="1875155"/>
            <a:ext cx="2908935" cy="398780"/>
          </a:xfrm>
          <a:prstGeom prst="rect">
            <a:avLst/>
          </a:prstGeom>
          <a:noFill/>
        </p:spPr>
        <p:txBody>
          <a:bodyPr wrap="square" rtlCol="0">
            <a:spAutoFit/>
          </a:bodyPr>
          <a:p>
            <a:r>
              <a:rPr lang="en-US" altLang="en-US" sz="2000">
                <a:solidFill>
                  <a:schemeClr val="bg1"/>
                </a:solidFill>
                <a:latin typeface="Times New Roman" panose="02020603050405020304" charset="0"/>
                <a:cs typeface="Times New Roman" panose="02020603050405020304" charset="0"/>
              </a:rPr>
              <a:t>Giao diện chung</a:t>
            </a:r>
            <a:endParaRPr lang="en-US" altLang="en-US" sz="2000">
              <a:solidFill>
                <a:schemeClr val="bg1"/>
              </a:solidFill>
              <a:latin typeface="Times New Roman" panose="02020603050405020304" charset="0"/>
              <a:cs typeface="Times New Roman" panose="02020603050405020304" charset="0"/>
            </a:endParaRPr>
          </a:p>
        </p:txBody>
      </p:sp>
      <p:pic>
        <p:nvPicPr>
          <p:cNvPr id="49" name="Picture 48"/>
          <p:cNvPicPr>
            <a:picLocks noChangeAspect="1"/>
          </p:cNvPicPr>
          <p:nvPr/>
        </p:nvPicPr>
        <p:blipFill>
          <a:blip r:embed="rId7"/>
          <a:stretch>
            <a:fillRect/>
          </a:stretch>
        </p:blipFill>
        <p:spPr>
          <a:xfrm>
            <a:off x="294005" y="7181850"/>
            <a:ext cx="1762125" cy="3343275"/>
          </a:xfrm>
          <a:prstGeom prst="rect">
            <a:avLst/>
          </a:prstGeom>
        </p:spPr>
      </p:pic>
      <p:pic>
        <p:nvPicPr>
          <p:cNvPr id="51" name="Picture 50"/>
          <p:cNvPicPr>
            <a:picLocks noChangeAspect="1"/>
          </p:cNvPicPr>
          <p:nvPr/>
        </p:nvPicPr>
        <p:blipFill>
          <a:blip r:embed="rId8"/>
          <a:stretch>
            <a:fillRect/>
          </a:stretch>
        </p:blipFill>
        <p:spPr>
          <a:xfrm>
            <a:off x="2390775" y="8263255"/>
            <a:ext cx="1695450" cy="3343275"/>
          </a:xfrm>
          <a:prstGeom prst="rect">
            <a:avLst/>
          </a:prstGeom>
        </p:spPr>
      </p:pic>
      <p:pic>
        <p:nvPicPr>
          <p:cNvPr id="52" name="Picture 51"/>
          <p:cNvPicPr>
            <a:picLocks noChangeAspect="1"/>
          </p:cNvPicPr>
          <p:nvPr/>
        </p:nvPicPr>
        <p:blipFill>
          <a:blip r:embed="rId9"/>
          <a:stretch>
            <a:fillRect/>
          </a:stretch>
        </p:blipFill>
        <p:spPr>
          <a:xfrm>
            <a:off x="4358005" y="9739630"/>
            <a:ext cx="1790700" cy="3380740"/>
          </a:xfrm>
          <a:prstGeom prst="rect">
            <a:avLst/>
          </a:prstGeom>
        </p:spPr>
      </p:pic>
      <p:pic>
        <p:nvPicPr>
          <p:cNvPr id="53" name="Picture 52"/>
          <p:cNvPicPr>
            <a:picLocks noChangeAspect="1"/>
          </p:cNvPicPr>
          <p:nvPr/>
        </p:nvPicPr>
        <p:blipFill>
          <a:blip r:embed="rId10"/>
          <a:stretch>
            <a:fillRect/>
          </a:stretch>
        </p:blipFill>
        <p:spPr>
          <a:xfrm>
            <a:off x="6372225" y="11002010"/>
            <a:ext cx="1771650" cy="3382645"/>
          </a:xfrm>
          <a:prstGeom prst="rect">
            <a:avLst/>
          </a:prstGeom>
        </p:spPr>
      </p:pic>
      <p:sp>
        <p:nvSpPr>
          <p:cNvPr id="57" name="Text Box 56"/>
          <p:cNvSpPr txBox="1"/>
          <p:nvPr/>
        </p:nvSpPr>
        <p:spPr>
          <a:xfrm>
            <a:off x="-2182495" y="209169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Nhập địa chỉ</a:t>
            </a:r>
            <a:endParaRPr lang="en-US" altLang="en-US" sz="2000">
              <a:solidFill>
                <a:schemeClr val="bg1"/>
              </a:solidFill>
              <a:latin typeface="Times New Roman" panose="02020603050405020304" charset="0"/>
              <a:cs typeface="Times New Roman" panose="02020603050405020304" charset="0"/>
            </a:endParaRPr>
          </a:p>
        </p:txBody>
      </p:sp>
      <p:sp>
        <p:nvSpPr>
          <p:cNvPr id="58" name="Text Box 57"/>
          <p:cNvSpPr txBox="1"/>
          <p:nvPr/>
        </p:nvSpPr>
        <p:spPr>
          <a:xfrm>
            <a:off x="-2138680" y="3556000"/>
            <a:ext cx="2097405"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Thanh toán</a:t>
            </a:r>
            <a:endParaRPr lang="en-US" altLang="en-US" sz="2000">
              <a:solidFill>
                <a:schemeClr val="bg1"/>
              </a:solidFill>
              <a:latin typeface="Times New Roman" panose="02020603050405020304" charset="0"/>
              <a:cs typeface="Times New Roman" panose="02020603050405020304" charset="0"/>
            </a:endParaRPr>
          </a:p>
        </p:txBody>
      </p:sp>
      <p:sp>
        <p:nvSpPr>
          <p:cNvPr id="61" name="Text Box 60"/>
          <p:cNvSpPr txBox="1"/>
          <p:nvPr/>
        </p:nvSpPr>
        <p:spPr>
          <a:xfrm>
            <a:off x="14074775" y="1228725"/>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7. Flexibility and efficiency of use (Tính linh hoạt và hiệu quả sử dụng)</a:t>
            </a:r>
            <a:endParaRPr lang="en-US" altLang="en-US" sz="2400">
              <a:solidFill>
                <a:schemeClr val="bg1"/>
              </a:solidFill>
              <a:latin typeface="Times New Roman" panose="02020603050405020304" charset="0"/>
              <a:cs typeface="Times New Roman" panose="02020603050405020304" charset="0"/>
            </a:endParaRPr>
          </a:p>
        </p:txBody>
      </p:sp>
      <p:sp>
        <p:nvSpPr>
          <p:cNvPr id="63" name="Text Box 62"/>
          <p:cNvSpPr txBox="1"/>
          <p:nvPr/>
        </p:nvSpPr>
        <p:spPr>
          <a:xfrm>
            <a:off x="-3430270" y="187515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Danh sách lịch sử đặt hàng</a:t>
            </a:r>
            <a:endParaRPr lang="en-US" altLang="en-US" sz="2000">
              <a:solidFill>
                <a:schemeClr val="bg1"/>
              </a:solidFill>
              <a:latin typeface="Times New Roman" panose="02020603050405020304" charset="0"/>
              <a:cs typeface="Times New Roman" panose="02020603050405020304" charset="0"/>
            </a:endParaRPr>
          </a:p>
        </p:txBody>
      </p:sp>
      <p:sp>
        <p:nvSpPr>
          <p:cNvPr id="67" name="Text Box 66"/>
          <p:cNvSpPr txBox="1"/>
          <p:nvPr/>
        </p:nvSpPr>
        <p:spPr>
          <a:xfrm>
            <a:off x="-3373755" y="3197860"/>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Các ưu đãi</a:t>
            </a:r>
            <a:endParaRPr lang="en-US" altLang="en-US" sz="2000">
              <a:solidFill>
                <a:schemeClr val="bg1"/>
              </a:solidFill>
              <a:latin typeface="Times New Roman" panose="02020603050405020304" charset="0"/>
              <a:cs typeface="Times New Roman" panose="02020603050405020304" charset="0"/>
            </a:endParaRPr>
          </a:p>
        </p:txBody>
      </p:sp>
      <p:sp>
        <p:nvSpPr>
          <p:cNvPr id="68" name="Text Box 67"/>
          <p:cNvSpPr txBox="1"/>
          <p:nvPr/>
        </p:nvSpPr>
        <p:spPr>
          <a:xfrm>
            <a:off x="12252960" y="3688715"/>
            <a:ext cx="8247380" cy="193802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Các ưu đãi được trình bày rõ ràng trong một mục riêng biệt, dễ nhận diện qua biểu tượng hoặc màu sắc nổi bật.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Người dùng không cần nhớ mã giảm giá hoặc điều kiện áp dụng, vì tất cả thông tin liên quan đều được hiển thị ngay trong ứng dụng.</a:t>
            </a:r>
            <a:endParaRPr lang="en-US" altLang="en-US" sz="2000">
              <a:solidFill>
                <a:schemeClr val="bg1"/>
              </a:solidFill>
              <a:latin typeface="Times New Roman" panose="02020603050405020304" charset="0"/>
              <a:cs typeface="Times New Roman" panose="02020603050405020304" charset="0"/>
            </a:endParaRPr>
          </a:p>
        </p:txBody>
      </p:sp>
      <p:pic>
        <p:nvPicPr>
          <p:cNvPr id="62" name="Picture 61" descr="z6231948063097_4c791274d2498a2979827732d54f8393"/>
          <p:cNvPicPr>
            <a:picLocks noChangeAspect="1"/>
          </p:cNvPicPr>
          <p:nvPr/>
        </p:nvPicPr>
        <p:blipFill>
          <a:blip r:embed="rId11"/>
          <a:srcRect b="6574"/>
          <a:stretch>
            <a:fillRect/>
          </a:stretch>
        </p:blipFill>
        <p:spPr>
          <a:xfrm>
            <a:off x="12560935" y="1288415"/>
            <a:ext cx="2169160" cy="3231515"/>
          </a:xfrm>
          <a:prstGeom prst="rect">
            <a:avLst/>
          </a:prstGeom>
        </p:spPr>
      </p:pic>
      <p:pic>
        <p:nvPicPr>
          <p:cNvPr id="72" name="Picture 71" descr="z6231948063098_aecb30b991750bb5ae0ee0cfab7d06d0"/>
          <p:cNvPicPr>
            <a:picLocks noChangeAspect="1"/>
          </p:cNvPicPr>
          <p:nvPr/>
        </p:nvPicPr>
        <p:blipFill>
          <a:blip r:embed="rId12"/>
          <a:srcRect b="5968"/>
          <a:stretch>
            <a:fillRect/>
          </a:stretch>
        </p:blipFill>
        <p:spPr>
          <a:xfrm>
            <a:off x="-1911985" y="3679190"/>
            <a:ext cx="1737995" cy="3042920"/>
          </a:xfrm>
          <a:prstGeom prst="rect">
            <a:avLst/>
          </a:prstGeom>
        </p:spPr>
      </p:pic>
      <p:sp>
        <p:nvSpPr>
          <p:cNvPr id="24" name="Text Box 23"/>
          <p:cNvSpPr txBox="1"/>
          <p:nvPr/>
        </p:nvSpPr>
        <p:spPr>
          <a:xfrm>
            <a:off x="12365990" y="1693545"/>
            <a:ext cx="8247380" cy="2245360"/>
          </a:xfrm>
          <a:prstGeom prst="rect">
            <a:avLst/>
          </a:prstGeom>
          <a:noFill/>
        </p:spPr>
        <p:txBody>
          <a:bodyPr wrap="square" rtlCol="0">
            <a:spAutoFit/>
          </a:bodyPr>
          <a:p>
            <a:pPr>
              <a:lnSpc>
                <a:spcPct val="150000"/>
              </a:lnSpc>
            </a:pPr>
            <a:r>
              <a:rPr lang="vi-VN" altLang="en-US" sz="2000">
                <a:solidFill>
                  <a:schemeClr val="bg1"/>
                </a:solidFill>
                <a:latin typeface="Times New Roman" panose="02020603050405020304" charset="0"/>
                <a:cs typeface="Times New Roman" panose="02020603050405020304" charset="0"/>
              </a:rPr>
              <a:t>H</a:t>
            </a:r>
            <a:r>
              <a:rPr lang="en-US" altLang="en-US" sz="2000">
                <a:solidFill>
                  <a:schemeClr val="bg1"/>
                </a:solidFill>
                <a:latin typeface="Times New Roman" panose="02020603050405020304" charset="0"/>
                <a:cs typeface="Times New Roman" panose="02020603050405020304" charset="0"/>
              </a:rPr>
              <a:t>iển thị </a:t>
            </a:r>
            <a:r>
              <a:rPr lang="vi-VN" altLang="en-US" sz="2000">
                <a:solidFill>
                  <a:schemeClr val="bg1"/>
                </a:solidFill>
                <a:latin typeface="Times New Roman" panose="02020603050405020304" charset="0"/>
                <a:cs typeface="Times New Roman" panose="02020603050405020304" charset="0"/>
              </a:rPr>
              <a:t> rõ </a:t>
            </a:r>
            <a:r>
              <a:rPr lang="en-US" altLang="en-US" sz="2000">
                <a:solidFill>
                  <a:schemeClr val="bg1"/>
                </a:solidFill>
                <a:latin typeface="Times New Roman" panose="02020603050405020304" charset="0"/>
                <a:cs typeface="Times New Roman" panose="02020603050405020304" charset="0"/>
              </a:rPr>
              <a:t>các đơn hàng đã đặt trước đó, bao gồm các chi tiết như thời gian đặt hàng, thông tin sản phẩm/dịch vụ, và trạng thái hoàn thành.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Người dùng không cần nhớ chi tiết các đơn hàng trước đây</a:t>
            </a:r>
            <a:r>
              <a:rPr lang="vi-VN" altLang="en-US" sz="2000">
                <a:solidFill>
                  <a:schemeClr val="bg1"/>
                </a:solidFill>
                <a:latin typeface="Times New Roman" panose="02020603050405020304" charset="0"/>
                <a:cs typeface="Times New Roman" panose="02020603050405020304" charset="0"/>
              </a:rPr>
              <a:t>,</a:t>
            </a:r>
            <a:r>
              <a:rPr lang="en-US" altLang="en-US" sz="2000">
                <a:solidFill>
                  <a:schemeClr val="bg1"/>
                </a:solidFill>
                <a:latin typeface="Times New Roman" panose="02020603050405020304" charset="0"/>
                <a:cs typeface="Times New Roman" panose="02020603050405020304" charset="0"/>
              </a:rPr>
              <a:t> chỉ cần chọn từ danh sách đã hiển thị để tra cứu thông tin.</a:t>
            </a:r>
            <a:endParaRPr lang="en-US" altLang="en-US" sz="2000">
              <a:solidFill>
                <a:schemeClr val="bg1"/>
              </a:solidFill>
              <a:latin typeface="Times New Roman" panose="02020603050405020304" charset="0"/>
              <a:cs typeface="Times New Roman" panose="02020603050405020304" charset="0"/>
            </a:endParaRPr>
          </a:p>
          <a:p>
            <a:endParaRPr lang="en-US" altLang="en-US" sz="2000">
              <a:solidFill>
                <a:schemeClr val="bg1"/>
              </a:solidFill>
              <a:latin typeface="Times New Roman" panose="02020603050405020304" charset="0"/>
              <a:cs typeface="Times New Roman" panose="02020603050405020304" charset="0"/>
            </a:endParaRPr>
          </a:p>
        </p:txBody>
      </p:sp>
      <p:sp>
        <p:nvSpPr>
          <p:cNvPr id="35" name="Text Box 34"/>
          <p:cNvSpPr txBox="1"/>
          <p:nvPr/>
        </p:nvSpPr>
        <p:spPr>
          <a:xfrm>
            <a:off x="-3255645" y="184848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Đặt hàng nhanh</a:t>
            </a:r>
            <a:endParaRPr lang="en-US" altLang="en-US" sz="2000">
              <a:solidFill>
                <a:schemeClr val="bg1"/>
              </a:solidFill>
              <a:latin typeface="Times New Roman" panose="02020603050405020304" charset="0"/>
              <a:cs typeface="Times New Roman" panose="02020603050405020304" charset="0"/>
            </a:endParaRPr>
          </a:p>
        </p:txBody>
      </p:sp>
      <p:sp>
        <p:nvSpPr>
          <p:cNvPr id="39" name="Text Box 38"/>
          <p:cNvSpPr txBox="1"/>
          <p:nvPr/>
        </p:nvSpPr>
        <p:spPr>
          <a:xfrm>
            <a:off x="12233275" y="1693545"/>
            <a:ext cx="6276340" cy="1476375"/>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Đặt lại" hoặc "Đặt hàng nhanh" trong lịch sử đơn hàng,</a:t>
            </a:r>
            <a:r>
              <a:rPr lang="vi-VN" altLang="en-US" sz="2000">
                <a:solidFill>
                  <a:schemeClr val="bg1"/>
                </a:solidFill>
                <a:latin typeface="Times New Roman" panose="02020603050405020304" charset="0"/>
                <a:cs typeface="Times New Roman" panose="02020603050405020304" charset="0"/>
              </a:rPr>
              <a:t>  khi xem lại đơn </a:t>
            </a:r>
            <a:r>
              <a:rPr lang="en-US" altLang="en-US" sz="2000">
                <a:solidFill>
                  <a:schemeClr val="bg1"/>
                </a:solidFill>
                <a:latin typeface="Times New Roman" panose="02020603050405020304" charset="0"/>
                <a:cs typeface="Times New Roman" panose="02020603050405020304" charset="0"/>
              </a:rPr>
              <a:t> giúp người dùng dễ dàng chọn lại các đơn trước đó.</a:t>
            </a:r>
            <a:endParaRPr lang="en-US" altLang="en-US" sz="2000">
              <a:solidFill>
                <a:schemeClr val="bg1"/>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3"/>
          <a:stretch>
            <a:fillRect/>
          </a:stretch>
        </p:blipFill>
        <p:spPr>
          <a:xfrm>
            <a:off x="337820" y="6857365"/>
            <a:ext cx="2052955" cy="4326255"/>
          </a:xfrm>
          <a:prstGeom prst="rect">
            <a:avLst/>
          </a:prstGeom>
        </p:spPr>
      </p:pic>
      <p:sp>
        <p:nvSpPr>
          <p:cNvPr id="6" name="Text Box 5"/>
          <p:cNvSpPr txBox="1"/>
          <p:nvPr/>
        </p:nvSpPr>
        <p:spPr>
          <a:xfrm>
            <a:off x="12686665" y="1228725"/>
            <a:ext cx="967676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8. Aesthetic and minimalist design (Thiết kế thẩm mỹ và tối giản)</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3521075" y="1875790"/>
            <a:ext cx="3256280" cy="425450"/>
          </a:xfrm>
          <a:prstGeom prst="rect">
            <a:avLst/>
          </a:prstGeom>
          <a:noFill/>
        </p:spPr>
        <p:txBody>
          <a:bodyPr wrap="square" rtlCol="0">
            <a:noAutofit/>
          </a:bodyPr>
          <a:p>
            <a:r>
              <a:rPr lang="vi-VN" altLang="en-US" sz="2000">
                <a:solidFill>
                  <a:schemeClr val="bg1"/>
                </a:solidFill>
                <a:latin typeface="Times New Roman" panose="02020603050405020304" charset="0"/>
                <a:cs typeface="Times New Roman" panose="02020603050405020304" charset="0"/>
              </a:rPr>
              <a:t> Chức năng q</a:t>
            </a:r>
            <a:r>
              <a:rPr lang="en-US" altLang="en-US" sz="2000">
                <a:solidFill>
                  <a:schemeClr val="bg1"/>
                </a:solidFill>
                <a:latin typeface="Times New Roman" panose="02020603050405020304" charset="0"/>
                <a:cs typeface="Times New Roman" panose="02020603050405020304" charset="0"/>
              </a:rPr>
              <a:t>uảng cáo</a:t>
            </a:r>
            <a:endParaRPr lang="en-US" altLang="en-US" sz="20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12456795" y="1995170"/>
            <a:ext cx="6276340" cy="3444875"/>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đề: Quảng cáo xuất hiện giữa các sản phẩm chính, gây ảnh hưởng đến trải nghiệm người dùng</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Giải pháp </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Giảm số lượng quảng cáo:</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Tập trung vào một khung quảng cáo:</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Tích hợp quảng cáo vào một vị trí cố định</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 tránh làm gián đoạn quá trình xem sản phẩm chính.</a:t>
            </a:r>
            <a:endParaRPr lang="en-US" altLang="en-US" sz="2000">
              <a:solidFill>
                <a:schemeClr val="bg1"/>
              </a:solidFill>
              <a:latin typeface="Times New Roman" panose="02020603050405020304" charset="0"/>
              <a:cs typeface="Times New Roman" panose="02020603050405020304" charset="0"/>
            </a:endParaRPr>
          </a:p>
          <a:p>
            <a:pPr>
              <a:lnSpc>
                <a:spcPct val="150000"/>
              </a:lnSpc>
            </a:pPr>
            <a:endParaRPr lang="en-US" altLang="en-US" sz="2000">
              <a:solidFill>
                <a:schemeClr val="bg1"/>
              </a:solidFill>
              <a:latin typeface="Times New Roman" panose="02020603050405020304" charset="0"/>
              <a:cs typeface="Times New Roman" panose="02020603050405020304" charset="0"/>
            </a:endParaRPr>
          </a:p>
        </p:txBody>
      </p:sp>
      <p:pic>
        <p:nvPicPr>
          <p:cNvPr id="9" name="Picture -2147482590" descr="z6187756981815_84ddf7759d5eec9b05ef737e9f09be3e"/>
          <p:cNvPicPr>
            <a:picLocks noChangeAspect="1"/>
          </p:cNvPicPr>
          <p:nvPr/>
        </p:nvPicPr>
        <p:blipFill>
          <a:blip r:embed="rId14"/>
          <a:stretch>
            <a:fillRect/>
          </a:stretch>
        </p:blipFill>
        <p:spPr>
          <a:xfrm>
            <a:off x="459105" y="7052310"/>
            <a:ext cx="2258060" cy="4233545"/>
          </a:xfrm>
          <a:prstGeom prst="rect">
            <a:avLst/>
          </a:prstGeom>
          <a:noFill/>
          <a:ln w="9525">
            <a:noFill/>
          </a:ln>
        </p:spPr>
      </p:pic>
      <p:sp>
        <p:nvSpPr>
          <p:cNvPr id="13" name="Text Box 12"/>
          <p:cNvSpPr txBox="1"/>
          <p:nvPr/>
        </p:nvSpPr>
        <p:spPr>
          <a:xfrm>
            <a:off x="12456795" y="1233170"/>
            <a:ext cx="11826875" cy="82994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9. Help users recognize, diagnose, and recover from errors (Giúp người dùng nhận biết, ch</a:t>
            </a:r>
            <a:r>
              <a:rPr lang="en-US" altLang="en-US" sz="2400" u="heavy">
                <a:solidFill>
                  <a:schemeClr val="bg1"/>
                </a:solidFill>
                <a:latin typeface="Times New Roman" panose="02020603050405020304" charset="0"/>
                <a:cs typeface="Times New Roman" panose="02020603050405020304" charset="0"/>
              </a:rPr>
              <a:t>u</a:t>
            </a:r>
            <a:r>
              <a:rPr lang="en-US" altLang="en-US" sz="2400">
                <a:solidFill>
                  <a:schemeClr val="bg1"/>
                </a:solidFill>
                <a:latin typeface="Times New Roman" panose="02020603050405020304" charset="0"/>
                <a:cs typeface="Times New Roman" panose="02020603050405020304" charset="0"/>
              </a:rPr>
              <a:t>ẩn đ</a:t>
            </a:r>
            <a:r>
              <a:rPr lang="en-US" altLang="en-US" sz="2400">
                <a:solidFill>
                  <a:schemeClr val="bg1"/>
                </a:solidFill>
                <a:latin typeface="Times New Roman" panose="02020603050405020304" charset="0"/>
                <a:cs typeface="Times New Roman" panose="02020603050405020304" charset="0"/>
              </a:rPr>
              <a:t>oán và phục hồi lỗi)</a:t>
            </a:r>
            <a:endParaRPr lang="en-US" altLang="en-US" sz="2400">
              <a:solidFill>
                <a:schemeClr val="bg1"/>
              </a:solidFill>
              <a:latin typeface="Times New Roman" panose="02020603050405020304" charset="0"/>
              <a:cs typeface="Times New Roman" panose="02020603050405020304" charset="0"/>
            </a:endParaRPr>
          </a:p>
        </p:txBody>
      </p:sp>
      <p:sp>
        <p:nvSpPr>
          <p:cNvPr id="16" name="Text Box 15"/>
          <p:cNvSpPr txBox="1"/>
          <p:nvPr/>
        </p:nvSpPr>
        <p:spPr>
          <a:xfrm>
            <a:off x="-3255645" y="2178050"/>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Lỗi kết nối mạng</a:t>
            </a:r>
            <a:endParaRPr lang="en-US" altLang="en-US" sz="2000">
              <a:solidFill>
                <a:schemeClr val="bg1"/>
              </a:solidFill>
              <a:latin typeface="Times New Roman" panose="02020603050405020304" charset="0"/>
              <a:cs typeface="Times New Roman" panose="02020603050405020304" charset="0"/>
            </a:endParaRPr>
          </a:p>
        </p:txBody>
      </p:sp>
      <p:sp>
        <p:nvSpPr>
          <p:cNvPr id="18" name="Text Box 17"/>
          <p:cNvSpPr txBox="1"/>
          <p:nvPr/>
        </p:nvSpPr>
        <p:spPr>
          <a:xfrm>
            <a:off x="12252960" y="1995170"/>
            <a:ext cx="7495540" cy="4862195"/>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đ</a:t>
            </a:r>
            <a:r>
              <a:rPr lang="en-US" altLang="en-US" sz="2000">
                <a:solidFill>
                  <a:schemeClr val="bg1"/>
                </a:solidFill>
                <a:latin typeface="Times New Roman" panose="02020603050405020304" charset="0"/>
                <a:cs typeface="Times New Roman" panose="02020603050405020304" charset="0"/>
              </a:rPr>
              <a:t>ề:</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Thông báo lỗi đôi khi chung chung, không giúp ngư</a:t>
            </a:r>
            <a:r>
              <a:rPr lang="en-US" altLang="en-US" sz="2000">
                <a:solidFill>
                  <a:schemeClr val="bg1"/>
                </a:solidFill>
                <a:latin typeface="Times New Roman" panose="02020603050405020304" charset="0"/>
                <a:cs typeface="Times New Roman" panose="02020603050405020304" charset="0"/>
              </a:rPr>
              <a:t>ời dùng hiểu rõ nguyên nhân và cách khắc phục.</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Đề xuất: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Thông báo lỗi chi tiết: Cung cấp thông báo lỗi chi tiết, giải thích rõ</a:t>
            </a:r>
            <a:r>
              <a:rPr lang="en-US" altLang="en-US" sz="2000">
                <a:solidFill>
                  <a:schemeClr val="bg1"/>
                </a:solidFill>
                <a:latin typeface="Times New Roman" panose="02020603050405020304" charset="0"/>
                <a:cs typeface="Times New Roman" panose="02020603050405020304" charset="0"/>
              </a:rPr>
              <a:t> nguyên nhân gây ra lỗi.</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Hướng dẫn khắc phục: Hướng dẫn người dùng cách khắc phục lỗi, hoặc cung cấp các tùy chọn </a:t>
            </a:r>
            <a:r>
              <a:rPr lang="en-US" altLang="en-US" sz="2000">
                <a:solidFill>
                  <a:schemeClr val="bg1"/>
                </a:solidFill>
                <a:latin typeface="Times New Roman" panose="02020603050405020304" charset="0"/>
                <a:cs typeface="Times New Roman" panose="02020603050405020304" charset="0"/>
              </a:rPr>
              <a:t>để thử lại.</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 Cung cấp liên kết hỗ trợ: thêm nút iên kết đến trung tâm hỗ trợ hoặc bộ phận chăm sóc khách hàng để </a:t>
            </a:r>
            <a:r>
              <a:rPr lang="en-US" altLang="en-US" sz="2000">
                <a:solidFill>
                  <a:schemeClr val="bg1"/>
                </a:solidFill>
                <a:latin typeface="Times New Roman" panose="02020603050405020304" charset="0"/>
                <a:cs typeface="Times New Roman" panose="02020603050405020304" charset="0"/>
              </a:rPr>
              <a:t>được hỗ trợ thêm</a:t>
            </a:r>
            <a:endParaRPr lang="en-US" altLang="en-US" sz="2000">
              <a:solidFill>
                <a:schemeClr val="bg1"/>
              </a:solidFill>
              <a:latin typeface="Times New Roman" panose="02020603050405020304" charset="0"/>
              <a:cs typeface="Times New Roman" panose="02020603050405020304" charset="0"/>
            </a:endParaRPr>
          </a:p>
        </p:txBody>
      </p:sp>
      <p:pic>
        <p:nvPicPr>
          <p:cNvPr id="20" name="Picture -2147482585" descr="Ảnh chụp màn hình 2025-01-01 211728"/>
          <p:cNvPicPr>
            <a:picLocks noChangeAspect="1"/>
          </p:cNvPicPr>
          <p:nvPr/>
        </p:nvPicPr>
        <p:blipFill>
          <a:blip r:embed="rId15"/>
          <a:stretch>
            <a:fillRect/>
          </a:stretch>
        </p:blipFill>
        <p:spPr>
          <a:xfrm>
            <a:off x="337820" y="7486015"/>
            <a:ext cx="1897380" cy="3515995"/>
          </a:xfrm>
          <a:prstGeom prst="rect">
            <a:avLst/>
          </a:prstGeom>
          <a:noFill/>
          <a:ln w="9525">
            <a:noFill/>
          </a:ln>
        </p:spPr>
      </p:pic>
      <p:sp>
        <p:nvSpPr>
          <p:cNvPr id="21" name="Text Box 20"/>
          <p:cNvSpPr txBox="1"/>
          <p:nvPr/>
        </p:nvSpPr>
        <p:spPr>
          <a:xfrm>
            <a:off x="-12091670" y="1228725"/>
            <a:ext cx="11826875"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10. Help and documentation</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(Trợ giúp và tài liệu)</a:t>
            </a:r>
            <a:endParaRPr lang="en-US" altLang="en-US" sz="2400">
              <a:solidFill>
                <a:schemeClr val="bg1"/>
              </a:solidFill>
              <a:latin typeface="Times New Roman" panose="02020603050405020304" charset="0"/>
              <a:cs typeface="Times New Roman" panose="02020603050405020304" charset="0"/>
            </a:endParaRPr>
          </a:p>
        </p:txBody>
      </p:sp>
      <p:sp>
        <p:nvSpPr>
          <p:cNvPr id="22" name="Text Box 21"/>
          <p:cNvSpPr txBox="1"/>
          <p:nvPr/>
        </p:nvSpPr>
        <p:spPr>
          <a:xfrm>
            <a:off x="-3430270" y="2063115"/>
            <a:ext cx="3256280" cy="425450"/>
          </a:xfrm>
          <a:prstGeom prst="rect">
            <a:avLst/>
          </a:prstGeom>
          <a:noFill/>
        </p:spPr>
        <p:txBody>
          <a:bodyPr wrap="square" rtlCol="0">
            <a:noAutofit/>
          </a:bodyPr>
          <a:p>
            <a:r>
              <a:rPr lang="en-US" altLang="en-US" sz="2000">
                <a:solidFill>
                  <a:schemeClr val="bg1"/>
                </a:solidFill>
                <a:latin typeface="Times New Roman" panose="02020603050405020304" charset="0"/>
                <a:cs typeface="Times New Roman" panose="02020603050405020304" charset="0"/>
              </a:rPr>
              <a:t>Trung tâm hỗ trợ</a:t>
            </a:r>
            <a:endParaRPr lang="en-US" altLang="en-US" sz="2000">
              <a:solidFill>
                <a:schemeClr val="bg1"/>
              </a:solidFill>
              <a:latin typeface="Times New Roman" panose="02020603050405020304" charset="0"/>
              <a:cs typeface="Times New Roman" panose="02020603050405020304" charset="0"/>
            </a:endParaRPr>
          </a:p>
        </p:txBody>
      </p:sp>
      <p:pic>
        <p:nvPicPr>
          <p:cNvPr id="23" name="Picture -2147482594" descr="z6187774673798_1d3d287fcb25c81176a79ae1e424168b"/>
          <p:cNvPicPr>
            <a:picLocks noChangeAspect="1"/>
          </p:cNvPicPr>
          <p:nvPr/>
        </p:nvPicPr>
        <p:blipFill>
          <a:blip r:embed="rId16"/>
          <a:stretch>
            <a:fillRect/>
          </a:stretch>
        </p:blipFill>
        <p:spPr>
          <a:xfrm>
            <a:off x="-2654935" y="2316480"/>
            <a:ext cx="2268855" cy="3738245"/>
          </a:xfrm>
          <a:prstGeom prst="rect">
            <a:avLst/>
          </a:prstGeom>
          <a:noFill/>
          <a:ln w="9525">
            <a:noFill/>
          </a:ln>
        </p:spPr>
      </p:pic>
      <p:sp>
        <p:nvSpPr>
          <p:cNvPr id="26" name="Text Box 25"/>
          <p:cNvSpPr txBox="1"/>
          <p:nvPr/>
        </p:nvSpPr>
        <p:spPr>
          <a:xfrm>
            <a:off x="12365990" y="2017395"/>
            <a:ext cx="7495540" cy="4165600"/>
          </a:xfrm>
          <a:prstGeom prst="rect">
            <a:avLst/>
          </a:prstGeom>
          <a:noFill/>
        </p:spPr>
        <p:txBody>
          <a:bodyPr wrap="square" rtlCol="0">
            <a:noAutofit/>
          </a:bodyPr>
          <a:p>
            <a:pPr>
              <a:lnSpc>
                <a:spcPct val="150000"/>
              </a:lnSpc>
            </a:pPr>
            <a:r>
              <a:rPr lang="en-US" altLang="en-US" sz="2000">
                <a:solidFill>
                  <a:schemeClr val="bg1"/>
                </a:solidFill>
                <a:latin typeface="Times New Roman" panose="02020603050405020304" charset="0"/>
                <a:cs typeface="Times New Roman" panose="02020603050405020304" charset="0"/>
              </a:rPr>
              <a:t>Vấn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Khả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tìm kiếm thông tin trong trung tâm hỗ trợ có thể cải thiện.</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xuất: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Cải thiện tìm kiếm: Tối </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u hóa khả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tìm kiếm trong trung tâm hỗ trợ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dễ dàng tìm thấy thông tin cần thiết.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Sắp xếp thông tin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Sắp xếp thông tin trong trung tâm hỗ trợ theo chủ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ề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ràng, dễ tìm kiếm.</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FAQ: Cung cấp danh sách các câu hỏi th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ờng gặp (FAQ)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giải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áp nhanh các thắc mắc của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p:txBody>
      </p:sp>
      <p:sp>
        <p:nvSpPr>
          <p:cNvPr id="32" name="Text Box 31"/>
          <p:cNvSpPr txBox="1"/>
          <p:nvPr/>
        </p:nvSpPr>
        <p:spPr>
          <a:xfrm>
            <a:off x="-6622415" y="92075"/>
            <a:ext cx="6623050" cy="645160"/>
          </a:xfrm>
          <a:prstGeom prst="rect">
            <a:avLst/>
          </a:prstGeom>
        </p:spPr>
        <p:txBody>
          <a:bodyPr wrap="square">
            <a:spAutoFit/>
          </a:bodyPr>
          <a:p>
            <a:pPr marL="0" indent="0" algn="just" defTabSz="266700">
              <a:lnSpc>
                <a:spcPct val="150000"/>
              </a:lnSpc>
              <a:spcBef>
                <a:spcPct val="0"/>
              </a:spcBef>
              <a:spcAft>
                <a:spcPct val="0"/>
              </a:spcAft>
            </a:pPr>
            <a:r>
              <a:rPr lang="en-US" altLang="en-US" sz="2400" b="1">
                <a:solidFill>
                  <a:schemeClr val="bg1"/>
                </a:solidFill>
                <a:latin typeface="Segoe UI Black" panose="020B0A02040204020203" charset="0"/>
                <a:ea typeface="Times New Roman" panose="02020603050405020304"/>
                <a:cs typeface="Segoe UI Black" panose="020B0A02040204020203" charset="0"/>
              </a:rPr>
              <a:t>KẾT LUẬN V</a:t>
            </a:r>
            <a:r>
              <a:rPr lang="en-US" altLang="en-US" sz="2400" b="1">
                <a:solidFill>
                  <a:schemeClr val="bg1"/>
                </a:solidFill>
                <a:latin typeface="Segoe UI Black" panose="020B0A02040204020203" charset="0"/>
                <a:ea typeface="Times New Roman" panose="02020603050405020304"/>
                <a:cs typeface="Segoe UI Black" panose="020B0A02040204020203" charset="0"/>
              </a:rPr>
              <a:t>À</a:t>
            </a:r>
            <a:r>
              <a:rPr lang="en-US" altLang="en-US" sz="2400" b="1">
                <a:solidFill>
                  <a:schemeClr val="bg1"/>
                </a:solidFill>
                <a:latin typeface="Segoe UI Black" panose="020B0A02040204020203" charset="0"/>
                <a:ea typeface="Times New Roman" panose="02020603050405020304"/>
                <a:cs typeface="Segoe UI Black" panose="020B0A02040204020203" charset="0"/>
              </a:rPr>
              <a:t> H</a:t>
            </a:r>
            <a:r>
              <a:rPr lang="en-US" altLang="en-US" sz="2400" b="1">
                <a:solidFill>
                  <a:schemeClr val="bg1"/>
                </a:solidFill>
                <a:latin typeface="Segoe UI Black" panose="020B0A02040204020203" charset="0"/>
                <a:ea typeface="Times New Roman" panose="02020603050405020304"/>
                <a:cs typeface="Segoe UI Black" panose="020B0A02040204020203" charset="0"/>
              </a:rPr>
              <a:t>Ư</a:t>
            </a:r>
            <a:r>
              <a:rPr lang="en-US" altLang="en-US" sz="2400" b="1">
                <a:solidFill>
                  <a:schemeClr val="bg1"/>
                </a:solidFill>
                <a:latin typeface="Segoe UI Black" panose="020B0A02040204020203" charset="0"/>
                <a:ea typeface="Times New Roman" panose="02020603050405020304"/>
                <a:cs typeface="Segoe UI Black" panose="020B0A02040204020203" charset="0"/>
              </a:rPr>
              <a:t>ỚNG PH</a:t>
            </a:r>
            <a:r>
              <a:rPr lang="en-US" altLang="en-US" sz="2400" b="1">
                <a:solidFill>
                  <a:schemeClr val="bg1"/>
                </a:solidFill>
                <a:latin typeface="Segoe UI Black" panose="020B0A02040204020203" charset="0"/>
                <a:ea typeface="Times New Roman" panose="02020603050405020304"/>
                <a:cs typeface="Segoe UI Black" panose="020B0A02040204020203" charset="0"/>
              </a:rPr>
              <a:t>Á</a:t>
            </a:r>
            <a:r>
              <a:rPr lang="en-US" altLang="en-US" sz="2400" b="1">
                <a:solidFill>
                  <a:schemeClr val="bg1"/>
                </a:solidFill>
                <a:latin typeface="Segoe UI Black" panose="020B0A02040204020203" charset="0"/>
                <a:ea typeface="Times New Roman" panose="02020603050405020304"/>
                <a:cs typeface="Segoe UI Black" panose="020B0A02040204020203" charset="0"/>
              </a:rPr>
              <a:t>T TRIỂN</a:t>
            </a:r>
            <a:endParaRPr lang="en-US" altLang="en-US" sz="2400" b="1">
              <a:solidFill>
                <a:schemeClr val="bg1"/>
              </a:solidFill>
              <a:latin typeface="Segoe UI Black" panose="020B0A02040204020203" charset="0"/>
              <a:ea typeface="Times New Roman" panose="02020603050405020304"/>
              <a:cs typeface="Segoe UI Black" panose="020B0A02040204020203" charset="0"/>
            </a:endParaRPr>
          </a:p>
        </p:txBody>
      </p:sp>
      <p:sp>
        <p:nvSpPr>
          <p:cNvPr id="34" name="Text Box 33"/>
          <p:cNvSpPr txBox="1"/>
          <p:nvPr/>
        </p:nvSpPr>
        <p:spPr>
          <a:xfrm>
            <a:off x="12365990" y="737235"/>
            <a:ext cx="11906885" cy="1938020"/>
          </a:xfrm>
          <a:prstGeom prst="rect">
            <a:avLst/>
          </a:prstGeom>
          <a:noFill/>
        </p:spPr>
        <p:txBody>
          <a:bodyPr wrap="square" rtlCol="0">
            <a:spAutoFit/>
          </a:bodyPr>
          <a:p>
            <a:pPr>
              <a:lnSpc>
                <a:spcPct val="150000"/>
              </a:lnSpc>
            </a:pPr>
            <a:r>
              <a:rPr lang="en-US" altLang="en-US" sz="2000">
                <a:solidFill>
                  <a:schemeClr val="bg1"/>
                </a:solidFill>
                <a:latin typeface="Times New Roman" panose="02020603050405020304" charset="0"/>
                <a:cs typeface="Times New Roman" panose="02020603050405020304" charset="0"/>
              </a:rPr>
              <a:t>Trong quá trình thực hiện đồ án</a:t>
            </a:r>
            <a:r>
              <a:rPr lang="vi-VN"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ạt </a:t>
            </a:r>
            <a:r>
              <a:rPr lang="en-US" altLang="en-US" sz="2000">
                <a:solidFill>
                  <a:schemeClr val="bg1"/>
                </a:solidFill>
                <a:latin typeface="Times New Roman" panose="02020603050405020304" charset="0"/>
                <a:cs typeface="Times New Roman" panose="02020603050405020304" charset="0"/>
              </a:rPr>
              <a:t>đư</a:t>
            </a:r>
            <a:r>
              <a:rPr lang="en-US" altLang="en-US" sz="2000">
                <a:solidFill>
                  <a:schemeClr val="bg1"/>
                </a:solidFill>
                <a:latin typeface="Times New Roman" panose="02020603050405020304" charset="0"/>
                <a:cs typeface="Times New Roman" panose="02020603050405020304" charset="0"/>
              </a:rPr>
              <a:t>ợc các kết quả</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b="1">
                <a:solidFill>
                  <a:schemeClr val="bg1"/>
                </a:solidFill>
                <a:latin typeface="Times New Roman" panose="02020603050405020304" charset="0"/>
                <a:cs typeface="Times New Roman" panose="02020603050405020304" charset="0"/>
              </a:rPr>
              <a:t>Đánh giá các tính n</a:t>
            </a:r>
            <a:r>
              <a:rPr lang="en-US" altLang="en-US" sz="2000" b="1">
                <a:solidFill>
                  <a:schemeClr val="bg1"/>
                </a:solidFill>
                <a:latin typeface="Times New Roman" panose="02020603050405020304" charset="0"/>
                <a:cs typeface="Times New Roman" panose="02020603050405020304" charset="0"/>
              </a:rPr>
              <a:t>ăng cốt lõi</a:t>
            </a:r>
            <a:r>
              <a:rPr lang="vi-VN" altLang="en-US" sz="2000">
                <a:solidFill>
                  <a:schemeClr val="bg1"/>
                </a:solidFill>
                <a:latin typeface="Times New Roman" panose="02020603050405020304" charset="0"/>
                <a:cs typeface="Times New Roman" panose="02020603050405020304" charset="0"/>
              </a:rPr>
              <a:t> :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xe,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ồ </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 quản l</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và thanh toán.</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Các chức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này hoạt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ộng ổn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ịnh,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áp ứng tốt nhu cầu sử dụng và mang lại trải nghiệm m</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ợt mà cho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a:t>
            </a:r>
            <a:endParaRPr lang="en-US" altLang="en-US" sz="2000">
              <a:solidFill>
                <a:schemeClr val="bg1"/>
              </a:solidFill>
              <a:latin typeface="Times New Roman" panose="02020603050405020304" charset="0"/>
              <a:cs typeface="Times New Roman" panose="02020603050405020304" charset="0"/>
            </a:endParaRPr>
          </a:p>
        </p:txBody>
      </p:sp>
      <p:sp>
        <p:nvSpPr>
          <p:cNvPr id="28" name="Text Box 27"/>
          <p:cNvSpPr txBox="1"/>
          <p:nvPr/>
        </p:nvSpPr>
        <p:spPr>
          <a:xfrm>
            <a:off x="12233275" y="2844800"/>
            <a:ext cx="11929745" cy="1476375"/>
          </a:xfrm>
          <a:prstGeom prst="rect">
            <a:avLst/>
          </a:prstGeom>
          <a:noFill/>
        </p:spPr>
        <p:txBody>
          <a:bodyPr wrap="square" rtlCol="0">
            <a:spAutoFit/>
          </a:bodyPr>
          <a:p>
            <a:pPr>
              <a:lnSpc>
                <a:spcPct val="150000"/>
              </a:lnSpc>
            </a:pPr>
            <a:r>
              <a:rPr lang="en-US" altLang="en-US" sz="2000" b="1">
                <a:solidFill>
                  <a:schemeClr val="bg1"/>
                </a:solidFill>
                <a:latin typeface="Times New Roman" panose="02020603050405020304" charset="0"/>
                <a:cs typeface="Times New Roman" panose="02020603050405020304" charset="0"/>
              </a:rPr>
              <a:t>Cải thiện trải nghiệm ng</a:t>
            </a:r>
            <a:r>
              <a:rPr lang="en-US" altLang="en-US" sz="2000" b="1">
                <a:solidFill>
                  <a:schemeClr val="bg1"/>
                </a:solidFill>
                <a:latin typeface="Times New Roman" panose="02020603050405020304" charset="0"/>
                <a:cs typeface="Times New Roman" panose="02020603050405020304" charset="0"/>
              </a:rPr>
              <a:t>ư</a:t>
            </a:r>
            <a:r>
              <a:rPr lang="en-US" altLang="en-US" sz="2000" b="1">
                <a:solidFill>
                  <a:schemeClr val="bg1"/>
                </a:solidFill>
                <a:latin typeface="Times New Roman" panose="02020603050405020304" charset="0"/>
                <a:cs typeface="Times New Roman" panose="02020603050405020304" charset="0"/>
              </a:rPr>
              <a:t>ời dùng:</a:t>
            </a:r>
            <a:endParaRPr lang="en-US" altLang="en-US" sz="2000" b="1">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Hiển thị trạng thái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ơn hàng theo thời gian thực giúp giảm thiểu sự chờ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ợi và t</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sự hài lòng.</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Tính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gợi </a:t>
            </a:r>
            <a:r>
              <a:rPr lang="en-US" altLang="en-US" sz="2000">
                <a:solidFill>
                  <a:schemeClr val="bg1"/>
                </a:solidFill>
                <a:latin typeface="Times New Roman" panose="02020603050405020304" charset="0"/>
                <a:cs typeface="Times New Roman" panose="02020603050405020304" charset="0"/>
              </a:rPr>
              <a:t>ý</a:t>
            </a:r>
            <a:r>
              <a:rPr lang="en-US" altLang="en-US" sz="2000">
                <a:solidFill>
                  <a:schemeClr val="bg1"/>
                </a:solidFill>
                <a:latin typeface="Times New Roman" panose="02020603050405020304" charset="0"/>
                <a:cs typeface="Times New Roman" panose="02020603050405020304" charset="0"/>
              </a:rPr>
              <a: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ịa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iểm giúp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thao tác nhanh hơn và thuận tiện hơn.</a:t>
            </a:r>
            <a:endParaRPr lang="en-US" altLang="en-US" sz="2000">
              <a:solidFill>
                <a:schemeClr val="bg1"/>
              </a:solidFill>
              <a:latin typeface="Times New Roman" panose="02020603050405020304" charset="0"/>
              <a:cs typeface="Times New Roman" panose="02020603050405020304" charset="0"/>
            </a:endParaRPr>
          </a:p>
        </p:txBody>
      </p:sp>
      <p:sp>
        <p:nvSpPr>
          <p:cNvPr id="29" name="Text Box 28"/>
          <p:cNvSpPr txBox="1"/>
          <p:nvPr/>
        </p:nvSpPr>
        <p:spPr>
          <a:xfrm>
            <a:off x="12192000" y="4427855"/>
            <a:ext cx="11568430" cy="1476375"/>
          </a:xfrm>
          <a:prstGeom prst="rect">
            <a:avLst/>
          </a:prstGeom>
          <a:noFill/>
        </p:spPr>
        <p:txBody>
          <a:bodyPr wrap="square" rtlCol="0">
            <a:spAutoFit/>
          </a:bodyPr>
          <a:p>
            <a:pPr>
              <a:lnSpc>
                <a:spcPct val="150000"/>
              </a:lnSpc>
            </a:pPr>
            <a:r>
              <a:rPr lang="en-US" altLang="en-US" sz="2000" b="1">
                <a:solidFill>
                  <a:schemeClr val="bg1"/>
                </a:solidFill>
                <a:latin typeface="Times New Roman" panose="02020603050405020304" charset="0"/>
                <a:cs typeface="Times New Roman" panose="02020603050405020304" charset="0"/>
              </a:rPr>
              <a:t>Đ</a:t>
            </a:r>
            <a:r>
              <a:rPr lang="en-US" altLang="en-US" sz="2000" b="1">
                <a:solidFill>
                  <a:schemeClr val="bg1"/>
                </a:solidFill>
                <a:latin typeface="Times New Roman" panose="02020603050405020304" charset="0"/>
                <a:cs typeface="Times New Roman" panose="02020603050405020304" charset="0"/>
              </a:rPr>
              <a:t>ánh giá dựa trên nguyên tắc heuristic:</a:t>
            </a:r>
            <a:endParaRPr lang="en-US" altLang="en-US" sz="2000" b="1">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Hệ thống </a:t>
            </a:r>
            <a:r>
              <a:rPr lang="en-US" altLang="en-US" sz="2000">
                <a:solidFill>
                  <a:schemeClr val="bg1"/>
                </a:solidFill>
                <a:latin typeface="Times New Roman" panose="02020603050405020304" charset="0"/>
                <a:cs typeface="Times New Roman" panose="02020603050405020304" charset="0"/>
              </a:rPr>
              <a:t>đư</a:t>
            </a:r>
            <a:r>
              <a:rPr lang="en-US" altLang="en-US" sz="2000">
                <a:solidFill>
                  <a:schemeClr val="bg1"/>
                </a:solidFill>
                <a:latin typeface="Times New Roman" panose="02020603050405020304" charset="0"/>
                <a:cs typeface="Times New Roman" panose="02020603050405020304" charset="0"/>
              </a:rPr>
              <a:t>ợc kiểm tra dựa trên các nguyên tắc của Jakob Nielsen, với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iểm số cao trong các tiêu chí nh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 hiển thị trạng thái hệ thống, tính nhất quán, và khả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ng</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 ngừa lỗi</a:t>
            </a:r>
            <a:endParaRPr lang="en-US" altLang="en-US" sz="2000">
              <a:solidFill>
                <a:schemeClr val="bg1"/>
              </a:solidFill>
              <a:latin typeface="Times New Roman" panose="02020603050405020304" charset="0"/>
              <a:cs typeface="Times New Roman" panose="02020603050405020304" charset="0"/>
            </a:endParaRPr>
          </a:p>
        </p:txBody>
      </p:sp>
      <p:sp>
        <p:nvSpPr>
          <p:cNvPr id="30" name="Text Box 29"/>
          <p:cNvSpPr txBox="1"/>
          <p:nvPr/>
        </p:nvSpPr>
        <p:spPr>
          <a:xfrm>
            <a:off x="-4063365" y="922020"/>
            <a:ext cx="4064000" cy="398780"/>
          </a:xfrm>
          <a:prstGeom prst="rect">
            <a:avLst/>
          </a:prstGeom>
          <a:noFill/>
        </p:spPr>
        <p:txBody>
          <a:bodyPr wrap="square" rtlCol="0">
            <a:spAutoFit/>
          </a:bodyPr>
          <a:p>
            <a:r>
              <a:rPr lang="en-US" altLang="en-US" sz="2000">
                <a:solidFill>
                  <a:schemeClr val="bg1"/>
                </a:solidFill>
                <a:latin typeface="Segoe UI Black" panose="020B0A02040204020203" charset="0"/>
                <a:cs typeface="Segoe UI Black" panose="020B0A02040204020203" charset="0"/>
              </a:rPr>
              <a:t> H</a:t>
            </a:r>
            <a:r>
              <a:rPr lang="en-US" altLang="en-US" sz="2000">
                <a:solidFill>
                  <a:schemeClr val="bg1"/>
                </a:solidFill>
                <a:latin typeface="Segoe UI Black" panose="020B0A02040204020203" charset="0"/>
                <a:cs typeface="Segoe UI Black" panose="020B0A02040204020203" charset="0"/>
              </a:rPr>
              <a:t>ư</a:t>
            </a:r>
            <a:r>
              <a:rPr lang="en-US" altLang="en-US" sz="2000">
                <a:solidFill>
                  <a:schemeClr val="bg1"/>
                </a:solidFill>
                <a:latin typeface="Segoe UI Black" panose="020B0A02040204020203" charset="0"/>
                <a:cs typeface="Segoe UI Black" panose="020B0A02040204020203" charset="0"/>
              </a:rPr>
              <a:t>ớng phát triển</a:t>
            </a:r>
            <a:endParaRPr lang="en-US" altLang="en-US" sz="2000">
              <a:solidFill>
                <a:schemeClr val="bg1"/>
              </a:solidFill>
              <a:latin typeface="Segoe UI Black" panose="020B0A02040204020203" charset="0"/>
              <a:cs typeface="Segoe UI Black" panose="020B0A02040204020203" charset="0"/>
            </a:endParaRPr>
          </a:p>
        </p:txBody>
      </p:sp>
      <p:sp>
        <p:nvSpPr>
          <p:cNvPr id="36" name="Text Box 35"/>
          <p:cNvSpPr txBox="1"/>
          <p:nvPr/>
        </p:nvSpPr>
        <p:spPr>
          <a:xfrm>
            <a:off x="12252960" y="1460500"/>
            <a:ext cx="9777095" cy="3733165"/>
          </a:xfrm>
          <a:prstGeom prst="rect">
            <a:avLst/>
          </a:prstGeom>
          <a:noFill/>
        </p:spPr>
        <p:txBody>
          <a:bodyPr wrap="square" rtlCol="0">
            <a:noAutofit/>
          </a:bodyPr>
          <a:p>
            <a:pPr marL="457200" indent="-457200">
              <a:lnSpc>
                <a:spcPct val="150000"/>
              </a:lnSpc>
              <a:buAutoNum type="arabicPeriod"/>
            </a:pPr>
            <a:r>
              <a:rPr lang="en-US" altLang="en-US" sz="2000">
                <a:solidFill>
                  <a:schemeClr val="bg1"/>
                </a:solidFill>
                <a:latin typeface="Times New Roman" panose="02020603050405020304" charset="0"/>
                <a:cs typeface="Times New Roman" panose="02020603050405020304" charset="0"/>
              </a:rPr>
              <a:t>Nâng cao chất l</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ợng giao diện hệ thống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xe và giao diện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ạt hàng </a:t>
            </a:r>
            <a:endParaRPr lang="en-US" altLang="en-US" sz="2000">
              <a:solidFill>
                <a:schemeClr val="bg1"/>
              </a:solidFill>
              <a:latin typeface="Times New Roman" panose="02020603050405020304" charset="0"/>
              <a:cs typeface="Times New Roman" panose="02020603050405020304" charset="0"/>
            </a:endParaRPr>
          </a:p>
          <a:p>
            <a:pPr marL="457200" indent="-457200">
              <a:lnSpc>
                <a:spcPct val="150000"/>
              </a:lnSpc>
              <a:buAutoNum type="arabicPeriod"/>
            </a:pPr>
            <a:r>
              <a:rPr lang="vi-VN" altLang="en-US" sz="2000">
                <a:solidFill>
                  <a:schemeClr val="bg1"/>
                </a:solidFill>
                <a:latin typeface="Times New Roman" panose="02020603050405020304" charset="0"/>
                <a:cs typeface="Times New Roman" panose="02020603050405020304" charset="0"/>
                <a:sym typeface="+mn-ea"/>
              </a:rPr>
              <a:t>N</a:t>
            </a:r>
            <a:r>
              <a:rPr lang="en-US" altLang="en-US" sz="2000">
                <a:solidFill>
                  <a:schemeClr val="bg1"/>
                </a:solidFill>
                <a:latin typeface="Times New Roman" panose="02020603050405020304" charset="0"/>
                <a:cs typeface="Times New Roman" panose="02020603050405020304" charset="0"/>
                <a:sym typeface="+mn-ea"/>
              </a:rPr>
              <a:t>âng cao c</a:t>
            </a:r>
            <a:r>
              <a:rPr lang="en-US" altLang="en-US" sz="2000">
                <a:solidFill>
                  <a:schemeClr val="bg1"/>
                </a:solidFill>
                <a:latin typeface="Times New Roman" panose="02020603050405020304" charset="0"/>
                <a:cs typeface="Times New Roman" panose="02020603050405020304" charset="0"/>
              </a:rPr>
              <a:t>át triển tính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cá nhân hóa:</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Tạo giao diện tùy chỉnh cho từng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dựa trên thói quen sử dụng.</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Cung cấp tùy chọn cài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ặt nâng cao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iều chỉnh theo nhu cầu cá nhân.</a:t>
            </a:r>
            <a:endParaRPr lang="en-US" altLang="en-US" sz="2000">
              <a:solidFill>
                <a:schemeClr val="bg1"/>
              </a:solidFill>
              <a:latin typeface="Times New Roman" panose="02020603050405020304" charset="0"/>
              <a:cs typeface="Times New Roman" panose="02020603050405020304" charset="0"/>
            </a:endParaRPr>
          </a:p>
          <a:p>
            <a:pPr indent="0">
              <a:lnSpc>
                <a:spcPct val="150000"/>
              </a:lnSpc>
              <a:buNone/>
            </a:pPr>
            <a:r>
              <a:rPr lang="vi-VN" altLang="en-US" sz="2000">
                <a:solidFill>
                  <a:schemeClr val="bg1"/>
                </a:solidFill>
                <a:latin typeface="Times New Roman" panose="02020603050405020304" charset="0"/>
                <a:cs typeface="Times New Roman" panose="02020603050405020304" charset="0"/>
              </a:rPr>
              <a:t>3.    </a:t>
            </a:r>
            <a:r>
              <a:rPr lang="en-US" altLang="en-US" sz="2000">
                <a:solidFill>
                  <a:schemeClr val="bg1"/>
                </a:solidFill>
                <a:latin typeface="Times New Roman" panose="02020603050405020304" charset="0"/>
                <a:cs typeface="Times New Roman" panose="02020603050405020304" charset="0"/>
              </a:rPr>
              <a:t>Cải thiện hệ thống thông báo:</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Tích hợp hệ thống thông báo chi tiết và thời gian thực hơn, giúp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nhận biết r</a:t>
            </a:r>
            <a:r>
              <a:rPr lang="en-US" altLang="en-US" sz="2000">
                <a:solidFill>
                  <a:schemeClr val="bg1"/>
                </a:solidFill>
                <a:latin typeface="Times New Roman" panose="02020603050405020304" charset="0"/>
                <a:cs typeface="Times New Roman" panose="02020603050405020304" charset="0"/>
              </a:rPr>
              <a:t>õ</a:t>
            </a:r>
            <a:r>
              <a:rPr lang="en-US" altLang="en-US" sz="2000">
                <a:solidFill>
                  <a:schemeClr val="bg1"/>
                </a:solidFill>
                <a:latin typeface="Times New Roman" panose="02020603050405020304" charset="0"/>
                <a:cs typeface="Times New Roman" panose="02020603050405020304" charset="0"/>
              </a:rPr>
              <a:t> nguyên nhân lỗi và các b</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ớc khắc phục.</a:t>
            </a:r>
            <a:endParaRPr lang="en-US" altLang="en-US" sz="2000">
              <a:solidFill>
                <a:schemeClr val="bg1"/>
              </a:solidFill>
              <a:latin typeface="Times New Roman" panose="02020603050405020304" charset="0"/>
              <a:cs typeface="Times New Roman" panose="02020603050405020304" charset="0"/>
            </a:endParaRPr>
          </a:p>
          <a:p>
            <a:pPr>
              <a:lnSpc>
                <a:spcPct val="150000"/>
              </a:lnSpc>
            </a:pPr>
            <a:endParaRPr lang="en-US" altLang="en-US" sz="2000">
              <a:solidFill>
                <a:schemeClr val="bg1"/>
              </a:solidFill>
              <a:latin typeface="Times New Roman" panose="02020603050405020304" charset="0"/>
              <a:cs typeface="Times New Roman" panose="02020603050405020304" charset="0"/>
            </a:endParaRPr>
          </a:p>
        </p:txBody>
      </p:sp>
      <p:sp>
        <p:nvSpPr>
          <p:cNvPr id="40" name="Text Box 39"/>
          <p:cNvSpPr txBox="1"/>
          <p:nvPr/>
        </p:nvSpPr>
        <p:spPr>
          <a:xfrm>
            <a:off x="12252960" y="1476375"/>
            <a:ext cx="9154795" cy="1938020"/>
          </a:xfrm>
          <a:prstGeom prst="rect">
            <a:avLst/>
          </a:prstGeom>
          <a:noFill/>
        </p:spPr>
        <p:txBody>
          <a:bodyPr wrap="square" rtlCol="0">
            <a:spAutoFit/>
          </a:bodyPr>
          <a:p>
            <a:pPr>
              <a:lnSpc>
                <a:spcPct val="150000"/>
              </a:lnSpc>
            </a:pPr>
            <a:r>
              <a:rPr lang="vi-VN" altLang="en-US" sz="2000">
                <a:solidFill>
                  <a:schemeClr val="bg1"/>
                </a:solidFill>
                <a:latin typeface="Times New Roman" panose="02020603050405020304" charset="0"/>
                <a:cs typeface="Times New Roman" panose="02020603050405020304" charset="0"/>
              </a:rPr>
              <a:t>4.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ảm bảo tính bảo mật và quyền riêng t</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Nâng cấp hệ thống bảo mật dữ liệu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ảm bảo thông tin cá nhân của ng</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ời dùng không bị rò rỉ.</a:t>
            </a:r>
            <a:endParaRPr lang="en-US" altLang="en-US" sz="2000">
              <a:solidFill>
                <a:schemeClr val="bg1"/>
              </a:solidFill>
              <a:latin typeface="Times New Roman" panose="02020603050405020304" charset="0"/>
              <a:cs typeface="Times New Roman" panose="02020603050405020304" charset="0"/>
            </a:endParaRPr>
          </a:p>
          <a:p>
            <a:pPr>
              <a:lnSpc>
                <a:spcPct val="150000"/>
              </a:lnSpc>
            </a:pPr>
            <a:r>
              <a:rPr lang="en-US" altLang="en-US" sz="2000">
                <a:solidFill>
                  <a:schemeClr val="bg1"/>
                </a:solidFill>
                <a:latin typeface="Times New Roman" panose="02020603050405020304" charset="0"/>
                <a:cs typeface="Times New Roman" panose="02020603050405020304" charset="0"/>
              </a:rPr>
              <a:t>Cập nhật th</a:t>
            </a:r>
            <a:r>
              <a:rPr lang="en-US" altLang="en-US" sz="2000">
                <a:solidFill>
                  <a:schemeClr val="bg1"/>
                </a:solidFill>
                <a:latin typeface="Times New Roman" panose="02020603050405020304" charset="0"/>
                <a:cs typeface="Times New Roman" panose="02020603050405020304" charset="0"/>
              </a:rPr>
              <a:t>ư</a:t>
            </a:r>
            <a:r>
              <a:rPr lang="en-US" altLang="en-US" sz="2000">
                <a:solidFill>
                  <a:schemeClr val="bg1"/>
                </a:solidFill>
                <a:latin typeface="Times New Roman" panose="02020603050405020304" charset="0"/>
                <a:cs typeface="Times New Roman" panose="02020603050405020304" charset="0"/>
              </a:rPr>
              <a:t>ờng xuyên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ứng dụng tuân thủ các tiêu chuẩn bảo mật mới nhất.</a:t>
            </a:r>
            <a:endParaRPr lang="en-US" altLang="en-US" sz="2000">
              <a:solidFill>
                <a:schemeClr val="bg1"/>
              </a:solidFill>
              <a:latin typeface="Times New Roman" panose="02020603050405020304" charset="0"/>
              <a:cs typeface="Times New Roman" panose="02020603050405020304" charset="0"/>
            </a:endParaRPr>
          </a:p>
        </p:txBody>
      </p:sp>
      <p:sp>
        <p:nvSpPr>
          <p:cNvPr id="41" name="Text Box 40"/>
          <p:cNvSpPr txBox="1"/>
          <p:nvPr/>
        </p:nvSpPr>
        <p:spPr>
          <a:xfrm>
            <a:off x="12192000" y="3361690"/>
            <a:ext cx="9154795" cy="1476375"/>
          </a:xfrm>
          <a:prstGeom prst="rect">
            <a:avLst/>
          </a:prstGeom>
          <a:noFill/>
        </p:spPr>
        <p:txBody>
          <a:bodyPr wrap="square" rtlCol="0">
            <a:spAutoFit/>
          </a:bodyPr>
          <a:p>
            <a:pPr>
              <a:lnSpc>
                <a:spcPct val="150000"/>
              </a:lnSpc>
            </a:pPr>
            <a:r>
              <a:rPr lang="vi-VN" altLang="en-US" sz="2000">
                <a:solidFill>
                  <a:schemeClr val="bg1"/>
                </a:solidFill>
                <a:latin typeface="Times New Roman" panose="02020603050405020304" charset="0"/>
                <a:cs typeface="Times New Roman" panose="02020603050405020304" charset="0"/>
              </a:rPr>
              <a:t>5.   </a:t>
            </a:r>
            <a:r>
              <a:rPr lang="en-US" altLang="en-US" sz="2000">
                <a:solidFill>
                  <a:schemeClr val="bg1"/>
                </a:solidFill>
                <a:latin typeface="Times New Roman" panose="02020603050405020304" charset="0"/>
                <a:cs typeface="Times New Roman" panose="02020603050405020304" charset="0"/>
              </a:rPr>
              <a:t>Cải thiện phản hồ</a:t>
            </a:r>
            <a:r>
              <a:rPr lang="vi-VN" altLang="en-US" sz="2000">
                <a:solidFill>
                  <a:schemeClr val="bg1"/>
                </a:solidFill>
                <a:latin typeface="Times New Roman" panose="02020603050405020304" charset="0"/>
                <a:cs typeface="Times New Roman" panose="02020603050405020304" charset="0"/>
              </a:rPr>
              <a:t>i: </a:t>
            </a:r>
            <a:r>
              <a:rPr lang="en-US" altLang="en-US" sz="2000">
                <a:solidFill>
                  <a:schemeClr val="bg1"/>
                </a:solidFill>
                <a:latin typeface="Times New Roman" panose="02020603050405020304" charset="0"/>
                <a:cs typeface="Times New Roman" panose="02020603050405020304" charset="0"/>
              </a:rPr>
              <a:t>Thêm tính n</a:t>
            </a:r>
            <a:r>
              <a:rPr lang="en-US" altLang="en-US" sz="2000">
                <a:solidFill>
                  <a:schemeClr val="bg1"/>
                </a:solidFill>
                <a:latin typeface="Times New Roman" panose="02020603050405020304" charset="0"/>
                <a:cs typeface="Times New Roman" panose="02020603050405020304" charset="0"/>
              </a:rPr>
              <a:t>ă</a:t>
            </a:r>
            <a:r>
              <a:rPr lang="en-US" altLang="en-US" sz="2000">
                <a:solidFill>
                  <a:schemeClr val="bg1"/>
                </a:solidFill>
                <a:latin typeface="Times New Roman" panose="02020603050405020304" charset="0"/>
                <a:cs typeface="Times New Roman" panose="02020603050405020304" charset="0"/>
              </a:rPr>
              <a:t>ng tự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ộng trả lời (chatbot) </a:t>
            </a:r>
            <a:r>
              <a:rPr lang="en-US" altLang="en-US" sz="2000">
                <a:solidFill>
                  <a:schemeClr val="bg1"/>
                </a:solidFill>
                <a:latin typeface="Times New Roman" panose="02020603050405020304" charset="0"/>
                <a:cs typeface="Times New Roman" panose="02020603050405020304" charset="0"/>
              </a:rPr>
              <a:t>đ</a:t>
            </a:r>
            <a:r>
              <a:rPr lang="en-US" altLang="en-US" sz="2000">
                <a:solidFill>
                  <a:schemeClr val="bg1"/>
                </a:solidFill>
                <a:latin typeface="Times New Roman" panose="02020603050405020304" charset="0"/>
                <a:cs typeface="Times New Roman" panose="02020603050405020304" charset="0"/>
              </a:rPr>
              <a:t>ể cung cấp phản hồi nhanh về các câu hỏi phổ biến.</a:t>
            </a:r>
            <a:endParaRPr lang="en-US" altLang="en-US" sz="2000">
              <a:solidFill>
                <a:schemeClr val="bg1"/>
              </a:solidFill>
              <a:latin typeface="Times New Roman" panose="02020603050405020304" charset="0"/>
              <a:cs typeface="Times New Roman" panose="02020603050405020304" charset="0"/>
            </a:endParaRPr>
          </a:p>
          <a:p>
            <a:pPr>
              <a:lnSpc>
                <a:spcPct val="150000"/>
              </a:lnSpc>
            </a:pPr>
            <a:endParaRPr lang="en-US" altLang="en-US" sz="20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3774440" y="304165"/>
            <a:ext cx="377444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L</a:t>
            </a:r>
            <a:r>
              <a:rPr lang="en-US" altLang="en-US" sz="2400">
                <a:solidFill>
                  <a:schemeClr val="bg1"/>
                </a:solidFill>
                <a:latin typeface="Segoe UI Black" panose="020B0A02040204020203" charset="0"/>
                <a:cs typeface="Segoe UI Black" panose="020B0A02040204020203" charset="0"/>
              </a:rPr>
              <a:t>Ý</a:t>
            </a:r>
            <a:r>
              <a:rPr lang="en-US" altLang="en-US" sz="2400">
                <a:solidFill>
                  <a:schemeClr val="bg1"/>
                </a:solidFill>
                <a:latin typeface="Segoe UI Black" panose="020B0A02040204020203" charset="0"/>
                <a:cs typeface="Segoe UI Black" panose="020B0A02040204020203" charset="0"/>
              </a:rPr>
              <a:t> DO CHỌN </a:t>
            </a:r>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Ề T</a:t>
            </a:r>
            <a:r>
              <a:rPr lang="en-US" altLang="en-US" sz="2400">
                <a:solidFill>
                  <a:schemeClr val="bg1"/>
                </a:solidFill>
                <a:latin typeface="Segoe UI Black" panose="020B0A02040204020203" charset="0"/>
                <a:cs typeface="Segoe UI Black" panose="020B0A02040204020203" charset="0"/>
              </a:rPr>
              <a:t>À</a:t>
            </a:r>
            <a:r>
              <a:rPr lang="en-US" altLang="en-US" sz="2400">
                <a:solidFill>
                  <a:schemeClr val="bg1"/>
                </a:solidFill>
                <a:latin typeface="Segoe UI Black" panose="020B0A02040204020203" charset="0"/>
                <a:cs typeface="Segoe UI Black" panose="020B0A02040204020203" charset="0"/>
              </a:rPr>
              <a:t>I</a:t>
            </a:r>
            <a:endParaRPr lang="en-US" altLang="en-US" sz="2400">
              <a:solidFill>
                <a:schemeClr val="bg1"/>
              </a:solidFill>
              <a:latin typeface="Segoe UI Black" panose="020B0A02040204020203" charset="0"/>
              <a:cs typeface="Segoe UI Black" panose="020B0A02040204020203"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a:t>
            </a:r>
            <a:r>
              <a:rPr lang="en-US" altLang="en-US" sz="2800">
                <a:solidFill>
                  <a:schemeClr val="bg1"/>
                </a:solidFill>
                <a:latin typeface="Segoe UI Black" panose="020B0A02040204020203" charset="0"/>
                <a:cs typeface="Segoe UI Black" panose="020B0A02040204020203" charset="0"/>
              </a:rPr>
              <a:t>ĐÍ</a:t>
            </a:r>
            <a:r>
              <a:rPr lang="en-US" altLang="en-US" sz="2800">
                <a:solidFill>
                  <a:schemeClr val="bg1"/>
                </a:solidFill>
                <a:latin typeface="Segoe UI Black" panose="020B0A02040204020203" charset="0"/>
                <a:cs typeface="Segoe UI Black" panose="020B0A02040204020203" charset="0"/>
              </a:rPr>
              <a:t>CH NGHI</a:t>
            </a:r>
            <a:r>
              <a:rPr lang="en-US" altLang="en-US" sz="2800">
                <a:solidFill>
                  <a:schemeClr val="bg1"/>
                </a:solidFill>
                <a:latin typeface="Segoe UI Black" panose="020B0A02040204020203" charset="0"/>
                <a:cs typeface="Segoe UI Black" panose="020B0A02040204020203" charset="0"/>
              </a:rPr>
              <a:t>Ê</a:t>
            </a:r>
            <a:r>
              <a:rPr lang="en-US" altLang="en-US" sz="2800">
                <a:solidFill>
                  <a:schemeClr val="bg1"/>
                </a:solidFill>
                <a:latin typeface="Segoe UI Black" panose="020B0A02040204020203" charset="0"/>
                <a:cs typeface="Segoe UI Black" panose="020B0A02040204020203" charset="0"/>
              </a:rPr>
              <a:t>N CỨU</a:t>
            </a:r>
            <a:endParaRPr lang="en-US" altLang="en-US" sz="2800">
              <a:solidFill>
                <a:schemeClr val="bg1"/>
              </a:solidFill>
              <a:latin typeface="Segoe UI Black" panose="020B0A02040204020203" charset="0"/>
              <a:cs typeface="Segoe UI Black" panose="020B0A02040204020203" charset="0"/>
            </a:endParaRPr>
          </a:p>
        </p:txBody>
      </p:sp>
      <p:sp>
        <p:nvSpPr>
          <p:cNvPr id="4" name="Text Box 3"/>
          <p:cNvSpPr txBox="1"/>
          <p:nvPr/>
        </p:nvSpPr>
        <p:spPr>
          <a:xfrm>
            <a:off x="-8093710" y="1222375"/>
            <a:ext cx="8093710" cy="829945"/>
          </a:xfrm>
          <a:prstGeom prst="rect">
            <a:avLst/>
          </a:prstGeom>
          <a:noFill/>
        </p:spPr>
        <p:txBody>
          <a:bodyPr wrap="square" rtlCol="0">
            <a:spAutoFit/>
          </a:bodyPr>
          <a:p>
            <a:pPr indent="0">
              <a:buNone/>
            </a:pPr>
            <a:r>
              <a:rPr lang="vi-VN" altLang="en-US" sz="2400">
                <a:solidFill>
                  <a:schemeClr val="bg1"/>
                </a:solidFill>
              </a:rPr>
              <a:t>1.     </a:t>
            </a:r>
            <a:r>
              <a:rPr lang="en-US" altLang="en-US" sz="2400">
                <a:solidFill>
                  <a:schemeClr val="bg1"/>
                </a:solidFill>
              </a:rPr>
              <a:t>Tìm hiểu, phân tích ph</a:t>
            </a:r>
            <a:r>
              <a:rPr lang="en-US" altLang="en-US" sz="2400">
                <a:solidFill>
                  <a:schemeClr val="bg1"/>
                </a:solidFill>
              </a:rPr>
              <a:t>ư</a:t>
            </a:r>
            <a:r>
              <a:rPr lang="en-US" altLang="en-US" sz="2400">
                <a:solidFill>
                  <a:schemeClr val="bg1"/>
                </a:solidFill>
              </a:rPr>
              <a:t>ơng pháp </a:t>
            </a:r>
            <a:r>
              <a:rPr lang="en-US" altLang="en-US" sz="2400">
                <a:solidFill>
                  <a:schemeClr val="bg1"/>
                </a:solidFill>
              </a:rPr>
              <a:t>đ</a:t>
            </a:r>
            <a:r>
              <a:rPr lang="en-US" altLang="en-US" sz="2400">
                <a:solidFill>
                  <a:schemeClr val="bg1"/>
                </a:solidFill>
              </a:rPr>
              <a:t>ánh giá tính khả dụng dựa trên chuyên gia.</a:t>
            </a:r>
            <a:endParaRPr lang="en-US" altLang="en-US" sz="2400">
              <a:solidFill>
                <a:schemeClr val="bg1"/>
              </a:solidFill>
            </a:endParaRPr>
          </a:p>
        </p:txBody>
      </p:sp>
      <p:sp>
        <p:nvSpPr>
          <p:cNvPr id="6" name="Text Box 5"/>
          <p:cNvSpPr txBox="1"/>
          <p:nvPr/>
        </p:nvSpPr>
        <p:spPr>
          <a:xfrm>
            <a:off x="-796671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a:t>
            </a:r>
            <a:r>
              <a:rPr lang="en-US" altLang="en-US" sz="2400">
                <a:solidFill>
                  <a:schemeClr val="bg1"/>
                </a:solidFill>
              </a:rPr>
              <a:t>ư</a:t>
            </a:r>
            <a:r>
              <a:rPr lang="en-US" altLang="en-US" sz="2400">
                <a:solidFill>
                  <a:schemeClr val="bg1"/>
                </a:solidFill>
              </a:rPr>
              <a:t>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a:t>
            </a:r>
            <a:r>
              <a:rPr lang="en-US" altLang="en-US" sz="2400">
                <a:solidFill>
                  <a:schemeClr val="bg1"/>
                </a:solidFill>
              </a:rPr>
              <a:t>ề xuất giải pháp cải tiến trải nghiệm ng</a:t>
            </a:r>
            <a:r>
              <a:rPr lang="en-US" altLang="en-US" sz="2400">
                <a:solidFill>
                  <a:schemeClr val="bg1"/>
                </a:solidFill>
              </a:rPr>
              <a:t>ư</a:t>
            </a:r>
            <a:r>
              <a:rPr lang="en-US" altLang="en-US" sz="2400">
                <a:solidFill>
                  <a:schemeClr val="bg1"/>
                </a:solidFill>
              </a:rPr>
              <a:t>ời dùng</a:t>
            </a:r>
            <a:endParaRPr lang="en-US" altLang="en-US" sz="2400">
              <a:solidFill>
                <a:schemeClr val="bg1"/>
              </a:solidFill>
            </a:endParaRPr>
          </a:p>
        </p:txBody>
      </p:sp>
      <p:sp>
        <p:nvSpPr>
          <p:cNvPr id="14" name="Text Box 13"/>
          <p:cNvSpPr txBox="1"/>
          <p:nvPr/>
        </p:nvSpPr>
        <p:spPr>
          <a:xfrm>
            <a:off x="294005" y="30416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ỐI T</a:t>
            </a:r>
            <a:r>
              <a:rPr lang="en-US" altLang="en-US" sz="2400">
                <a:solidFill>
                  <a:schemeClr val="bg1"/>
                </a:solidFill>
                <a:latin typeface="Segoe UI Black" panose="020B0A02040204020203" charset="0"/>
                <a:cs typeface="Segoe UI Black" panose="020B0A02040204020203" charset="0"/>
              </a:rPr>
              <a:t>Ư</a:t>
            </a:r>
            <a:r>
              <a:rPr lang="en-US" altLang="en-US" sz="2400">
                <a:solidFill>
                  <a:schemeClr val="bg1"/>
                </a:solidFill>
                <a:latin typeface="Segoe UI Black" panose="020B0A02040204020203" charset="0"/>
                <a:cs typeface="Segoe UI Black" panose="020B0A02040204020203" charset="0"/>
              </a:rPr>
              <a:t>ỢNG V</a:t>
            </a:r>
            <a:r>
              <a:rPr lang="en-US" altLang="en-US" sz="2400">
                <a:solidFill>
                  <a:schemeClr val="bg1"/>
                </a:solidFill>
                <a:latin typeface="Segoe UI Black" panose="020B0A02040204020203" charset="0"/>
                <a:cs typeface="Segoe UI Black" panose="020B0A02040204020203" charset="0"/>
              </a:rPr>
              <a:t>À</a:t>
            </a:r>
            <a:r>
              <a:rPr lang="en-US" altLang="en-US" sz="2400">
                <a:solidFill>
                  <a:schemeClr val="bg1"/>
                </a:solidFill>
                <a:latin typeface="Segoe UI Black" panose="020B0A02040204020203" charset="0"/>
                <a:cs typeface="Segoe UI Black" panose="020B0A02040204020203" charset="0"/>
              </a:rPr>
              <a:t> PHẠM VI NGHI</a:t>
            </a:r>
            <a:r>
              <a:rPr lang="en-US" altLang="en-US" sz="2400">
                <a:solidFill>
                  <a:schemeClr val="bg1"/>
                </a:solidFill>
                <a:latin typeface="Segoe UI Black" panose="020B0A02040204020203" charset="0"/>
                <a:cs typeface="Segoe UI Black" panose="020B0A02040204020203" charset="0"/>
              </a:rPr>
              <a:t>Ê</a:t>
            </a:r>
            <a:r>
              <a:rPr lang="en-US" altLang="en-US" sz="2400">
                <a:solidFill>
                  <a:schemeClr val="bg1"/>
                </a:solidFill>
                <a:latin typeface="Segoe UI Black" panose="020B0A02040204020203" charset="0"/>
                <a:cs typeface="Segoe UI Black" panose="020B0A02040204020203" charset="0"/>
              </a:rPr>
              <a:t>N CỨU</a:t>
            </a:r>
            <a:endParaRPr lang="en-US" altLang="en-US" sz="2400">
              <a:solidFill>
                <a:schemeClr val="bg1"/>
              </a:solidFill>
              <a:latin typeface="Segoe UI Black" panose="020B0A02040204020203" charset="0"/>
              <a:cs typeface="Segoe UI Black" panose="020B0A02040204020203" charset="0"/>
            </a:endParaRPr>
          </a:p>
        </p:txBody>
      </p:sp>
      <p:sp>
        <p:nvSpPr>
          <p:cNvPr id="15" name="Text Box 14"/>
          <p:cNvSpPr txBox="1"/>
          <p:nvPr/>
        </p:nvSpPr>
        <p:spPr>
          <a:xfrm>
            <a:off x="294005" y="1700530"/>
            <a:ext cx="9618980" cy="119888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Các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Hệ thống Grab, bao gồm các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chính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ặt món </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tìm kiếm, thanh toán, và hỗ trợ khách hàng.</a:t>
            </a:r>
            <a:endParaRPr lang="en-US" altLang="en-US" sz="2400">
              <a:solidFill>
                <a:schemeClr val="bg1"/>
              </a:solidFill>
              <a:latin typeface="Times New Roman" panose="02020603050405020304" charset="0"/>
              <a:cs typeface="Times New Roman" panose="02020603050405020304" charset="0"/>
            </a:endParaRPr>
          </a:p>
        </p:txBody>
      </p:sp>
      <p:sp>
        <p:nvSpPr>
          <p:cNvPr id="16" name="Text Box 15"/>
          <p:cNvSpPr txBox="1"/>
          <p:nvPr/>
        </p:nvSpPr>
        <p:spPr>
          <a:xfrm>
            <a:off x="294005"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294005"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294005" y="3835400"/>
            <a:ext cx="945896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của giao diện và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trong ứng dụng Grab trên nền tảng di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Chỉ sử dụng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 tập trung vào những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phát hiện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qua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không triển khai thay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ổi trực tiếp trên hệ thống thực tế.</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884170" y="212090"/>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12" name="Text Box 11"/>
          <p:cNvSpPr txBox="1"/>
          <p:nvPr/>
        </p:nvSpPr>
        <p:spPr>
          <a:xfrm>
            <a:off x="13133070" y="967740"/>
            <a:ext cx="1121537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ngh</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a là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mà một sản phẩm hoặc hệ thống có thể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sử dụng bởi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cụ thể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ạt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mục tiêu một cách hiệu quả, hiệu suất và sự hài lòng trong một ngữ cảnh sử dụng . Theo tiêu chuẩn ISO 9241-11, các yếu tố chính bao gồm:</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quả : Hệ thống có hỗ trợ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hoàn thành nhiệm vụ không?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suất :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tài nguyên cần thiết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hoàn thành nhiệm vụ.</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Sự hài lòng : Cảm giác thoải mái khi sử dụng hệ thống.</a:t>
            </a:r>
            <a:endParaRPr lang="en-US" altLang="en-US" sz="24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a:t>
            </a:r>
            <a:r>
              <a:rPr lang="en-US" altLang="en-US" sz="2800">
                <a:solidFill>
                  <a:schemeClr val="bg1"/>
                </a:solidFill>
                <a:latin typeface="Segoe UI Black" panose="020B0A02040204020203" charset="0"/>
                <a:cs typeface="Segoe UI Black" panose="020B0A02040204020203" charset="0"/>
              </a:rPr>
              <a:t>ĐÍ</a:t>
            </a:r>
            <a:r>
              <a:rPr lang="en-US" altLang="en-US" sz="2800">
                <a:solidFill>
                  <a:schemeClr val="bg1"/>
                </a:solidFill>
                <a:latin typeface="Segoe UI Black" panose="020B0A02040204020203" charset="0"/>
                <a:cs typeface="Segoe UI Black" panose="020B0A02040204020203" charset="0"/>
              </a:rPr>
              <a:t>CH NGHI</a:t>
            </a:r>
            <a:r>
              <a:rPr lang="en-US" altLang="en-US" sz="2800">
                <a:solidFill>
                  <a:schemeClr val="bg1"/>
                </a:solidFill>
                <a:latin typeface="Segoe UI Black" panose="020B0A02040204020203" charset="0"/>
                <a:cs typeface="Segoe UI Black" panose="020B0A02040204020203" charset="0"/>
              </a:rPr>
              <a:t>Ê</a:t>
            </a:r>
            <a:r>
              <a:rPr lang="en-US" altLang="en-US" sz="2800">
                <a:solidFill>
                  <a:schemeClr val="bg1"/>
                </a:solidFill>
                <a:latin typeface="Segoe UI Black" panose="020B0A02040204020203" charset="0"/>
                <a:cs typeface="Segoe UI Black" panose="020B0A02040204020203" charset="0"/>
              </a:rPr>
              <a:t>N CỨU</a:t>
            </a:r>
            <a:endParaRPr lang="en-US" altLang="en-US" sz="2800">
              <a:solidFill>
                <a:schemeClr val="bg1"/>
              </a:solidFill>
              <a:latin typeface="Segoe UI Black" panose="020B0A02040204020203" charset="0"/>
              <a:cs typeface="Segoe UI Black" panose="020B0A02040204020203" charset="0"/>
            </a:endParaRPr>
          </a:p>
        </p:txBody>
      </p:sp>
      <p:sp>
        <p:nvSpPr>
          <p:cNvPr id="4" name="Text Box 3"/>
          <p:cNvSpPr txBox="1"/>
          <p:nvPr/>
        </p:nvSpPr>
        <p:spPr>
          <a:xfrm>
            <a:off x="-8093710" y="1222375"/>
            <a:ext cx="8093710" cy="829945"/>
          </a:xfrm>
          <a:prstGeom prst="rect">
            <a:avLst/>
          </a:prstGeom>
          <a:noFill/>
        </p:spPr>
        <p:txBody>
          <a:bodyPr wrap="square" rtlCol="0">
            <a:spAutoFit/>
          </a:bodyPr>
          <a:p>
            <a:pPr indent="0">
              <a:buNone/>
            </a:pPr>
            <a:r>
              <a:rPr lang="vi-VN" altLang="en-US" sz="2400">
                <a:solidFill>
                  <a:schemeClr val="bg1"/>
                </a:solidFill>
              </a:rPr>
              <a:t>1.     </a:t>
            </a:r>
            <a:r>
              <a:rPr lang="en-US" altLang="en-US" sz="2400">
                <a:solidFill>
                  <a:schemeClr val="bg1"/>
                </a:solidFill>
              </a:rPr>
              <a:t>Tìm hiểu, phân tích ph</a:t>
            </a:r>
            <a:r>
              <a:rPr lang="en-US" altLang="en-US" sz="2400">
                <a:solidFill>
                  <a:schemeClr val="bg1"/>
                </a:solidFill>
              </a:rPr>
              <a:t>ư</a:t>
            </a:r>
            <a:r>
              <a:rPr lang="en-US" altLang="en-US" sz="2400">
                <a:solidFill>
                  <a:schemeClr val="bg1"/>
                </a:solidFill>
              </a:rPr>
              <a:t>ơng pháp </a:t>
            </a:r>
            <a:r>
              <a:rPr lang="en-US" altLang="en-US" sz="2400">
                <a:solidFill>
                  <a:schemeClr val="bg1"/>
                </a:solidFill>
              </a:rPr>
              <a:t>đ</a:t>
            </a:r>
            <a:r>
              <a:rPr lang="en-US" altLang="en-US" sz="2400">
                <a:solidFill>
                  <a:schemeClr val="bg1"/>
                </a:solidFill>
              </a:rPr>
              <a:t>ánh giá tính khả dụng dựa trên chuyên gia.</a:t>
            </a:r>
            <a:endParaRPr lang="en-US" altLang="en-US" sz="2400">
              <a:solidFill>
                <a:schemeClr val="bg1"/>
              </a:solidFill>
            </a:endParaRPr>
          </a:p>
        </p:txBody>
      </p:sp>
      <p:sp>
        <p:nvSpPr>
          <p:cNvPr id="6" name="Text Box 5"/>
          <p:cNvSpPr txBox="1"/>
          <p:nvPr/>
        </p:nvSpPr>
        <p:spPr>
          <a:xfrm>
            <a:off x="-979297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a:t>
            </a:r>
            <a:r>
              <a:rPr lang="en-US" altLang="en-US" sz="2400">
                <a:solidFill>
                  <a:schemeClr val="bg1"/>
                </a:solidFill>
              </a:rPr>
              <a:t>ư</a:t>
            </a:r>
            <a:r>
              <a:rPr lang="en-US" altLang="en-US" sz="2400">
                <a:solidFill>
                  <a:schemeClr val="bg1"/>
                </a:solidFill>
              </a:rPr>
              <a:t>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a:t>
            </a:r>
            <a:r>
              <a:rPr lang="en-US" altLang="en-US" sz="2400">
                <a:solidFill>
                  <a:schemeClr val="bg1"/>
                </a:solidFill>
              </a:rPr>
              <a:t>ề xuất giải pháp cải tiến trải nghiệm ng</a:t>
            </a:r>
            <a:r>
              <a:rPr lang="en-US" altLang="en-US" sz="2400">
                <a:solidFill>
                  <a:schemeClr val="bg1"/>
                </a:solidFill>
              </a:rPr>
              <a:t>ư</a:t>
            </a:r>
            <a:r>
              <a:rPr lang="en-US" altLang="en-US" sz="2400">
                <a:solidFill>
                  <a:schemeClr val="bg1"/>
                </a:solidFill>
              </a:rPr>
              <a:t>ời dùng</a:t>
            </a:r>
            <a:endParaRPr lang="en-US" altLang="en-US" sz="2400">
              <a:solidFill>
                <a:schemeClr val="bg1"/>
              </a:solidFill>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ỐI T</a:t>
            </a:r>
            <a:r>
              <a:rPr lang="en-US" altLang="en-US" sz="2400">
                <a:solidFill>
                  <a:schemeClr val="bg1"/>
                </a:solidFill>
                <a:latin typeface="Segoe UI Black" panose="020B0A02040204020203" charset="0"/>
                <a:cs typeface="Segoe UI Black" panose="020B0A02040204020203" charset="0"/>
              </a:rPr>
              <a:t>Ư</a:t>
            </a:r>
            <a:r>
              <a:rPr lang="en-US" altLang="en-US" sz="2400">
                <a:solidFill>
                  <a:schemeClr val="bg1"/>
                </a:solidFill>
                <a:latin typeface="Segoe UI Black" panose="020B0A02040204020203" charset="0"/>
                <a:cs typeface="Segoe UI Black" panose="020B0A02040204020203" charset="0"/>
              </a:rPr>
              <a:t>ỢNG V</a:t>
            </a:r>
            <a:r>
              <a:rPr lang="en-US" altLang="en-US" sz="2400">
                <a:solidFill>
                  <a:schemeClr val="bg1"/>
                </a:solidFill>
                <a:latin typeface="Segoe UI Black" panose="020B0A02040204020203" charset="0"/>
                <a:cs typeface="Segoe UI Black" panose="020B0A02040204020203" charset="0"/>
              </a:rPr>
              <a:t>À</a:t>
            </a:r>
            <a:r>
              <a:rPr lang="en-US" altLang="en-US" sz="2400">
                <a:solidFill>
                  <a:schemeClr val="bg1"/>
                </a:solidFill>
                <a:latin typeface="Segoe UI Black" panose="020B0A02040204020203" charset="0"/>
                <a:cs typeface="Segoe UI Black" panose="020B0A02040204020203" charset="0"/>
              </a:rPr>
              <a:t> PHẠM VI NGHI</a:t>
            </a:r>
            <a:r>
              <a:rPr lang="en-US" altLang="en-US" sz="2400">
                <a:solidFill>
                  <a:schemeClr val="bg1"/>
                </a:solidFill>
                <a:latin typeface="Segoe UI Black" panose="020B0A02040204020203" charset="0"/>
                <a:cs typeface="Segoe UI Black" panose="020B0A02040204020203" charset="0"/>
              </a:rPr>
              <a:t>Ê</a:t>
            </a:r>
            <a:r>
              <a:rPr lang="en-US" altLang="en-US" sz="2400">
                <a:solidFill>
                  <a:schemeClr val="bg1"/>
                </a:solidFill>
                <a:latin typeface="Segoe UI Black" panose="020B0A02040204020203" charset="0"/>
                <a:cs typeface="Segoe UI Black" panose="020B0A02040204020203" charset="0"/>
              </a:rPr>
              <a:t>N CỨU</a:t>
            </a:r>
            <a:endParaRPr lang="en-US" altLang="en-US" sz="2400">
              <a:solidFill>
                <a:schemeClr val="bg1"/>
              </a:solidFill>
              <a:latin typeface="Segoe UI Black" panose="020B0A02040204020203" charset="0"/>
              <a:cs typeface="Segoe UI Black" panose="020B0A02040204020203" charset="0"/>
            </a:endParaRPr>
          </a:p>
        </p:txBody>
      </p:sp>
      <p:sp>
        <p:nvSpPr>
          <p:cNvPr id="15" name="Text Box 14"/>
          <p:cNvSpPr txBox="1"/>
          <p:nvPr/>
        </p:nvSpPr>
        <p:spPr>
          <a:xfrm>
            <a:off x="-9792970" y="1700530"/>
            <a:ext cx="9618980" cy="119888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Các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Hệ thống Grab, bao gồm các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chính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ặt món </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tìm kiếm, thanh toán, và hỗ trợ khách hàng.</a:t>
            </a:r>
            <a:endParaRPr lang="en-US" altLang="en-US" sz="2400">
              <a:solidFill>
                <a:schemeClr val="bg1"/>
              </a:solidFill>
              <a:latin typeface="Times New Roman" panose="02020603050405020304" charset="0"/>
              <a:cs typeface="Times New Roman" panose="02020603050405020304" charset="0"/>
            </a:endParaRPr>
          </a:p>
        </p:txBody>
      </p:sp>
      <p:sp>
        <p:nvSpPr>
          <p:cNvPr id="16" name="Text Box 15"/>
          <p:cNvSpPr txBox="1"/>
          <p:nvPr/>
        </p:nvSpPr>
        <p:spPr>
          <a:xfrm>
            <a:off x="-4237990"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4157980"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11389360" y="3875405"/>
            <a:ext cx="945896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của giao diện và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trong ứng dụng Grab trên nền tảng di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Chỉ sử dụng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 tập trung vào những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phát hiện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qua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không triển khai thay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ổi trực tiếp trên hệ thống thực tế.</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94005" y="212090"/>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12" name="Text Box 11"/>
          <p:cNvSpPr txBox="1"/>
          <p:nvPr/>
        </p:nvSpPr>
        <p:spPr>
          <a:xfrm>
            <a:off x="294005" y="983615"/>
            <a:ext cx="1121537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ngh</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a là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mà một sản phẩm hoặc hệ thống có thể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sử dụng bởi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cụ thể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ạt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mục tiêu một cách hiệu quả, hiệu suất và sự hài lòng trong một ngữ cảnh sử dụng . Theo tiêu chuẩn ISO 9241-11, các yếu tố chính bao gồm:</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quả : Hệ thống có hỗ trợ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hoàn thành nhiệm vụ không?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suất :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tài nguyên cần thiết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hoàn thành nhiệm vụ.</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Sự hài lòng : Cảm giác thoải mái khi sử dụng hệ thống.</a:t>
            </a:r>
            <a:endParaRPr lang="en-US" altLang="en-US" sz="2400">
              <a:solidFill>
                <a:schemeClr val="bg1"/>
              </a:solidFill>
              <a:latin typeface="Times New Roman" panose="02020603050405020304" charset="0"/>
              <a:cs typeface="Times New Roman" panose="02020603050405020304" charset="0"/>
            </a:endParaRPr>
          </a:p>
        </p:txBody>
      </p:sp>
      <p:sp>
        <p:nvSpPr>
          <p:cNvPr id="17" name="Text Box 16"/>
          <p:cNvSpPr txBox="1"/>
          <p:nvPr/>
        </p:nvSpPr>
        <p:spPr>
          <a:xfrm>
            <a:off x="12192000" y="1141095"/>
            <a:ext cx="10269220" cy="156845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không chỉ là một tiêu chí kỹ thuật mà còn là yếu tố cốt l</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i ảnh 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ởng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trải nghiệm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(UX),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hài lòng và khả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sử dụng lâu dài.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Giảm lỗi, dễ tiếp cận, t</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tin cậy;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doanh nghiệp) T</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giao dịch, xây dựng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hiệu.</a:t>
            </a:r>
            <a:endParaRPr lang="en-US" altLang="en-US" sz="24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a:t>
            </a:r>
            <a:r>
              <a:rPr lang="en-US" altLang="en-US" sz="2800">
                <a:solidFill>
                  <a:schemeClr val="bg1"/>
                </a:solidFill>
                <a:latin typeface="Segoe UI Black" panose="020B0A02040204020203" charset="0"/>
                <a:cs typeface="Segoe UI Black" panose="020B0A02040204020203" charset="0"/>
              </a:rPr>
              <a:t>ĐÍ</a:t>
            </a:r>
            <a:r>
              <a:rPr lang="en-US" altLang="en-US" sz="2800">
                <a:solidFill>
                  <a:schemeClr val="bg1"/>
                </a:solidFill>
                <a:latin typeface="Segoe UI Black" panose="020B0A02040204020203" charset="0"/>
                <a:cs typeface="Segoe UI Black" panose="020B0A02040204020203" charset="0"/>
              </a:rPr>
              <a:t>CH NGHI</a:t>
            </a:r>
            <a:r>
              <a:rPr lang="en-US" altLang="en-US" sz="2800">
                <a:solidFill>
                  <a:schemeClr val="bg1"/>
                </a:solidFill>
                <a:latin typeface="Segoe UI Black" panose="020B0A02040204020203" charset="0"/>
                <a:cs typeface="Segoe UI Black" panose="020B0A02040204020203" charset="0"/>
              </a:rPr>
              <a:t>Ê</a:t>
            </a:r>
            <a:r>
              <a:rPr lang="en-US" altLang="en-US" sz="2800">
                <a:solidFill>
                  <a:schemeClr val="bg1"/>
                </a:solidFill>
                <a:latin typeface="Segoe UI Black" panose="020B0A02040204020203" charset="0"/>
                <a:cs typeface="Segoe UI Black" panose="020B0A02040204020203" charset="0"/>
              </a:rPr>
              <a:t>N CỨU</a:t>
            </a:r>
            <a:endParaRPr lang="en-US" altLang="en-US" sz="2800">
              <a:solidFill>
                <a:schemeClr val="bg1"/>
              </a:solidFill>
              <a:latin typeface="Segoe UI Black" panose="020B0A02040204020203" charset="0"/>
              <a:cs typeface="Segoe UI Black" panose="020B0A02040204020203" charset="0"/>
            </a:endParaRPr>
          </a:p>
        </p:txBody>
      </p:sp>
      <p:sp>
        <p:nvSpPr>
          <p:cNvPr id="4" name="Text Box 3"/>
          <p:cNvSpPr txBox="1"/>
          <p:nvPr/>
        </p:nvSpPr>
        <p:spPr>
          <a:xfrm>
            <a:off x="-8093710" y="1222375"/>
            <a:ext cx="8093710" cy="829945"/>
          </a:xfrm>
          <a:prstGeom prst="rect">
            <a:avLst/>
          </a:prstGeom>
          <a:noFill/>
        </p:spPr>
        <p:txBody>
          <a:bodyPr wrap="square" rtlCol="0">
            <a:spAutoFit/>
          </a:bodyPr>
          <a:p>
            <a:pPr indent="0">
              <a:buNone/>
            </a:pPr>
            <a:r>
              <a:rPr lang="vi-VN" altLang="en-US" sz="2400">
                <a:solidFill>
                  <a:schemeClr val="bg1"/>
                </a:solidFill>
              </a:rPr>
              <a:t>1.     </a:t>
            </a:r>
            <a:r>
              <a:rPr lang="en-US" altLang="en-US" sz="2400">
                <a:solidFill>
                  <a:schemeClr val="bg1"/>
                </a:solidFill>
              </a:rPr>
              <a:t>Tìm hiểu, phân tích ph</a:t>
            </a:r>
            <a:r>
              <a:rPr lang="en-US" altLang="en-US" sz="2400">
                <a:solidFill>
                  <a:schemeClr val="bg1"/>
                </a:solidFill>
              </a:rPr>
              <a:t>ư</a:t>
            </a:r>
            <a:r>
              <a:rPr lang="en-US" altLang="en-US" sz="2400">
                <a:solidFill>
                  <a:schemeClr val="bg1"/>
                </a:solidFill>
              </a:rPr>
              <a:t>ơng pháp </a:t>
            </a:r>
            <a:r>
              <a:rPr lang="en-US" altLang="en-US" sz="2400">
                <a:solidFill>
                  <a:schemeClr val="bg1"/>
                </a:solidFill>
              </a:rPr>
              <a:t>đ</a:t>
            </a:r>
            <a:r>
              <a:rPr lang="en-US" altLang="en-US" sz="2400">
                <a:solidFill>
                  <a:schemeClr val="bg1"/>
                </a:solidFill>
              </a:rPr>
              <a:t>ánh giá tính khả dụng dựa trên chuyên gia.</a:t>
            </a:r>
            <a:endParaRPr lang="en-US" altLang="en-US" sz="2400">
              <a:solidFill>
                <a:schemeClr val="bg1"/>
              </a:solidFill>
            </a:endParaRPr>
          </a:p>
        </p:txBody>
      </p:sp>
      <p:sp>
        <p:nvSpPr>
          <p:cNvPr id="6" name="Text Box 5"/>
          <p:cNvSpPr txBox="1"/>
          <p:nvPr/>
        </p:nvSpPr>
        <p:spPr>
          <a:xfrm>
            <a:off x="-979297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a:t>
            </a:r>
            <a:r>
              <a:rPr lang="en-US" altLang="en-US" sz="2400">
                <a:solidFill>
                  <a:schemeClr val="bg1"/>
                </a:solidFill>
              </a:rPr>
              <a:t>ư</a:t>
            </a:r>
            <a:r>
              <a:rPr lang="en-US" altLang="en-US" sz="2400">
                <a:solidFill>
                  <a:schemeClr val="bg1"/>
                </a:solidFill>
              </a:rPr>
              <a:t>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a:t>
            </a:r>
            <a:r>
              <a:rPr lang="en-US" altLang="en-US" sz="2400">
                <a:solidFill>
                  <a:schemeClr val="bg1"/>
                </a:solidFill>
              </a:rPr>
              <a:t>ề xuất giải pháp cải tiến trải nghiệm ng</a:t>
            </a:r>
            <a:r>
              <a:rPr lang="en-US" altLang="en-US" sz="2400">
                <a:solidFill>
                  <a:schemeClr val="bg1"/>
                </a:solidFill>
              </a:rPr>
              <a:t>ư</a:t>
            </a:r>
            <a:r>
              <a:rPr lang="en-US" altLang="en-US" sz="2400">
                <a:solidFill>
                  <a:schemeClr val="bg1"/>
                </a:solidFill>
              </a:rPr>
              <a:t>ời dùng</a:t>
            </a:r>
            <a:endParaRPr lang="en-US" altLang="en-US" sz="2400">
              <a:solidFill>
                <a:schemeClr val="bg1"/>
              </a:solidFill>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ỐI T</a:t>
            </a:r>
            <a:r>
              <a:rPr lang="en-US" altLang="en-US" sz="2400">
                <a:solidFill>
                  <a:schemeClr val="bg1"/>
                </a:solidFill>
                <a:latin typeface="Segoe UI Black" panose="020B0A02040204020203" charset="0"/>
                <a:cs typeface="Segoe UI Black" panose="020B0A02040204020203" charset="0"/>
              </a:rPr>
              <a:t>Ư</a:t>
            </a:r>
            <a:r>
              <a:rPr lang="en-US" altLang="en-US" sz="2400">
                <a:solidFill>
                  <a:schemeClr val="bg1"/>
                </a:solidFill>
                <a:latin typeface="Segoe UI Black" panose="020B0A02040204020203" charset="0"/>
                <a:cs typeface="Segoe UI Black" panose="020B0A02040204020203" charset="0"/>
              </a:rPr>
              <a:t>ỢNG V</a:t>
            </a:r>
            <a:r>
              <a:rPr lang="en-US" altLang="en-US" sz="2400">
                <a:solidFill>
                  <a:schemeClr val="bg1"/>
                </a:solidFill>
                <a:latin typeface="Segoe UI Black" panose="020B0A02040204020203" charset="0"/>
                <a:cs typeface="Segoe UI Black" panose="020B0A02040204020203" charset="0"/>
              </a:rPr>
              <a:t>À</a:t>
            </a:r>
            <a:r>
              <a:rPr lang="en-US" altLang="en-US" sz="2400">
                <a:solidFill>
                  <a:schemeClr val="bg1"/>
                </a:solidFill>
                <a:latin typeface="Segoe UI Black" panose="020B0A02040204020203" charset="0"/>
                <a:cs typeface="Segoe UI Black" panose="020B0A02040204020203" charset="0"/>
              </a:rPr>
              <a:t> PHẠM VI NGHI</a:t>
            </a:r>
            <a:r>
              <a:rPr lang="en-US" altLang="en-US" sz="2400">
                <a:solidFill>
                  <a:schemeClr val="bg1"/>
                </a:solidFill>
                <a:latin typeface="Segoe UI Black" panose="020B0A02040204020203" charset="0"/>
                <a:cs typeface="Segoe UI Black" panose="020B0A02040204020203" charset="0"/>
              </a:rPr>
              <a:t>Ê</a:t>
            </a:r>
            <a:r>
              <a:rPr lang="en-US" altLang="en-US" sz="2400">
                <a:solidFill>
                  <a:schemeClr val="bg1"/>
                </a:solidFill>
                <a:latin typeface="Segoe UI Black" panose="020B0A02040204020203" charset="0"/>
                <a:cs typeface="Segoe UI Black" panose="020B0A02040204020203" charset="0"/>
              </a:rPr>
              <a:t>N CỨU</a:t>
            </a:r>
            <a:endParaRPr lang="en-US" altLang="en-US" sz="2400">
              <a:solidFill>
                <a:schemeClr val="bg1"/>
              </a:solidFill>
              <a:latin typeface="Segoe UI Black" panose="020B0A02040204020203" charset="0"/>
              <a:cs typeface="Segoe UI Black" panose="020B0A02040204020203" charset="0"/>
            </a:endParaRPr>
          </a:p>
        </p:txBody>
      </p:sp>
      <p:sp>
        <p:nvSpPr>
          <p:cNvPr id="15" name="Text Box 14"/>
          <p:cNvSpPr txBox="1"/>
          <p:nvPr/>
        </p:nvSpPr>
        <p:spPr>
          <a:xfrm>
            <a:off x="-9792970" y="1700530"/>
            <a:ext cx="9618980" cy="119888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Các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Hệ thống Grab, bao gồm các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chính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ặt món </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tìm kiếm, thanh toán, và hỗ trợ khách hàng.</a:t>
            </a:r>
            <a:endParaRPr lang="en-US" altLang="en-US" sz="2400">
              <a:solidFill>
                <a:schemeClr val="bg1"/>
              </a:solidFill>
              <a:latin typeface="Times New Roman" panose="02020603050405020304" charset="0"/>
              <a:cs typeface="Times New Roman" panose="02020603050405020304" charset="0"/>
            </a:endParaRPr>
          </a:p>
        </p:txBody>
      </p:sp>
      <p:sp>
        <p:nvSpPr>
          <p:cNvPr id="16" name="Text Box 15"/>
          <p:cNvSpPr txBox="1"/>
          <p:nvPr/>
        </p:nvSpPr>
        <p:spPr>
          <a:xfrm>
            <a:off x="-4237990"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4157980"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11389360" y="3875405"/>
            <a:ext cx="945896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của giao diện và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trong ứng dụng Grab trên nền tảng di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Chỉ sử dụng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 tập trung vào những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phát hiện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qua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không triển khai thay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ổi trực tiếp trên hệ thống thực tế.</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94005" y="212090"/>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12" name="Text Box 11"/>
          <p:cNvSpPr txBox="1"/>
          <p:nvPr/>
        </p:nvSpPr>
        <p:spPr>
          <a:xfrm>
            <a:off x="-11215370" y="983615"/>
            <a:ext cx="1121537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ngh</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a là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mà một sản phẩm hoặc hệ thống có thể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sử dụng bởi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cụ thể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ạt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mục tiêu một cách hiệu quả, hiệu suất và sự hài lòng trong một ngữ cảnh sử dụng . Theo tiêu chuẩn ISO 9241-11, các yếu tố chính bao gồm:</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quả : Hệ thống có hỗ trợ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hoàn thành nhiệm vụ không?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suất :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tài nguyên cần thiết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hoàn thành nhiệm vụ.</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Sự hài lòng : Cảm giác thoải mái khi sử dụng hệ thống.</a:t>
            </a:r>
            <a:endParaRPr lang="en-US" altLang="en-US" sz="2400">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294005" y="1141095"/>
            <a:ext cx="10269220" cy="156845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không chỉ là một tiêu chí kỹ thuật mà còn là yếu tố cốt l</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i ảnh 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ởng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trải nghiệm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(UX),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hài lòng và khả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sử dụng lâu dài.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Giảm lỗi, dễ tiếp cận, t</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tin cậy;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doanh nghiệp) T</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giao dịch, xây dựng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hiệu.</a:t>
            </a:r>
            <a:endParaRPr lang="en-US" altLang="en-US" sz="2400">
              <a:solidFill>
                <a:schemeClr val="bg1"/>
              </a:solidFill>
              <a:latin typeface="Times New Roman" panose="02020603050405020304" charset="0"/>
              <a:cs typeface="Times New Roman" panose="02020603050405020304" charset="0"/>
            </a:endParaRPr>
          </a:p>
        </p:txBody>
      </p:sp>
      <p:sp>
        <p:nvSpPr>
          <p:cNvPr id="17" name="Text Box 16"/>
          <p:cNvSpPr txBox="1"/>
          <p:nvPr/>
        </p:nvSpPr>
        <p:spPr>
          <a:xfrm>
            <a:off x="-9792970" y="212090"/>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a:t>
            </a:r>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10" name="Text Box 9"/>
          <p:cNvSpPr txBox="1"/>
          <p:nvPr/>
        </p:nvSpPr>
        <p:spPr>
          <a:xfrm>
            <a:off x="12192000" y="5904230"/>
            <a:ext cx="3982720" cy="953135"/>
          </a:xfrm>
          <a:prstGeom prst="rect">
            <a:avLst/>
          </a:prstGeom>
          <a:noFill/>
        </p:spPr>
        <p:txBody>
          <a:bodyPr wrap="square" rtlCol="0">
            <a:spAutoFit/>
          </a:bodyPr>
          <a:p>
            <a:r>
              <a:rPr lang="vi-VN" altLang="en-US" sz="2800">
                <a:solidFill>
                  <a:schemeClr val="bg1"/>
                </a:solidFill>
                <a:latin typeface="Times New Roman" panose="02020603050405020304" charset="0"/>
                <a:cs typeface="Times New Roman" panose="02020603050405020304" charset="0"/>
              </a:rPr>
              <a:t>Huỳnh Phạm Nhật An    Masv 110122027</a:t>
            </a:r>
            <a:endParaRPr lang="vi-VN" alt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a:t>
            </a:r>
            <a:r>
              <a:rPr lang="en-US" altLang="en-US" sz="2800">
                <a:solidFill>
                  <a:schemeClr val="bg1"/>
                </a:solidFill>
                <a:latin typeface="Segoe UI Black" panose="020B0A02040204020203" charset="0"/>
                <a:cs typeface="Segoe UI Black" panose="020B0A02040204020203" charset="0"/>
              </a:rPr>
              <a:t>ĐÍ</a:t>
            </a:r>
            <a:r>
              <a:rPr lang="en-US" altLang="en-US" sz="2800">
                <a:solidFill>
                  <a:schemeClr val="bg1"/>
                </a:solidFill>
                <a:latin typeface="Segoe UI Black" panose="020B0A02040204020203" charset="0"/>
                <a:cs typeface="Segoe UI Black" panose="020B0A02040204020203" charset="0"/>
              </a:rPr>
              <a:t>CH NGHI</a:t>
            </a:r>
            <a:r>
              <a:rPr lang="en-US" altLang="en-US" sz="2800">
                <a:solidFill>
                  <a:schemeClr val="bg1"/>
                </a:solidFill>
                <a:latin typeface="Segoe UI Black" panose="020B0A02040204020203" charset="0"/>
                <a:cs typeface="Segoe UI Black" panose="020B0A02040204020203" charset="0"/>
              </a:rPr>
              <a:t>Ê</a:t>
            </a:r>
            <a:r>
              <a:rPr lang="en-US" altLang="en-US" sz="2800">
                <a:solidFill>
                  <a:schemeClr val="bg1"/>
                </a:solidFill>
                <a:latin typeface="Segoe UI Black" panose="020B0A02040204020203" charset="0"/>
                <a:cs typeface="Segoe UI Black" panose="020B0A02040204020203" charset="0"/>
              </a:rPr>
              <a:t>N CỨU</a:t>
            </a:r>
            <a:endParaRPr lang="en-US" altLang="en-US" sz="2800">
              <a:solidFill>
                <a:schemeClr val="bg1"/>
              </a:solidFill>
              <a:latin typeface="Segoe UI Black" panose="020B0A02040204020203" charset="0"/>
              <a:cs typeface="Segoe UI Black" panose="020B0A02040204020203" charset="0"/>
            </a:endParaRPr>
          </a:p>
        </p:txBody>
      </p:sp>
      <p:sp>
        <p:nvSpPr>
          <p:cNvPr id="4" name="Text Box 3"/>
          <p:cNvSpPr txBox="1"/>
          <p:nvPr/>
        </p:nvSpPr>
        <p:spPr>
          <a:xfrm>
            <a:off x="-8093710" y="1222375"/>
            <a:ext cx="8093710" cy="829945"/>
          </a:xfrm>
          <a:prstGeom prst="rect">
            <a:avLst/>
          </a:prstGeom>
          <a:noFill/>
        </p:spPr>
        <p:txBody>
          <a:bodyPr wrap="square" rtlCol="0">
            <a:spAutoFit/>
          </a:bodyPr>
          <a:p>
            <a:pPr indent="0">
              <a:buNone/>
            </a:pPr>
            <a:r>
              <a:rPr lang="vi-VN" altLang="en-US" sz="2400">
                <a:solidFill>
                  <a:schemeClr val="bg1"/>
                </a:solidFill>
              </a:rPr>
              <a:t>1.     </a:t>
            </a:r>
            <a:r>
              <a:rPr lang="en-US" altLang="en-US" sz="2400">
                <a:solidFill>
                  <a:schemeClr val="bg1"/>
                </a:solidFill>
              </a:rPr>
              <a:t>Tìm hiểu, phân tích ph</a:t>
            </a:r>
            <a:r>
              <a:rPr lang="en-US" altLang="en-US" sz="2400">
                <a:solidFill>
                  <a:schemeClr val="bg1"/>
                </a:solidFill>
              </a:rPr>
              <a:t>ư</a:t>
            </a:r>
            <a:r>
              <a:rPr lang="en-US" altLang="en-US" sz="2400">
                <a:solidFill>
                  <a:schemeClr val="bg1"/>
                </a:solidFill>
              </a:rPr>
              <a:t>ơng pháp </a:t>
            </a:r>
            <a:r>
              <a:rPr lang="en-US" altLang="en-US" sz="2400">
                <a:solidFill>
                  <a:schemeClr val="bg1"/>
                </a:solidFill>
              </a:rPr>
              <a:t>đ</a:t>
            </a:r>
            <a:r>
              <a:rPr lang="en-US" altLang="en-US" sz="2400">
                <a:solidFill>
                  <a:schemeClr val="bg1"/>
                </a:solidFill>
              </a:rPr>
              <a:t>ánh giá tính khả dụng dựa trên chuyên gia.</a:t>
            </a:r>
            <a:endParaRPr lang="en-US" altLang="en-US" sz="2400">
              <a:solidFill>
                <a:schemeClr val="bg1"/>
              </a:solidFill>
            </a:endParaRPr>
          </a:p>
        </p:txBody>
      </p:sp>
      <p:sp>
        <p:nvSpPr>
          <p:cNvPr id="6" name="Text Box 5"/>
          <p:cNvSpPr txBox="1"/>
          <p:nvPr/>
        </p:nvSpPr>
        <p:spPr>
          <a:xfrm>
            <a:off x="-979297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a:t>
            </a:r>
            <a:r>
              <a:rPr lang="en-US" altLang="en-US" sz="2400">
                <a:solidFill>
                  <a:schemeClr val="bg1"/>
                </a:solidFill>
              </a:rPr>
              <a:t>ư</a:t>
            </a:r>
            <a:r>
              <a:rPr lang="en-US" altLang="en-US" sz="2400">
                <a:solidFill>
                  <a:schemeClr val="bg1"/>
                </a:solidFill>
              </a:rPr>
              <a:t>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a:t>
            </a:r>
            <a:r>
              <a:rPr lang="en-US" altLang="en-US" sz="2400">
                <a:solidFill>
                  <a:schemeClr val="bg1"/>
                </a:solidFill>
              </a:rPr>
              <a:t>ề xuất giải pháp cải tiến trải nghiệm ng</a:t>
            </a:r>
            <a:r>
              <a:rPr lang="en-US" altLang="en-US" sz="2400">
                <a:solidFill>
                  <a:schemeClr val="bg1"/>
                </a:solidFill>
              </a:rPr>
              <a:t>ư</a:t>
            </a:r>
            <a:r>
              <a:rPr lang="en-US" altLang="en-US" sz="2400">
                <a:solidFill>
                  <a:schemeClr val="bg1"/>
                </a:solidFill>
              </a:rPr>
              <a:t>ời dùng</a:t>
            </a:r>
            <a:endParaRPr lang="en-US" altLang="en-US" sz="2400">
              <a:solidFill>
                <a:schemeClr val="bg1"/>
              </a:solidFill>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ỐI T</a:t>
            </a:r>
            <a:r>
              <a:rPr lang="en-US" altLang="en-US" sz="2400">
                <a:solidFill>
                  <a:schemeClr val="bg1"/>
                </a:solidFill>
                <a:latin typeface="Segoe UI Black" panose="020B0A02040204020203" charset="0"/>
                <a:cs typeface="Segoe UI Black" panose="020B0A02040204020203" charset="0"/>
              </a:rPr>
              <a:t>Ư</a:t>
            </a:r>
            <a:r>
              <a:rPr lang="en-US" altLang="en-US" sz="2400">
                <a:solidFill>
                  <a:schemeClr val="bg1"/>
                </a:solidFill>
                <a:latin typeface="Segoe UI Black" panose="020B0A02040204020203" charset="0"/>
                <a:cs typeface="Segoe UI Black" panose="020B0A02040204020203" charset="0"/>
              </a:rPr>
              <a:t>ỢNG V</a:t>
            </a:r>
            <a:r>
              <a:rPr lang="en-US" altLang="en-US" sz="2400">
                <a:solidFill>
                  <a:schemeClr val="bg1"/>
                </a:solidFill>
                <a:latin typeface="Segoe UI Black" panose="020B0A02040204020203" charset="0"/>
                <a:cs typeface="Segoe UI Black" panose="020B0A02040204020203" charset="0"/>
              </a:rPr>
              <a:t>À</a:t>
            </a:r>
            <a:r>
              <a:rPr lang="en-US" altLang="en-US" sz="2400">
                <a:solidFill>
                  <a:schemeClr val="bg1"/>
                </a:solidFill>
                <a:latin typeface="Segoe UI Black" panose="020B0A02040204020203" charset="0"/>
                <a:cs typeface="Segoe UI Black" panose="020B0A02040204020203" charset="0"/>
              </a:rPr>
              <a:t> PHẠM VI NGHI</a:t>
            </a:r>
            <a:r>
              <a:rPr lang="en-US" altLang="en-US" sz="2400">
                <a:solidFill>
                  <a:schemeClr val="bg1"/>
                </a:solidFill>
                <a:latin typeface="Segoe UI Black" panose="020B0A02040204020203" charset="0"/>
                <a:cs typeface="Segoe UI Black" panose="020B0A02040204020203" charset="0"/>
              </a:rPr>
              <a:t>Ê</a:t>
            </a:r>
            <a:r>
              <a:rPr lang="en-US" altLang="en-US" sz="2400">
                <a:solidFill>
                  <a:schemeClr val="bg1"/>
                </a:solidFill>
                <a:latin typeface="Segoe UI Black" panose="020B0A02040204020203" charset="0"/>
                <a:cs typeface="Segoe UI Black" panose="020B0A02040204020203" charset="0"/>
              </a:rPr>
              <a:t>N CỨU</a:t>
            </a:r>
            <a:endParaRPr lang="en-US" altLang="en-US" sz="2400">
              <a:solidFill>
                <a:schemeClr val="bg1"/>
              </a:solidFill>
              <a:latin typeface="Segoe UI Black" panose="020B0A02040204020203" charset="0"/>
              <a:cs typeface="Segoe UI Black" panose="020B0A02040204020203" charset="0"/>
            </a:endParaRPr>
          </a:p>
        </p:txBody>
      </p:sp>
      <p:sp>
        <p:nvSpPr>
          <p:cNvPr id="15" name="Text Box 14"/>
          <p:cNvSpPr txBox="1"/>
          <p:nvPr/>
        </p:nvSpPr>
        <p:spPr>
          <a:xfrm>
            <a:off x="-9792970" y="1700530"/>
            <a:ext cx="9618980" cy="119888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Các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Hệ thống Grab, bao gồm các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chính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ặt món </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tìm kiếm, thanh toán, và hỗ trợ khách hàng.</a:t>
            </a:r>
            <a:endParaRPr lang="en-US" altLang="en-US" sz="2400">
              <a:solidFill>
                <a:schemeClr val="bg1"/>
              </a:solidFill>
              <a:latin typeface="Times New Roman" panose="02020603050405020304" charset="0"/>
              <a:cs typeface="Times New Roman" panose="02020603050405020304" charset="0"/>
            </a:endParaRPr>
          </a:p>
        </p:txBody>
      </p:sp>
      <p:sp>
        <p:nvSpPr>
          <p:cNvPr id="16" name="Text Box 15"/>
          <p:cNvSpPr txBox="1"/>
          <p:nvPr/>
        </p:nvSpPr>
        <p:spPr>
          <a:xfrm>
            <a:off x="-4237990"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4157980"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11389360" y="3875405"/>
            <a:ext cx="945896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của giao diện và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trong ứng dụng Grab trên nền tảng di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Chỉ sử dụng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 tập trung vào những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phát hiện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qua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không triển khai thay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ổi trực tiếp trên hệ thống thực tế.</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12" name="Text Box 11"/>
          <p:cNvSpPr txBox="1"/>
          <p:nvPr/>
        </p:nvSpPr>
        <p:spPr>
          <a:xfrm>
            <a:off x="-11215370" y="983615"/>
            <a:ext cx="1121537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ngh</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a là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mà một sản phẩm hoặc hệ thống có thể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sử dụng bởi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cụ thể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ạt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mục tiêu một cách hiệu quả, hiệu suất và sự hài lòng trong một ngữ cảnh sử dụng . Theo tiêu chuẩn ISO 9241-11, các yếu tố chính bao gồm:</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quả : Hệ thống có hỗ trợ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hoàn thành nhiệm vụ không?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suất :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tài nguyên cần thiết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hoàn thành nhiệm vụ.</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Sự hài lòng : Cảm giác thoải mái khi sử dụng hệ thống.</a:t>
            </a:r>
            <a:endParaRPr lang="en-US" altLang="en-US" sz="2400">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10269220" y="1141095"/>
            <a:ext cx="10269220" cy="156845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không chỉ là một tiêu chí kỹ thuật mà còn là yếu tố cốt l</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i ảnh 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ởng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trải nghiệm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(UX),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hài lòng và khả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sử dụng lâu dài.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Giảm lỗi, dễ tiếp cận, t</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tin cậy;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doanh nghiệp) T</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giao dịch, xây dựng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hiệu.</a:t>
            </a:r>
            <a:endParaRPr lang="en-US" altLang="en-US" sz="2400">
              <a:solidFill>
                <a:schemeClr val="bg1"/>
              </a:solidFill>
              <a:latin typeface="Times New Roman" panose="02020603050405020304" charset="0"/>
              <a:cs typeface="Times New Roman" panose="02020603050405020304" charset="0"/>
            </a:endParaRPr>
          </a:p>
        </p:txBody>
      </p:sp>
      <p:sp>
        <p:nvSpPr>
          <p:cNvPr id="17" name="Text Box 16"/>
          <p:cNvSpPr txBox="1"/>
          <p:nvPr/>
        </p:nvSpPr>
        <p:spPr>
          <a:xfrm>
            <a:off x="201295" y="236855"/>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a:t>
            </a:r>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9" name="Text Box 18"/>
          <p:cNvSpPr txBox="1"/>
          <p:nvPr/>
        </p:nvSpPr>
        <p:spPr>
          <a:xfrm>
            <a:off x="12365990" y="1141095"/>
            <a:ext cx="973836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trên chuyên gia là một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nghiên cứu chất l</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trong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ó các chuyên gia trong một l</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nh vực cụ thể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mời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một sản phẩm, hệ thống hoặc dịch vụ. Các chuyên gia này sử dụng kiến thức và kinh nghiệm của mình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xác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các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a ra các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 và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tổng thể về chất l</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của sản phẩm.</a:t>
            </a:r>
            <a:endParaRPr lang="en-US" altLang="en-US" sz="24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Picture 4" descr="nen-powerpoint-cong-nghe-tech-dep-04-768x432"/>
          <p:cNvPicPr>
            <a:picLocks noChangeAspect="1"/>
          </p:cNvPicPr>
          <p:nvPr/>
        </p:nvPicPr>
        <p:blipFill>
          <a:blip r:embed="rId1"/>
          <a:stretch>
            <a:fillRect/>
          </a:stretch>
        </p:blipFill>
        <p:spPr>
          <a:xfrm>
            <a:off x="0" y="0"/>
            <a:ext cx="12192000" cy="6857365"/>
          </a:xfrm>
          <a:prstGeom prst="rect">
            <a:avLst/>
          </a:prstGeom>
        </p:spPr>
      </p:pic>
      <p:sp>
        <p:nvSpPr>
          <p:cNvPr id="2" name="Text Box 1"/>
          <p:cNvSpPr txBox="1"/>
          <p:nvPr/>
        </p:nvSpPr>
        <p:spPr>
          <a:xfrm>
            <a:off x="574040" y="-521970"/>
            <a:ext cx="532892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MỤC </a:t>
            </a:r>
            <a:r>
              <a:rPr lang="en-US" altLang="en-US" sz="2800">
                <a:solidFill>
                  <a:schemeClr val="bg1"/>
                </a:solidFill>
                <a:latin typeface="Segoe UI Black" panose="020B0A02040204020203" charset="0"/>
                <a:cs typeface="Segoe UI Black" panose="020B0A02040204020203" charset="0"/>
              </a:rPr>
              <a:t>ĐÍ</a:t>
            </a:r>
            <a:r>
              <a:rPr lang="en-US" altLang="en-US" sz="2800">
                <a:solidFill>
                  <a:schemeClr val="bg1"/>
                </a:solidFill>
                <a:latin typeface="Segoe UI Black" panose="020B0A02040204020203" charset="0"/>
                <a:cs typeface="Segoe UI Black" panose="020B0A02040204020203" charset="0"/>
              </a:rPr>
              <a:t>CH NGHI</a:t>
            </a:r>
            <a:r>
              <a:rPr lang="en-US" altLang="en-US" sz="2800">
                <a:solidFill>
                  <a:schemeClr val="bg1"/>
                </a:solidFill>
                <a:latin typeface="Segoe UI Black" panose="020B0A02040204020203" charset="0"/>
                <a:cs typeface="Segoe UI Black" panose="020B0A02040204020203" charset="0"/>
              </a:rPr>
              <a:t>Ê</a:t>
            </a:r>
            <a:r>
              <a:rPr lang="en-US" altLang="en-US" sz="2800">
                <a:solidFill>
                  <a:schemeClr val="bg1"/>
                </a:solidFill>
                <a:latin typeface="Segoe UI Black" panose="020B0A02040204020203" charset="0"/>
                <a:cs typeface="Segoe UI Black" panose="020B0A02040204020203" charset="0"/>
              </a:rPr>
              <a:t>N CỨU</a:t>
            </a:r>
            <a:endParaRPr lang="en-US" altLang="en-US" sz="2800">
              <a:solidFill>
                <a:schemeClr val="bg1"/>
              </a:solidFill>
              <a:latin typeface="Segoe UI Black" panose="020B0A02040204020203" charset="0"/>
              <a:cs typeface="Segoe UI Black" panose="020B0A02040204020203" charset="0"/>
            </a:endParaRPr>
          </a:p>
        </p:txBody>
      </p:sp>
      <p:sp>
        <p:nvSpPr>
          <p:cNvPr id="4" name="Text Box 3"/>
          <p:cNvSpPr txBox="1"/>
          <p:nvPr/>
        </p:nvSpPr>
        <p:spPr>
          <a:xfrm>
            <a:off x="-8093710" y="1222375"/>
            <a:ext cx="8093710" cy="829945"/>
          </a:xfrm>
          <a:prstGeom prst="rect">
            <a:avLst/>
          </a:prstGeom>
          <a:noFill/>
        </p:spPr>
        <p:txBody>
          <a:bodyPr wrap="square" rtlCol="0">
            <a:spAutoFit/>
          </a:bodyPr>
          <a:p>
            <a:pPr indent="0">
              <a:buNone/>
            </a:pPr>
            <a:r>
              <a:rPr lang="vi-VN" altLang="en-US" sz="2400">
                <a:solidFill>
                  <a:schemeClr val="bg1"/>
                </a:solidFill>
              </a:rPr>
              <a:t>1.     </a:t>
            </a:r>
            <a:r>
              <a:rPr lang="en-US" altLang="en-US" sz="2400">
                <a:solidFill>
                  <a:schemeClr val="bg1"/>
                </a:solidFill>
              </a:rPr>
              <a:t>Tìm hiểu, phân tích ph</a:t>
            </a:r>
            <a:r>
              <a:rPr lang="en-US" altLang="en-US" sz="2400">
                <a:solidFill>
                  <a:schemeClr val="bg1"/>
                </a:solidFill>
              </a:rPr>
              <a:t>ư</a:t>
            </a:r>
            <a:r>
              <a:rPr lang="en-US" altLang="en-US" sz="2400">
                <a:solidFill>
                  <a:schemeClr val="bg1"/>
                </a:solidFill>
              </a:rPr>
              <a:t>ơng pháp </a:t>
            </a:r>
            <a:r>
              <a:rPr lang="en-US" altLang="en-US" sz="2400">
                <a:solidFill>
                  <a:schemeClr val="bg1"/>
                </a:solidFill>
              </a:rPr>
              <a:t>đ</a:t>
            </a:r>
            <a:r>
              <a:rPr lang="en-US" altLang="en-US" sz="2400">
                <a:solidFill>
                  <a:schemeClr val="bg1"/>
                </a:solidFill>
              </a:rPr>
              <a:t>ánh giá tính khả dụng dựa trên chuyên gia.</a:t>
            </a:r>
            <a:endParaRPr lang="en-US" altLang="en-US" sz="2400">
              <a:solidFill>
                <a:schemeClr val="bg1"/>
              </a:solidFill>
            </a:endParaRPr>
          </a:p>
        </p:txBody>
      </p:sp>
      <p:sp>
        <p:nvSpPr>
          <p:cNvPr id="6" name="Text Box 5"/>
          <p:cNvSpPr txBox="1"/>
          <p:nvPr/>
        </p:nvSpPr>
        <p:spPr>
          <a:xfrm>
            <a:off x="-9792970" y="2433320"/>
            <a:ext cx="7966710" cy="829945"/>
          </a:xfrm>
          <a:prstGeom prst="rect">
            <a:avLst/>
          </a:prstGeom>
          <a:noFill/>
        </p:spPr>
        <p:txBody>
          <a:bodyPr wrap="square" rtlCol="0">
            <a:spAutoFit/>
          </a:bodyPr>
          <a:p>
            <a:pPr indent="0">
              <a:buNone/>
            </a:pPr>
            <a:r>
              <a:rPr lang="vi-VN" altLang="en-US" sz="2400">
                <a:solidFill>
                  <a:schemeClr val="bg1"/>
                </a:solidFill>
              </a:rPr>
              <a:t>2.     </a:t>
            </a:r>
            <a:r>
              <a:rPr lang="en-US" altLang="en-US" sz="2400">
                <a:solidFill>
                  <a:schemeClr val="bg1"/>
                </a:solidFill>
              </a:rPr>
              <a:t>Ứng dụng các ph</a:t>
            </a:r>
            <a:r>
              <a:rPr lang="en-US" altLang="en-US" sz="2400">
                <a:solidFill>
                  <a:schemeClr val="bg1"/>
                </a:solidFill>
              </a:rPr>
              <a:t>ư</a:t>
            </a:r>
            <a:r>
              <a:rPr lang="en-US" altLang="en-US" sz="2400">
                <a:solidFill>
                  <a:schemeClr val="bg1"/>
                </a:solidFill>
              </a:rPr>
              <a:t>ơng pháp (Heuristic Evaluation, Cognitive Walkthrough) vào GrabFood</a:t>
            </a:r>
            <a:endParaRPr lang="en-US" altLang="en-US" sz="2400">
              <a:solidFill>
                <a:schemeClr val="bg1"/>
              </a:solidFill>
            </a:endParaRPr>
          </a:p>
        </p:txBody>
      </p:sp>
      <p:sp>
        <p:nvSpPr>
          <p:cNvPr id="9" name="Text Box 8"/>
          <p:cNvSpPr txBox="1"/>
          <p:nvPr/>
        </p:nvSpPr>
        <p:spPr>
          <a:xfrm>
            <a:off x="-7966710" y="3644265"/>
            <a:ext cx="7966710" cy="460375"/>
          </a:xfrm>
          <a:prstGeom prst="rect">
            <a:avLst/>
          </a:prstGeom>
          <a:noFill/>
        </p:spPr>
        <p:txBody>
          <a:bodyPr wrap="square" rtlCol="0">
            <a:spAutoFit/>
          </a:bodyPr>
          <a:p>
            <a:pPr indent="0">
              <a:buNone/>
            </a:pPr>
            <a:r>
              <a:rPr lang="vi-VN" sz="2400">
                <a:solidFill>
                  <a:schemeClr val="bg1"/>
                </a:solidFill>
              </a:rPr>
              <a:t>3.     </a:t>
            </a:r>
            <a:r>
              <a:rPr lang="en-US" altLang="en-US" sz="2400">
                <a:solidFill>
                  <a:schemeClr val="bg1"/>
                </a:solidFill>
              </a:rPr>
              <a:t>Đ</a:t>
            </a:r>
            <a:r>
              <a:rPr lang="en-US" altLang="en-US" sz="2400">
                <a:solidFill>
                  <a:schemeClr val="bg1"/>
                </a:solidFill>
              </a:rPr>
              <a:t>ề xuất giải pháp cải tiến trải nghiệm ng</a:t>
            </a:r>
            <a:r>
              <a:rPr lang="en-US" altLang="en-US" sz="2400">
                <a:solidFill>
                  <a:schemeClr val="bg1"/>
                </a:solidFill>
              </a:rPr>
              <a:t>ư</a:t>
            </a:r>
            <a:r>
              <a:rPr lang="en-US" altLang="en-US" sz="2400">
                <a:solidFill>
                  <a:schemeClr val="bg1"/>
                </a:solidFill>
              </a:rPr>
              <a:t>ời dùng</a:t>
            </a:r>
            <a:endParaRPr lang="en-US" altLang="en-US" sz="2400">
              <a:solidFill>
                <a:schemeClr val="bg1"/>
              </a:solidFill>
            </a:endParaRPr>
          </a:p>
        </p:txBody>
      </p:sp>
      <p:sp>
        <p:nvSpPr>
          <p:cNvPr id="14" name="Text Box 13"/>
          <p:cNvSpPr txBox="1"/>
          <p:nvPr/>
        </p:nvSpPr>
        <p:spPr>
          <a:xfrm>
            <a:off x="294005" y="-460375"/>
            <a:ext cx="6401435"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ỐI T</a:t>
            </a:r>
            <a:r>
              <a:rPr lang="en-US" altLang="en-US" sz="2400">
                <a:solidFill>
                  <a:schemeClr val="bg1"/>
                </a:solidFill>
                <a:latin typeface="Segoe UI Black" panose="020B0A02040204020203" charset="0"/>
                <a:cs typeface="Segoe UI Black" panose="020B0A02040204020203" charset="0"/>
              </a:rPr>
              <a:t>Ư</a:t>
            </a:r>
            <a:r>
              <a:rPr lang="en-US" altLang="en-US" sz="2400">
                <a:solidFill>
                  <a:schemeClr val="bg1"/>
                </a:solidFill>
                <a:latin typeface="Segoe UI Black" panose="020B0A02040204020203" charset="0"/>
                <a:cs typeface="Segoe UI Black" panose="020B0A02040204020203" charset="0"/>
              </a:rPr>
              <a:t>ỢNG V</a:t>
            </a:r>
            <a:r>
              <a:rPr lang="en-US" altLang="en-US" sz="2400">
                <a:solidFill>
                  <a:schemeClr val="bg1"/>
                </a:solidFill>
                <a:latin typeface="Segoe UI Black" panose="020B0A02040204020203" charset="0"/>
                <a:cs typeface="Segoe UI Black" panose="020B0A02040204020203" charset="0"/>
              </a:rPr>
              <a:t>À</a:t>
            </a:r>
            <a:r>
              <a:rPr lang="en-US" altLang="en-US" sz="2400">
                <a:solidFill>
                  <a:schemeClr val="bg1"/>
                </a:solidFill>
                <a:latin typeface="Segoe UI Black" panose="020B0A02040204020203" charset="0"/>
                <a:cs typeface="Segoe UI Black" panose="020B0A02040204020203" charset="0"/>
              </a:rPr>
              <a:t> PHẠM VI NGHI</a:t>
            </a:r>
            <a:r>
              <a:rPr lang="en-US" altLang="en-US" sz="2400">
                <a:solidFill>
                  <a:schemeClr val="bg1"/>
                </a:solidFill>
                <a:latin typeface="Segoe UI Black" panose="020B0A02040204020203" charset="0"/>
                <a:cs typeface="Segoe UI Black" panose="020B0A02040204020203" charset="0"/>
              </a:rPr>
              <a:t>Ê</a:t>
            </a:r>
            <a:r>
              <a:rPr lang="en-US" altLang="en-US" sz="2400">
                <a:solidFill>
                  <a:schemeClr val="bg1"/>
                </a:solidFill>
                <a:latin typeface="Segoe UI Black" panose="020B0A02040204020203" charset="0"/>
                <a:cs typeface="Segoe UI Black" panose="020B0A02040204020203" charset="0"/>
              </a:rPr>
              <a:t>N CỨU</a:t>
            </a:r>
            <a:endParaRPr lang="en-US" altLang="en-US" sz="2400">
              <a:solidFill>
                <a:schemeClr val="bg1"/>
              </a:solidFill>
              <a:latin typeface="Segoe UI Black" panose="020B0A02040204020203" charset="0"/>
              <a:cs typeface="Segoe UI Black" panose="020B0A02040204020203" charset="0"/>
            </a:endParaRPr>
          </a:p>
        </p:txBody>
      </p:sp>
      <p:sp>
        <p:nvSpPr>
          <p:cNvPr id="15" name="Text Box 14"/>
          <p:cNvSpPr txBox="1"/>
          <p:nvPr/>
        </p:nvSpPr>
        <p:spPr>
          <a:xfrm>
            <a:off x="-9792970" y="1700530"/>
            <a:ext cx="9618980" cy="119888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Các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Hệ thống Grab, bao gồm các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chính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ặt món </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 tìm kiếm, thanh toán, và hỗ trợ khách hàng.</a:t>
            </a:r>
            <a:endParaRPr lang="en-US" altLang="en-US" sz="2400">
              <a:solidFill>
                <a:schemeClr val="bg1"/>
              </a:solidFill>
              <a:latin typeface="Times New Roman" panose="02020603050405020304" charset="0"/>
              <a:cs typeface="Times New Roman" panose="02020603050405020304" charset="0"/>
            </a:endParaRPr>
          </a:p>
        </p:txBody>
      </p:sp>
      <p:sp>
        <p:nvSpPr>
          <p:cNvPr id="16" name="Text Box 15"/>
          <p:cNvSpPr txBox="1"/>
          <p:nvPr/>
        </p:nvSpPr>
        <p:spPr>
          <a:xfrm>
            <a:off x="-4237990" y="1141095"/>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t</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nghiên cứu</a:t>
            </a:r>
            <a:endParaRPr lang="en-US" altLang="en-US" sz="24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4157980" y="3183890"/>
            <a:ext cx="40640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Phạm vi nghiên cứu</a:t>
            </a:r>
            <a:endParaRPr lang="en-US" altLang="en-US" sz="24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11389360" y="3875405"/>
            <a:ext cx="945896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Phân tích,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tính khả dụng của giao diện và chức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trong ứng dụng Grab trên nền tảng di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Chỉ sử dụng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vào chuyên gia</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 tập trung vào những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phát hiện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qua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không triển khai thay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ổi trực tiếp trên hệ thống thực tế.</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94005" y="-716915"/>
            <a:ext cx="2884170" cy="521970"/>
          </a:xfrm>
          <a:prstGeom prst="rect">
            <a:avLst/>
          </a:prstGeom>
          <a:noFill/>
        </p:spPr>
        <p:txBody>
          <a:bodyPr wrap="square" rtlCol="0">
            <a:spAutoFit/>
          </a:bodyPr>
          <a:p>
            <a:r>
              <a:rPr lang="en-US" altLang="en-US" sz="2800">
                <a:solidFill>
                  <a:schemeClr val="bg1"/>
                </a:solidFill>
                <a:latin typeface="Segoe UI Black" panose="020B0A02040204020203" charset="0"/>
                <a:cs typeface="Segoe UI Black" panose="020B0A02040204020203" charset="0"/>
              </a:rPr>
              <a:t>Tính khả dụng</a:t>
            </a:r>
            <a:endParaRPr lang="en-US" altLang="en-US" sz="2800">
              <a:solidFill>
                <a:schemeClr val="bg1"/>
              </a:solidFill>
              <a:latin typeface="Segoe UI Black" panose="020B0A02040204020203" charset="0"/>
              <a:cs typeface="Segoe UI Black" panose="020B0A02040204020203" charset="0"/>
            </a:endParaRPr>
          </a:p>
        </p:txBody>
      </p:sp>
      <p:sp>
        <p:nvSpPr>
          <p:cNvPr id="12" name="Text Box 11"/>
          <p:cNvSpPr txBox="1"/>
          <p:nvPr/>
        </p:nvSpPr>
        <p:spPr>
          <a:xfrm>
            <a:off x="-11215370" y="983615"/>
            <a:ext cx="11215370" cy="267652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ngh</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a là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mà một sản phẩm hoặc hệ thống có thể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sử dụng bởi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cụ thể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ạt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mục tiêu một cách hiệu quả, hiệu suất và sự hài lòng trong một ngữ cảnh sử dụng . Theo tiêu chuẩn ISO 9241-11, các yếu tố chính bao gồm:</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quả : Hệ thống có hỗ trợ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hoàn thành nhiệm vụ không?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Hiệu suất :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tài nguyên cần thiết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hoàn thành nhiệm vụ.</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Sự hài lòng : Cảm giác thoải mái khi sử dụng hệ thống.</a:t>
            </a:r>
            <a:endParaRPr lang="en-US" altLang="en-US" sz="2400">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10269220" y="1141095"/>
            <a:ext cx="10269220" cy="156845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Tính khả dụng không chỉ là một tiêu chí kỹ thuật mà còn là yếu tố cốt l</a:t>
            </a:r>
            <a:r>
              <a:rPr lang="en-US" altLang="en-US" sz="2400">
                <a:solidFill>
                  <a:schemeClr val="bg1"/>
                </a:solidFill>
                <a:latin typeface="Times New Roman" panose="02020603050405020304" charset="0"/>
                <a:cs typeface="Times New Roman" panose="02020603050405020304" charset="0"/>
              </a:rPr>
              <a:t>õ</a:t>
            </a:r>
            <a:r>
              <a:rPr lang="en-US" altLang="en-US" sz="2400">
                <a:solidFill>
                  <a:schemeClr val="bg1"/>
                </a:solidFill>
                <a:latin typeface="Times New Roman" panose="02020603050405020304" charset="0"/>
                <a:cs typeface="Times New Roman" panose="02020603050405020304" charset="0"/>
              </a:rPr>
              <a:t>i ảnh 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ởng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trải nghiệm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(UX), mức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hài lòng và khả n</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sử dụng lâu dài.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Giảm lỗi, dễ tiếp cận, t</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tin cậy;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doanh nghiệp) T</a:t>
            </a:r>
            <a:r>
              <a:rPr lang="en-US" altLang="en-US" sz="2400">
                <a:solidFill>
                  <a:schemeClr val="bg1"/>
                </a:solidFill>
                <a:latin typeface="Times New Roman" panose="02020603050405020304" charset="0"/>
                <a:cs typeface="Times New Roman" panose="02020603050405020304" charset="0"/>
              </a:rPr>
              <a:t>ă</a:t>
            </a:r>
            <a:r>
              <a:rPr lang="en-US" altLang="en-US" sz="2400">
                <a:solidFill>
                  <a:schemeClr val="bg1"/>
                </a:solidFill>
                <a:latin typeface="Times New Roman" panose="02020603050405020304" charset="0"/>
                <a:cs typeface="Times New Roman" panose="02020603050405020304" charset="0"/>
              </a:rPr>
              <a:t>ng giao dịch, xây dựng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hiệu.</a:t>
            </a:r>
            <a:endParaRPr lang="en-US" altLang="en-US" sz="2400">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201295" y="236855"/>
            <a:ext cx="9446260" cy="460375"/>
          </a:xfrm>
          <a:prstGeom prst="rect">
            <a:avLst/>
          </a:prstGeom>
          <a:noFill/>
        </p:spPr>
        <p:txBody>
          <a:bodyPr wrap="square" rtlCol="0">
            <a:spAutoFit/>
          </a:bodyPr>
          <a:p>
            <a:r>
              <a:rPr lang="en-US" altLang="en-US" sz="2400">
                <a:solidFill>
                  <a:schemeClr val="bg1"/>
                </a:solidFill>
                <a:latin typeface="Segoe UI Black" panose="020B0A02040204020203" charset="0"/>
                <a:cs typeface="Segoe UI Black" panose="020B0A02040204020203" charset="0"/>
              </a:rPr>
              <a:t> </a:t>
            </a:r>
            <a:r>
              <a:rPr lang="en-US" altLang="en-US" sz="2400">
                <a:solidFill>
                  <a:schemeClr val="bg1"/>
                </a:solidFill>
                <a:latin typeface="Segoe UI Black" panose="020B0A02040204020203" charset="0"/>
                <a:cs typeface="Segoe UI Black" panose="020B0A02040204020203" charset="0"/>
              </a:rPr>
              <a:t>Đ</a:t>
            </a:r>
            <a:r>
              <a:rPr lang="en-US" altLang="en-US" sz="2400">
                <a:solidFill>
                  <a:schemeClr val="bg1"/>
                </a:solidFill>
                <a:latin typeface="Segoe UI Black" panose="020B0A02040204020203" charset="0"/>
                <a:cs typeface="Segoe UI Black" panose="020B0A02040204020203" charset="0"/>
              </a:rPr>
              <a:t>ánh giá dựa trên chuyên gia (Expert-based evaluation) là gì?</a:t>
            </a:r>
            <a:endParaRPr lang="en-US" altLang="en-US" sz="2400">
              <a:solidFill>
                <a:schemeClr val="bg1"/>
              </a:solidFill>
              <a:latin typeface="Segoe UI Black" panose="020B0A02040204020203" charset="0"/>
              <a:cs typeface="Segoe UI Black" panose="020B0A02040204020203" charset="0"/>
            </a:endParaRPr>
          </a:p>
        </p:txBody>
      </p:sp>
      <p:sp>
        <p:nvSpPr>
          <p:cNvPr id="17" name="Text Box 16"/>
          <p:cNvSpPr txBox="1"/>
          <p:nvPr/>
        </p:nvSpPr>
        <p:spPr>
          <a:xfrm>
            <a:off x="574040" y="1129030"/>
            <a:ext cx="9738360" cy="193802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trên chuyên gia là một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nghiên cứu chất l</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trong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ó các chuyên gia trong một l</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nh vực cụ thể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ợc mời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một sản phẩm, hệ thống hoặc dịch vụ. Các chuyên gia này sử dụng kiến thức và kinh nghiệm của mình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ể xác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ịnh các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a:t>
            </a:r>
            <a:r>
              <a:rPr lang="en-US" altLang="en-US" sz="2400">
                <a:solidFill>
                  <a:schemeClr val="bg1"/>
                </a:solidFill>
                <a:latin typeface="Times New Roman" panose="02020603050405020304" charset="0"/>
                <a:cs typeface="Times New Roman" panose="02020603050405020304" charset="0"/>
              </a:rPr>
              <a:t>đư</a:t>
            </a:r>
            <a:r>
              <a:rPr lang="en-US" altLang="en-US" sz="2400">
                <a:solidFill>
                  <a:schemeClr val="bg1"/>
                </a:solidFill>
                <a:latin typeface="Times New Roman" panose="02020603050405020304" charset="0"/>
                <a:cs typeface="Times New Roman" panose="02020603050405020304" charset="0"/>
              </a:rPr>
              <a:t>a ra các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xuất cải tiến và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tổng thể về chất l</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ợng của sản phẩm.</a:t>
            </a:r>
            <a:endParaRPr lang="en-US" altLang="en-US" sz="2400">
              <a:solidFill>
                <a:schemeClr val="bg1"/>
              </a:solidFill>
              <a:latin typeface="Times New Roman" panose="02020603050405020304" charset="0"/>
              <a:cs typeface="Times New Roman" panose="02020603050405020304" charset="0"/>
            </a:endParaRPr>
          </a:p>
        </p:txBody>
      </p:sp>
      <p:sp>
        <p:nvSpPr>
          <p:cNvPr id="18" name="Text Box 17"/>
          <p:cNvSpPr txBox="1"/>
          <p:nvPr/>
        </p:nvSpPr>
        <p:spPr>
          <a:xfrm>
            <a:off x="201295" y="7052310"/>
            <a:ext cx="7226300" cy="460375"/>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Tại sao nên lựa chọn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chuyên gia :</a:t>
            </a:r>
            <a:endParaRPr lang="en-US" altLang="en-US" sz="2400">
              <a:solidFill>
                <a:schemeClr val="bg1"/>
              </a:solidFill>
              <a:latin typeface="Times New Roman" panose="02020603050405020304" charset="0"/>
              <a:cs typeface="Times New Roman" panose="02020603050405020304" charset="0"/>
            </a:endParaRPr>
          </a:p>
        </p:txBody>
      </p:sp>
      <p:sp>
        <p:nvSpPr>
          <p:cNvPr id="20" name="Text Box 19"/>
          <p:cNvSpPr txBox="1"/>
          <p:nvPr/>
        </p:nvSpPr>
        <p:spPr>
          <a:xfrm>
            <a:off x="622300" y="6858000"/>
            <a:ext cx="10948035" cy="4154170"/>
          </a:xfrm>
          <a:prstGeom prst="rect">
            <a:avLst/>
          </a:prstGeom>
          <a:noFill/>
        </p:spPr>
        <p:txBody>
          <a:bodyPr wrap="square" rtlCol="0">
            <a:spAutoFit/>
          </a:bodyPr>
          <a:p>
            <a:r>
              <a:rPr lang="en-US" altLang="en-US" sz="2400">
                <a:solidFill>
                  <a:schemeClr val="bg1"/>
                </a:solidFill>
                <a:latin typeface="Times New Roman" panose="02020603050405020304" charset="0"/>
                <a:cs typeface="Times New Roman" panose="02020603050405020304" charset="0"/>
              </a:rPr>
              <a:t>Kiến thức chuyên sâu: Các chuyên gia có hiểu biết sâu rộng về l</a:t>
            </a:r>
            <a:r>
              <a:rPr lang="en-US" altLang="en-US" sz="2400">
                <a:solidFill>
                  <a:schemeClr val="bg1"/>
                </a:solidFill>
                <a:latin typeface="Times New Roman" panose="02020603050405020304" charset="0"/>
                <a:cs typeface="Times New Roman" panose="02020603050405020304" charset="0"/>
              </a:rPr>
              <a:t>ĩ</a:t>
            </a:r>
            <a:r>
              <a:rPr lang="en-US" altLang="en-US" sz="2400">
                <a:solidFill>
                  <a:schemeClr val="bg1"/>
                </a:solidFill>
                <a:latin typeface="Times New Roman" panose="02020603050405020304" charset="0"/>
                <a:cs typeface="Times New Roman" panose="02020603050405020304" charset="0"/>
              </a:rPr>
              <a:t>nh vực, có thể nhận ra những vấn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ề mà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bình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ờng không nhận thấy.</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tổng quan: Chuyên gia có thể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toàn diện hệ thống, từ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kỹ thuật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ến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nhanh chóng: So với các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khác nh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 thử nghiệm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dựa trên chuyên gia th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ờng nhanh hơn và tiết kiệm chi phí hơn.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  Phù hợp với các sản phẩm phức tạp: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ối với các sản phẩm phức tạp,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của chuyên gia có thể cung cấp những thông tin chi tiết và sâu sắc hơn.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Hai ph</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ơng pháp phổ biến: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1.Heuristic Evaluation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ánh giá theo nguyên tắc của Jakob Nielsen).</a:t>
            </a:r>
            <a:endParaRPr lang="en-US" altLang="en-US" sz="2400">
              <a:solidFill>
                <a:schemeClr val="bg1"/>
              </a:solidFill>
              <a:latin typeface="Times New Roman" panose="02020603050405020304" charset="0"/>
              <a:cs typeface="Times New Roman" panose="02020603050405020304" charset="0"/>
            </a:endParaRPr>
          </a:p>
          <a:p>
            <a:r>
              <a:rPr lang="en-US" altLang="en-US" sz="2400">
                <a:solidFill>
                  <a:schemeClr val="bg1"/>
                </a:solidFill>
                <a:latin typeface="Times New Roman" panose="02020603050405020304" charset="0"/>
                <a:cs typeface="Times New Roman" panose="02020603050405020304" charset="0"/>
              </a:rPr>
              <a:t>2.Cognitive Walkthrough (phân tích nhiệm vụ từ góc </a:t>
            </a:r>
            <a:r>
              <a:rPr lang="en-US" altLang="en-US" sz="2400">
                <a:solidFill>
                  <a:schemeClr val="bg1"/>
                </a:solidFill>
                <a:latin typeface="Times New Roman" panose="02020603050405020304" charset="0"/>
                <a:cs typeface="Times New Roman" panose="02020603050405020304" charset="0"/>
              </a:rPr>
              <a:t>đ</a:t>
            </a:r>
            <a:r>
              <a:rPr lang="en-US" altLang="en-US" sz="2400">
                <a:solidFill>
                  <a:schemeClr val="bg1"/>
                </a:solidFill>
                <a:latin typeface="Times New Roman" panose="02020603050405020304" charset="0"/>
                <a:cs typeface="Times New Roman" panose="02020603050405020304" charset="0"/>
              </a:rPr>
              <a:t>ộ ng</a:t>
            </a:r>
            <a:r>
              <a:rPr lang="en-US" altLang="en-US" sz="2400">
                <a:solidFill>
                  <a:schemeClr val="bg1"/>
                </a:solidFill>
                <a:latin typeface="Times New Roman" panose="02020603050405020304" charset="0"/>
                <a:cs typeface="Times New Roman" panose="02020603050405020304" charset="0"/>
              </a:rPr>
              <a:t>ư</a:t>
            </a:r>
            <a:r>
              <a:rPr lang="en-US" altLang="en-US" sz="2400">
                <a:solidFill>
                  <a:schemeClr val="bg1"/>
                </a:solidFill>
                <a:latin typeface="Times New Roman" panose="02020603050405020304" charset="0"/>
                <a:cs typeface="Times New Roman" panose="02020603050405020304" charset="0"/>
              </a:rPr>
              <a:t>ời dùng).</a:t>
            </a:r>
            <a:endParaRPr lang="en-US" altLang="en-US" sz="24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122612</Words>
  <Application>WPS Presentation</Application>
  <PresentationFormat>Widescreen</PresentationFormat>
  <Paragraphs>2929</Paragraphs>
  <Slides>40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Arial</vt:lpstr>
      <vt:lpstr>SimSun</vt:lpstr>
      <vt:lpstr>Wingdings</vt:lpstr>
      <vt:lpstr>Segoe UI Black</vt:lpstr>
      <vt:lpstr>Times New Roman</vt:lpstr>
      <vt:lpstr>Microsoft YaHei</vt:lpstr>
      <vt:lpstr>Arial Unicode MS</vt:lpstr>
      <vt:lpstr>Calibri Light</vt:lpstr>
      <vt:lpstr>Calibri</vt:lpstr>
      <vt:lpstr>Times New Roman</vt:lpstr>
      <vt:lpstr>Arial Black</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1.Huỳnh Phạm Nhật An</cp:lastModifiedBy>
  <cp:revision>8</cp:revision>
  <dcterms:created xsi:type="dcterms:W3CDTF">2025-01-14T03:27:00Z</dcterms:created>
  <dcterms:modified xsi:type="dcterms:W3CDTF">2025-01-16T04:30:05Z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E08C0C7C977C4EA28A9E8353CEBF0879_11</vt:lpwstr>
  </property>
  <property fmtid="{D5CDD505-2E9C-101B-9397-08002B2CF9AE}" pid="3" name="KSOProductBuildVer">
    <vt:lpwstr>1033-12.2.0.19805</vt:lpwstr>
  </property>
</Properties>
</file>