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258" r:id="rId5"/>
    <p:sldId id="259" r:id="rId6"/>
    <p:sldId id="261" r:id="rId7"/>
    <p:sldId id="262" r:id="rId8"/>
    <p:sldId id="263" r:id="rId9"/>
    <p:sldId id="264" r:id="rId10"/>
    <p:sldId id="268" r:id="rId11"/>
    <p:sldId id="269"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 userDrawn="1">
          <p15:clr>
            <a:srgbClr val="A4A3A4"/>
          </p15:clr>
        </p15:guide>
        <p15:guide id="2" pos="37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424"/>
        <p:guide pos="37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1315085"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5474335" y="6183630"/>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207264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12" name="Text Box 11"/>
          <p:cNvSpPr txBox="1"/>
          <p:nvPr/>
        </p:nvSpPr>
        <p:spPr>
          <a:xfrm>
            <a:off x="1219200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13" name="Text Box 12"/>
          <p:cNvSpPr txBox="1"/>
          <p:nvPr/>
        </p:nvSpPr>
        <p:spPr>
          <a:xfrm>
            <a:off x="12192000"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217170"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909320" y="1499870"/>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7160260" y="1499870"/>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909320" y="3239135"/>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7160260" y="3239135"/>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294640" y="344805"/>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294640" y="1174750"/>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2265" y="2919095"/>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2265" y="13081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341630" y="382143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342265" y="6944360"/>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342265" y="-81788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311150" y="255079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342265" y="6858000"/>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309880" y="34480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280035" y="4347210"/>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280035" y="9102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22" name="Text Box 21"/>
          <p:cNvSpPr txBox="1"/>
          <p:nvPr/>
        </p:nvSpPr>
        <p:spPr>
          <a:xfrm>
            <a:off x="280035" y="150939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280035" y="9102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280035" y="150939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341630" y="255746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341630" y="3119120"/>
            <a:ext cx="9563735" cy="1476375"/>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146685" y="9102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280035" y="1442720"/>
            <a:ext cx="11003280" cy="1014730"/>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280035" y="3052128"/>
            <a:ext cx="5080000" cy="553085"/>
          </a:xfrm>
          <a:prstGeom prst="rect">
            <a:avLst/>
          </a:prstGeom>
        </p:spPr>
        <p:txBody>
          <a:bodyPr>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341630" y="3688715"/>
            <a:ext cx="10675620" cy="2091690"/>
          </a:xfrm>
          <a:prstGeom prst="rect">
            <a:avLst/>
          </a:prstGeom>
        </p:spPr>
        <p:txBody>
          <a:bodyPr wrap="square">
            <a:spAutoFit/>
          </a:bodyPr>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280035" y="988378"/>
            <a:ext cx="5080000" cy="553085"/>
          </a:xfrm>
          <a:prstGeom prst="rect">
            <a:avLst/>
          </a:prstGeom>
        </p:spPr>
        <p:txBody>
          <a:bodyPr>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46685" y="1689100"/>
            <a:ext cx="10675620" cy="2091690"/>
          </a:xfrm>
          <a:prstGeom prst="rect">
            <a:avLst/>
          </a:prstGeom>
        </p:spPr>
        <p:txBody>
          <a:bodyPr wrap="square">
            <a:spAutoFit/>
          </a:bodyPr>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342265" y="392779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341630" y="4474210"/>
            <a:ext cx="10541635" cy="1322070"/>
          </a:xfrm>
          <a:prstGeom prst="rect">
            <a:avLst/>
          </a:prstGeom>
        </p:spPr>
        <p:txBody>
          <a:bodyPr wrap="square">
            <a:spAutoFit/>
          </a:bodyPr>
          <a:p>
            <a:pPr marL="0" indent="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9729470"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786638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2" name="Text Box 1"/>
          <p:cNvSpPr txBox="1"/>
          <p:nvPr/>
        </p:nvSpPr>
        <p:spPr>
          <a:xfrm>
            <a:off x="18034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3" name="Text Box 2"/>
          <p:cNvSpPr txBox="1"/>
          <p:nvPr/>
        </p:nvSpPr>
        <p:spPr>
          <a:xfrm>
            <a:off x="257175"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
        <p:nvSpPr>
          <p:cNvPr id="5" name="Text Box 4"/>
          <p:cNvSpPr txBox="1"/>
          <p:nvPr/>
        </p:nvSpPr>
        <p:spPr>
          <a:xfrm>
            <a:off x="12192000" y="2968625"/>
            <a:ext cx="5838825" cy="460375"/>
          </a:xfrm>
          <a:prstGeom prst="rect">
            <a:avLst/>
          </a:prstGeom>
          <a:noFill/>
        </p:spPr>
        <p:txBody>
          <a:bodyPr wrap="square" rtlCol="0">
            <a:spAutoFit/>
          </a:bodyPr>
          <a:p>
            <a:r>
              <a:rPr lang="en-US" altLang="en-US" sz="2400"/>
              <a:t>Các yếu tố chính của tính khả dụng bao gồm:</a:t>
            </a:r>
            <a:endParaRPr lang="en-US" altLang="en-US" sz="2400"/>
          </a:p>
        </p:txBody>
      </p:sp>
      <p:sp>
        <p:nvSpPr>
          <p:cNvPr id="8" name="Text Box 7"/>
          <p:cNvSpPr txBox="1"/>
          <p:nvPr/>
        </p:nvSpPr>
        <p:spPr>
          <a:xfrm>
            <a:off x="12192000" y="3526790"/>
            <a:ext cx="9263380" cy="460375"/>
          </a:xfrm>
          <a:prstGeom prst="rect">
            <a:avLst/>
          </a:prstGeom>
          <a:noFill/>
        </p:spPr>
        <p:txBody>
          <a:bodyPr wrap="square" rtlCol="0">
            <a:spAutoFit/>
          </a:bodyPr>
          <a:p>
            <a:r>
              <a:rPr lang="en-US" altLang="en-US" sz="2400"/>
              <a:t>Hiệu quả (Effectiveness): Mức </a:t>
            </a:r>
            <a:r>
              <a:rPr lang="en-US" altLang="en-US" sz="2400"/>
              <a:t>đ</a:t>
            </a:r>
            <a:r>
              <a:rPr lang="en-US" altLang="en-US" sz="2400"/>
              <a:t>ộ hoàn thành nhiệm vụ của ng</a:t>
            </a:r>
            <a:r>
              <a:rPr lang="en-US" altLang="en-US" sz="2400"/>
              <a:t>ư</a:t>
            </a:r>
            <a:r>
              <a:rPr lang="en-US" altLang="en-US" sz="2400"/>
              <a:t>ời dùng.</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8" name="Text Box 7"/>
          <p:cNvSpPr txBox="1"/>
          <p:nvPr/>
        </p:nvSpPr>
        <p:spPr>
          <a:xfrm>
            <a:off x="342265" y="-485140"/>
            <a:ext cx="7825105" cy="460375"/>
          </a:xfrm>
          <a:prstGeom prst="rect">
            <a:avLst/>
          </a:prstGeom>
          <a:noFill/>
        </p:spPr>
        <p:txBody>
          <a:bodyPr wrap="square" rtlCol="0">
            <a:spAutoFit/>
          </a:bodyPr>
          <a:p>
            <a:r>
              <a:rPr lang="en-US" altLang="en-US" sz="2400"/>
              <a:t>Đ</a:t>
            </a:r>
            <a:r>
              <a:rPr lang="en-US" altLang="en-US" sz="2400"/>
              <a:t>ánh giá dựa trên chuyên gia (Expert-based evaluation) là gì?</a:t>
            </a:r>
            <a:endParaRPr lang="en-US" altLang="en-US" sz="2400"/>
          </a:p>
        </p:txBody>
      </p:sp>
      <p:sp>
        <p:nvSpPr>
          <p:cNvPr id="9" name="Text Box 8"/>
          <p:cNvSpPr txBox="1"/>
          <p:nvPr/>
        </p:nvSpPr>
        <p:spPr>
          <a:xfrm>
            <a:off x="712470" y="-1593215"/>
            <a:ext cx="11471275" cy="1568450"/>
          </a:xfrm>
          <a:prstGeom prst="rect">
            <a:avLst/>
          </a:prstGeom>
          <a:noFill/>
        </p:spPr>
        <p:txBody>
          <a:bodyPr wrap="square" rtlCol="0">
            <a:spAutoFit/>
          </a:bodyPr>
          <a:p>
            <a:r>
              <a:rPr lang="en-US" altLang="en-US" sz="2400"/>
              <a:t> </a:t>
            </a:r>
            <a:r>
              <a:rPr lang="en-US" altLang="en-US" sz="2400"/>
              <a:t>Đ</a:t>
            </a:r>
            <a:r>
              <a:rPr lang="en-US" altLang="en-US" sz="2400"/>
              <a:t>ánh giá dựa trên chuyên gia là một ph</a:t>
            </a:r>
            <a:r>
              <a:rPr lang="en-US" altLang="en-US" sz="2400"/>
              <a:t>ư</a:t>
            </a:r>
            <a:r>
              <a:rPr lang="en-US" altLang="en-US" sz="2400"/>
              <a:t>ơng pháp nghiên cứu chất l</a:t>
            </a:r>
            <a:r>
              <a:rPr lang="en-US" altLang="en-US" sz="2400"/>
              <a:t>ư</a:t>
            </a:r>
            <a:r>
              <a:rPr lang="en-US" altLang="en-US" sz="2400"/>
              <a:t>ợng, trong </a:t>
            </a:r>
            <a:r>
              <a:rPr lang="en-US" altLang="en-US" sz="2400"/>
              <a:t>đ</a:t>
            </a:r>
            <a:r>
              <a:rPr lang="en-US" altLang="en-US" sz="2400"/>
              <a:t>ó các chuyên gia trong một l</a:t>
            </a:r>
            <a:r>
              <a:rPr lang="en-US" altLang="en-US" sz="2400"/>
              <a:t>ĩ</a:t>
            </a:r>
            <a:r>
              <a:rPr lang="en-US" altLang="en-US" sz="2400"/>
              <a:t>nh vực cụ thể </a:t>
            </a:r>
            <a:r>
              <a:rPr lang="en-US" altLang="en-US" sz="2400"/>
              <a:t>đư</a:t>
            </a:r>
            <a:r>
              <a:rPr lang="en-US" altLang="en-US" sz="2400"/>
              <a:t>ợc mời </a:t>
            </a:r>
            <a:r>
              <a:rPr lang="en-US" altLang="en-US" sz="2400"/>
              <a:t>đ</a:t>
            </a:r>
            <a:r>
              <a:rPr lang="en-US" altLang="en-US" sz="2400"/>
              <a:t>ến </a:t>
            </a:r>
            <a:r>
              <a:rPr lang="en-US" altLang="en-US" sz="2400"/>
              <a:t>đ</a:t>
            </a:r>
            <a:r>
              <a:rPr lang="en-US" altLang="en-US" sz="2400"/>
              <a:t>ể </a:t>
            </a:r>
            <a:r>
              <a:rPr lang="en-US" altLang="en-US" sz="2400"/>
              <a:t>đ</a:t>
            </a:r>
            <a:r>
              <a:rPr lang="en-US" altLang="en-US" sz="2400"/>
              <a:t>ánh giá một sản phẩm, hệ thống hoặc dịch vụ. Các chuyên gia này sử dụng kiến thức và kinh nghiệm của mình </a:t>
            </a:r>
            <a:r>
              <a:rPr lang="en-US" altLang="en-US" sz="2400"/>
              <a:t>đ</a:t>
            </a:r>
            <a:r>
              <a:rPr lang="en-US" altLang="en-US" sz="2400"/>
              <a:t>ể xác </a:t>
            </a:r>
            <a:r>
              <a:rPr lang="en-US" altLang="en-US" sz="2400"/>
              <a:t>đ</a:t>
            </a:r>
            <a:r>
              <a:rPr lang="en-US" altLang="en-US" sz="2400"/>
              <a:t>ịnh các vấn </a:t>
            </a:r>
            <a:r>
              <a:rPr lang="en-US" altLang="en-US" sz="2400"/>
              <a:t>đ</a:t>
            </a:r>
            <a:r>
              <a:rPr lang="en-US" altLang="en-US" sz="2400"/>
              <a:t>ề, </a:t>
            </a:r>
            <a:r>
              <a:rPr lang="en-US" altLang="en-US" sz="2400"/>
              <a:t>đư</a:t>
            </a:r>
            <a:r>
              <a:rPr lang="en-US" altLang="en-US" sz="2400"/>
              <a:t>a ra các </a:t>
            </a:r>
            <a:r>
              <a:rPr lang="en-US" altLang="en-US" sz="2400"/>
              <a:t>đ</a:t>
            </a:r>
            <a:r>
              <a:rPr lang="en-US" altLang="en-US" sz="2400"/>
              <a:t>ề xuất cải tiến và </a:t>
            </a:r>
            <a:r>
              <a:rPr lang="en-US" altLang="en-US" sz="2400"/>
              <a:t>đ</a:t>
            </a:r>
            <a:r>
              <a:rPr lang="en-US" altLang="en-US" sz="2400"/>
              <a:t>ánh giá tổng thể về chất l</a:t>
            </a:r>
            <a:r>
              <a:rPr lang="en-US" altLang="en-US" sz="2400"/>
              <a:t>ư</a:t>
            </a:r>
            <a:r>
              <a:rPr lang="en-US" altLang="en-US" sz="2400"/>
              <a:t>ợng của sản phẩm.</a:t>
            </a:r>
            <a:endParaRPr lang="en-US" altLang="en-US" sz="2400"/>
          </a:p>
        </p:txBody>
      </p:sp>
      <p:sp>
        <p:nvSpPr>
          <p:cNvPr id="10" name="Text Box 9"/>
          <p:cNvSpPr txBox="1"/>
          <p:nvPr/>
        </p:nvSpPr>
        <p:spPr>
          <a:xfrm>
            <a:off x="341630" y="-3714750"/>
            <a:ext cx="11507470" cy="3689985"/>
          </a:xfrm>
          <a:prstGeom prst="rect">
            <a:avLst/>
          </a:prstGeom>
          <a:noFill/>
        </p:spPr>
        <p:txBody>
          <a:bodyPr wrap="square" rtlCol="0">
            <a:noAutofit/>
          </a:bodyPr>
          <a:p>
            <a:r>
              <a:rPr lang="en-US" altLang="en-US" sz="2400"/>
              <a:t>10 nguyên tắc Heuristic của Jakob Nielsen: </a:t>
            </a:r>
            <a:endParaRPr lang="en-US" altLang="en-US" sz="2400"/>
          </a:p>
          <a:p>
            <a:endParaRPr lang="en-US" altLang="en-US" sz="2400"/>
          </a:p>
          <a:p>
            <a:r>
              <a:rPr lang="en-US" altLang="en-US" sz="2400"/>
              <a:t>1.Tính hiển thị của trạng thái hệ thống (Visibility of System Status): Hệ thống phải luôn cung cấp thông tin phản hồi r</a:t>
            </a:r>
            <a:r>
              <a:rPr lang="en-US" altLang="en-US" sz="2400"/>
              <a:t>õ</a:t>
            </a:r>
            <a:r>
              <a:rPr lang="en-US" altLang="en-US" sz="2400"/>
              <a:t> ràng về tình trạng của nó. Ng</a:t>
            </a:r>
            <a:r>
              <a:rPr lang="en-US" altLang="en-US" sz="2400"/>
              <a:t>ư</a:t>
            </a:r>
            <a:r>
              <a:rPr lang="en-US" altLang="en-US" sz="2400"/>
              <a:t>ời dùng cần biết </a:t>
            </a:r>
            <a:r>
              <a:rPr lang="en-US" altLang="en-US" sz="2400"/>
              <a:t>đư</a:t>
            </a:r>
            <a:r>
              <a:rPr lang="en-US" altLang="en-US" sz="2400"/>
              <a:t>ợc những gì </a:t>
            </a:r>
            <a:r>
              <a:rPr lang="en-US" altLang="en-US" sz="2400"/>
              <a:t>đ</a:t>
            </a:r>
            <a:r>
              <a:rPr lang="en-US" altLang="en-US" sz="2400"/>
              <a:t>ang xảy ra, </a:t>
            </a:r>
            <a:endParaRPr lang="en-US" altLang="en-US" sz="2400"/>
          </a:p>
          <a:p>
            <a:endParaRPr lang="en-US" altLang="en-US" sz="2400"/>
          </a:p>
          <a:p>
            <a:r>
              <a:rPr lang="en-US" altLang="en-US" sz="2400"/>
              <a:t>2.Sự phù hợp giữa hệ thống và thế giới thực (Match between System and the Real World): Hệ thống nên sử dụng ngôn ngữ và các khái niệm mà ng</a:t>
            </a:r>
            <a:r>
              <a:rPr lang="en-US" altLang="en-US" sz="2400"/>
              <a:t>ư</a:t>
            </a:r>
            <a:r>
              <a:rPr lang="en-US" altLang="en-US" sz="2400"/>
              <a:t>ời dùng quen thuộc, thay vì sử dụng thuật ngữ kỹ thuật.</a:t>
            </a:r>
            <a:endParaRPr lang="en-US" altLang="en-US" sz="2400"/>
          </a:p>
          <a:p>
            <a:endParaRPr lang="en-US" altLang="en-US" sz="2400"/>
          </a:p>
          <a:p>
            <a:endParaRPr lang="en-US" altLang="en-US" sz="2400"/>
          </a:p>
        </p:txBody>
      </p:sp>
      <p:sp>
        <p:nvSpPr>
          <p:cNvPr id="15" name="Text Box 14"/>
          <p:cNvSpPr txBox="1"/>
          <p:nvPr/>
        </p:nvSpPr>
        <p:spPr>
          <a:xfrm>
            <a:off x="280035" y="-3007360"/>
            <a:ext cx="11508105" cy="2982595"/>
          </a:xfrm>
          <a:prstGeom prst="rect">
            <a:avLst/>
          </a:prstGeom>
          <a:noFill/>
        </p:spPr>
        <p:txBody>
          <a:bodyPr wrap="square" rtlCol="0">
            <a:noAutofit/>
          </a:bodyPr>
          <a:p>
            <a:r>
              <a:rPr lang="en-US" altLang="en-US" sz="2400">
                <a:sym typeface="+mn-ea"/>
              </a:rPr>
              <a:t>3.Kiểm soát và tự do của người dùng (User Control and Freedom): Người dùng cần có khả năng quay lại các bước trước đó hoặc hủy bỏ hành động của mình mà không gặp khó khăn.</a:t>
            </a:r>
            <a:endParaRPr lang="en-US" altLang="en-US" sz="2400">
              <a:sym typeface="+mn-ea"/>
            </a:endParaRPr>
          </a:p>
          <a:p>
            <a:r>
              <a:rPr lang="en-US" altLang="en-US" sz="2400">
                <a:sym typeface="+mn-ea"/>
              </a:rPr>
              <a:t> </a:t>
            </a:r>
            <a:endParaRPr lang="en-US" altLang="en-US" sz="2400"/>
          </a:p>
          <a:p>
            <a:r>
              <a:rPr lang="en-US" altLang="en-US" sz="2400">
                <a:sym typeface="+mn-ea"/>
              </a:rPr>
              <a:t>4.Tính nhất quán và các tiêu chuẩn (Consistency and Standards): Các biểu tượng, từ ngữ, và cách thức giao tiếp trong hệ thống phải nhất quán và tuân thủ các tiêu chuẩn chung.</a:t>
            </a:r>
            <a:endParaRPr lang="en-US" altLang="en-US" sz="2400">
              <a:sym typeface="+mn-ea"/>
            </a:endParaRPr>
          </a:p>
          <a:p>
            <a:endParaRPr lang="en-US" altLang="en-US" sz="2400"/>
          </a:p>
          <a:p>
            <a:r>
              <a:rPr lang="en-US" altLang="en-US" sz="2400">
                <a:sym typeface="+mn-ea"/>
              </a:rPr>
              <a:t>5.Ngăn ngừa lỗi (Error Prevention): Hệ thống nên tránh lỗi xảy ra thay vì chỉ phản hồi khi lỗi xảy ra.</a:t>
            </a:r>
            <a:endParaRPr lang="en-US" altLang="en-US" sz="2400"/>
          </a:p>
          <a:p>
            <a:endParaRPr lang="en-US" sz="2400"/>
          </a:p>
        </p:txBody>
      </p:sp>
      <p:sp>
        <p:nvSpPr>
          <p:cNvPr id="16" name="Text Box 15"/>
          <p:cNvSpPr txBox="1"/>
          <p:nvPr/>
        </p:nvSpPr>
        <p:spPr>
          <a:xfrm>
            <a:off x="146685" y="-3809365"/>
            <a:ext cx="11476990" cy="3784600"/>
          </a:xfrm>
          <a:prstGeom prst="rect">
            <a:avLst/>
          </a:prstGeom>
          <a:noFill/>
        </p:spPr>
        <p:txBody>
          <a:bodyPr wrap="square" rtlCol="0">
            <a:spAutoFit/>
          </a:bodyPr>
          <a:p>
            <a:r>
              <a:rPr lang="en-US" altLang="en-US" sz="2400"/>
              <a:t>6.Nhận thức về ng</a:t>
            </a:r>
            <a:r>
              <a:rPr lang="en-US" altLang="en-US" sz="2400"/>
              <a:t>ư</a:t>
            </a:r>
            <a:r>
              <a:rPr lang="en-US" altLang="en-US" sz="2400"/>
              <a:t>ời sử dụng (Recognition rather than Recall): Hệ thống nên giảm bớt gánh nặng phải ghi nhớ thông tin cho ng</a:t>
            </a:r>
            <a:r>
              <a:rPr lang="en-US" altLang="en-US" sz="2400"/>
              <a:t>ư</a:t>
            </a:r>
            <a:r>
              <a:rPr lang="en-US" altLang="en-US" sz="2400"/>
              <a:t>ời dùng.</a:t>
            </a:r>
            <a:endParaRPr lang="en-US" altLang="en-US" sz="2400"/>
          </a:p>
          <a:p>
            <a:endParaRPr lang="en-US" altLang="en-US" sz="2400"/>
          </a:p>
          <a:p>
            <a:r>
              <a:rPr lang="en-US" altLang="en-US" sz="2400"/>
              <a:t>7.Tính linh hoạt và hiệu quả (Flexibility and Efficiency of Use): Hệ thống phải </a:t>
            </a:r>
            <a:r>
              <a:rPr lang="en-US" altLang="en-US" sz="2400"/>
              <a:t>đ</a:t>
            </a:r>
            <a:r>
              <a:rPr lang="en-US" altLang="en-US" sz="2400"/>
              <a:t>áp ứng cả những ng</a:t>
            </a:r>
            <a:r>
              <a:rPr lang="en-US" altLang="en-US" sz="2400"/>
              <a:t>ư</a:t>
            </a:r>
            <a:r>
              <a:rPr lang="en-US" altLang="en-US" sz="2400"/>
              <a:t>ời dùng mới lẫn ng</a:t>
            </a:r>
            <a:r>
              <a:rPr lang="en-US" altLang="en-US" sz="2400"/>
              <a:t>ư</a:t>
            </a:r>
            <a:r>
              <a:rPr lang="en-US" altLang="en-US" sz="2400"/>
              <a:t>ời dùng có kinh nghiệm, giúp họ thực hiện các nhiệm vụ một cách nhanh chóng hơn khi </a:t>
            </a:r>
            <a:r>
              <a:rPr lang="en-US" altLang="en-US" sz="2400"/>
              <a:t>đ</a:t>
            </a:r>
            <a:r>
              <a:rPr lang="en-US" altLang="en-US" sz="2400"/>
              <a:t>ã quen thuộc</a:t>
            </a:r>
            <a:endParaRPr lang="en-US" altLang="en-US" sz="2400"/>
          </a:p>
          <a:p>
            <a:endParaRPr lang="en-US" altLang="en-US" sz="2400"/>
          </a:p>
          <a:p>
            <a:r>
              <a:rPr lang="en-US" altLang="en-US" sz="2400"/>
              <a:t>8.Thiết kế thẩm mỹ và tối giản (Aesthetic and Minimalist Design): Giao diện phải có thiết kế trực quan và không chứa các yếu tố thừa. Các yếu tố không liên quan </a:t>
            </a:r>
            <a:r>
              <a:rPr lang="en-US" altLang="en-US" sz="2400"/>
              <a:t>đ</a:t>
            </a:r>
            <a:r>
              <a:rPr lang="en-US" altLang="en-US" sz="2400"/>
              <a:t>ến nhiệm vụ ng</a:t>
            </a:r>
            <a:r>
              <a:rPr lang="en-US" altLang="en-US" sz="2400"/>
              <a:t>ư</a:t>
            </a:r>
            <a:r>
              <a:rPr lang="en-US" altLang="en-US" sz="2400"/>
              <a:t>ời dùng có thể gây xao lạc hoặc làm rối mắt.</a:t>
            </a:r>
            <a:endParaRPr lang="en-US" altLang="en-US" sz="2400"/>
          </a:p>
        </p:txBody>
      </p:sp>
      <p:sp>
        <p:nvSpPr>
          <p:cNvPr id="17" name="Text Box 16"/>
          <p:cNvSpPr txBox="1"/>
          <p:nvPr/>
        </p:nvSpPr>
        <p:spPr>
          <a:xfrm>
            <a:off x="-196850" y="-2409825"/>
            <a:ext cx="11480165" cy="2306955"/>
          </a:xfrm>
          <a:prstGeom prst="rect">
            <a:avLst/>
          </a:prstGeom>
          <a:noFill/>
        </p:spPr>
        <p:txBody>
          <a:bodyPr wrap="square" rtlCol="0">
            <a:spAutoFit/>
          </a:bodyPr>
          <a:p>
            <a:r>
              <a:rPr lang="en-US" altLang="en-US" sz="2400"/>
              <a:t>9.Trợ giúp ng</a:t>
            </a:r>
            <a:r>
              <a:rPr lang="en-US" altLang="en-US" sz="2400"/>
              <a:t>ư</a:t>
            </a:r>
            <a:r>
              <a:rPr lang="en-US" altLang="en-US" sz="2400"/>
              <a:t>ời dùng nhận diện, chẩn </a:t>
            </a:r>
            <a:r>
              <a:rPr lang="en-US" altLang="en-US" sz="2400"/>
              <a:t>đ</a:t>
            </a:r>
            <a:r>
              <a:rPr lang="en-US" altLang="en-US" sz="2400"/>
              <a:t>oán và phục hồi từ lỗi (Help Users Recognize, Diagnose, and Recover from Errors): Khi lỗi xảy ra, hệ thống cần cung cấp thông tin dễ hiểu và r</a:t>
            </a:r>
            <a:r>
              <a:rPr lang="en-US" altLang="en-US" sz="2400"/>
              <a:t>õ</a:t>
            </a:r>
            <a:r>
              <a:rPr lang="en-US" altLang="en-US" sz="2400"/>
              <a:t> ràng, giúp ng</a:t>
            </a:r>
            <a:r>
              <a:rPr lang="en-US" altLang="en-US" sz="2400"/>
              <a:t>ư</a:t>
            </a:r>
            <a:r>
              <a:rPr lang="en-US" altLang="en-US" sz="2400"/>
              <a:t>ời dùng chẩn </a:t>
            </a:r>
            <a:r>
              <a:rPr lang="en-US" altLang="en-US" sz="2400"/>
              <a:t>đ</a:t>
            </a:r>
            <a:r>
              <a:rPr lang="en-US" altLang="en-US" sz="2400"/>
              <a:t>oán và sửa chữa lỗi. </a:t>
            </a:r>
            <a:endParaRPr lang="en-US" altLang="en-US" sz="2400"/>
          </a:p>
          <a:p>
            <a:endParaRPr lang="en-US" altLang="en-US" sz="2400"/>
          </a:p>
          <a:p>
            <a:r>
              <a:rPr lang="en-US" altLang="en-US" sz="2400"/>
              <a:t>10.Cung cấp sự hỗ trợ và tài liệu (Help and Documentation): Mặc dù hệ thống nên dễ sử dụng mà không cần tài liệu, nh</a:t>
            </a:r>
            <a:r>
              <a:rPr lang="en-US" altLang="en-US" sz="2400"/>
              <a:t>ư</a:t>
            </a:r>
            <a:r>
              <a:rPr lang="en-US" altLang="en-US" sz="2400"/>
              <a:t>ng nếu cần thiết, tài liệu phải dễ tìm và dễ hiểu.</a:t>
            </a:r>
            <a:endParaRPr lang="en-US" altLang="en-US" sz="2400"/>
          </a:p>
        </p:txBody>
      </p:sp>
      <p:sp>
        <p:nvSpPr>
          <p:cNvPr id="23" name="Text Box 22"/>
          <p:cNvSpPr txBox="1"/>
          <p:nvPr/>
        </p:nvSpPr>
        <p:spPr>
          <a:xfrm>
            <a:off x="146685" y="21240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342265" y="95091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341630" y="1628140"/>
            <a:ext cx="10541635" cy="132207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342265" y="3228340"/>
            <a:ext cx="10371455" cy="1630045"/>
          </a:xfrm>
          <a:prstGeom prst="rect">
            <a:avLst/>
          </a:prstGeom>
        </p:spPr>
        <p:txBody>
          <a:bodyPr wrap="square">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marL="0"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marL="0"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438785" y="391795"/>
            <a:ext cx="10317480" cy="2399665"/>
          </a:xfrm>
          <a:prstGeom prst="rect">
            <a:avLst/>
          </a:prstGeom>
        </p:spPr>
        <p:txBody>
          <a:bodyPr wrap="square">
            <a:spAutoFit/>
          </a:bodyPr>
          <a:p>
            <a:pPr marL="0"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a:t>
            </a:r>
            <a:r>
              <a:rPr lang="en-US" altLang="en-US" sz="2400"/>
              <a:t>đ</a:t>
            </a:r>
            <a:r>
              <a:rPr lang="en-US" altLang="en-US" sz="2400"/>
              <a:t>ánh giá </a:t>
            </a:r>
            <a:r>
              <a:rPr lang="en-US" altLang="en-US" sz="2400"/>
              <a:t>đ</a:t>
            </a:r>
            <a:r>
              <a:rPr lang="en-US" altLang="en-US" sz="2400"/>
              <a:t>ộc lập giao diện ứng dụng.</a:t>
            </a:r>
            <a:endParaRPr lang="en-US" altLang="en-US" sz="2400"/>
          </a:p>
          <a:p>
            <a:r>
              <a:rPr lang="en-US" altLang="en-US" sz="2400"/>
              <a:t>Tổng hợp và phân loại các vấn </a:t>
            </a:r>
            <a:r>
              <a:rPr lang="en-US" altLang="en-US" sz="2400"/>
              <a:t>đ</a:t>
            </a:r>
            <a:r>
              <a:rPr lang="en-US" altLang="en-US" sz="2400"/>
              <a:t>ề phát hiện </a:t>
            </a:r>
            <a:r>
              <a:rPr lang="en-US" altLang="en-US" sz="2400"/>
              <a:t>đư</a:t>
            </a:r>
            <a:r>
              <a:rPr lang="en-US" altLang="en-US" sz="2400"/>
              <a:t>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a:t>
            </a:r>
            <a:r>
              <a:rPr lang="en-US" altLang="en-US" sz="2400"/>
              <a:t>ư</a:t>
            </a:r>
            <a:r>
              <a:rPr lang="en-US" altLang="en-US" sz="2400"/>
              <a:t>ời dùng sẽ thực hiện </a:t>
            </a:r>
            <a:endParaRPr lang="en-US" altLang="en-US" sz="2400"/>
          </a:p>
          <a:p>
            <a:endParaRPr lang="en-US" altLang="en-US" sz="2400"/>
          </a:p>
          <a:p>
            <a:r>
              <a:rPr lang="en-US" altLang="en-US" sz="2400"/>
              <a:t>Mô phỏng hành vi ng</a:t>
            </a:r>
            <a:r>
              <a:rPr lang="en-US" altLang="en-US" sz="2400"/>
              <a:t>ư</a:t>
            </a:r>
            <a:r>
              <a:rPr lang="en-US" altLang="en-US" sz="2400"/>
              <a:t>ời dùng và phân tích từng b</a:t>
            </a:r>
            <a:r>
              <a:rPr lang="en-US" altLang="en-US" sz="2400"/>
              <a:t>ư</a:t>
            </a:r>
            <a:r>
              <a:rPr lang="en-US" altLang="en-US" sz="2400"/>
              <a:t>ớc </a:t>
            </a:r>
            <a:r>
              <a:rPr lang="en-US" altLang="en-US" sz="2400"/>
              <a:t>đ</a:t>
            </a:r>
            <a:r>
              <a:rPr lang="en-US" altLang="en-US" sz="2400"/>
              <a:t>ể tìm ra các </a:t>
            </a:r>
            <a:r>
              <a:rPr lang="en-US" altLang="en-US" sz="2400"/>
              <a:t>đ</a:t>
            </a:r>
            <a:r>
              <a:rPr lang="en-US" altLang="en-US" sz="2400"/>
              <a:t>iểm  thiếu sót.</a:t>
            </a:r>
            <a:endParaRPr lang="en-US" altLang="en-US" sz="2400"/>
          </a:p>
          <a:p>
            <a:r>
              <a:rPr lang="en-US" altLang="en-US" sz="2400"/>
              <a:t>Đư</a:t>
            </a:r>
            <a:r>
              <a:rPr lang="en-US" altLang="en-US" sz="2400"/>
              <a:t>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marL="0"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marL="0" indent="457200" algn="l"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marL="0"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marL="0"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marL="0"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marL="0"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438785" y="391795"/>
            <a:ext cx="10317480" cy="2399665"/>
          </a:xfrm>
          <a:prstGeom prst="rect">
            <a:avLst/>
          </a:prstGeom>
        </p:spPr>
        <p:txBody>
          <a:bodyPr wrap="square">
            <a:spAutoFit/>
          </a:bodyPr>
          <a:p>
            <a:pPr marL="0"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
        <p:nvSpPr>
          <p:cNvPr id="8" name="Text Box 7"/>
          <p:cNvSpPr txBox="1"/>
          <p:nvPr/>
        </p:nvSpPr>
        <p:spPr>
          <a:xfrm>
            <a:off x="438785" y="3307080"/>
            <a:ext cx="10317480" cy="1938020"/>
          </a:xfrm>
          <a:prstGeom prst="rect">
            <a:avLst/>
          </a:prstGeom>
        </p:spPr>
        <p:txBody>
          <a:bodyPr wrap="square">
            <a:spAutoFit/>
          </a:bodyPr>
          <a:p>
            <a:pPr marL="0" indent="0" algn="just" defTabSz="266700">
              <a:lnSpc>
                <a:spcPct val="150000"/>
              </a:lnSpc>
              <a:spcBef>
                <a:spcPct val="0"/>
              </a:spcBef>
              <a:spcAft>
                <a:spcPct val="0"/>
              </a:spcAft>
            </a:pPr>
            <a:r>
              <a:rPr sz="2000" b="1">
                <a:latin typeface="Times New Roman" panose="02020603050405020304"/>
                <a:ea typeface="Times New Roman" panose="02020603050405020304"/>
              </a:rPr>
              <a:t>Trải Nghiệm Người Dùng</a:t>
            </a:r>
            <a:endParaRPr sz="2000" b="1">
              <a:latin typeface="Times New Roman" panose="02020603050405020304"/>
              <a:ea typeface="Times New Roman" panose="02020603050405020304"/>
            </a:endParaRPr>
          </a:p>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Khảo sát  nhanh người dùng: Một khảo sát đã được thực hiện với người dùng để đánh giá mức độ hài lòng về các tính năng của ứng dụng, từ giao diện người dùng cho đến hiệu năng của hệ thống. </a:t>
            </a:r>
            <a:endParaRPr sz="2000" b="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Đối với người dùng:</a:t>
            </a:r>
            <a:endParaRPr lang="en-US" altLang="en-US" sz="2400" b="1"/>
          </a:p>
          <a:p>
            <a:r>
              <a:rPr lang="en-US" altLang="en-US" sz="2400" b="1"/>
              <a:t>Giảm thiểu lỗi và tăng sự thoải mái.</a:t>
            </a:r>
            <a:endParaRPr lang="en-US" altLang="en-US" sz="2400" b="1"/>
          </a:p>
          <a:p>
            <a:r>
              <a:rPr lang="en-US" altLang="en-US" sz="2400" b="1"/>
              <a:t>Tăng khả năng tiếp cận, đặc biệt đối với người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Đối với doanh nghiệp:</a:t>
            </a:r>
            <a:endParaRPr lang="en-US" altLang="en-US" sz="2400" b="1"/>
          </a:p>
          <a:p>
            <a:r>
              <a:rPr lang="en-US" altLang="en-US" sz="2400" b="1"/>
              <a:t>Tăng tỷ lệ hoàn tất giao dịch và doanh thu.</a:t>
            </a:r>
            <a:endParaRPr lang="en-US" altLang="en-US" sz="2400" b="1"/>
          </a:p>
          <a:p>
            <a:r>
              <a:rPr lang="en-US" altLang="en-US" sz="2400" b="1"/>
              <a:t>Xây dựng thương hiệu mạnh và sự tin tưởng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phương pháp chính được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để kiểm tra tổng quan hệ thống và phát hiện các vấn đề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đánh giá độc lập giao diện ứng dụng.</a:t>
            </a:r>
            <a:endParaRPr lang="en-US" altLang="en-US" sz="2400"/>
          </a:p>
          <a:p>
            <a:r>
              <a:rPr lang="en-US" altLang="en-US" sz="2400"/>
              <a:t>Tổng hợp và phân loại các vấn đề phát hiện được.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indent="457200"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10317480" y="391795"/>
            <a:ext cx="10317480" cy="2399665"/>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
        <p:nvSpPr>
          <p:cNvPr id="8" name="Text Box 7"/>
          <p:cNvSpPr txBox="1"/>
          <p:nvPr/>
        </p:nvSpPr>
        <p:spPr>
          <a:xfrm>
            <a:off x="438785" y="224790"/>
            <a:ext cx="10317480" cy="1938020"/>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Trải Nghiệm Người Dùng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Khảo sát  nhanh người dùng: Một khảo sát đã được thực hiện với người dùng để đánh giá mức độ hài lòng về các tính năng của ứng dụng, từ giao diện người dùng cho đến hiệu năng của hệ thống. </a:t>
            </a:r>
            <a:endParaRPr sz="2000" b="0">
              <a:latin typeface="Times New Roman" panose="02020603050405020304"/>
              <a:ea typeface="Times New Roman" panose="02020603050405020304"/>
            </a:endParaRPr>
          </a:p>
        </p:txBody>
      </p:sp>
      <p:pic>
        <p:nvPicPr>
          <p:cNvPr id="-2147482612" name="Picture -2147482613"/>
          <p:cNvPicPr>
            <a:picLocks noChangeAspect="1"/>
          </p:cNvPicPr>
          <p:nvPr/>
        </p:nvPicPr>
        <p:blipFill>
          <a:blip r:embed="rId1"/>
          <a:stretch>
            <a:fillRect/>
          </a:stretch>
        </p:blipFill>
        <p:spPr>
          <a:xfrm>
            <a:off x="438785" y="2550478"/>
            <a:ext cx="5429250" cy="3114675"/>
          </a:xfrm>
          <a:prstGeom prst="rect">
            <a:avLst/>
          </a:prstGeom>
          <a:noFill/>
          <a:ln w="9525">
            <a:noFill/>
          </a:ln>
        </p:spPr>
      </p:pic>
      <p:pic>
        <p:nvPicPr>
          <p:cNvPr id="-2147482611" name="Picture -2147482612"/>
          <p:cNvPicPr>
            <a:picLocks noChangeAspect="1"/>
          </p:cNvPicPr>
          <p:nvPr/>
        </p:nvPicPr>
        <p:blipFill>
          <a:blip r:embed="rId2"/>
          <a:stretch>
            <a:fillRect/>
          </a:stretch>
        </p:blipFill>
        <p:spPr>
          <a:xfrm>
            <a:off x="6578600" y="1835785"/>
            <a:ext cx="4561205" cy="477329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Đối với người dùng:</a:t>
            </a:r>
            <a:endParaRPr lang="en-US" altLang="en-US" sz="2400" b="1"/>
          </a:p>
          <a:p>
            <a:r>
              <a:rPr lang="en-US" altLang="en-US" sz="2400" b="1"/>
              <a:t>Giảm thiểu lỗi và tăng sự thoải mái.</a:t>
            </a:r>
            <a:endParaRPr lang="en-US" altLang="en-US" sz="2400" b="1"/>
          </a:p>
          <a:p>
            <a:r>
              <a:rPr lang="en-US" altLang="en-US" sz="2400" b="1"/>
              <a:t>Tăng khả năng tiếp cận, đặc biệt đối với người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Đối với doanh nghiệp:</a:t>
            </a:r>
            <a:endParaRPr lang="en-US" altLang="en-US" sz="2400" b="1"/>
          </a:p>
          <a:p>
            <a:r>
              <a:rPr lang="en-US" altLang="en-US" sz="2400" b="1"/>
              <a:t>Tăng tỷ lệ hoàn tất giao dịch và doanh thu.</a:t>
            </a:r>
            <a:endParaRPr lang="en-US" altLang="en-US" sz="2400" b="1"/>
          </a:p>
          <a:p>
            <a:r>
              <a:rPr lang="en-US" altLang="en-US" sz="2400" b="1"/>
              <a:t>Xây dựng thương hiệu mạnh và sự tin tưởng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phương pháp chính được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để kiểm tra tổng quan hệ thống và phát hiện các vấn đề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đánh giá độc lập giao diện ứng dụng.</a:t>
            </a:r>
            <a:endParaRPr lang="en-US" altLang="en-US" sz="2400"/>
          </a:p>
          <a:p>
            <a:r>
              <a:rPr lang="en-US" altLang="en-US" sz="2400"/>
              <a:t>Tổng hợp và phân loại các vấn đề phát hiện được.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indent="457200"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10317480" y="391795"/>
            <a:ext cx="10317480" cy="2399665"/>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
        <p:nvSpPr>
          <p:cNvPr id="8" name="Text Box 7"/>
          <p:cNvSpPr txBox="1"/>
          <p:nvPr/>
        </p:nvSpPr>
        <p:spPr>
          <a:xfrm>
            <a:off x="438785" y="224790"/>
            <a:ext cx="10317480" cy="1938020"/>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Trải Nghiệm Người Dùng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Khảo sát  nhanh người dùng: Một khảo sát đã được thực hiện với người dùng để đánh giá mức độ hài lòng về các tính năng của ứng dụng, từ giao diện người dùng cho đến hiệu năng của hệ thống. </a:t>
            </a:r>
            <a:endParaRPr sz="2000" b="0">
              <a:latin typeface="Times New Roman" panose="02020603050405020304"/>
              <a:ea typeface="Times New Roman" panose="02020603050405020304"/>
            </a:endParaRPr>
          </a:p>
        </p:txBody>
      </p:sp>
      <p:pic>
        <p:nvPicPr>
          <p:cNvPr id="9" name="Picture -2147482613"/>
          <p:cNvPicPr>
            <a:picLocks noChangeAspect="1"/>
          </p:cNvPicPr>
          <p:nvPr/>
        </p:nvPicPr>
        <p:blipFill>
          <a:blip r:embed="rId1"/>
          <a:stretch>
            <a:fillRect/>
          </a:stretch>
        </p:blipFill>
        <p:spPr>
          <a:xfrm>
            <a:off x="-11849735" y="2340293"/>
            <a:ext cx="5429250" cy="3114675"/>
          </a:xfrm>
          <a:prstGeom prst="rect">
            <a:avLst/>
          </a:prstGeom>
          <a:noFill/>
          <a:ln w="9525">
            <a:noFill/>
          </a:ln>
        </p:spPr>
      </p:pic>
      <p:pic>
        <p:nvPicPr>
          <p:cNvPr id="10" name="Picture -2147482612"/>
          <p:cNvPicPr>
            <a:picLocks noChangeAspect="1"/>
          </p:cNvPicPr>
          <p:nvPr/>
        </p:nvPicPr>
        <p:blipFill>
          <a:blip r:embed="rId2"/>
          <a:stretch>
            <a:fillRect/>
          </a:stretch>
        </p:blipFill>
        <p:spPr>
          <a:xfrm>
            <a:off x="12950190" y="1523365"/>
            <a:ext cx="4561205" cy="4773295"/>
          </a:xfrm>
          <a:prstGeom prst="rect">
            <a:avLst/>
          </a:prstGeom>
          <a:noFill/>
          <a:ln w="9525">
            <a:noFill/>
          </a:ln>
        </p:spPr>
      </p:pic>
      <p:sp>
        <p:nvSpPr>
          <p:cNvPr id="15" name="Text Box 14"/>
          <p:cNvSpPr txBox="1"/>
          <p:nvPr/>
        </p:nvSpPr>
        <p:spPr>
          <a:xfrm>
            <a:off x="556895" y="2778760"/>
            <a:ext cx="10195560" cy="1938020"/>
          </a:xfrm>
          <a:prstGeom prst="rect">
            <a:avLst/>
          </a:prstGeom>
        </p:spPr>
        <p:txBody>
          <a:bodyPr wrap="square">
            <a:spAutoFit/>
          </a:bodyPr>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Mức độ hài lòng:85% người dùng cảm thấy hài lòng với tính năng đặt xe và đặt đồ ăn, đặc biệt nhấn mạnh khả năng theo dõi trạng thái giao hàng và thời gian dự kiến là yếu tố tích cực nhất.cho thấy đa số người dùng cảm thấy hài lòng với tính năng đặt xe và đặt đồ ăn, đặc biệt là khả năng theo dõi trạng thái giao hàng và thời gian dự kiến.</a:t>
            </a:r>
            <a:endParaRPr sz="2000" b="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Đối với người dùng:</a:t>
            </a:r>
            <a:endParaRPr lang="en-US" altLang="en-US" sz="2400" b="1"/>
          </a:p>
          <a:p>
            <a:r>
              <a:rPr lang="en-US" altLang="en-US" sz="2400" b="1"/>
              <a:t>Giảm thiểu lỗi và tăng sự thoải mái.</a:t>
            </a:r>
            <a:endParaRPr lang="en-US" altLang="en-US" sz="2400" b="1"/>
          </a:p>
          <a:p>
            <a:r>
              <a:rPr lang="en-US" altLang="en-US" sz="2400" b="1"/>
              <a:t>Tăng khả năng tiếp cận, đặc biệt đối với người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Đối với doanh nghiệp:</a:t>
            </a:r>
            <a:endParaRPr lang="en-US" altLang="en-US" sz="2400" b="1"/>
          </a:p>
          <a:p>
            <a:r>
              <a:rPr lang="en-US" altLang="en-US" sz="2400" b="1"/>
              <a:t>Tăng tỷ lệ hoàn tất giao dịch và doanh thu.</a:t>
            </a:r>
            <a:endParaRPr lang="en-US" altLang="en-US" sz="2400" b="1"/>
          </a:p>
          <a:p>
            <a:r>
              <a:rPr lang="en-US" altLang="en-US" sz="2400" b="1"/>
              <a:t>Xây dựng thương hiệu mạnh và sự tin tưởng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phương pháp chính được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để kiểm tra tổng quan hệ thống và phát hiện các vấn đề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đánh giá độc lập giao diện ứng dụng.</a:t>
            </a:r>
            <a:endParaRPr lang="en-US" altLang="en-US" sz="2400"/>
          </a:p>
          <a:p>
            <a:r>
              <a:rPr lang="en-US" altLang="en-US" sz="2400"/>
              <a:t>Tổng hợp và phân loại các vấn đề phát hiện được.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indent="457200"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10317480" y="391795"/>
            <a:ext cx="10317480" cy="2399665"/>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
        <p:nvSpPr>
          <p:cNvPr id="8" name="Text Box 7"/>
          <p:cNvSpPr txBox="1"/>
          <p:nvPr/>
        </p:nvSpPr>
        <p:spPr>
          <a:xfrm>
            <a:off x="438785" y="224790"/>
            <a:ext cx="10317480" cy="1938020"/>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Trải Nghiệm Người Dùng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Khảo sát  nhanh người dùng: Một khảo sát đã được thực hiện với người dùng để đánh giá mức độ hài lòng về các tính năng của ứng dụng, từ giao diện người dùng cho đến hiệu năng của hệ thống. </a:t>
            </a:r>
            <a:endParaRPr sz="2000" b="0">
              <a:latin typeface="Times New Roman" panose="02020603050405020304"/>
              <a:ea typeface="Times New Roman" panose="02020603050405020304"/>
            </a:endParaRPr>
          </a:p>
        </p:txBody>
      </p:sp>
      <p:pic>
        <p:nvPicPr>
          <p:cNvPr id="9" name="Picture -2147482613"/>
          <p:cNvPicPr>
            <a:picLocks noChangeAspect="1"/>
          </p:cNvPicPr>
          <p:nvPr/>
        </p:nvPicPr>
        <p:blipFill>
          <a:blip r:embed="rId1"/>
          <a:stretch>
            <a:fillRect/>
          </a:stretch>
        </p:blipFill>
        <p:spPr>
          <a:xfrm>
            <a:off x="-11849735" y="2340293"/>
            <a:ext cx="5429250" cy="3114675"/>
          </a:xfrm>
          <a:prstGeom prst="rect">
            <a:avLst/>
          </a:prstGeom>
          <a:noFill/>
          <a:ln w="9525">
            <a:noFill/>
          </a:ln>
        </p:spPr>
      </p:pic>
      <p:pic>
        <p:nvPicPr>
          <p:cNvPr id="10" name="Picture -2147482612"/>
          <p:cNvPicPr>
            <a:picLocks noChangeAspect="1"/>
          </p:cNvPicPr>
          <p:nvPr/>
        </p:nvPicPr>
        <p:blipFill>
          <a:blip r:embed="rId2"/>
          <a:stretch>
            <a:fillRect/>
          </a:stretch>
        </p:blipFill>
        <p:spPr>
          <a:xfrm>
            <a:off x="12950190" y="1523365"/>
            <a:ext cx="4561205" cy="4773295"/>
          </a:xfrm>
          <a:prstGeom prst="rect">
            <a:avLst/>
          </a:prstGeom>
          <a:noFill/>
          <a:ln w="9525">
            <a:noFill/>
          </a:ln>
        </p:spPr>
      </p:pic>
      <p:sp>
        <p:nvSpPr>
          <p:cNvPr id="15" name="Text Box 14"/>
          <p:cNvSpPr txBox="1"/>
          <p:nvPr/>
        </p:nvSpPr>
        <p:spPr>
          <a:xfrm>
            <a:off x="556895" y="2778760"/>
            <a:ext cx="10195560" cy="1938020"/>
          </a:xfrm>
          <a:prstGeom prst="rect">
            <a:avLst/>
          </a:prstGeom>
        </p:spPr>
        <p:txBody>
          <a:bodyPr wrap="square">
            <a:spAutoFit/>
          </a:bodyPr>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Mức độ hài lòng:85% người dùng cảm thấy hài lòng với tính năng đặt xe và đặt đồ ăn, đặc biệt nhấn mạnh khả năng theo dõi trạng thái giao hàng và thời gian dự kiến là yếu tố tích cực nhất.cho thấy đa số người dùng cảm thấy hài lòng với tính năng đặt xe và đặt đồ ăn, đặc biệt là khả năng theo dõi trạng thái giao hàng và thời gian dự kiến.</a:t>
            </a:r>
            <a:endParaRPr sz="2000" b="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Đối với người dùng:</a:t>
            </a:r>
            <a:endParaRPr lang="en-US" altLang="en-US" sz="2400" b="1"/>
          </a:p>
          <a:p>
            <a:r>
              <a:rPr lang="en-US" altLang="en-US" sz="2400" b="1"/>
              <a:t>Giảm thiểu lỗi và tăng sự thoải mái.</a:t>
            </a:r>
            <a:endParaRPr lang="en-US" altLang="en-US" sz="2400" b="1"/>
          </a:p>
          <a:p>
            <a:r>
              <a:rPr lang="en-US" altLang="en-US" sz="2400" b="1"/>
              <a:t>Tăng khả năng tiếp cận, đặc biệt đối với người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Đối với doanh nghiệp:</a:t>
            </a:r>
            <a:endParaRPr lang="en-US" altLang="en-US" sz="2400" b="1"/>
          </a:p>
          <a:p>
            <a:r>
              <a:rPr lang="en-US" altLang="en-US" sz="2400" b="1"/>
              <a:t>Tăng tỷ lệ hoàn tất giao dịch và doanh thu.</a:t>
            </a:r>
            <a:endParaRPr lang="en-US" altLang="en-US" sz="2400" b="1"/>
          </a:p>
          <a:p>
            <a:r>
              <a:rPr lang="en-US" altLang="en-US" sz="2400" b="1"/>
              <a:t>Xây dựng thương hiệu mạnh và sự tin tưởng của khách hàng.</a:t>
            </a:r>
            <a:endParaRPr lang="en-US" altLang="en-US" sz="2400" b="1"/>
          </a:p>
        </p:txBody>
      </p:sp>
      <p:sp>
        <p:nvSpPr>
          <p:cNvPr id="2" name="Text Box 1"/>
          <p:cNvSpPr txBox="1"/>
          <p:nvPr/>
        </p:nvSpPr>
        <p:spPr>
          <a:xfrm>
            <a:off x="-11165205" y="344805"/>
            <a:ext cx="11165205" cy="829945"/>
          </a:xfrm>
          <a:prstGeom prst="rect">
            <a:avLst/>
          </a:prstGeom>
          <a:noFill/>
        </p:spPr>
        <p:txBody>
          <a:bodyPr wrap="square" rtlCol="0">
            <a:spAutoFit/>
          </a:bodyPr>
          <a:p>
            <a:r>
              <a:rPr lang="en-US" altLang="en-US" sz="2400"/>
              <a:t>Hai phương pháp chính được áp dụng trong nghiên cứu này là Heuristic Evaluation và Cognitive Walkthrough</a:t>
            </a:r>
            <a:endParaRPr lang="en-US" altLang="en-US" sz="2400"/>
          </a:p>
        </p:txBody>
      </p:sp>
      <p:sp>
        <p:nvSpPr>
          <p:cNvPr id="3" name="Text Box 2"/>
          <p:cNvSpPr txBox="1"/>
          <p:nvPr/>
        </p:nvSpPr>
        <p:spPr>
          <a:xfrm>
            <a:off x="-4064000" y="1449705"/>
            <a:ext cx="4064000" cy="1469390"/>
          </a:xfrm>
          <a:prstGeom prst="rect">
            <a:avLst/>
          </a:prstGeom>
          <a:noFill/>
        </p:spPr>
        <p:txBody>
          <a:bodyPr wrap="square" rtlCol="0">
            <a:noAutofit/>
          </a:bodyPr>
          <a:p>
            <a:r>
              <a:rPr lang="en-US" altLang="en-US" sz="2400"/>
              <a:t>Heuristic Evaluation: Phù hợp để kiểm tra tổng quan hệ thống và phát hiện các vấn đề thiết kế phổ biến.</a:t>
            </a:r>
            <a:endParaRPr lang="en-US" altLang="en-US" sz="2400"/>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5" name="Text Box 4"/>
          <p:cNvSpPr txBox="1"/>
          <p:nvPr/>
        </p:nvSpPr>
        <p:spPr>
          <a:xfrm>
            <a:off x="-4159250" y="3194050"/>
            <a:ext cx="4064000" cy="2676525"/>
          </a:xfrm>
          <a:prstGeom prst="rect">
            <a:avLst/>
          </a:prstGeom>
          <a:noFill/>
        </p:spPr>
        <p:txBody>
          <a:bodyPr wrap="square" rtlCol="0">
            <a:spAutoFit/>
          </a:bodyPr>
          <a:p>
            <a:r>
              <a:rPr lang="en-US" altLang="en-US" sz="2400"/>
              <a:t>Xây dựng danh sách các nguyên tắc heuristic (10 nguyên tắc của Jakob Nielsen).</a:t>
            </a:r>
            <a:endParaRPr lang="en-US" altLang="en-US" sz="2400"/>
          </a:p>
          <a:p>
            <a:r>
              <a:rPr lang="en-US" altLang="en-US" sz="2400"/>
              <a:t>Các chuyên gia tiến hành đánh giá độc lập giao diện ứng dụng.</a:t>
            </a:r>
            <a:endParaRPr lang="en-US" altLang="en-US" sz="2400"/>
          </a:p>
          <a:p>
            <a:r>
              <a:rPr lang="en-US" altLang="en-US" sz="2400"/>
              <a:t>Tổng hợp và phân loại các vấn đề phát hiện được.</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sp>
        <p:nvSpPr>
          <p:cNvPr id="23" name="Text Box 22"/>
          <p:cNvSpPr txBox="1"/>
          <p:nvPr/>
        </p:nvSpPr>
        <p:spPr>
          <a:xfrm>
            <a:off x="-5080000" y="231458"/>
            <a:ext cx="5080000" cy="460375"/>
          </a:xfrm>
          <a:prstGeom prst="rect">
            <a:avLst/>
          </a:prstGeom>
        </p:spPr>
        <p:txBody>
          <a:bodyPr>
            <a:spAutoFit/>
          </a:bodyPr>
          <a:p>
            <a:pPr indent="0" defTabSz="266700">
              <a:spcBef>
                <a:spcPct val="0"/>
              </a:spcBef>
              <a:spcAft>
                <a:spcPct val="0"/>
              </a:spcAft>
            </a:pPr>
            <a:r>
              <a:rPr sz="2400" b="1">
                <a:latin typeface="Times New Roman" panose="02020603050405020304"/>
                <a:ea typeface="Times New Roman" panose="02020603050405020304"/>
              </a:rPr>
              <a:t>Các bước nghiên cứu chi tiết</a:t>
            </a:r>
            <a:endParaRPr sz="2400" b="1">
              <a:latin typeface="Times New Roman" panose="02020603050405020304"/>
              <a:ea typeface="Times New Roman" panose="02020603050405020304"/>
            </a:endParaRPr>
          </a:p>
        </p:txBody>
      </p:sp>
      <p:sp>
        <p:nvSpPr>
          <p:cNvPr id="18" name="Text Box 17"/>
          <p:cNvSpPr txBox="1"/>
          <p:nvPr/>
        </p:nvSpPr>
        <p:spPr>
          <a:xfrm>
            <a:off x="-5276850" y="89757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Nghiên cứu lý thuyết </a:t>
            </a:r>
            <a:endParaRPr sz="2000" b="1">
              <a:latin typeface="Times New Roman" panose="02020603050405020304"/>
              <a:ea typeface="Times New Roman" panose="02020603050405020304"/>
            </a:endParaRPr>
          </a:p>
        </p:txBody>
      </p:sp>
      <p:sp>
        <p:nvSpPr>
          <p:cNvPr id="19" name="Text Box 18"/>
          <p:cNvSpPr txBox="1"/>
          <p:nvPr/>
        </p:nvSpPr>
        <p:spPr>
          <a:xfrm>
            <a:off x="-9633585" y="1523365"/>
            <a:ext cx="9538335" cy="101473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Tiến hành nghiên cứu các lý thuyết về tính khả dụng (usability) và các nguyên tắc thiết kế giao diện người dùng (UI), bao gồm các phương pháp đánh giá phổ biến như Heuristic Evaluation và Cognitive Walkthrough. </a:t>
            </a:r>
            <a:endParaRPr sz="2000">
              <a:latin typeface="Times New Roman" panose="02020603050405020304"/>
              <a:ea typeface="Times New Roman" panose="02020603050405020304"/>
            </a:endParaRPr>
          </a:p>
        </p:txBody>
      </p:sp>
      <p:sp>
        <p:nvSpPr>
          <p:cNvPr id="20" name="Text Box 19"/>
          <p:cNvSpPr txBox="1"/>
          <p:nvPr/>
        </p:nvSpPr>
        <p:spPr>
          <a:xfrm>
            <a:off x="-5080000" y="958533"/>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Lựa chọn phương pháp</a:t>
            </a:r>
            <a:endParaRPr sz="2000" b="1">
              <a:latin typeface="Times New Roman" panose="02020603050405020304"/>
              <a:ea typeface="Times New Roman" panose="02020603050405020304"/>
            </a:endParaRPr>
          </a:p>
        </p:txBody>
      </p:sp>
      <p:sp>
        <p:nvSpPr>
          <p:cNvPr id="21" name="Text Box 20"/>
          <p:cNvSpPr txBox="1"/>
          <p:nvPr/>
        </p:nvSpPr>
        <p:spPr>
          <a:xfrm>
            <a:off x="-11098530" y="1449705"/>
            <a:ext cx="11003280" cy="1014730"/>
          </a:xfrm>
          <a:prstGeom prst="rect">
            <a:avLst/>
          </a:prstGeom>
        </p:spPr>
        <p:txBody>
          <a:bodyPr wrap="square">
            <a:spAutoFit/>
          </a:bodyPr>
          <a:p>
            <a:pPr indent="457200" defTabSz="266700">
              <a:lnSpc>
                <a:spcPct val="150000"/>
              </a:lnSpc>
              <a:spcBef>
                <a:spcPts val="600"/>
              </a:spcBef>
              <a:spcAft>
                <a:spcPts val="600"/>
              </a:spcAft>
            </a:pPr>
            <a:r>
              <a:rPr lang="vi-VN" sz="2000">
                <a:latin typeface="Times New Roman" panose="02020603050405020304"/>
                <a:ea typeface="Times New Roman" panose="02020603050405020304"/>
              </a:rPr>
              <a:t>Ch</a:t>
            </a:r>
            <a:r>
              <a:rPr sz="2000">
                <a:latin typeface="Times New Roman" panose="02020603050405020304"/>
                <a:ea typeface="Times New Roman" panose="02020603050405020304"/>
              </a:rPr>
              <a:t>ọn Heuristic Evaluation là phương pháp chính để đánh giá tính khả dụng của ứng dụng Grab. Đây là phương pháp nhanh chóng, dễ thực hiện và hiệu quả trong việc phát hiện các lỗi giao diện người dùng</a:t>
            </a:r>
            <a:endParaRPr sz="2000">
              <a:latin typeface="Times New Roman" panose="02020603050405020304"/>
              <a:ea typeface="Times New Roman" panose="02020603050405020304"/>
            </a:endParaRPr>
          </a:p>
        </p:txBody>
      </p:sp>
      <p:sp>
        <p:nvSpPr>
          <p:cNvPr id="24" name="Text Box 23"/>
          <p:cNvSpPr txBox="1"/>
          <p:nvPr/>
        </p:nvSpPr>
        <p:spPr>
          <a:xfrm>
            <a:off x="-5276850" y="950913"/>
            <a:ext cx="5080000" cy="553085"/>
          </a:xfrm>
          <a:prstGeom prst="rect">
            <a:avLst/>
          </a:prstGeom>
        </p:spPr>
        <p:txBody>
          <a:bodyPr>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Chuẩn bị đánh giá</a:t>
            </a:r>
            <a:endParaRPr sz="2000" b="1">
              <a:latin typeface="Times New Roman" panose="02020603050405020304"/>
              <a:ea typeface="Times New Roman" panose="02020603050405020304"/>
            </a:endParaRPr>
          </a:p>
        </p:txBody>
      </p:sp>
      <p:sp>
        <p:nvSpPr>
          <p:cNvPr id="25" name="Text Box 24"/>
          <p:cNvSpPr txBox="1"/>
          <p:nvPr/>
        </p:nvSpPr>
        <p:spPr>
          <a:xfrm>
            <a:off x="-10770870" y="1622425"/>
            <a:ext cx="10675620" cy="2091690"/>
          </a:xfrm>
          <a:prstGeom prst="rect">
            <a:avLst/>
          </a:prstGeom>
        </p:spPr>
        <p:txBody>
          <a:bodyPr wrap="square">
            <a:spAutoFit/>
          </a:bodyPr>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Xác định chuyên gia: Chuyên gia tham gia đánh giá phải có kinh nghiệm về thiết kế giao diện người dùng (UI), kiến thức về các nguyên tắc khả dụng và kinh nghiệm sử dụng ứng dụng di động..</a:t>
            </a:r>
            <a:endParaRPr sz="2000">
              <a:latin typeface="Times New Roman" panose="02020603050405020304"/>
              <a:ea typeface="Times New Roman" panose="02020603050405020304"/>
            </a:endParaRPr>
          </a:p>
          <a:p>
            <a:pPr indent="457200" algn="just" defTabSz="266700">
              <a:lnSpc>
                <a:spcPct val="150000"/>
              </a:lnSpc>
              <a:spcBef>
                <a:spcPts val="600"/>
              </a:spcBef>
              <a:spcAft>
                <a:spcPts val="600"/>
              </a:spcAft>
            </a:pPr>
            <a:r>
              <a:rPr sz="2000">
                <a:latin typeface="Times New Roman" panose="02020603050405020304"/>
                <a:ea typeface="Times New Roman" panose="02020603050405020304"/>
              </a:rPr>
              <a:t>Chuẩn bị danh sách kiểm tra : Danh sách kiểm tra được xây dựng từ các nguyên tắc Heuristic của Jakob Nielsen Các câu hỏi sẽ được sử dụng để đánh giá các bước thực hiện của người dùng.</a:t>
            </a:r>
            <a:endParaRPr sz="2000">
              <a:latin typeface="Times New Roman" panose="02020603050405020304"/>
              <a:ea typeface="Times New Roman" panose="02020603050405020304"/>
            </a:endParaRPr>
          </a:p>
        </p:txBody>
      </p:sp>
      <p:sp>
        <p:nvSpPr>
          <p:cNvPr id="22" name="Text Box 21"/>
          <p:cNvSpPr txBox="1"/>
          <p:nvPr/>
        </p:nvSpPr>
        <p:spPr>
          <a:xfrm>
            <a:off x="-5175250" y="91344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Thực hiện đánh giá</a:t>
            </a:r>
            <a:endParaRPr sz="2000" b="1">
              <a:latin typeface="Times New Roman" panose="02020603050405020304"/>
              <a:ea typeface="Times New Roman" panose="02020603050405020304"/>
            </a:endParaRPr>
          </a:p>
        </p:txBody>
      </p:sp>
      <p:sp>
        <p:nvSpPr>
          <p:cNvPr id="26" name="Text Box 25"/>
          <p:cNvSpPr txBox="1"/>
          <p:nvPr/>
        </p:nvSpPr>
        <p:spPr>
          <a:xfrm>
            <a:off x="-10541635" y="1687830"/>
            <a:ext cx="10541635" cy="1322070"/>
          </a:xfrm>
          <a:prstGeom prst="rect">
            <a:avLst/>
          </a:prstGeom>
        </p:spPr>
        <p:txBody>
          <a:bodyPr wrap="square">
            <a:spAutoFit/>
          </a:bodyPr>
          <a:p>
            <a:pPr indent="457200" defTabSz="266700">
              <a:spcBef>
                <a:spcPct val="0"/>
              </a:spcBef>
              <a:spcAft>
                <a:spcPct val="0"/>
              </a:spcAft>
            </a:pPr>
            <a:r>
              <a:rPr sz="2000">
                <a:latin typeface="Times New Roman" panose="02020603050405020304"/>
                <a:ea typeface="Times New Roman" panose="02020603050405020304"/>
              </a:rPr>
              <a:t>Thực hiện Heuristic Evaluation: Các chuyên gia thực hiện đánh giá độc lập theo danh sách kiểm tra  được xây dựng từ 10 nguyên tắc Heuristic của Jakob Nielsen. Trong giai đoạn này, bao gồm sự rõ ràng, tính khả dụng, tính nhất quán, khả năng nhận diện lỗi , các nguyên tắc thiết kế của giao diện và chức năng ứng dụng Grab, từ đó phát hiện các vấn đề khả dụng,</a:t>
            </a:r>
            <a:endParaRPr sz="2000">
              <a:latin typeface="Times New Roman" panose="02020603050405020304"/>
              <a:ea typeface="Times New Roman" panose="02020603050405020304"/>
            </a:endParaRPr>
          </a:p>
        </p:txBody>
      </p:sp>
      <p:sp>
        <p:nvSpPr>
          <p:cNvPr id="27" name="Text Box 26"/>
          <p:cNvSpPr txBox="1"/>
          <p:nvPr/>
        </p:nvSpPr>
        <p:spPr>
          <a:xfrm>
            <a:off x="-10770870" y="3228340"/>
            <a:ext cx="10371455" cy="1630045"/>
          </a:xfrm>
          <a:prstGeom prst="rect">
            <a:avLst/>
          </a:prstGeom>
        </p:spPr>
        <p:txBody>
          <a:bodyPr wrap="square">
            <a:spAutoFit/>
          </a:bodyPr>
          <a:p>
            <a:pPr indent="0" algn="just" defTabSz="266700">
              <a:lnSpc>
                <a:spcPct val="150000"/>
              </a:lnSpc>
              <a:spcBef>
                <a:spcPts val="600"/>
              </a:spcBef>
              <a:spcAft>
                <a:spcPts val="600"/>
              </a:spcAft>
            </a:pPr>
            <a:r>
              <a:rPr sz="2000" b="1">
                <a:latin typeface="Times New Roman" panose="02020603050405020304"/>
                <a:ea typeface="Times New Roman" panose="02020603050405020304"/>
              </a:rPr>
              <a:t> </a:t>
            </a:r>
            <a:r>
              <a:rPr sz="2000" b="1">
                <a:latin typeface="Times New Roman" panose="02020603050405020304"/>
                <a:ea typeface="SimSun" panose="02010600030101010101" pitchFamily="2" charset="-122"/>
              </a:rPr>
              <a:t>Phân tích kết quả và đề xuất cải tiến</a:t>
            </a:r>
            <a:endParaRPr sz="2000" b="1">
              <a:latin typeface="Times New Roman" panose="02020603050405020304"/>
              <a:ea typeface="SimSun" panose="02010600030101010101" pitchFamily="2" charset="-122"/>
            </a:endParaRPr>
          </a:p>
          <a:p>
            <a:pPr indent="457200" algn="just" defTabSz="266700">
              <a:lnSpc>
                <a:spcPct val="150000"/>
              </a:lnSpc>
              <a:spcBef>
                <a:spcPts val="600"/>
              </a:spcBef>
              <a:spcAft>
                <a:spcPts val="600"/>
              </a:spcAft>
            </a:pPr>
            <a:r>
              <a:rPr sz="2000">
                <a:latin typeface="Times New Roman" panose="02020603050405020304"/>
                <a:ea typeface="SimSun" panose="02010600030101010101" pitchFamily="2" charset="-122"/>
              </a:rPr>
              <a:t>Dựa trên kết quả từ đánh giá Heuristic Evaluation, các vấn đề về giao diện và tính khả dụng sẽ được phân tích, và các giải pháp cải tiến sẽ được đề xuất.</a:t>
            </a:r>
            <a:endParaRPr sz="2000">
              <a:latin typeface="Times New Roman" panose="02020603050405020304"/>
              <a:ea typeface="SimSun" panose="02010600030101010101" pitchFamily="2" charset="-122"/>
            </a:endParaRPr>
          </a:p>
        </p:txBody>
      </p:sp>
      <p:sp>
        <p:nvSpPr>
          <p:cNvPr id="28" name="Text Box 27"/>
          <p:cNvSpPr txBox="1"/>
          <p:nvPr/>
        </p:nvSpPr>
        <p:spPr>
          <a:xfrm>
            <a:off x="-10317480" y="391795"/>
            <a:ext cx="10317480" cy="2399665"/>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 Hiệu Năng Của Ứng Dụng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về hiệu năng của hệ thống được đánh giá dựa trên:</a:t>
            </a:r>
            <a:endParaRPr sz="2000" b="0">
              <a:latin typeface="Times New Roman" panose="02020603050405020304"/>
              <a:ea typeface="Times New Roman" panose="02020603050405020304"/>
            </a:endParaRPr>
          </a:p>
          <a:p>
            <a:pPr indent="0" algn="just" defTabSz="266700">
              <a:lnSpc>
                <a:spcPct val="150000"/>
              </a:lnSpc>
              <a:spcBef>
                <a:spcPct val="0"/>
              </a:spcBef>
              <a:spcAft>
                <a:spcPct val="0"/>
              </a:spcAft>
            </a:pPr>
            <a:r>
              <a:rPr sz="2000" b="0">
                <a:latin typeface="Times New Roman" panose="02020603050405020304"/>
                <a:ea typeface="Times New Roman" panose="02020603050405020304"/>
              </a:rPr>
              <a:t>Tốc độ xử lý: Ứng dụng đã được tối ưu hóa về tốc độ tải trang và xử lý dữ liệu, đặc biệt trong các tình huống mạng yếu. Các tính năng như tìm kiếm địa chỉ, xác nhận thanh toán, và cập nhật trạng thái đơn hàng đều diễn ra nhanh chóng và mượt mà.</a:t>
            </a:r>
            <a:endParaRPr sz="2000" b="0">
              <a:latin typeface="Times New Roman" panose="02020603050405020304"/>
              <a:ea typeface="Times New Roman" panose="02020603050405020304"/>
            </a:endParaRPr>
          </a:p>
        </p:txBody>
      </p:sp>
      <p:sp>
        <p:nvSpPr>
          <p:cNvPr id="8" name="Text Box 7"/>
          <p:cNvSpPr txBox="1"/>
          <p:nvPr/>
        </p:nvSpPr>
        <p:spPr>
          <a:xfrm>
            <a:off x="-10412730" y="224790"/>
            <a:ext cx="10317480" cy="1938020"/>
          </a:xfrm>
          <a:prstGeom prst="rect">
            <a:avLst/>
          </a:prstGeom>
        </p:spPr>
        <p:txBody>
          <a:bodyPr wrap="square">
            <a:spAutoFit/>
          </a:bodyPr>
          <a:p>
            <a:pPr indent="0" algn="just" defTabSz="266700">
              <a:lnSpc>
                <a:spcPct val="150000"/>
              </a:lnSpc>
              <a:spcBef>
                <a:spcPct val="0"/>
              </a:spcBef>
              <a:spcAft>
                <a:spcPct val="0"/>
              </a:spcAft>
            </a:pPr>
            <a:r>
              <a:rPr sz="2000" b="1">
                <a:latin typeface="Times New Roman" panose="02020603050405020304"/>
                <a:ea typeface="Times New Roman" panose="02020603050405020304"/>
              </a:rPr>
              <a:t>Trải Nghiệm Người Dùng</a:t>
            </a:r>
            <a:endParaRPr sz="2000" b="1">
              <a:latin typeface="Times New Roman" panose="02020603050405020304"/>
              <a:ea typeface="Times New Roman" panose="02020603050405020304"/>
            </a:endParaRPr>
          </a:p>
          <a:p>
            <a:pPr indent="457200" algn="just" defTabSz="266700">
              <a:lnSpc>
                <a:spcPct val="150000"/>
              </a:lnSpc>
              <a:spcBef>
                <a:spcPct val="0"/>
              </a:spcBef>
              <a:spcAft>
                <a:spcPct val="0"/>
              </a:spcAft>
            </a:pPr>
            <a:r>
              <a:rPr sz="2000" b="0">
                <a:latin typeface="Times New Roman" panose="02020603050405020304"/>
                <a:ea typeface="Times New Roman" panose="02020603050405020304"/>
              </a:rPr>
              <a:t>Khảo sát  nhanh người dùng: Một khảo sát đã được thực hiện với người dùng để đánh giá mức độ hài lòng về các tính năng của ứng dụng, từ giao diện người dùng cho đến hiệu năng của hệ thống. </a:t>
            </a:r>
            <a:endParaRPr sz="2000" b="0">
              <a:latin typeface="Times New Roman" panose="02020603050405020304"/>
              <a:ea typeface="Times New Roman" panose="02020603050405020304"/>
            </a:endParaRPr>
          </a:p>
        </p:txBody>
      </p:sp>
      <p:pic>
        <p:nvPicPr>
          <p:cNvPr id="9" name="Picture -2147482613"/>
          <p:cNvPicPr>
            <a:picLocks noChangeAspect="1"/>
          </p:cNvPicPr>
          <p:nvPr/>
        </p:nvPicPr>
        <p:blipFill>
          <a:blip r:embed="rId1"/>
          <a:stretch>
            <a:fillRect/>
          </a:stretch>
        </p:blipFill>
        <p:spPr>
          <a:xfrm>
            <a:off x="-11849735" y="2340293"/>
            <a:ext cx="5429250" cy="3114675"/>
          </a:xfrm>
          <a:prstGeom prst="rect">
            <a:avLst/>
          </a:prstGeom>
          <a:noFill/>
          <a:ln w="9525">
            <a:noFill/>
          </a:ln>
        </p:spPr>
      </p:pic>
      <p:pic>
        <p:nvPicPr>
          <p:cNvPr id="10" name="Picture -2147482612"/>
          <p:cNvPicPr>
            <a:picLocks noChangeAspect="1"/>
          </p:cNvPicPr>
          <p:nvPr/>
        </p:nvPicPr>
        <p:blipFill>
          <a:blip r:embed="rId2"/>
          <a:stretch>
            <a:fillRect/>
          </a:stretch>
        </p:blipFill>
        <p:spPr>
          <a:xfrm>
            <a:off x="12950190" y="1523365"/>
            <a:ext cx="4561205" cy="4773295"/>
          </a:xfrm>
          <a:prstGeom prst="rect">
            <a:avLst/>
          </a:prstGeom>
          <a:noFill/>
          <a:ln w="9525">
            <a:noFill/>
          </a:ln>
        </p:spPr>
      </p:pic>
      <p:sp>
        <p:nvSpPr>
          <p:cNvPr id="15" name="Text Box 14"/>
          <p:cNvSpPr txBox="1"/>
          <p:nvPr/>
        </p:nvSpPr>
        <p:spPr>
          <a:xfrm>
            <a:off x="-10195560" y="2818130"/>
            <a:ext cx="10195560" cy="1938020"/>
          </a:xfrm>
          <a:prstGeom prst="rect">
            <a:avLst/>
          </a:prstGeom>
        </p:spPr>
        <p:txBody>
          <a:bodyPr wrap="square">
            <a:spAutoFit/>
          </a:bodyPr>
          <a:p>
            <a:pPr marL="0" indent="457200" algn="just" defTabSz="266700">
              <a:lnSpc>
                <a:spcPct val="150000"/>
              </a:lnSpc>
              <a:spcBef>
                <a:spcPct val="0"/>
              </a:spcBef>
              <a:spcAft>
                <a:spcPct val="0"/>
              </a:spcAft>
            </a:pPr>
            <a:r>
              <a:rPr sz="2000" b="0">
                <a:latin typeface="Times New Roman" panose="02020603050405020304"/>
                <a:ea typeface="Times New Roman" panose="02020603050405020304"/>
              </a:rPr>
              <a:t>Kết quả Mức độ hài lòng:85% người dùng cảm thấy hài lòng với tính năng đặt xe và đặt đồ ăn, đặc biệt nhấn mạnh khả năng theo dõi trạng thái giao hàng và thời gian dự kiến là yếu tố tích cực nhất.cho thấy đa số người dùng cảm thấy hài lòng với tính năng đặt xe và đặt đồ ăn, đặc biệt là khả năng theo dõi trạng thái giao hàng và thời gian dự kiến.</a:t>
            </a:r>
            <a:endParaRPr sz="2000" b="0">
              <a:latin typeface="Times New Roman" panose="02020603050405020304"/>
              <a:ea typeface="Times New Roman" panose="02020603050405020304"/>
            </a:endParaRPr>
          </a:p>
        </p:txBody>
      </p:sp>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3"/>
          <a:stretch>
            <a:fillRect/>
          </a:stretch>
        </p:blipFill>
        <p:spPr>
          <a:xfrm>
            <a:off x="339090" y="1560830"/>
            <a:ext cx="6143625" cy="36842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0" name="Picture 29"/>
          <p:cNvPicPr>
            <a:picLocks noChangeAspect="1"/>
          </p:cNvPicPr>
          <p:nvPr/>
        </p:nvPicPr>
        <p:blipFill>
          <a:blip r:embed="rId2"/>
          <a:stretch>
            <a:fillRect/>
          </a:stretch>
        </p:blipFill>
        <p:spPr>
          <a:xfrm>
            <a:off x="499745" y="1523365"/>
            <a:ext cx="8206105" cy="39160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2" name="Picture 1"/>
          <p:cNvPicPr>
            <a:picLocks noChangeAspect="1"/>
          </p:cNvPicPr>
          <p:nvPr/>
        </p:nvPicPr>
        <p:blipFill>
          <a:blip r:embed="rId2"/>
          <a:stretch>
            <a:fillRect/>
          </a:stretch>
        </p:blipFill>
        <p:spPr>
          <a:xfrm>
            <a:off x="431165" y="1400175"/>
            <a:ext cx="6877050" cy="4569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 name="Picture 2"/>
          <p:cNvPicPr>
            <a:picLocks noChangeAspect="1"/>
          </p:cNvPicPr>
          <p:nvPr/>
        </p:nvPicPr>
        <p:blipFill>
          <a:blip r:embed="rId2"/>
          <a:stretch>
            <a:fillRect/>
          </a:stretch>
        </p:blipFill>
        <p:spPr>
          <a:xfrm>
            <a:off x="164465" y="1365885"/>
            <a:ext cx="7059930" cy="44640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9729470"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786638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2" name="Text Box 1"/>
          <p:cNvSpPr txBox="1"/>
          <p:nvPr/>
        </p:nvSpPr>
        <p:spPr>
          <a:xfrm>
            <a:off x="18034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3" name="Text Box 2"/>
          <p:cNvSpPr txBox="1"/>
          <p:nvPr/>
        </p:nvSpPr>
        <p:spPr>
          <a:xfrm>
            <a:off x="257175"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
        <p:nvSpPr>
          <p:cNvPr id="5" name="Text Box 4"/>
          <p:cNvSpPr txBox="1"/>
          <p:nvPr/>
        </p:nvSpPr>
        <p:spPr>
          <a:xfrm>
            <a:off x="257175" y="2796540"/>
            <a:ext cx="5838825" cy="460375"/>
          </a:xfrm>
          <a:prstGeom prst="rect">
            <a:avLst/>
          </a:prstGeom>
          <a:noFill/>
        </p:spPr>
        <p:txBody>
          <a:bodyPr wrap="square" rtlCol="0">
            <a:spAutoFit/>
          </a:bodyPr>
          <a:p>
            <a:r>
              <a:rPr lang="en-US" altLang="en-US" sz="2400"/>
              <a:t>Các yếu tố chính của tính khả dụng bao gồm:</a:t>
            </a:r>
            <a:endParaRPr lang="en-US" altLang="en-US" sz="2400"/>
          </a:p>
        </p:txBody>
      </p:sp>
      <p:sp>
        <p:nvSpPr>
          <p:cNvPr id="8" name="Text Box 7"/>
          <p:cNvSpPr txBox="1"/>
          <p:nvPr/>
        </p:nvSpPr>
        <p:spPr>
          <a:xfrm>
            <a:off x="257175" y="3526790"/>
            <a:ext cx="9263380" cy="460375"/>
          </a:xfrm>
          <a:prstGeom prst="rect">
            <a:avLst/>
          </a:prstGeom>
          <a:noFill/>
        </p:spPr>
        <p:txBody>
          <a:bodyPr wrap="square" rtlCol="0">
            <a:spAutoFit/>
          </a:bodyPr>
          <a:p>
            <a:r>
              <a:rPr lang="en-US" altLang="en-US" sz="2400"/>
              <a:t>Hiệu quả (Effectiveness): Mức </a:t>
            </a:r>
            <a:r>
              <a:rPr lang="en-US" altLang="en-US" sz="2400"/>
              <a:t>đ</a:t>
            </a:r>
            <a:r>
              <a:rPr lang="en-US" altLang="en-US" sz="2400"/>
              <a:t>ộ hoàn thành nhiệm vụ của ng</a:t>
            </a:r>
            <a:r>
              <a:rPr lang="en-US" altLang="en-US" sz="2400"/>
              <a:t>ư</a:t>
            </a:r>
            <a:r>
              <a:rPr lang="en-US" altLang="en-US" sz="2400"/>
              <a:t>ời dùng.</a:t>
            </a:r>
            <a:endParaRPr lang="en-US" altLang="en-US" sz="2400"/>
          </a:p>
        </p:txBody>
      </p:sp>
      <p:sp>
        <p:nvSpPr>
          <p:cNvPr id="10" name="Text Box 9"/>
          <p:cNvSpPr txBox="1"/>
          <p:nvPr/>
        </p:nvSpPr>
        <p:spPr>
          <a:xfrm>
            <a:off x="12192000" y="4871720"/>
            <a:ext cx="11379200" cy="460375"/>
          </a:xfrm>
          <a:prstGeom prst="rect">
            <a:avLst/>
          </a:prstGeom>
          <a:noFill/>
        </p:spPr>
        <p:txBody>
          <a:bodyPr wrap="square" rtlCol="0">
            <a:spAutoFit/>
          </a:bodyPr>
          <a:p>
            <a:r>
              <a:rPr lang="en-US" altLang="en-US" sz="2400"/>
              <a:t>Sự hài lòng (Satisfaction): Cảm nhận tích cực của ng</a:t>
            </a:r>
            <a:r>
              <a:rPr lang="en-US" altLang="en-US" sz="2400"/>
              <a:t>ư</a:t>
            </a:r>
            <a:r>
              <a:rPr lang="en-US" altLang="en-US" sz="2400"/>
              <a:t>ời dùng khi sử dụng hệ thống.</a:t>
            </a:r>
            <a:endParaRPr lang="en-US" altLang="en-US" sz="2400"/>
          </a:p>
        </p:txBody>
      </p:sp>
      <p:sp>
        <p:nvSpPr>
          <p:cNvPr id="11" name="Text Box 10"/>
          <p:cNvSpPr txBox="1"/>
          <p:nvPr/>
        </p:nvSpPr>
        <p:spPr>
          <a:xfrm>
            <a:off x="12324080" y="4150360"/>
            <a:ext cx="11845925" cy="460375"/>
          </a:xfrm>
          <a:prstGeom prst="rect">
            <a:avLst/>
          </a:prstGeom>
          <a:noFill/>
        </p:spPr>
        <p:txBody>
          <a:bodyPr wrap="square" rtlCol="0">
            <a:spAutoFit/>
          </a:bodyPr>
          <a:p>
            <a:r>
              <a:rPr lang="en-US" altLang="en-US" sz="2400"/>
              <a:t>Hiệu suất (Efficiency): Nguồn lực (thời gian, công sức) cần thiết </a:t>
            </a:r>
            <a:r>
              <a:rPr lang="en-US" altLang="en-US" sz="2400"/>
              <a:t>đ</a:t>
            </a:r>
            <a:r>
              <a:rPr lang="en-US" altLang="en-US" sz="2400"/>
              <a:t>ể hoàn thành nhiệm vụ.</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pic>
        <p:nvPicPr>
          <p:cNvPr id="9" name="Picture 8"/>
          <p:cNvPicPr>
            <a:picLocks noChangeAspect="1"/>
          </p:cNvPicPr>
          <p:nvPr/>
        </p:nvPicPr>
        <p:blipFill>
          <a:blip r:embed="rId5"/>
          <a:stretch>
            <a:fillRect/>
          </a:stretch>
        </p:blipFill>
        <p:spPr>
          <a:xfrm>
            <a:off x="255270" y="1231265"/>
            <a:ext cx="6822440" cy="5065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16" name="Text Box 15"/>
          <p:cNvSpPr txBox="1"/>
          <p:nvPr/>
        </p:nvSpPr>
        <p:spPr>
          <a:xfrm>
            <a:off x="164465" y="621665"/>
            <a:ext cx="7371080" cy="553085"/>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Đánh giá dựa trên nguyên tắc và các chức năng có trong ứng dụng :</a:t>
            </a:r>
            <a:endParaRPr sz="2000">
              <a:latin typeface="Times New Roman" panose="02020603050405020304"/>
              <a:ea typeface="Times New Roman" panose="02020603050405020304"/>
            </a:endParaRPr>
          </a:p>
        </p:txBody>
      </p:sp>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pic>
        <p:nvPicPr>
          <p:cNvPr id="3" name="Picture 2"/>
          <p:cNvPicPr>
            <a:picLocks noChangeAspect="1"/>
          </p:cNvPicPr>
          <p:nvPr/>
        </p:nvPicPr>
        <p:blipFill>
          <a:blip r:embed="rId5"/>
          <a:stretch>
            <a:fillRect/>
          </a:stretch>
        </p:blipFill>
        <p:spPr>
          <a:xfrm>
            <a:off x="253365" y="1298575"/>
            <a:ext cx="7099300" cy="5019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64465" y="22256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Đề Xuất Cải Tiến Chi Tiết</a:t>
            </a:r>
            <a:endParaRPr sz="2000" b="1">
              <a:latin typeface="Times New Roman" panose="02020603050405020304"/>
              <a:ea typeface="Times New Roman" panose="02020603050405020304"/>
            </a:endParaRPr>
          </a:p>
        </p:txBody>
      </p:sp>
      <p:sp>
        <p:nvSpPr>
          <p:cNvPr id="11" name="Text Box 10"/>
          <p:cNvSpPr txBox="1"/>
          <p:nvPr/>
        </p:nvSpPr>
        <p:spPr>
          <a:xfrm>
            <a:off x="184785" y="887730"/>
            <a:ext cx="7619365" cy="5640070"/>
          </a:xfrm>
          <a:prstGeom prst="rect">
            <a:avLst/>
          </a:prstGeom>
        </p:spPr>
        <p:txBody>
          <a:bodyPr wrap="square">
            <a:noAutofit/>
          </a:bodyPr>
          <a:p>
            <a:pPr indent="0" algn="just" defTabSz="266700">
              <a:lnSpc>
                <a:spcPct val="150000"/>
              </a:lnSpc>
              <a:spcBef>
                <a:spcPct val="0"/>
              </a:spcBef>
              <a:spcAft>
                <a:spcPct val="0"/>
              </a:spcAft>
            </a:pPr>
            <a:r>
              <a:rPr b="1">
                <a:latin typeface="Times New Roman" panose="02020603050405020304"/>
                <a:ea typeface="Times New Roman" panose="02020603050405020304"/>
              </a:rPr>
              <a:t>Hiển Thị Trạng Thái Hệ Thống</a:t>
            </a:r>
            <a:endParaRPr b="1">
              <a:latin typeface="Times New Roman" panose="02020603050405020304"/>
              <a:ea typeface="Times New Roman" panose="02020603050405020304"/>
            </a:endParaRPr>
          </a:p>
          <a:p>
            <a:pPr indent="0" algn="just" defTabSz="266700">
              <a:lnSpc>
                <a:spcPct val="150000"/>
              </a:lnSpc>
              <a:spcBef>
                <a:spcPct val="0"/>
              </a:spcBef>
              <a:spcAft>
                <a:spcPct val="0"/>
              </a:spcAft>
            </a:pPr>
            <a:r>
              <a:rPr>
                <a:latin typeface="Times New Roman" panose="02020603050405020304"/>
                <a:ea typeface="Times New Roman" panose="02020603050405020304"/>
              </a:rPr>
              <a:t>Vấn đề:</a:t>
            </a:r>
            <a:endParaRPr>
              <a:latin typeface="Times New Roman" panose="02020603050405020304"/>
              <a:ea typeface="Times New Roman" panose="02020603050405020304"/>
            </a:endParaRPr>
          </a:p>
          <a:p>
            <a:pPr indent="0" algn="just" defTabSz="266700">
              <a:lnSpc>
                <a:spcPct val="150000"/>
              </a:lnSpc>
              <a:spcBef>
                <a:spcPct val="0"/>
              </a:spcBef>
              <a:spcAft>
                <a:spcPct val="0"/>
              </a:spcAft>
            </a:pPr>
            <a:r>
              <a:rPr>
                <a:latin typeface="Times New Roman" panose="02020603050405020304"/>
                <a:ea typeface="Times New Roman" panose="02020603050405020304"/>
              </a:rPr>
              <a:t>- Thời gian tải vị trí xe đôi khi chậm, không có thông báo rõ ràng về việc đang tải dữ liệu.</a:t>
            </a:r>
            <a:endParaRPr>
              <a:latin typeface="Times New Roman" panose="02020603050405020304"/>
              <a:ea typeface="Times New Roman" panose="02020603050405020304"/>
            </a:endParaRPr>
          </a:p>
          <a:p>
            <a:pPr indent="0" algn="just" defTabSz="266700">
              <a:lnSpc>
                <a:spcPct val="150000"/>
              </a:lnSpc>
              <a:spcBef>
                <a:spcPct val="0"/>
              </a:spcBef>
              <a:spcAft>
                <a:spcPct val="0"/>
              </a:spcAft>
            </a:pPr>
            <a:r>
              <a:rPr>
                <a:latin typeface="Times New Roman" panose="02020603050405020304"/>
                <a:ea typeface="Times New Roman" panose="02020603050405020304"/>
              </a:rPr>
              <a:t>- Thông báo về trạng thái đơn hàng đôi khi không đủ chi tiết </a:t>
            </a:r>
            <a:endParaRPr>
              <a:latin typeface="Times New Roman" panose="02020603050405020304"/>
              <a:ea typeface="Times New Roman" panose="02020603050405020304"/>
            </a:endParaRPr>
          </a:p>
          <a:p>
            <a:pPr indent="0" algn="just" defTabSz="266700">
              <a:lnSpc>
                <a:spcPct val="150000"/>
              </a:lnSpc>
              <a:spcBef>
                <a:spcPct val="0"/>
              </a:spcBef>
              <a:spcAft>
                <a:spcPct val="0"/>
              </a:spcAft>
            </a:pPr>
            <a:r>
              <a:rPr>
                <a:latin typeface="Times New Roman" panose="02020603050405020304"/>
                <a:ea typeface="Times New Roman" panose="02020603050405020304"/>
              </a:rPr>
              <a:t>Đề xuất:</a:t>
            </a:r>
            <a:endParaRPr>
              <a:latin typeface="Times New Roman" panose="02020603050405020304"/>
              <a:ea typeface="Times New Roman" panose="02020603050405020304"/>
            </a:endParaRPr>
          </a:p>
          <a:p>
            <a:pPr indent="0" algn="just" defTabSz="266700">
              <a:lnSpc>
                <a:spcPct val="150000"/>
              </a:lnSpc>
              <a:spcBef>
                <a:spcPct val="0"/>
              </a:spcBef>
              <a:spcAft>
                <a:spcPct val="0"/>
              </a:spcAft>
            </a:pPr>
            <a:r>
              <a:rPr>
                <a:latin typeface="Times New Roman" panose="02020603050405020304"/>
                <a:ea typeface="Times New Roman" panose="02020603050405020304"/>
              </a:rPr>
              <a:t>- Cải thiện tốc độ tải: Tối ưu hóa hệ thống để giảm thời gian tải vị trí xe, đặc biệt trong điều kiện mạng yếu.  </a:t>
            </a:r>
            <a:endParaRPr>
              <a:latin typeface="Times New Roman" panose="02020603050405020304"/>
              <a:ea typeface="Times New Roman" panose="02020603050405020304"/>
            </a:endParaRPr>
          </a:p>
          <a:p>
            <a:pPr marL="265430" indent="-265430" algn="just" defTabSz="266700">
              <a:lnSpc>
                <a:spcPct val="150000"/>
              </a:lnSpc>
              <a:spcBef>
                <a:spcPct val="0"/>
              </a:spcBef>
              <a:spcAft>
                <a:spcPct val="0"/>
              </a:spcAft>
            </a:pPr>
            <a:r>
              <a:rPr>
                <a:latin typeface="Wingdings" panose="05000000000000000000"/>
                <a:ea typeface="Times New Roman" panose="02020603050405020304"/>
              </a:rPr>
              <a:t>l </a:t>
            </a:r>
            <a:r>
              <a:rPr>
                <a:latin typeface="Times New Roman" panose="02020603050405020304"/>
                <a:ea typeface="Times New Roman" panose="02020603050405020304"/>
              </a:rPr>
              <a:t>Thông báo chi tiết: Cung cấp thông báo chi tiết về trạng thái đơn hàng </a:t>
            </a:r>
            <a:endParaRPr>
              <a:latin typeface="Times New Roman" panose="02020603050405020304"/>
              <a:ea typeface="Times New Roman" panose="02020603050405020304"/>
            </a:endParaRPr>
          </a:p>
          <a:p>
            <a:pPr marL="265430" indent="-265430" algn="just" defTabSz="266700">
              <a:lnSpc>
                <a:spcPct val="150000"/>
              </a:lnSpc>
              <a:spcBef>
                <a:spcPct val="0"/>
              </a:spcBef>
              <a:spcAft>
                <a:spcPct val="0"/>
              </a:spcAft>
            </a:pPr>
            <a:r>
              <a:rPr>
                <a:latin typeface="Wingdings" panose="05000000000000000000"/>
                <a:ea typeface="Times New Roman" panose="02020603050405020304"/>
              </a:rPr>
              <a:t>l </a:t>
            </a:r>
            <a:r>
              <a:rPr>
                <a:latin typeface="Times New Roman" panose="02020603050405020304"/>
                <a:ea typeface="Times New Roman" panose="02020603050405020304"/>
              </a:rPr>
              <a:t>Thông báo thời gian thực: Cập nhật trạng thái đơn hàng theo thời gian thực, giảm thiểu sự chờ đợi và lo lắng của người dùng..</a:t>
            </a:r>
            <a:endParaRPr>
              <a:latin typeface="Times New Roman" panose="02020603050405020304"/>
              <a:ea typeface="Times New Roman" panose="02020603050405020304"/>
            </a:endParaRPr>
          </a:p>
        </p:txBody>
      </p:sp>
      <p:pic>
        <p:nvPicPr>
          <p:cNvPr id="-2147482604" name="Picture -2147482605" descr="snapedit_1735434863738"/>
          <p:cNvPicPr>
            <a:picLocks noChangeAspect="1"/>
          </p:cNvPicPr>
          <p:nvPr/>
        </p:nvPicPr>
        <p:blipFill>
          <a:blip r:embed="rId5"/>
          <a:stretch>
            <a:fillRect/>
          </a:stretch>
        </p:blipFill>
        <p:spPr>
          <a:xfrm>
            <a:off x="8504555" y="1127125"/>
            <a:ext cx="2685415" cy="432943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64465" y="22256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Đề Xuất Cải Tiến Chi Tiết</a:t>
            </a:r>
            <a:endParaRPr sz="2000" b="1">
              <a:latin typeface="Times New Roman" panose="02020603050405020304"/>
              <a:ea typeface="Times New Roman" panose="02020603050405020304"/>
            </a:endParaRPr>
          </a:p>
        </p:txBody>
      </p:sp>
      <p:sp>
        <p:nvSpPr>
          <p:cNvPr id="8" name="Text Box 7"/>
          <p:cNvSpPr txBox="1"/>
          <p:nvPr/>
        </p:nvSpPr>
        <p:spPr>
          <a:xfrm>
            <a:off x="164465" y="886778"/>
            <a:ext cx="5080000" cy="2306955"/>
          </a:xfrm>
          <a:prstGeom prst="rect">
            <a:avLst/>
          </a:prstGeom>
        </p:spPr>
        <p:txBody>
          <a:bodyPr>
            <a:spAutoFit/>
          </a:bodyPr>
          <a:p>
            <a:pPr indent="0" algn="just" defTabSz="266700">
              <a:lnSpc>
                <a:spcPct val="150000"/>
              </a:lnSpc>
              <a:spcBef>
                <a:spcPct val="0"/>
              </a:spcBef>
              <a:spcAft>
                <a:spcPct val="0"/>
              </a:spcAft>
            </a:pPr>
            <a:r>
              <a:rPr sz="1600" b="1">
                <a:latin typeface="Times New Roman" panose="02020603050405020304"/>
                <a:ea typeface="Times New Roman" panose="02020603050405020304"/>
              </a:rPr>
              <a:t>Sự Tương Thích Giữa Hệ Thống và Thế Giới Thực</a:t>
            </a:r>
            <a:endParaRPr sz="1600" b="1">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Vấn đề:</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Một số thuật ngữ chuyên ngành về tài chính trong phần thanh toán, người dùng mới hoặc không quen thuộc với các khái niệm tài chính có thể cảm thấy bối rối hoặc không hiểu rõ lý do phát sinh các khoản phí.</a:t>
            </a:r>
            <a:endParaRPr sz="1600">
              <a:latin typeface="Times New Roman" panose="02020603050405020304"/>
              <a:ea typeface="Times New Roman" panose="02020603050405020304"/>
            </a:endParaRPr>
          </a:p>
        </p:txBody>
      </p:sp>
      <p:pic>
        <p:nvPicPr>
          <p:cNvPr id="-2147482591" name="Picture -2147482592" descr="Ảnh chụp màn hình 2025-01-01 210127"/>
          <p:cNvPicPr>
            <a:picLocks noChangeAspect="1"/>
          </p:cNvPicPr>
          <p:nvPr/>
        </p:nvPicPr>
        <p:blipFill>
          <a:blip r:embed="rId5"/>
          <a:stretch>
            <a:fillRect/>
          </a:stretch>
        </p:blipFill>
        <p:spPr>
          <a:xfrm>
            <a:off x="7165658" y="887095"/>
            <a:ext cx="2601595" cy="3676650"/>
          </a:xfrm>
          <a:prstGeom prst="rect">
            <a:avLst/>
          </a:prstGeom>
          <a:noFill/>
          <a:ln w="9525">
            <a:noFill/>
          </a:ln>
        </p:spPr>
      </p:pic>
      <p:sp>
        <p:nvSpPr>
          <p:cNvPr id="9" name="Text Box 8"/>
          <p:cNvSpPr txBox="1"/>
          <p:nvPr/>
        </p:nvSpPr>
        <p:spPr>
          <a:xfrm>
            <a:off x="164465" y="3664585"/>
            <a:ext cx="5080000" cy="1938020"/>
          </a:xfrm>
          <a:prstGeom prst="rect">
            <a:avLst/>
          </a:prstGeom>
        </p:spPr>
        <p:txBody>
          <a:bodyPr>
            <a:spAutoFit/>
          </a:bodyPr>
          <a:p>
            <a:pPr marL="0" indent="0" algn="just" defTabSz="266700">
              <a:lnSpc>
                <a:spcPct val="150000"/>
              </a:lnSpc>
              <a:spcBef>
                <a:spcPct val="0"/>
              </a:spcBef>
              <a:spcAft>
                <a:spcPct val="0"/>
              </a:spcAft>
            </a:pPr>
            <a:r>
              <a:rPr sz="1600">
                <a:latin typeface="Times New Roman" panose="02020603050405020304"/>
                <a:ea typeface="Times New Roman" panose="02020603050405020304"/>
              </a:rPr>
              <a:t>Đề xuất:</a:t>
            </a:r>
            <a:endParaRPr sz="16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1600">
                <a:latin typeface="Times New Roman" panose="02020603050405020304"/>
                <a:ea typeface="Times New Roman" panose="02020603050405020304"/>
              </a:rPr>
              <a:t>- Cần thêm các thông tin giải thích vì sao lại có các khoản phí để người dùng biết </a:t>
            </a:r>
            <a:endParaRPr sz="16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1600">
                <a:latin typeface="Times New Roman" panose="02020603050405020304"/>
                <a:ea typeface="Times New Roman" panose="02020603050405020304"/>
              </a:rPr>
              <a:t>- Tóm tắt thông tin: Tóm tắt các thông tin quan trọng để người dùng dễ dàng nắm bắt.</a:t>
            </a:r>
            <a:endParaRPr sz="16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64465" y="22256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Đề Xuất Cải Tiến Chi Tiết</a:t>
            </a:r>
            <a:endParaRPr sz="2000" b="1">
              <a:latin typeface="Times New Roman" panose="02020603050405020304"/>
              <a:ea typeface="Times New Roman" panose="02020603050405020304"/>
            </a:endParaRPr>
          </a:p>
        </p:txBody>
      </p:sp>
      <p:sp>
        <p:nvSpPr>
          <p:cNvPr id="11" name="Text Box 10"/>
          <p:cNvSpPr txBox="1"/>
          <p:nvPr/>
        </p:nvSpPr>
        <p:spPr>
          <a:xfrm>
            <a:off x="347345" y="1012825"/>
            <a:ext cx="5080000" cy="3784600"/>
          </a:xfrm>
          <a:prstGeom prst="rect">
            <a:avLst/>
          </a:prstGeom>
        </p:spPr>
        <p:txBody>
          <a:bodyPr>
            <a:spAutoFit/>
          </a:bodyPr>
          <a:p>
            <a:pPr indent="0" algn="just" defTabSz="266700">
              <a:lnSpc>
                <a:spcPct val="150000"/>
              </a:lnSpc>
              <a:spcBef>
                <a:spcPct val="0"/>
              </a:spcBef>
              <a:spcAft>
                <a:spcPct val="0"/>
              </a:spcAft>
            </a:pPr>
            <a:r>
              <a:rPr sz="1600">
                <a:latin typeface="Times New Roman" panose="02020603050405020304"/>
                <a:ea typeface="Times New Roman" panose="02020603050405020304"/>
              </a:rPr>
              <a:t>Vấn đề:</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Quảng cáo tuy ít nhưng thường xuất hiện giữa các sản phẩm chính </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Đề xuất:</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Giảm số lượng quảng cáo: Giảm số lượng quảng cáo hiển thị trên giao diện người dùng. Có thể thực hiện quảng cáo chung 1 khung thay vì quảng cáo ở nhiều mặt hàng </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Hiển thị quảng cáo ít gây xao nhãng: Lựa chọn vị trí và định dạng quảng cáo ít gây xao nhãng, không làm ảnh hưởng đến trải nghiệm người dùng.</a:t>
            </a:r>
            <a:endParaRPr sz="1600">
              <a:latin typeface="Times New Roman" panose="02020603050405020304"/>
              <a:ea typeface="Times New Roman" panose="02020603050405020304"/>
            </a:endParaRPr>
          </a:p>
        </p:txBody>
      </p:sp>
      <p:pic>
        <p:nvPicPr>
          <p:cNvPr id="-2147482589" name="Picture -2147482590" descr="z6187756981815_84ddf7759d5eec9b05ef737e9f09be3e"/>
          <p:cNvPicPr>
            <a:picLocks noChangeAspect="1"/>
          </p:cNvPicPr>
          <p:nvPr/>
        </p:nvPicPr>
        <p:blipFill>
          <a:blip r:embed="rId5"/>
          <a:stretch>
            <a:fillRect/>
          </a:stretch>
        </p:blipFill>
        <p:spPr>
          <a:xfrm>
            <a:off x="6835775" y="795020"/>
            <a:ext cx="2107565" cy="457073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64465" y="22256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Đề Xuất Cải Tiến Chi Tiết</a:t>
            </a:r>
            <a:endParaRPr sz="2000" b="1">
              <a:latin typeface="Times New Roman" panose="02020603050405020304"/>
              <a:ea typeface="Times New Roman" panose="02020603050405020304"/>
            </a:endParaRPr>
          </a:p>
        </p:txBody>
      </p:sp>
      <p:sp>
        <p:nvSpPr>
          <p:cNvPr id="8" name="Text Box 7"/>
          <p:cNvSpPr txBox="1"/>
          <p:nvPr/>
        </p:nvSpPr>
        <p:spPr>
          <a:xfrm>
            <a:off x="400050" y="982663"/>
            <a:ext cx="5080000" cy="4892675"/>
          </a:xfrm>
          <a:prstGeom prst="rect">
            <a:avLst/>
          </a:prstGeom>
        </p:spPr>
        <p:txBody>
          <a:bodyPr>
            <a:spAutoFit/>
          </a:bodyPr>
          <a:p>
            <a:pPr indent="0" algn="just" defTabSz="266700">
              <a:lnSpc>
                <a:spcPct val="150000"/>
              </a:lnSpc>
              <a:spcBef>
                <a:spcPct val="0"/>
              </a:spcBef>
              <a:spcAft>
                <a:spcPct val="0"/>
              </a:spcAft>
            </a:pPr>
            <a:r>
              <a:rPr sz="1600" b="1">
                <a:latin typeface="Times New Roman" panose="02020603050405020304"/>
                <a:ea typeface="Times New Roman" panose="02020603050405020304"/>
              </a:rPr>
              <a:t>Giúp Người Dùng Nhận Biết, Chẩn Đoán và Phục Hồi Lỗi</a:t>
            </a:r>
            <a:endParaRPr sz="1600" b="1">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Vấn đề:</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Thông báo lỗi đôi khi chung chung, không giúp người dùng hiểu rõ nguyên nhân và cách khắc phục.</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Đề xuất:</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Thông báo lỗi chi tiết: Cung cấp thông báo lỗi chi tiết, giải thích rõ nguyên nhân gây ra lỗi.</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Hướng dẫn khắc phục: Hướng dẫn người dùng cách khắc phục lỗi, hoặc cung cấp các tùy chọn để thử lại.</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 Cung cấp liên kết hỗ trợ: thêm nút iên kết đến trung tâm hỗ trợ hoặc bộ phận chăm sóc khách hàng để được hỗ trợ thêm.</a:t>
            </a:r>
            <a:endParaRPr sz="1600">
              <a:latin typeface="Times New Roman" panose="02020603050405020304"/>
              <a:ea typeface="Times New Roman" panose="02020603050405020304"/>
            </a:endParaRPr>
          </a:p>
        </p:txBody>
      </p:sp>
      <p:pic>
        <p:nvPicPr>
          <p:cNvPr id="-2147482586" name="Picture -2147482587" descr="Ảnh chụp màn hình 2025-01-01 211728"/>
          <p:cNvPicPr>
            <a:picLocks noChangeAspect="1"/>
          </p:cNvPicPr>
          <p:nvPr/>
        </p:nvPicPr>
        <p:blipFill>
          <a:blip r:embed="rId5"/>
          <a:stretch>
            <a:fillRect/>
          </a:stretch>
        </p:blipFill>
        <p:spPr>
          <a:xfrm>
            <a:off x="6671310" y="982980"/>
            <a:ext cx="2640330" cy="489267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64465" y="222568"/>
            <a:ext cx="5080000" cy="398780"/>
          </a:xfrm>
          <a:prstGeom prst="rect">
            <a:avLst/>
          </a:prstGeom>
        </p:spPr>
        <p:txBody>
          <a:bodyPr>
            <a:spAutoFit/>
          </a:bodyPr>
          <a:p>
            <a:pPr indent="0" defTabSz="266700">
              <a:spcBef>
                <a:spcPct val="0"/>
              </a:spcBef>
              <a:spcAft>
                <a:spcPct val="0"/>
              </a:spcAft>
            </a:pPr>
            <a:r>
              <a:rPr sz="2000" b="1">
                <a:latin typeface="Times New Roman" panose="02020603050405020304"/>
                <a:ea typeface="Times New Roman" panose="02020603050405020304"/>
              </a:rPr>
              <a:t>Đề Xuất Cải Tiến Chi Tiết</a:t>
            </a:r>
            <a:endParaRPr sz="2000" b="1">
              <a:latin typeface="Times New Roman" panose="02020603050405020304"/>
              <a:ea typeface="Times New Roman" panose="02020603050405020304"/>
            </a:endParaRPr>
          </a:p>
        </p:txBody>
      </p:sp>
      <p:sp>
        <p:nvSpPr>
          <p:cNvPr id="9" name="Text Box 8"/>
          <p:cNvSpPr txBox="1"/>
          <p:nvPr/>
        </p:nvSpPr>
        <p:spPr>
          <a:xfrm>
            <a:off x="282575" y="1167448"/>
            <a:ext cx="5080000" cy="4523105"/>
          </a:xfrm>
          <a:prstGeom prst="rect">
            <a:avLst/>
          </a:prstGeom>
        </p:spPr>
        <p:txBody>
          <a:bodyPr>
            <a:spAutoFit/>
          </a:bodyPr>
          <a:p>
            <a:pPr indent="0" algn="just" defTabSz="266700">
              <a:lnSpc>
                <a:spcPct val="150000"/>
              </a:lnSpc>
              <a:spcBef>
                <a:spcPct val="0"/>
              </a:spcBef>
              <a:spcAft>
                <a:spcPct val="0"/>
              </a:spcAft>
            </a:pPr>
            <a:r>
              <a:rPr sz="1600" b="1">
                <a:latin typeface="Times New Roman" panose="02020603050405020304"/>
                <a:ea typeface="Times New Roman" panose="02020603050405020304"/>
              </a:rPr>
              <a:t>Trợ Giúp và Tài Liệu</a:t>
            </a:r>
            <a:endParaRPr sz="1600" b="1">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Vấn đề:</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Khả năng tìm kiếm thông tin trong trung tâm hỗ trợ có thể cải thiện.</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Đề xuất:</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Cải thiện tìm kiếm: Tối ưu hóa khả năng tìm kiếm trong trung tâm hỗ trợ để người dùng dễ dàng tìm thấy thông tin cần thiết.</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Sắp xếp thông tin rõ ràng: Sắp xếp thông tin trong trung tâm hỗ trợ theo chủ đề rõ ràng, dễ tìm kiếm.</a:t>
            </a:r>
            <a:endParaRPr sz="1600">
              <a:latin typeface="Times New Roman" panose="02020603050405020304"/>
              <a:ea typeface="Times New Roman" panose="02020603050405020304"/>
            </a:endParaRPr>
          </a:p>
          <a:p>
            <a:pPr indent="0" algn="just" defTabSz="266700">
              <a:lnSpc>
                <a:spcPct val="150000"/>
              </a:lnSpc>
              <a:spcBef>
                <a:spcPct val="0"/>
              </a:spcBef>
              <a:spcAft>
                <a:spcPct val="0"/>
              </a:spcAft>
            </a:pPr>
            <a:r>
              <a:rPr sz="1600">
                <a:latin typeface="Times New Roman" panose="02020603050405020304"/>
                <a:ea typeface="Times New Roman" panose="02020603050405020304"/>
              </a:rPr>
              <a:t>FAQ: Cung cấp danh sách các câu hỏi thường gặp (FAQ) để giải đáp nhanh các thắc mắc của người dùng.</a:t>
            </a:r>
            <a:endParaRPr sz="1600">
              <a:latin typeface="Times New Roman" panose="02020603050405020304"/>
              <a:ea typeface="Times New Roman" panose="02020603050405020304"/>
            </a:endParaRPr>
          </a:p>
        </p:txBody>
      </p:sp>
      <p:pic>
        <p:nvPicPr>
          <p:cNvPr id="-2147482593" name="Picture -2147482594" descr="z6187774673798_1d3d287fcb25c81176a79ae1e424168b"/>
          <p:cNvPicPr>
            <a:picLocks noChangeAspect="1"/>
          </p:cNvPicPr>
          <p:nvPr/>
        </p:nvPicPr>
        <p:blipFill>
          <a:blip r:embed="rId5"/>
          <a:stretch>
            <a:fillRect/>
          </a:stretch>
        </p:blipFill>
        <p:spPr>
          <a:xfrm>
            <a:off x="6858000" y="621665"/>
            <a:ext cx="2928620" cy="535368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8" name="Text Box 7"/>
          <p:cNvSpPr txBox="1"/>
          <p:nvPr/>
        </p:nvSpPr>
        <p:spPr>
          <a:xfrm>
            <a:off x="242570" y="503873"/>
            <a:ext cx="5080000" cy="398780"/>
          </a:xfrm>
          <a:prstGeom prst="rect">
            <a:avLst/>
          </a:prstGeom>
        </p:spPr>
        <p:txBody>
          <a:bodyPr>
            <a:spAutoFit/>
          </a:bodyPr>
          <a:p>
            <a:pPr marL="0" indent="0" defTabSz="266700">
              <a:spcBef>
                <a:spcPct val="0"/>
              </a:spcBef>
              <a:spcAft>
                <a:spcPct val="0"/>
              </a:spcAft>
            </a:pPr>
            <a:r>
              <a:rPr sz="2000" b="1">
                <a:latin typeface="Times New Roman" panose="02020603050405020304"/>
                <a:ea typeface="Times New Roman" panose="02020603050405020304"/>
              </a:rPr>
              <a:t>Kết Quả và Đánh Giá</a:t>
            </a:r>
            <a:endParaRPr sz="2000" b="1">
              <a:latin typeface="Times New Roman" panose="02020603050405020304"/>
              <a:ea typeface="Times New Roman" panose="02020603050405020304"/>
            </a:endParaRPr>
          </a:p>
        </p:txBody>
      </p:sp>
      <p:sp>
        <p:nvSpPr>
          <p:cNvPr id="11" name="Text Box 10"/>
          <p:cNvSpPr txBox="1"/>
          <p:nvPr/>
        </p:nvSpPr>
        <p:spPr>
          <a:xfrm>
            <a:off x="242570" y="1065530"/>
            <a:ext cx="11405235" cy="1322070"/>
          </a:xfrm>
          <a:prstGeom prst="rect">
            <a:avLst/>
          </a:prstGeom>
        </p:spPr>
        <p:txBody>
          <a:bodyPr wrap="square">
            <a:spAutoFit/>
          </a:bodyPr>
          <a:p>
            <a:pPr marL="0" indent="0" defTabSz="266700">
              <a:spcBef>
                <a:spcPct val="0"/>
              </a:spcBef>
              <a:spcAft>
                <a:spcPct val="0"/>
              </a:spcAft>
            </a:pPr>
            <a:r>
              <a:rPr sz="2000">
                <a:latin typeface="Times New Roman" panose="02020603050405020304"/>
                <a:ea typeface="Times New Roman" panose="02020603050405020304"/>
              </a:rPr>
              <a:t>Qua quá trình đánh giá cho thấy hệ thống , ứng dụng grab có các  đặt điểm và tính hiểu quả cao, hiệu năng, tính khả dụng, và trải nghiệm người dùng. Giao diện tốt không làm người xem rối mắt, ngôn ngữ thông dụng . chỉ  có một số điểm cần cải thiện, đặc biệt là trong việc tối ưu hóa các quảng cáo xuất hiện quá nhiều thông tin phản hồi chậm và trong việc cung cấp thông báo lỗi chi tiết hơn.</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5" name="Text Box 4"/>
          <p:cNvSpPr txBox="1"/>
          <p:nvPr/>
        </p:nvSpPr>
        <p:spPr>
          <a:xfrm>
            <a:off x="191135" y="591503"/>
            <a:ext cx="5080000" cy="553085"/>
          </a:xfrm>
          <a:prstGeom prst="rect">
            <a:avLst/>
          </a:prstGeom>
        </p:spPr>
        <p:txBody>
          <a:bodyPr>
            <a:spAutoFit/>
          </a:bodyPr>
          <a:p>
            <a:pPr marL="0" indent="0" algn="just" defTabSz="266700">
              <a:lnSpc>
                <a:spcPct val="150000"/>
              </a:lnSpc>
              <a:spcBef>
                <a:spcPct val="0"/>
              </a:spcBef>
              <a:spcAft>
                <a:spcPct val="0"/>
              </a:spcAft>
            </a:pPr>
            <a:r>
              <a:rPr sz="2000" b="1">
                <a:latin typeface="Times New Roman" panose="02020603050405020304"/>
                <a:ea typeface="Times New Roman" panose="02020603050405020304"/>
              </a:rPr>
              <a:t>Hướng Phát Triển</a:t>
            </a:r>
            <a:endParaRPr sz="2000" b="1">
              <a:latin typeface="Times New Roman" panose="02020603050405020304"/>
              <a:ea typeface="Times New Roman" panose="02020603050405020304"/>
            </a:endParaRPr>
          </a:p>
        </p:txBody>
      </p:sp>
      <p:sp>
        <p:nvSpPr>
          <p:cNvPr id="9" name="Text Box 8"/>
          <p:cNvSpPr txBox="1"/>
          <p:nvPr/>
        </p:nvSpPr>
        <p:spPr>
          <a:xfrm>
            <a:off x="191135" y="1311275"/>
            <a:ext cx="11928475" cy="4707890"/>
          </a:xfrm>
          <a:prstGeom prst="rect">
            <a:avLst/>
          </a:prstGeom>
        </p:spPr>
        <p:txBody>
          <a:bodyPr wrap="square">
            <a:spAutoFit/>
          </a:bodyPr>
          <a:p>
            <a:pPr marL="0" indent="0" algn="just" defTabSz="266700">
              <a:lnSpc>
                <a:spcPct val="150000"/>
              </a:lnSpc>
              <a:spcBef>
                <a:spcPct val="0"/>
              </a:spcBef>
              <a:spcAft>
                <a:spcPct val="0"/>
              </a:spcAft>
            </a:pPr>
            <a:r>
              <a:rPr sz="2000">
                <a:latin typeface="Times New Roman" panose="02020603050405020304"/>
                <a:ea typeface="Times New Roman" panose="02020603050405020304"/>
              </a:rPr>
              <a:t>Để nâng cao chất lượng</a:t>
            </a:r>
            <a:endParaRPr sz="2000">
              <a:latin typeface="Times New Roman" panose="02020603050405020304"/>
              <a:ea typeface="Times New Roman" panose="02020603050405020304"/>
            </a:endParaRPr>
          </a:p>
          <a:p>
            <a:pPr marL="269875" indent="-269875" algn="just" defTabSz="266700">
              <a:lnSpc>
                <a:spcPct val="150000"/>
              </a:lnSpc>
              <a:spcBef>
                <a:spcPct val="0"/>
              </a:spcBef>
              <a:spcAft>
                <a:spcPct val="0"/>
              </a:spcAft>
            </a:pPr>
            <a:r>
              <a:rPr sz="2000">
                <a:latin typeface="Times New Roman" panose="02020603050405020304"/>
                <a:ea typeface="Times New Roman" panose="02020603050405020304"/>
              </a:rPr>
              <a:t>1) Nâng cao chất lượng giao diện hệ thống đặt xe và giao diện đạt hàng </a:t>
            </a:r>
            <a:endParaRPr sz="2000">
              <a:latin typeface="Times New Roman" panose="02020603050405020304"/>
              <a:ea typeface="Times New Roman" panose="02020603050405020304"/>
            </a:endParaRPr>
          </a:p>
          <a:p>
            <a:pPr marL="269875" indent="-269875" algn="just" defTabSz="266700">
              <a:lnSpc>
                <a:spcPct val="150000"/>
              </a:lnSpc>
              <a:spcBef>
                <a:spcPct val="0"/>
              </a:spcBef>
              <a:spcAft>
                <a:spcPct val="0"/>
              </a:spcAft>
            </a:pPr>
            <a:r>
              <a:rPr sz="2000">
                <a:latin typeface="Times New Roman" panose="02020603050405020304"/>
                <a:ea typeface="Times New Roman" panose="02020603050405020304"/>
              </a:rPr>
              <a:t>2) Phát triển tính năng cá nhân hóa:</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Tạo giao diện tùy chỉnh cho từng người dùng dựa trên thói quen sử dụng.</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Cung cấp tùy chọn cài đặt nâng cao để người dùng điều chỉnh theo nhu cầu cá nhân.</a:t>
            </a:r>
            <a:endParaRPr sz="2000">
              <a:latin typeface="Times New Roman" panose="02020603050405020304"/>
              <a:ea typeface="Times New Roman" panose="02020603050405020304"/>
            </a:endParaRPr>
          </a:p>
          <a:p>
            <a:pPr marL="269875" indent="-269875" algn="just" defTabSz="266700">
              <a:lnSpc>
                <a:spcPct val="150000"/>
              </a:lnSpc>
              <a:spcBef>
                <a:spcPct val="0"/>
              </a:spcBef>
              <a:spcAft>
                <a:spcPct val="0"/>
              </a:spcAft>
            </a:pPr>
            <a:r>
              <a:rPr sz="2000">
                <a:latin typeface="Times New Roman" panose="02020603050405020304"/>
                <a:ea typeface="Times New Roman" panose="02020603050405020304"/>
              </a:rPr>
              <a:t>3) Mở rộng hệ sinh thái:</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Kết nối với các dịch vụ khác như đặt phòng khách sạn, vé máy bay, hoặc mua sắm trực tuyến để xây dựng một nền tảng đa dịch vụ.</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Phát triển thêm tính năng tích điểm và chương trình khách hàng thân thiết để tăng tính tương tác.</a:t>
            </a:r>
            <a:endParaRPr sz="2000">
              <a:latin typeface="Times New Roman" panose="02020603050405020304"/>
              <a:ea typeface="Times New Roman" panose="02020603050405020304"/>
            </a:endParaRPr>
          </a:p>
          <a:p>
            <a:pPr marL="269875" indent="-269875" algn="just" defTabSz="266700">
              <a:lnSpc>
                <a:spcPct val="150000"/>
              </a:lnSpc>
              <a:spcBef>
                <a:spcPct val="0"/>
              </a:spcBef>
              <a:spcAft>
                <a:spcPct val="0"/>
              </a:spcAft>
            </a:pP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
        <p:nvSpPr>
          <p:cNvPr id="3" name="Text Box 2"/>
          <p:cNvSpPr txBox="1"/>
          <p:nvPr/>
        </p:nvSpPr>
        <p:spPr>
          <a:xfrm>
            <a:off x="177165" y="974090"/>
            <a:ext cx="11286490" cy="2707005"/>
          </a:xfrm>
          <a:prstGeom prst="rect">
            <a:avLst/>
          </a:prstGeom>
        </p:spPr>
        <p:txBody>
          <a:bodyPr wrap="square">
            <a:spAutoFit/>
          </a:bodyPr>
          <a:p>
            <a:pPr marL="269875" indent="-269875" algn="just" defTabSz="266700">
              <a:lnSpc>
                <a:spcPct val="150000"/>
              </a:lnSpc>
              <a:spcBef>
                <a:spcPct val="0"/>
              </a:spcBef>
              <a:spcAft>
                <a:spcPct val="0"/>
              </a:spcAft>
            </a:pPr>
            <a:r>
              <a:rPr sz="2000">
                <a:latin typeface="Times New Roman" panose="02020603050405020304"/>
                <a:ea typeface="Times New Roman" panose="02020603050405020304"/>
              </a:rPr>
              <a:t>4) Cải thiện hệ thống thông báo:</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Tích hợp hệ thống thông báo chi tiết và thời gian thực hơn, giúp người dùng nhận biết rõ nguyên nhân lỗi và các bước khắc phục.</a:t>
            </a:r>
            <a:endParaRPr sz="2000">
              <a:latin typeface="Times New Roman" panose="02020603050405020304"/>
              <a:ea typeface="Times New Roman" panose="02020603050405020304"/>
            </a:endParaRPr>
          </a:p>
          <a:p>
            <a:pPr marL="269875" indent="-269875" algn="just" defTabSz="266700">
              <a:lnSpc>
                <a:spcPct val="150000"/>
              </a:lnSpc>
              <a:spcBef>
                <a:spcPct val="0"/>
              </a:spcBef>
              <a:spcAft>
                <a:spcPct val="0"/>
              </a:spcAft>
            </a:pPr>
            <a:r>
              <a:rPr sz="2000">
                <a:latin typeface="Times New Roman" panose="02020603050405020304"/>
                <a:ea typeface="Times New Roman" panose="02020603050405020304"/>
              </a:rPr>
              <a:t>5) Đảm bảo tính bảo mật và quyền riêng tư:</a:t>
            </a:r>
            <a:endParaRPr sz="2000">
              <a:latin typeface="Times New Roman" panose="02020603050405020304"/>
              <a:ea typeface="Times New Roman" panose="02020603050405020304"/>
            </a:endParaRPr>
          </a:p>
          <a:p>
            <a:pPr marL="0" indent="0" algn="just" defTabSz="266700">
              <a:lnSpc>
                <a:spcPct val="150000"/>
              </a:lnSpc>
              <a:spcBef>
                <a:spcPct val="0"/>
              </a:spcBef>
              <a:spcAft>
                <a:spcPct val="0"/>
              </a:spcAft>
            </a:pPr>
            <a:r>
              <a:rPr sz="2000">
                <a:latin typeface="Times New Roman" panose="02020603050405020304"/>
                <a:ea typeface="Times New Roman" panose="02020603050405020304"/>
              </a:rPr>
              <a:t>Nâng cấp hệ thống bảo mật dữ liệu để đảm bảo thông tin cá nhân của người dùng không bị rò rỉ.</a:t>
            </a:r>
            <a:endParaRPr sz="2000">
              <a:latin typeface="Times New Roman" panose="02020603050405020304"/>
              <a:ea typeface="Times New Roman" panose="02020603050405020304"/>
            </a:endParaRPr>
          </a:p>
          <a:p>
            <a:pPr marL="0" indent="0" defTabSz="266700">
              <a:spcBef>
                <a:spcPct val="0"/>
              </a:spcBef>
              <a:spcAft>
                <a:spcPct val="0"/>
              </a:spcAft>
            </a:pPr>
            <a:r>
              <a:rPr sz="2000">
                <a:latin typeface="Times New Roman" panose="02020603050405020304"/>
                <a:ea typeface="Times New Roman" panose="02020603050405020304"/>
              </a:rPr>
              <a:t>Cập nhật thường xuyên để ứng dụng tuân thủ các tiêu chuẩn bảo mật mới nhất</a:t>
            </a:r>
            <a:endParaRPr sz="2000">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9729470"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786638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2" name="Text Box 1"/>
          <p:cNvSpPr txBox="1"/>
          <p:nvPr/>
        </p:nvSpPr>
        <p:spPr>
          <a:xfrm>
            <a:off x="18034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3" name="Text Box 2"/>
          <p:cNvSpPr txBox="1"/>
          <p:nvPr/>
        </p:nvSpPr>
        <p:spPr>
          <a:xfrm>
            <a:off x="257175"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
        <p:nvSpPr>
          <p:cNvPr id="5" name="Text Box 4"/>
          <p:cNvSpPr txBox="1"/>
          <p:nvPr/>
        </p:nvSpPr>
        <p:spPr>
          <a:xfrm>
            <a:off x="257175" y="2796540"/>
            <a:ext cx="5838825" cy="460375"/>
          </a:xfrm>
          <a:prstGeom prst="rect">
            <a:avLst/>
          </a:prstGeom>
          <a:noFill/>
        </p:spPr>
        <p:txBody>
          <a:bodyPr wrap="square" rtlCol="0">
            <a:spAutoFit/>
          </a:bodyPr>
          <a:p>
            <a:r>
              <a:rPr lang="en-US" altLang="en-US" sz="2400"/>
              <a:t>Các yếu tố chính của tính khả dụng bao gồm:</a:t>
            </a:r>
            <a:endParaRPr lang="en-US" altLang="en-US" sz="2400"/>
          </a:p>
        </p:txBody>
      </p:sp>
      <p:sp>
        <p:nvSpPr>
          <p:cNvPr id="8" name="Text Box 7"/>
          <p:cNvSpPr txBox="1"/>
          <p:nvPr/>
        </p:nvSpPr>
        <p:spPr>
          <a:xfrm>
            <a:off x="257175" y="3429000"/>
            <a:ext cx="9263380" cy="460375"/>
          </a:xfrm>
          <a:prstGeom prst="rect">
            <a:avLst/>
          </a:prstGeom>
          <a:noFill/>
        </p:spPr>
        <p:txBody>
          <a:bodyPr wrap="square" rtlCol="0">
            <a:spAutoFit/>
          </a:bodyPr>
          <a:p>
            <a:r>
              <a:rPr lang="en-US" altLang="en-US" sz="2400"/>
              <a:t>Hiệu quả (Effectiveness): Mức </a:t>
            </a:r>
            <a:r>
              <a:rPr lang="en-US" altLang="en-US" sz="2400"/>
              <a:t>đ</a:t>
            </a:r>
            <a:r>
              <a:rPr lang="en-US" altLang="en-US" sz="2400"/>
              <a:t>ộ hoàn thành nhiệm vụ của ng</a:t>
            </a:r>
            <a:r>
              <a:rPr lang="en-US" altLang="en-US" sz="2400"/>
              <a:t>ư</a:t>
            </a:r>
            <a:r>
              <a:rPr lang="en-US" altLang="en-US" sz="2400"/>
              <a:t>ời dùng.</a:t>
            </a:r>
            <a:endParaRPr lang="en-US" altLang="en-US" sz="2400"/>
          </a:p>
        </p:txBody>
      </p:sp>
      <p:sp>
        <p:nvSpPr>
          <p:cNvPr id="4" name="Text Box 3"/>
          <p:cNvSpPr txBox="1"/>
          <p:nvPr/>
        </p:nvSpPr>
        <p:spPr>
          <a:xfrm>
            <a:off x="257175" y="4150360"/>
            <a:ext cx="11845925" cy="460375"/>
          </a:xfrm>
          <a:prstGeom prst="rect">
            <a:avLst/>
          </a:prstGeom>
          <a:noFill/>
        </p:spPr>
        <p:txBody>
          <a:bodyPr wrap="square" rtlCol="0">
            <a:spAutoFit/>
          </a:bodyPr>
          <a:p>
            <a:r>
              <a:rPr lang="en-US" altLang="en-US" sz="2400"/>
              <a:t>Hiệu suất (Efficiency): Nguồn lực (thời gian, công sức) cần thiết </a:t>
            </a:r>
            <a:r>
              <a:rPr lang="en-US" altLang="en-US" sz="2400"/>
              <a:t>đ</a:t>
            </a:r>
            <a:r>
              <a:rPr lang="en-US" altLang="en-US" sz="2400"/>
              <a:t>ể hoàn thành nhiệm vụ.</a:t>
            </a:r>
            <a:endParaRPr lang="en-US" altLang="en-US" sz="2400"/>
          </a:p>
        </p:txBody>
      </p:sp>
      <p:sp>
        <p:nvSpPr>
          <p:cNvPr id="10" name="Text Box 9"/>
          <p:cNvSpPr txBox="1"/>
          <p:nvPr/>
        </p:nvSpPr>
        <p:spPr>
          <a:xfrm>
            <a:off x="257175" y="4871720"/>
            <a:ext cx="11379200" cy="460375"/>
          </a:xfrm>
          <a:prstGeom prst="rect">
            <a:avLst/>
          </a:prstGeom>
          <a:noFill/>
        </p:spPr>
        <p:txBody>
          <a:bodyPr wrap="square" rtlCol="0">
            <a:spAutoFit/>
          </a:bodyPr>
          <a:p>
            <a:r>
              <a:rPr lang="en-US" altLang="en-US" sz="2400"/>
              <a:t>Sự hài lòng (Satisfaction): Cảm nhận tích cực của ng</a:t>
            </a:r>
            <a:r>
              <a:rPr lang="en-US" altLang="en-US" sz="2400"/>
              <a:t>ư</a:t>
            </a:r>
            <a:r>
              <a:rPr lang="en-US" altLang="en-US" sz="2400"/>
              <a:t>ời dùng khi sử dụng hệ thống.</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t>Huỳnh Phạm Nhật An    Masv 110122027</a:t>
            </a:r>
            <a:endParaRPr lang="vi-VN" altLang="en-US" sz="2800"/>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4" name="Text Box 3"/>
          <p:cNvSpPr txBox="1"/>
          <p:nvPr/>
        </p:nvSpPr>
        <p:spPr>
          <a:xfrm>
            <a:off x="12192000" y="1449705"/>
            <a:ext cx="4064000" cy="1568450"/>
          </a:xfrm>
          <a:prstGeom prst="rect">
            <a:avLst/>
          </a:prstGeom>
          <a:noFill/>
        </p:spPr>
        <p:txBody>
          <a:bodyPr wrap="square" rtlCol="0">
            <a:spAutoFit/>
          </a:bodyPr>
          <a:p>
            <a:r>
              <a:rPr lang="en-US" altLang="en-US" sz="2400"/>
              <a:t>Cognitive Walkthrough: Tập trung vào hành vi người dùng, giúp xác định các rào cản trong quy trình thao tác thực tế</a:t>
            </a:r>
            <a:endParaRPr lang="en-US" altLang="en-US" sz="2400"/>
          </a:p>
        </p:txBody>
      </p:sp>
      <p:sp>
        <p:nvSpPr>
          <p:cNvPr id="6" name="Text Box 5"/>
          <p:cNvSpPr txBox="1"/>
          <p:nvPr/>
        </p:nvSpPr>
        <p:spPr>
          <a:xfrm>
            <a:off x="12402185" y="3194050"/>
            <a:ext cx="4064000" cy="3415030"/>
          </a:xfrm>
          <a:prstGeom prst="rect">
            <a:avLst/>
          </a:prstGeom>
          <a:noFill/>
        </p:spPr>
        <p:txBody>
          <a:bodyPr wrap="square" rtlCol="0">
            <a:spAutoFit/>
          </a:bodyPr>
          <a:p>
            <a:r>
              <a:rPr lang="en-US" altLang="en-US" sz="2400"/>
              <a:t>Mô tả chi tiết các nhiệm vụ người dùng sẽ thực hiện </a:t>
            </a:r>
            <a:endParaRPr lang="en-US" altLang="en-US" sz="2400"/>
          </a:p>
          <a:p>
            <a:endParaRPr lang="en-US" altLang="en-US" sz="2400"/>
          </a:p>
          <a:p>
            <a:r>
              <a:rPr lang="en-US" altLang="en-US" sz="2400"/>
              <a:t>Mô phỏng hành vi người dùng và phân tích từng bước để tìm ra các điểm  thiếu sót.</a:t>
            </a:r>
            <a:endParaRPr lang="en-US" altLang="en-US" sz="2400"/>
          </a:p>
          <a:p>
            <a:r>
              <a:rPr lang="en-US" altLang="en-US" sz="2400"/>
              <a:t>Đưa ra các khuyến nghị cải thiện dựa trên kết quả phân tích.</a:t>
            </a:r>
            <a:endParaRPr lang="en-US" altLang="en-US" sz="2400"/>
          </a:p>
        </p:txBody>
      </p:sp>
      <p:pic>
        <p:nvPicPr>
          <p:cNvPr id="10" name="Picture -2147482612"/>
          <p:cNvPicPr>
            <a:picLocks noChangeAspect="1"/>
          </p:cNvPicPr>
          <p:nvPr/>
        </p:nvPicPr>
        <p:blipFill>
          <a:blip r:embed="rId1"/>
          <a:stretch>
            <a:fillRect/>
          </a:stretch>
        </p:blipFill>
        <p:spPr>
          <a:xfrm>
            <a:off x="12950190" y="1523365"/>
            <a:ext cx="4561205" cy="4773295"/>
          </a:xfrm>
          <a:prstGeom prst="rect">
            <a:avLst/>
          </a:prstGeom>
          <a:noFill/>
          <a:ln w="9525">
            <a:noFill/>
          </a:ln>
        </p:spPr>
      </p:pic>
      <p:sp>
        <p:nvSpPr>
          <p:cNvPr id="29" name="Text Box 28"/>
          <p:cNvSpPr txBox="1"/>
          <p:nvPr/>
        </p:nvSpPr>
        <p:spPr>
          <a:xfrm>
            <a:off x="3954780" y="3048635"/>
            <a:ext cx="4064000" cy="368300"/>
          </a:xfrm>
          <a:prstGeom prst="rect">
            <a:avLst/>
          </a:prstGeom>
          <a:noFill/>
        </p:spPr>
        <p:txBody>
          <a:bodyPr wrap="square" rtlCol="0">
            <a:spAutoFit/>
          </a:bodyPr>
          <a:p>
            <a:endParaRPr lang="en-US"/>
          </a:p>
        </p:txBody>
      </p:sp>
      <p:pic>
        <p:nvPicPr>
          <p:cNvPr id="31" name="Picture 30"/>
          <p:cNvPicPr>
            <a:picLocks noChangeAspect="1"/>
          </p:cNvPicPr>
          <p:nvPr/>
        </p:nvPicPr>
        <p:blipFill>
          <a:blip r:embed="rId2"/>
          <a:stretch>
            <a:fillRect/>
          </a:stretch>
        </p:blipFill>
        <p:spPr>
          <a:xfrm>
            <a:off x="-6234430" y="1449705"/>
            <a:ext cx="6143625" cy="3684270"/>
          </a:xfrm>
          <a:prstGeom prst="rect">
            <a:avLst/>
          </a:prstGeom>
        </p:spPr>
      </p:pic>
      <p:pic>
        <p:nvPicPr>
          <p:cNvPr id="30" name="Picture 29"/>
          <p:cNvPicPr>
            <a:picLocks noChangeAspect="1"/>
          </p:cNvPicPr>
          <p:nvPr/>
        </p:nvPicPr>
        <p:blipFill>
          <a:blip r:embed="rId3"/>
          <a:stretch>
            <a:fillRect/>
          </a:stretch>
        </p:blipFill>
        <p:spPr>
          <a:xfrm>
            <a:off x="-8206105" y="1449705"/>
            <a:ext cx="8206105" cy="3916045"/>
          </a:xfrm>
          <a:prstGeom prst="rect">
            <a:avLst/>
          </a:prstGeom>
        </p:spPr>
      </p:pic>
      <p:pic>
        <p:nvPicPr>
          <p:cNvPr id="2" name="Picture 1"/>
          <p:cNvPicPr>
            <a:picLocks noChangeAspect="1"/>
          </p:cNvPicPr>
          <p:nvPr/>
        </p:nvPicPr>
        <p:blipFill>
          <a:blip r:embed="rId4"/>
          <a:stretch>
            <a:fillRect/>
          </a:stretch>
        </p:blipFill>
        <p:spPr>
          <a:xfrm>
            <a:off x="-6967855" y="1449705"/>
            <a:ext cx="6877050" cy="4569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9729470"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786638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2" name="Text Box 1"/>
          <p:cNvSpPr txBox="1"/>
          <p:nvPr/>
        </p:nvSpPr>
        <p:spPr>
          <a:xfrm>
            <a:off x="-779145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3" name="Text Box 2"/>
          <p:cNvSpPr txBox="1"/>
          <p:nvPr/>
        </p:nvSpPr>
        <p:spPr>
          <a:xfrm>
            <a:off x="-11764010"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
        <p:nvSpPr>
          <p:cNvPr id="5" name="Text Box 4"/>
          <p:cNvSpPr txBox="1"/>
          <p:nvPr/>
        </p:nvSpPr>
        <p:spPr>
          <a:xfrm>
            <a:off x="-6067425" y="2796540"/>
            <a:ext cx="5838825" cy="460375"/>
          </a:xfrm>
          <a:prstGeom prst="rect">
            <a:avLst/>
          </a:prstGeom>
          <a:noFill/>
        </p:spPr>
        <p:txBody>
          <a:bodyPr wrap="square" rtlCol="0">
            <a:spAutoFit/>
          </a:bodyPr>
          <a:p>
            <a:r>
              <a:rPr lang="en-US" altLang="en-US" sz="2400"/>
              <a:t>Các yếu tố chính của tính khả dụng bao gồm:</a:t>
            </a:r>
            <a:endParaRPr lang="en-US" altLang="en-US" sz="2400"/>
          </a:p>
        </p:txBody>
      </p:sp>
      <p:sp>
        <p:nvSpPr>
          <p:cNvPr id="8" name="Text Box 7"/>
          <p:cNvSpPr txBox="1"/>
          <p:nvPr/>
        </p:nvSpPr>
        <p:spPr>
          <a:xfrm>
            <a:off x="-9263380" y="3429000"/>
            <a:ext cx="9263380" cy="460375"/>
          </a:xfrm>
          <a:prstGeom prst="rect">
            <a:avLst/>
          </a:prstGeom>
          <a:noFill/>
        </p:spPr>
        <p:txBody>
          <a:bodyPr wrap="square" rtlCol="0">
            <a:spAutoFit/>
          </a:bodyPr>
          <a:p>
            <a:r>
              <a:rPr lang="en-US" altLang="en-US" sz="2400"/>
              <a:t>Hiệu quả (Effectiveness): Mức </a:t>
            </a:r>
            <a:r>
              <a:rPr lang="en-US" altLang="en-US" sz="2400"/>
              <a:t>đ</a:t>
            </a:r>
            <a:r>
              <a:rPr lang="en-US" altLang="en-US" sz="2400"/>
              <a:t>ộ hoàn thành nhiệm vụ của ng</a:t>
            </a:r>
            <a:r>
              <a:rPr lang="en-US" altLang="en-US" sz="2400"/>
              <a:t>ư</a:t>
            </a:r>
            <a:r>
              <a:rPr lang="en-US" altLang="en-US" sz="2400"/>
              <a:t>ời dùng.</a:t>
            </a:r>
            <a:endParaRPr lang="en-US" altLang="en-US" sz="2400"/>
          </a:p>
        </p:txBody>
      </p:sp>
      <p:sp>
        <p:nvSpPr>
          <p:cNvPr id="4" name="Text Box 3"/>
          <p:cNvSpPr txBox="1"/>
          <p:nvPr/>
        </p:nvSpPr>
        <p:spPr>
          <a:xfrm>
            <a:off x="-11845925" y="4061460"/>
            <a:ext cx="11845925" cy="460375"/>
          </a:xfrm>
          <a:prstGeom prst="rect">
            <a:avLst/>
          </a:prstGeom>
          <a:noFill/>
        </p:spPr>
        <p:txBody>
          <a:bodyPr wrap="square" rtlCol="0">
            <a:spAutoFit/>
          </a:bodyPr>
          <a:p>
            <a:r>
              <a:rPr lang="en-US" altLang="en-US" sz="2400"/>
              <a:t>Hiệu suất (Efficiency): Nguồn lực (thời gian, công sức) cần thiết </a:t>
            </a:r>
            <a:r>
              <a:rPr lang="en-US" altLang="en-US" sz="2400"/>
              <a:t>đ</a:t>
            </a:r>
            <a:r>
              <a:rPr lang="en-US" altLang="en-US" sz="2400"/>
              <a:t>ể hoàn thành nhiệm vụ.</a:t>
            </a:r>
            <a:endParaRPr lang="en-US" altLang="en-US" sz="2400"/>
          </a:p>
        </p:txBody>
      </p:sp>
      <p:sp>
        <p:nvSpPr>
          <p:cNvPr id="10" name="Text Box 9"/>
          <p:cNvSpPr txBox="1"/>
          <p:nvPr/>
        </p:nvSpPr>
        <p:spPr>
          <a:xfrm>
            <a:off x="-11379200" y="4871720"/>
            <a:ext cx="11379200" cy="460375"/>
          </a:xfrm>
          <a:prstGeom prst="rect">
            <a:avLst/>
          </a:prstGeom>
          <a:noFill/>
        </p:spPr>
        <p:txBody>
          <a:bodyPr wrap="square" rtlCol="0">
            <a:spAutoFit/>
          </a:bodyPr>
          <a:p>
            <a:r>
              <a:rPr lang="en-US" altLang="en-US" sz="2400"/>
              <a:t>Sự hài lòng (Satisfaction): Cảm nhận tích cực của ng</a:t>
            </a:r>
            <a:r>
              <a:rPr lang="en-US" altLang="en-US" sz="2400"/>
              <a:t>ư</a:t>
            </a:r>
            <a:r>
              <a:rPr lang="en-US" altLang="en-US" sz="2400"/>
              <a:t>ời dùng khi sử dụng hệ thống.</a:t>
            </a:r>
            <a:endParaRPr lang="en-US" altLang="en-US" sz="2400"/>
          </a:p>
        </p:txBody>
      </p:sp>
      <p:sp>
        <p:nvSpPr>
          <p:cNvPr id="11" name="Text Box 10"/>
          <p:cNvSpPr txBox="1"/>
          <p:nvPr/>
        </p:nvSpPr>
        <p:spPr>
          <a:xfrm>
            <a:off x="180340"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12183745" y="163068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6" name="Text Box 5"/>
          <p:cNvSpPr txBox="1"/>
          <p:nvPr/>
        </p:nvSpPr>
        <p:spPr>
          <a:xfrm>
            <a:off x="-9729470" y="1499870"/>
            <a:ext cx="9729470" cy="2487295"/>
          </a:xfrm>
          <a:prstGeom prst="rect">
            <a:avLst/>
          </a:prstGeom>
          <a:noFill/>
        </p:spPr>
        <p:txBody>
          <a:bodyPr wrap="square" rtlCol="0">
            <a:noAutofit/>
          </a:bodyPr>
          <a:p>
            <a:pPr algn="ctr"/>
            <a:r>
              <a:rPr lang="en-US" altLang="en-US" sz="3600" b="1">
                <a:solidFill>
                  <a:schemeClr val="tx1"/>
                </a:solidFill>
                <a:latin typeface="Arial Black" panose="020B0A04020102020204" charset="0"/>
                <a:cs typeface="Arial Black" panose="020B0A04020102020204" charset="0"/>
              </a:rPr>
              <a:t>Nghiên cứu các ph</a:t>
            </a:r>
            <a:r>
              <a:rPr lang="en-US" altLang="en-US" sz="3600" b="1">
                <a:solidFill>
                  <a:schemeClr val="tx1"/>
                </a:solidFill>
                <a:latin typeface="Arial Black" panose="020B0A04020102020204" charset="0"/>
                <a:cs typeface="Arial Black" panose="020B0A04020102020204" charset="0"/>
              </a:rPr>
              <a:t>ư</a:t>
            </a:r>
            <a:r>
              <a:rPr lang="en-US" altLang="en-US" sz="3600" b="1">
                <a:solidFill>
                  <a:schemeClr val="tx1"/>
                </a:solidFill>
                <a:latin typeface="Arial Black" panose="020B0A04020102020204" charset="0"/>
                <a:cs typeface="Arial Black" panose="020B0A04020102020204" charset="0"/>
              </a:rPr>
              <a:t>ơng pháp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tính khả dụng của hệ thống dựa vào chuyên gia (expert-based evaluation) và áp dụng vào </a:t>
            </a:r>
            <a:r>
              <a:rPr lang="en-US" altLang="en-US" sz="3600" b="1">
                <a:solidFill>
                  <a:schemeClr val="tx1"/>
                </a:solidFill>
                <a:latin typeface="Arial Black" panose="020B0A04020102020204" charset="0"/>
                <a:cs typeface="Arial Black" panose="020B0A04020102020204" charset="0"/>
              </a:rPr>
              <a:t>đ</a:t>
            </a:r>
            <a:r>
              <a:rPr lang="en-US" altLang="en-US" sz="3600" b="1">
                <a:solidFill>
                  <a:schemeClr val="tx1"/>
                </a:solidFill>
                <a:latin typeface="Arial Black" panose="020B0A04020102020204" charset="0"/>
                <a:cs typeface="Arial Black" panose="020B0A04020102020204" charset="0"/>
              </a:rPr>
              <a:t>ánh giá một hệ thống bất kỳ.</a:t>
            </a:r>
            <a:endParaRPr lang="en-US" altLang="en-US" sz="3600" b="1">
              <a:solidFill>
                <a:schemeClr val="tx1"/>
              </a:solidFill>
              <a:latin typeface="Arial Black" panose="020B0A04020102020204" charset="0"/>
              <a:cs typeface="Arial Black" panose="020B0A04020102020204" charset="0"/>
            </a:endParaRPr>
          </a:p>
        </p:txBody>
      </p:sp>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9" name="Text Box 8"/>
          <p:cNvSpPr txBox="1"/>
          <p:nvPr/>
        </p:nvSpPr>
        <p:spPr>
          <a:xfrm>
            <a:off x="-7866380" y="510540"/>
            <a:ext cx="8046720" cy="583565"/>
          </a:xfrm>
          <a:prstGeom prst="rect">
            <a:avLst/>
          </a:prstGeom>
          <a:noFill/>
        </p:spPr>
        <p:txBody>
          <a:bodyPr wrap="square" rtlCol="0">
            <a:spAutoFit/>
          </a:bodyPr>
          <a:p>
            <a:pPr algn="ctr"/>
            <a:r>
              <a:rPr lang="vi-VN" altLang="en-US" sz="3200" b="1"/>
              <a:t>BÁO CÁO ĐỒ ÁN CƠ SỞ NGÀNH</a:t>
            </a:r>
            <a:endParaRPr lang="vi-VN" altLang="en-US" sz="3200" b="1"/>
          </a:p>
        </p:txBody>
      </p:sp>
      <p:sp>
        <p:nvSpPr>
          <p:cNvPr id="2" name="Text Box 1"/>
          <p:cNvSpPr txBox="1"/>
          <p:nvPr/>
        </p:nvSpPr>
        <p:spPr>
          <a:xfrm>
            <a:off x="-7791450" y="344805"/>
            <a:ext cx="7791450" cy="521970"/>
          </a:xfrm>
          <a:prstGeom prst="rect">
            <a:avLst/>
          </a:prstGeom>
          <a:noFill/>
        </p:spPr>
        <p:txBody>
          <a:bodyPr wrap="square" rtlCol="0">
            <a:spAutoFit/>
          </a:bodyPr>
          <a:p>
            <a:r>
              <a:rPr lang="en-US" altLang="en-US" sz="2800" b="1"/>
              <a:t>Ý</a:t>
            </a:r>
            <a:r>
              <a:rPr lang="en-US" altLang="en-US" sz="2800" b="1"/>
              <a:t> ngh</a:t>
            </a:r>
            <a:r>
              <a:rPr lang="en-US" altLang="en-US" sz="2800" b="1"/>
              <a:t>ĩ</a:t>
            </a:r>
            <a:r>
              <a:rPr lang="en-US" altLang="en-US" sz="2800" b="1"/>
              <a:t>a và vai trò của tính khả dụng trong hệ thống</a:t>
            </a:r>
            <a:endParaRPr lang="en-US" altLang="en-US" sz="2800" b="1"/>
          </a:p>
        </p:txBody>
      </p:sp>
      <p:sp>
        <p:nvSpPr>
          <p:cNvPr id="3" name="Text Box 2"/>
          <p:cNvSpPr txBox="1"/>
          <p:nvPr/>
        </p:nvSpPr>
        <p:spPr>
          <a:xfrm>
            <a:off x="-11764010" y="1094105"/>
            <a:ext cx="11764010" cy="1198880"/>
          </a:xfrm>
          <a:prstGeom prst="rect">
            <a:avLst/>
          </a:prstGeom>
          <a:noFill/>
        </p:spPr>
        <p:txBody>
          <a:bodyPr wrap="square" rtlCol="0">
            <a:spAutoFit/>
          </a:bodyPr>
          <a:p>
            <a:pPr algn="l"/>
            <a:r>
              <a:rPr lang="en-US" altLang="en-US" sz="2400"/>
              <a:t>Tính khả dụng (usability) là một khía cạnh quan trọng trong thiết kế hệ thống, </a:t>
            </a:r>
            <a:r>
              <a:rPr lang="en-US" altLang="en-US" sz="2400"/>
              <a:t>đư</a:t>
            </a:r>
            <a:r>
              <a:rPr lang="en-US" altLang="en-US" sz="2400"/>
              <a:t>ợc </a:t>
            </a:r>
            <a:r>
              <a:rPr lang="en-US" altLang="en-US" sz="2400"/>
              <a:t>đ</a:t>
            </a:r>
            <a:r>
              <a:rPr lang="en-US" altLang="en-US" sz="2400"/>
              <a:t>ịnh ngh</a:t>
            </a:r>
            <a:r>
              <a:rPr lang="en-US" altLang="en-US" sz="2400"/>
              <a:t>ĩ</a:t>
            </a:r>
            <a:r>
              <a:rPr lang="en-US" altLang="en-US" sz="2400"/>
              <a:t>a bởi ISO 9241-11 là "mức </a:t>
            </a:r>
            <a:r>
              <a:rPr lang="en-US" altLang="en-US" sz="2400"/>
              <a:t>đ</a:t>
            </a:r>
            <a:r>
              <a:rPr lang="en-US" altLang="en-US" sz="2400"/>
              <a:t>ộ mà ng</a:t>
            </a:r>
            <a:r>
              <a:rPr lang="en-US" altLang="en-US" sz="2400"/>
              <a:t>ư</a:t>
            </a:r>
            <a:r>
              <a:rPr lang="en-US" altLang="en-US" sz="2400"/>
              <a:t>ời dùng có thể sử dụng một sản phẩm </a:t>
            </a:r>
            <a:r>
              <a:rPr lang="en-US" altLang="en-US" sz="2400"/>
              <a:t>đ</a:t>
            </a:r>
            <a:r>
              <a:rPr lang="en-US" altLang="en-US" sz="2400"/>
              <a:t>ể </a:t>
            </a:r>
            <a:r>
              <a:rPr lang="en-US" altLang="en-US" sz="2400"/>
              <a:t>đ</a:t>
            </a:r>
            <a:r>
              <a:rPr lang="en-US" altLang="en-US" sz="2400"/>
              <a:t>ạt </a:t>
            </a:r>
            <a:r>
              <a:rPr lang="en-US" altLang="en-US" sz="2400"/>
              <a:t>đư</a:t>
            </a:r>
            <a:r>
              <a:rPr lang="en-US" altLang="en-US" sz="2400"/>
              <a:t>ợc mục tiêu cụ thể một cách hiệu quả, hiệu suất, và hài lòng trong một bối cảnh sử dụng cụ thể".</a:t>
            </a:r>
            <a:endParaRPr lang="en-US" altLang="en-US" sz="2400"/>
          </a:p>
        </p:txBody>
      </p:sp>
      <p:sp>
        <p:nvSpPr>
          <p:cNvPr id="5" name="Text Box 4"/>
          <p:cNvSpPr txBox="1"/>
          <p:nvPr/>
        </p:nvSpPr>
        <p:spPr>
          <a:xfrm>
            <a:off x="-6067425" y="2796540"/>
            <a:ext cx="5838825" cy="460375"/>
          </a:xfrm>
          <a:prstGeom prst="rect">
            <a:avLst/>
          </a:prstGeom>
          <a:noFill/>
        </p:spPr>
        <p:txBody>
          <a:bodyPr wrap="square" rtlCol="0">
            <a:spAutoFit/>
          </a:bodyPr>
          <a:p>
            <a:r>
              <a:rPr lang="en-US" altLang="en-US" sz="2400"/>
              <a:t>Các yếu tố chính của tính khả dụng bao gồm:</a:t>
            </a:r>
            <a:endParaRPr lang="en-US" altLang="en-US" sz="2400"/>
          </a:p>
        </p:txBody>
      </p:sp>
      <p:sp>
        <p:nvSpPr>
          <p:cNvPr id="8" name="Text Box 7"/>
          <p:cNvSpPr txBox="1"/>
          <p:nvPr/>
        </p:nvSpPr>
        <p:spPr>
          <a:xfrm>
            <a:off x="-9263380" y="3429000"/>
            <a:ext cx="9263380" cy="460375"/>
          </a:xfrm>
          <a:prstGeom prst="rect">
            <a:avLst/>
          </a:prstGeom>
          <a:noFill/>
        </p:spPr>
        <p:txBody>
          <a:bodyPr wrap="square" rtlCol="0">
            <a:spAutoFit/>
          </a:bodyPr>
          <a:p>
            <a:r>
              <a:rPr lang="en-US" altLang="en-US" sz="2400"/>
              <a:t>Hiệu quả (Effectiveness): Mức </a:t>
            </a:r>
            <a:r>
              <a:rPr lang="en-US" altLang="en-US" sz="2400"/>
              <a:t>đ</a:t>
            </a:r>
            <a:r>
              <a:rPr lang="en-US" altLang="en-US" sz="2400"/>
              <a:t>ộ hoàn thành nhiệm vụ của ng</a:t>
            </a:r>
            <a:r>
              <a:rPr lang="en-US" altLang="en-US" sz="2400"/>
              <a:t>ư</a:t>
            </a:r>
            <a:r>
              <a:rPr lang="en-US" altLang="en-US" sz="2400"/>
              <a:t>ời dùng.</a:t>
            </a:r>
            <a:endParaRPr lang="en-US" altLang="en-US" sz="2400"/>
          </a:p>
        </p:txBody>
      </p:sp>
      <p:sp>
        <p:nvSpPr>
          <p:cNvPr id="4" name="Text Box 3"/>
          <p:cNvSpPr txBox="1"/>
          <p:nvPr/>
        </p:nvSpPr>
        <p:spPr>
          <a:xfrm>
            <a:off x="-11845925" y="4061460"/>
            <a:ext cx="11845925" cy="460375"/>
          </a:xfrm>
          <a:prstGeom prst="rect">
            <a:avLst/>
          </a:prstGeom>
          <a:noFill/>
        </p:spPr>
        <p:txBody>
          <a:bodyPr wrap="square" rtlCol="0">
            <a:spAutoFit/>
          </a:bodyPr>
          <a:p>
            <a:r>
              <a:rPr lang="en-US" altLang="en-US" sz="2400"/>
              <a:t>Hiệu suất (Efficiency): Nguồn lực (thời gian, công sức) cần thiết </a:t>
            </a:r>
            <a:r>
              <a:rPr lang="en-US" altLang="en-US" sz="2400"/>
              <a:t>đ</a:t>
            </a:r>
            <a:r>
              <a:rPr lang="en-US" altLang="en-US" sz="2400"/>
              <a:t>ể hoàn thành nhiệm vụ.</a:t>
            </a:r>
            <a:endParaRPr lang="en-US" altLang="en-US" sz="2400"/>
          </a:p>
        </p:txBody>
      </p:sp>
      <p:sp>
        <p:nvSpPr>
          <p:cNvPr id="10" name="Text Box 9"/>
          <p:cNvSpPr txBox="1"/>
          <p:nvPr/>
        </p:nvSpPr>
        <p:spPr>
          <a:xfrm>
            <a:off x="-11379200" y="4871720"/>
            <a:ext cx="11379200" cy="460375"/>
          </a:xfrm>
          <a:prstGeom prst="rect">
            <a:avLst/>
          </a:prstGeom>
          <a:noFill/>
        </p:spPr>
        <p:txBody>
          <a:bodyPr wrap="square" rtlCol="0">
            <a:spAutoFit/>
          </a:bodyPr>
          <a:p>
            <a:r>
              <a:rPr lang="en-US" altLang="en-US" sz="2400"/>
              <a:t>Sự hài lòng (Satisfaction): Cảm nhận tích cực của ng</a:t>
            </a:r>
            <a:r>
              <a:rPr lang="en-US" altLang="en-US" sz="2400"/>
              <a:t>ư</a:t>
            </a:r>
            <a:r>
              <a:rPr lang="en-US" altLang="en-US" sz="2400"/>
              <a:t>ời dùng khi sử dụng hệ thống.</a:t>
            </a:r>
            <a:endParaRPr lang="en-US" altLang="en-US" sz="2400"/>
          </a:p>
        </p:txBody>
      </p:sp>
      <p:sp>
        <p:nvSpPr>
          <p:cNvPr id="11" name="Text Box 10"/>
          <p:cNvSpPr txBox="1"/>
          <p:nvPr/>
        </p:nvSpPr>
        <p:spPr>
          <a:xfrm>
            <a:off x="180340"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270510"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6" name="Text Box 15"/>
          <p:cNvSpPr txBox="1"/>
          <p:nvPr/>
        </p:nvSpPr>
        <p:spPr>
          <a:xfrm>
            <a:off x="18310860"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180340"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270510"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270510"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217170"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7" name="Text Box 6"/>
          <p:cNvSpPr txBox="1"/>
          <p:nvPr/>
        </p:nvSpPr>
        <p:spPr>
          <a:xfrm>
            <a:off x="12192000" y="6132195"/>
            <a:ext cx="6882765" cy="521970"/>
          </a:xfrm>
          <a:prstGeom prst="rect">
            <a:avLst/>
          </a:prstGeom>
          <a:noFill/>
        </p:spPr>
        <p:txBody>
          <a:bodyPr wrap="square" rtlCol="0">
            <a:spAutoFit/>
          </a:bodyPr>
          <a:p>
            <a:r>
              <a:rPr lang="vi-VN" altLang="en-US" sz="2800">
                <a:solidFill>
                  <a:schemeClr val="tx1"/>
                </a:solidFill>
              </a:rPr>
              <a:t>Huỳnh Phạm Nhật An    </a:t>
            </a:r>
            <a:r>
              <a:rPr lang="vi-VN" altLang="en-US" sz="2800">
                <a:solidFill>
                  <a:schemeClr val="tx1"/>
                </a:solidFill>
              </a:rPr>
              <a:t>Masv 110122027</a:t>
            </a:r>
            <a:endParaRPr lang="vi-VN" altLang="en-US" sz="2800">
              <a:solidFill>
                <a:schemeClr val="tx1"/>
              </a:solidFill>
            </a:endParaRPr>
          </a:p>
        </p:txBody>
      </p:sp>
      <p:sp>
        <p:nvSpPr>
          <p:cNvPr id="11" name="Text Box 10"/>
          <p:cNvSpPr txBox="1"/>
          <p:nvPr/>
        </p:nvSpPr>
        <p:spPr>
          <a:xfrm>
            <a:off x="-7939405" y="344805"/>
            <a:ext cx="4850130" cy="521970"/>
          </a:xfrm>
          <a:prstGeom prst="rect">
            <a:avLst/>
          </a:prstGeom>
          <a:noFill/>
        </p:spPr>
        <p:txBody>
          <a:bodyPr wrap="square" rtlCol="0">
            <a:spAutoFit/>
          </a:bodyPr>
          <a:p>
            <a:r>
              <a:rPr lang="en-US" altLang="en-US" sz="2800" b="1"/>
              <a:t>Vai trò của tính khả dụng</a:t>
            </a:r>
            <a:endParaRPr lang="en-US" altLang="en-US" sz="2800" b="1"/>
          </a:p>
        </p:txBody>
      </p:sp>
      <p:sp>
        <p:nvSpPr>
          <p:cNvPr id="12" name="Text Box 11"/>
          <p:cNvSpPr txBox="1"/>
          <p:nvPr/>
        </p:nvSpPr>
        <p:spPr>
          <a:xfrm>
            <a:off x="-7849235" y="1499870"/>
            <a:ext cx="7849235" cy="1938020"/>
          </a:xfrm>
          <a:prstGeom prst="rect">
            <a:avLst/>
          </a:prstGeom>
          <a:noFill/>
        </p:spPr>
        <p:txBody>
          <a:bodyPr wrap="square" rtlCol="0">
            <a:spAutoFit/>
          </a:bodyPr>
          <a:p>
            <a:r>
              <a:rPr lang="en-US" altLang="en-US" sz="2400" b="1"/>
              <a:t>Đ</a:t>
            </a:r>
            <a:r>
              <a:rPr lang="en-US" altLang="en-US" sz="2400" b="1"/>
              <a:t>ối với ng</a:t>
            </a:r>
            <a:r>
              <a:rPr lang="en-US" altLang="en-US" sz="2400" b="1"/>
              <a:t>ư</a:t>
            </a:r>
            <a:r>
              <a:rPr lang="en-US" altLang="en-US" sz="2400" b="1"/>
              <a:t>ời dùng:</a:t>
            </a:r>
            <a:endParaRPr lang="en-US" altLang="en-US" sz="2400" b="1"/>
          </a:p>
          <a:p>
            <a:r>
              <a:rPr lang="en-US" altLang="en-US" sz="2400" b="1"/>
              <a:t>Giảm thiểu lỗi và t</a:t>
            </a:r>
            <a:r>
              <a:rPr lang="en-US" altLang="en-US" sz="2400" b="1"/>
              <a:t>ă</a:t>
            </a:r>
            <a:r>
              <a:rPr lang="en-US" altLang="en-US" sz="2400" b="1"/>
              <a:t>ng sự thoải mái.</a:t>
            </a:r>
            <a:endParaRPr lang="en-US" altLang="en-US" sz="2400" b="1"/>
          </a:p>
          <a:p>
            <a:r>
              <a:rPr lang="en-US" altLang="en-US" sz="2400" b="1"/>
              <a:t>T</a:t>
            </a:r>
            <a:r>
              <a:rPr lang="en-US" altLang="en-US" sz="2400" b="1"/>
              <a:t>ă</a:t>
            </a:r>
            <a:r>
              <a:rPr lang="en-US" altLang="en-US" sz="2400" b="1"/>
              <a:t>ng khả n</a:t>
            </a:r>
            <a:r>
              <a:rPr lang="en-US" altLang="en-US" sz="2400" b="1"/>
              <a:t>ă</a:t>
            </a:r>
            <a:r>
              <a:rPr lang="en-US" altLang="en-US" sz="2400" b="1"/>
              <a:t>ng tiếp cận, </a:t>
            </a:r>
            <a:r>
              <a:rPr lang="en-US" altLang="en-US" sz="2400" b="1"/>
              <a:t>đ</a:t>
            </a:r>
            <a:r>
              <a:rPr lang="en-US" altLang="en-US" sz="2400" b="1"/>
              <a:t>ặc biệt </a:t>
            </a:r>
            <a:r>
              <a:rPr lang="en-US" altLang="en-US" sz="2400" b="1"/>
              <a:t>đ</a:t>
            </a:r>
            <a:r>
              <a:rPr lang="en-US" altLang="en-US" sz="2400" b="1"/>
              <a:t>ối với ng</a:t>
            </a:r>
            <a:r>
              <a:rPr lang="en-US" altLang="en-US" sz="2400" b="1"/>
              <a:t>ư</a:t>
            </a:r>
            <a:r>
              <a:rPr lang="en-US" altLang="en-US" sz="2400" b="1"/>
              <a:t>ời dùng không quen với công nghệ.</a:t>
            </a:r>
            <a:endParaRPr lang="en-US" altLang="en-US" sz="2400" b="1"/>
          </a:p>
          <a:p>
            <a:r>
              <a:rPr lang="en-US" altLang="en-US" sz="2400" b="1"/>
              <a:t>Tạo cảm giác tin cậy và an tâm khi sử dụng dịch vụ.</a:t>
            </a:r>
            <a:endParaRPr lang="en-US" altLang="en-US" sz="2400" b="1"/>
          </a:p>
        </p:txBody>
      </p:sp>
      <p:sp>
        <p:nvSpPr>
          <p:cNvPr id="13" name="Text Box 12"/>
          <p:cNvSpPr txBox="1"/>
          <p:nvPr/>
        </p:nvSpPr>
        <p:spPr>
          <a:xfrm>
            <a:off x="8119745" y="2550795"/>
            <a:ext cx="4064000" cy="368300"/>
          </a:xfrm>
          <a:prstGeom prst="rect">
            <a:avLst/>
          </a:prstGeom>
          <a:noFill/>
        </p:spPr>
        <p:txBody>
          <a:bodyPr wrap="square" rtlCol="0">
            <a:spAutoFit/>
          </a:bodyPr>
          <a:p>
            <a:endParaRPr lang="en-US"/>
          </a:p>
        </p:txBody>
      </p:sp>
      <p:sp>
        <p:nvSpPr>
          <p:cNvPr id="14" name="Text Box 13"/>
          <p:cNvSpPr txBox="1"/>
          <p:nvPr/>
        </p:nvSpPr>
        <p:spPr>
          <a:xfrm>
            <a:off x="-7849235" y="3676650"/>
            <a:ext cx="7010400" cy="1568450"/>
          </a:xfrm>
          <a:prstGeom prst="rect">
            <a:avLst/>
          </a:prstGeom>
          <a:noFill/>
        </p:spPr>
        <p:txBody>
          <a:bodyPr wrap="square" rtlCol="0">
            <a:spAutoFit/>
          </a:bodyPr>
          <a:p>
            <a:r>
              <a:rPr lang="en-US" altLang="en-US" sz="2400" b="1"/>
              <a:t>Đ</a:t>
            </a:r>
            <a:r>
              <a:rPr lang="en-US" altLang="en-US" sz="2400" b="1"/>
              <a:t>ối với doanh nghiệp:</a:t>
            </a:r>
            <a:endParaRPr lang="en-US" altLang="en-US" sz="2400" b="1"/>
          </a:p>
          <a:p>
            <a:r>
              <a:rPr lang="en-US" altLang="en-US" sz="2400" b="1"/>
              <a:t>T</a:t>
            </a:r>
            <a:r>
              <a:rPr lang="en-US" altLang="en-US" sz="2400" b="1"/>
              <a:t>ă</a:t>
            </a:r>
            <a:r>
              <a:rPr lang="en-US" altLang="en-US" sz="2400" b="1"/>
              <a:t>ng tỷ lệ hoàn tất giao dịch và doanh thu.</a:t>
            </a:r>
            <a:endParaRPr lang="en-US" altLang="en-US" sz="2400" b="1"/>
          </a:p>
          <a:p>
            <a:r>
              <a:rPr lang="en-US" altLang="en-US" sz="2400" b="1"/>
              <a:t>Xây dựng th</a:t>
            </a:r>
            <a:r>
              <a:rPr lang="en-US" altLang="en-US" sz="2400" b="1"/>
              <a:t>ư</a:t>
            </a:r>
            <a:r>
              <a:rPr lang="en-US" altLang="en-US" sz="2400" b="1"/>
              <a:t>ơng hiệu mạnh và sự tin t</a:t>
            </a:r>
            <a:r>
              <a:rPr lang="en-US" altLang="en-US" sz="2400" b="1"/>
              <a:t>ư</a:t>
            </a:r>
            <a:r>
              <a:rPr lang="en-US" altLang="en-US" sz="2400" b="1"/>
              <a:t>ởng của khách hàng.</a:t>
            </a:r>
            <a:endParaRPr lang="en-US" altLang="en-US" sz="2400" b="1"/>
          </a:p>
        </p:txBody>
      </p:sp>
      <p:sp>
        <p:nvSpPr>
          <p:cNvPr id="2" name="Text Box 1"/>
          <p:cNvSpPr txBox="1"/>
          <p:nvPr/>
        </p:nvSpPr>
        <p:spPr>
          <a:xfrm>
            <a:off x="217170" y="344805"/>
            <a:ext cx="11165205" cy="829945"/>
          </a:xfrm>
          <a:prstGeom prst="rect">
            <a:avLst/>
          </a:prstGeom>
          <a:noFill/>
        </p:spPr>
        <p:txBody>
          <a:bodyPr wrap="square" rtlCol="0">
            <a:spAutoFit/>
          </a:bodyPr>
          <a:p>
            <a:r>
              <a:rPr lang="en-US" altLang="en-US" sz="2400"/>
              <a:t>Hai ph</a:t>
            </a:r>
            <a:r>
              <a:rPr lang="en-US" altLang="en-US" sz="2400"/>
              <a:t>ư</a:t>
            </a:r>
            <a:r>
              <a:rPr lang="en-US" altLang="en-US" sz="2400"/>
              <a:t>ơng pháp chính </a:t>
            </a:r>
            <a:r>
              <a:rPr lang="en-US" altLang="en-US" sz="2400"/>
              <a:t>đư</a:t>
            </a:r>
            <a:r>
              <a:rPr lang="en-US" altLang="en-US" sz="2400"/>
              <a:t>ợc áp dụng trong nghiên cứu này là Heuristic Evaluation và Cognitive Walkthrough</a:t>
            </a:r>
            <a:endParaRPr lang="en-US" altLang="en-US" sz="2400"/>
          </a:p>
        </p:txBody>
      </p:sp>
      <p:sp>
        <p:nvSpPr>
          <p:cNvPr id="3" name="Text Box 2"/>
          <p:cNvSpPr txBox="1"/>
          <p:nvPr/>
        </p:nvSpPr>
        <p:spPr>
          <a:xfrm>
            <a:off x="909320" y="1626870"/>
            <a:ext cx="4064000" cy="1469390"/>
          </a:xfrm>
          <a:prstGeom prst="rect">
            <a:avLst/>
          </a:prstGeom>
          <a:noFill/>
        </p:spPr>
        <p:txBody>
          <a:bodyPr wrap="square" rtlCol="0">
            <a:noAutofit/>
          </a:bodyPr>
          <a:p>
            <a:r>
              <a:rPr lang="en-US" altLang="en-US" sz="2400"/>
              <a:t>Heuristic Evaluation: Phù hợp </a:t>
            </a:r>
            <a:r>
              <a:rPr lang="en-US" altLang="en-US" sz="2400"/>
              <a:t>đ</a:t>
            </a:r>
            <a:r>
              <a:rPr lang="en-US" altLang="en-US" sz="2400"/>
              <a:t>ể kiểm tra tổng quan hệ thống và phát hiện các vấn </a:t>
            </a:r>
            <a:r>
              <a:rPr lang="en-US" altLang="en-US" sz="2400"/>
              <a:t>đ</a:t>
            </a:r>
            <a:r>
              <a:rPr lang="en-US" altLang="en-US" sz="2400"/>
              <a:t>ề thiết kế phổ biến.</a:t>
            </a:r>
            <a:endParaRPr lang="en-US" altLang="en-US" sz="2400"/>
          </a:p>
        </p:txBody>
      </p:sp>
      <p:sp>
        <p:nvSpPr>
          <p:cNvPr id="4" name="Text Box 3"/>
          <p:cNvSpPr txBox="1"/>
          <p:nvPr/>
        </p:nvSpPr>
        <p:spPr>
          <a:xfrm>
            <a:off x="6951980" y="1626870"/>
            <a:ext cx="4064000" cy="1568450"/>
          </a:xfrm>
          <a:prstGeom prst="rect">
            <a:avLst/>
          </a:prstGeom>
          <a:noFill/>
        </p:spPr>
        <p:txBody>
          <a:bodyPr wrap="square" rtlCol="0">
            <a:spAutoFit/>
          </a:bodyPr>
          <a:p>
            <a:r>
              <a:rPr lang="en-US" altLang="en-US" sz="2400"/>
              <a:t>Cognitive Walkthrough: Tập trung vào hành vi ng</a:t>
            </a:r>
            <a:r>
              <a:rPr lang="en-US" altLang="en-US" sz="2400"/>
              <a:t>ư</a:t>
            </a:r>
            <a:r>
              <a:rPr lang="en-US" altLang="en-US" sz="2400"/>
              <a:t>ời dùng, giúp xác </a:t>
            </a:r>
            <a:r>
              <a:rPr lang="en-US" altLang="en-US" sz="2400"/>
              <a:t>đ</a:t>
            </a:r>
            <a:r>
              <a:rPr lang="en-US" altLang="en-US" sz="2400"/>
              <a:t>ịnh các rào cản trong quy trình thao tác thực tế</a:t>
            </a:r>
            <a:endParaRPr lang="en-US" altLang="en-US" sz="2400"/>
          </a:p>
        </p:txBody>
      </p:sp>
      <p:sp>
        <p:nvSpPr>
          <p:cNvPr id="5" name="Text Box 4"/>
          <p:cNvSpPr txBox="1"/>
          <p:nvPr/>
        </p:nvSpPr>
        <p:spPr>
          <a:xfrm>
            <a:off x="2153285" y="404177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71196</Words>
  <Application>WPS Presentation</Application>
  <PresentationFormat>Widescreen</PresentationFormat>
  <Paragraphs>1366</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 Black</vt:lpstr>
      <vt:lpstr>Calibri</vt:lpstr>
      <vt:lpstr>Microsoft YaHei</vt:lpstr>
      <vt:lpstr>Arial Unicode MS</vt:lpstr>
      <vt:lpstr>Calibri Light</vt:lpstr>
      <vt:lpstr>Times New Roman</vt:lpstr>
      <vt:lpstr>Wingdings</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1.Huỳnh Phạm Nhật An</cp:lastModifiedBy>
  <cp:revision>2</cp:revision>
  <dcterms:created xsi:type="dcterms:W3CDTF">2025-01-08T11:18:00Z</dcterms:created>
  <dcterms:modified xsi:type="dcterms:W3CDTF">2025-01-08T15:03:52Z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C1EC1E7087B5499CB1990ABCF3531FAB_13</vt:lpwstr>
  </property>
  <property fmtid="{D5CDD505-2E9C-101B-9397-08002B2CF9AE}" pid="3" name="KSOProductBuildVer">
    <vt:lpwstr>1033-12.2.0.19805</vt:lpwstr>
  </property>
</Properties>
</file>