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321091" y="2700829"/>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a:t>
            </a:r>
            <a:r>
              <a:rPr lang="en-US" dirty="0" err="1"/>
              <a:t>ErrorX</a:t>
            </a:r>
            <a:endParaRPr lang="en-US" dirty="0"/>
          </a:p>
          <a:p>
            <a:endParaRPr lang="en-US" dirty="0"/>
          </a:p>
          <a:p>
            <a:r>
              <a:rPr lang="en-US" dirty="0"/>
              <a:t>Your team bio :</a:t>
            </a:r>
          </a:p>
          <a:p>
            <a:r>
              <a:rPr lang="en-IN" b="0" i="0" dirty="0">
                <a:solidFill>
                  <a:schemeClr val="tx1"/>
                </a:solidFill>
                <a:effectLst/>
                <a:latin typeface="Söhne"/>
              </a:rPr>
              <a:t>Meet our </a:t>
            </a:r>
            <a:r>
              <a:rPr lang="en-IN" b="0" i="0" dirty="0" err="1">
                <a:solidFill>
                  <a:schemeClr val="tx1"/>
                </a:solidFill>
                <a:effectLst/>
                <a:latin typeface="Söhne"/>
              </a:rPr>
              <a:t>team,ErrorX</a:t>
            </a:r>
            <a:r>
              <a:rPr lang="en-IN" b="0" i="0" dirty="0">
                <a:solidFill>
                  <a:schemeClr val="tx1"/>
                </a:solidFill>
                <a:effectLst/>
                <a:latin typeface="Söhne"/>
              </a:rPr>
              <a:t>! We are a group of passionate developers who are always eager to tackle challenging problems and push the limits of what's possible with code</a:t>
            </a:r>
          </a:p>
          <a:p>
            <a:endParaRPr lang="en-IN" dirty="0">
              <a:solidFill>
                <a:schemeClr val="tx1"/>
              </a:solidFill>
              <a:latin typeface="Söhne"/>
            </a:endParaRPr>
          </a:p>
          <a:p>
            <a:r>
              <a:rPr lang="en-US" dirty="0"/>
              <a:t>	</a:t>
            </a:r>
          </a:p>
          <a:p>
            <a:r>
              <a:rPr lang="en-US" dirty="0"/>
              <a:t>Date :03-05-2023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Why did you decide to solve this Problem statement?</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TextBox 1">
            <a:extLst>
              <a:ext uri="{FF2B5EF4-FFF2-40B4-BE49-F238E27FC236}">
                <a16:creationId xmlns:a16="http://schemas.microsoft.com/office/drawing/2014/main" id="{EC12EF5D-0AC0-4404-0990-21607946810F}"/>
              </a:ext>
            </a:extLst>
          </p:cNvPr>
          <p:cNvSpPr txBox="1"/>
          <p:nvPr/>
        </p:nvSpPr>
        <p:spPr>
          <a:xfrm>
            <a:off x="635794" y="1778794"/>
            <a:ext cx="7822406" cy="2677656"/>
          </a:xfrm>
          <a:prstGeom prst="rect">
            <a:avLst/>
          </a:prstGeom>
          <a:noFill/>
        </p:spPr>
        <p:txBody>
          <a:bodyPr wrap="square" rtlCol="0">
            <a:spAutoFit/>
          </a:bodyPr>
          <a:lstStyle/>
          <a:p>
            <a:r>
              <a:rPr lang="en-IN" dirty="0"/>
              <a:t>There are several reasons why building a chatbot model for farmers in different languages can be a beneficial solution:</a:t>
            </a:r>
          </a:p>
          <a:p>
            <a:endParaRPr lang="en-IN" dirty="0"/>
          </a:p>
          <a:p>
            <a:pPr marL="342900" indent="-342900">
              <a:buFont typeface="Arial" panose="020B0604020202020204" pitchFamily="34" charset="0"/>
              <a:buChar char="•"/>
            </a:pPr>
            <a:r>
              <a:rPr lang="en-IN" dirty="0"/>
              <a:t>Access to Information.</a:t>
            </a:r>
          </a:p>
          <a:p>
            <a:pPr marL="342900" indent="-342900">
              <a:buFont typeface="Arial" panose="020B0604020202020204" pitchFamily="34" charset="0"/>
              <a:buChar char="•"/>
            </a:pPr>
            <a:r>
              <a:rPr lang="en-IN" dirty="0"/>
              <a:t>Cost-effective solution.</a:t>
            </a:r>
          </a:p>
          <a:p>
            <a:pPr marL="342900" indent="-342900">
              <a:buFont typeface="Arial" panose="020B0604020202020204" pitchFamily="34" charset="0"/>
              <a:buChar char="•"/>
            </a:pPr>
            <a:r>
              <a:rPr lang="en-IN" dirty="0"/>
              <a:t>Time-saving</a:t>
            </a:r>
          </a:p>
          <a:p>
            <a:pPr marL="342900" indent="-342900">
              <a:buFont typeface="Arial" panose="020B0604020202020204" pitchFamily="34" charset="0"/>
              <a:buChar char="•"/>
            </a:pPr>
            <a:r>
              <a:rPr lang="en-IN" dirty="0"/>
              <a:t>Increased productivity.</a:t>
            </a:r>
          </a:p>
          <a:p>
            <a:pPr marL="342900" indent="-342900">
              <a:buFont typeface="Arial" panose="020B0604020202020204" pitchFamily="34" charset="0"/>
              <a:buChar char="•"/>
            </a:pPr>
            <a:r>
              <a:rPr lang="en-IN" dirty="0"/>
              <a:t>Sustainable agriculture.</a:t>
            </a:r>
          </a:p>
          <a:p>
            <a:endParaRPr lang="en-IN" dirty="0"/>
          </a:p>
          <a:p>
            <a:r>
              <a:rPr lang="en-IN" dirty="0"/>
              <a:t>In summary, building a chatbot model for farmers in different languages can provide access to information, be a cost-effective solution, save time, increase productivity, and promote sustainable agriculture.</a:t>
            </a:r>
          </a:p>
        </p:txBody>
      </p:sp>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TextBox 1">
            <a:extLst>
              <a:ext uri="{FF2B5EF4-FFF2-40B4-BE49-F238E27FC236}">
                <a16:creationId xmlns:a16="http://schemas.microsoft.com/office/drawing/2014/main" id="{45C31CDE-F472-97B3-6D82-99FD52E8AE6B}"/>
              </a:ext>
            </a:extLst>
          </p:cNvPr>
          <p:cNvSpPr txBox="1"/>
          <p:nvPr/>
        </p:nvSpPr>
        <p:spPr>
          <a:xfrm>
            <a:off x="571500" y="1928813"/>
            <a:ext cx="7529513" cy="2893100"/>
          </a:xfrm>
          <a:prstGeom prst="rect">
            <a:avLst/>
          </a:prstGeom>
          <a:noFill/>
        </p:spPr>
        <p:txBody>
          <a:bodyPr wrap="square" rtlCol="0">
            <a:spAutoFit/>
          </a:bodyPr>
          <a:lstStyle/>
          <a:p>
            <a:r>
              <a:rPr lang="en-IN" dirty="0"/>
              <a:t>The early adopters of your chatbot model for farmers could be segmented into several categories based on their characteristics and needs:</a:t>
            </a:r>
          </a:p>
          <a:p>
            <a:endParaRPr lang="en-IN" dirty="0"/>
          </a:p>
          <a:p>
            <a:pPr marL="342900" indent="-342900">
              <a:buFont typeface="Arial" panose="020B0604020202020204" pitchFamily="34" charset="0"/>
              <a:buChar char="•"/>
            </a:pPr>
            <a:r>
              <a:rPr lang="en-IN" dirty="0"/>
              <a:t>Small-scale farmers</a:t>
            </a:r>
          </a:p>
          <a:p>
            <a:pPr marL="342900" indent="-342900">
              <a:buFont typeface="Arial" panose="020B0604020202020204" pitchFamily="34" charset="0"/>
              <a:buChar char="•"/>
            </a:pPr>
            <a:r>
              <a:rPr lang="en-IN" dirty="0"/>
              <a:t>Tech-savvy farmers.</a:t>
            </a:r>
          </a:p>
          <a:p>
            <a:pPr marL="342900" indent="-342900">
              <a:buFont typeface="Arial" panose="020B0604020202020204" pitchFamily="34" charset="0"/>
              <a:buChar char="•"/>
            </a:pPr>
            <a:r>
              <a:rPr lang="en-IN" dirty="0"/>
              <a:t>Young farmers.</a:t>
            </a:r>
          </a:p>
          <a:p>
            <a:pPr marL="342900" indent="-342900">
              <a:buFont typeface="Arial" panose="020B0604020202020204" pitchFamily="34" charset="0"/>
              <a:buChar char="•"/>
            </a:pPr>
            <a:r>
              <a:rPr lang="en-IN" dirty="0"/>
              <a:t>Farmers in remote areas.</a:t>
            </a:r>
          </a:p>
          <a:p>
            <a:pPr marL="342900" indent="-342900">
              <a:buFont typeface="Arial" panose="020B0604020202020204" pitchFamily="34" charset="0"/>
              <a:buChar char="•"/>
            </a:pPr>
            <a:r>
              <a:rPr lang="en-IN" dirty="0"/>
              <a:t>Agricultural companies.</a:t>
            </a:r>
          </a:p>
          <a:p>
            <a:pPr marL="342900" indent="-342900">
              <a:buAutoNum type="arabicPeriod"/>
            </a:pPr>
            <a:endParaRPr lang="en-IN" dirty="0"/>
          </a:p>
          <a:p>
            <a:r>
              <a:rPr lang="en-IN" dirty="0"/>
              <a:t>These early adopters may be motivated to use your chatbot model for farmers for various reasons such as improved productivity, cost savings, convenience, and access to information. By targeting these early adopter segments, you can gain valuable feedback, refine your product, and build a strong user base for future growth.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64223" y="288000"/>
            <a:ext cx="8208000" cy="5040000"/>
          </a:xfrm>
          <a:prstGeom prst="rect">
            <a:avLst/>
          </a:prstGeom>
          <a:noFill/>
          <a:ln>
            <a:noFill/>
          </a:ln>
        </p:spPr>
        <p:txBody>
          <a:bodyPr spcFirstLastPara="1" wrap="square" lIns="91425" tIns="91425" rIns="91425" bIns="91425" anchor="t" anchorCtr="0">
            <a:noAutofit/>
          </a:bodyPr>
          <a:lstStyle/>
          <a:p>
            <a:pPr marL="0" marR="0" lvl="0" indent="0" algn="l" rtl="0">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spcBef>
                <a:spcPts val="1000"/>
              </a:spcBef>
              <a:spcAft>
                <a:spcPts val="1000"/>
              </a:spcAft>
              <a:buClr>
                <a:srgbClr val="000000"/>
              </a:buClr>
              <a:buSzPts val="1400"/>
              <a:buFont typeface="Arial"/>
              <a:buNone/>
            </a:pPr>
            <a:r>
              <a:rPr lang="en-IN" sz="1400" b="0" i="0" u="none" strike="noStrike" cap="none" dirty="0">
                <a:solidFill>
                  <a:srgbClr val="000000"/>
                </a:solidFill>
                <a:latin typeface="Lato"/>
                <a:ea typeface="Lato"/>
                <a:cs typeface="Lato"/>
                <a:sym typeface="Lato"/>
              </a:rPr>
              <a:t>There are some alternatives and competitive products available in the market that solve similar problems as your chatbot model for farmers. Some of these alternatives are:</a:t>
            </a:r>
          </a:p>
          <a:p>
            <a:pPr marL="342900" marR="0" lvl="0" indent="-342900" algn="l" rtl="0">
              <a:spcBef>
                <a:spcPts val="1000"/>
              </a:spcBef>
              <a:spcAft>
                <a:spcPts val="1000"/>
              </a:spcAft>
              <a:buClr>
                <a:srgbClr val="000000"/>
              </a:buClr>
              <a:buSzPts val="1400"/>
              <a:buFont typeface="Arial" panose="020B0604020202020204" pitchFamily="34" charset="0"/>
              <a:buChar char="•"/>
            </a:pPr>
            <a:r>
              <a:rPr lang="en-IN" b="0" i="0" u="none" strike="noStrike" cap="none" dirty="0">
                <a:solidFill>
                  <a:srgbClr val="000000"/>
                </a:solidFill>
                <a:latin typeface="Lato"/>
                <a:ea typeface="Lato"/>
                <a:cs typeface="Lato"/>
                <a:sym typeface="Lato"/>
              </a:rPr>
              <a:t>Human extension services.</a:t>
            </a:r>
          </a:p>
          <a:p>
            <a:pPr marL="342900" marR="0" lvl="0" indent="-342900" algn="l" rtl="0">
              <a:spcBef>
                <a:spcPts val="1000"/>
              </a:spcBef>
              <a:spcAft>
                <a:spcPts val="1000"/>
              </a:spcAft>
              <a:buClr>
                <a:srgbClr val="000000"/>
              </a:buClr>
              <a:buSzPts val="1400"/>
              <a:buFont typeface="Arial" panose="020B0604020202020204" pitchFamily="34" charset="0"/>
              <a:buChar char="•"/>
            </a:pPr>
            <a:r>
              <a:rPr lang="en-IN" b="0" i="0" u="none" strike="noStrike" cap="none" dirty="0">
                <a:solidFill>
                  <a:srgbClr val="000000"/>
                </a:solidFill>
                <a:latin typeface="Lato"/>
                <a:ea typeface="Lato"/>
                <a:cs typeface="Lato"/>
                <a:sym typeface="Lato"/>
              </a:rPr>
              <a:t>2. Agricultural call </a:t>
            </a:r>
            <a:r>
              <a:rPr lang="en-IN" b="0" i="0" u="none" strike="noStrike" cap="none" dirty="0" err="1">
                <a:solidFill>
                  <a:srgbClr val="000000"/>
                </a:solidFill>
                <a:latin typeface="Lato"/>
                <a:ea typeface="Lato"/>
                <a:cs typeface="Lato"/>
                <a:sym typeface="Lato"/>
              </a:rPr>
              <a:t>centers</a:t>
            </a:r>
            <a:r>
              <a:rPr lang="en-IN" b="0" i="0" u="none" strike="noStrike" cap="none" dirty="0">
                <a:solidFill>
                  <a:srgbClr val="000000"/>
                </a:solidFill>
                <a:latin typeface="Lato"/>
                <a:ea typeface="Lato"/>
                <a:cs typeface="Lato"/>
                <a:sym typeface="Lato"/>
              </a:rPr>
              <a:t>.</a:t>
            </a:r>
          </a:p>
          <a:p>
            <a:pPr marL="342900" marR="0" lvl="0" indent="-342900" algn="l" rtl="0">
              <a:spcBef>
                <a:spcPts val="1000"/>
              </a:spcBef>
              <a:spcAft>
                <a:spcPts val="1000"/>
              </a:spcAft>
              <a:buClr>
                <a:srgbClr val="000000"/>
              </a:buClr>
              <a:buSzPts val="1400"/>
              <a:buFont typeface="Arial" panose="020B0604020202020204" pitchFamily="34" charset="0"/>
              <a:buChar char="•"/>
            </a:pPr>
            <a:r>
              <a:rPr lang="en-IN" b="0" i="0" u="none" strike="noStrike" cap="none" dirty="0">
                <a:solidFill>
                  <a:srgbClr val="000000"/>
                </a:solidFill>
                <a:latin typeface="Lato"/>
                <a:ea typeface="Lato"/>
                <a:cs typeface="Lato"/>
                <a:sym typeface="Lato"/>
              </a:rPr>
              <a:t>3. Agricultural websites.</a:t>
            </a:r>
          </a:p>
          <a:p>
            <a:pPr marL="342900" marR="0" lvl="0" indent="-342900" algn="l" rtl="0">
              <a:spcBef>
                <a:spcPts val="1000"/>
              </a:spcBef>
              <a:spcAft>
                <a:spcPts val="1000"/>
              </a:spcAft>
              <a:buClr>
                <a:srgbClr val="000000"/>
              </a:buClr>
              <a:buSzPts val="1400"/>
              <a:buFont typeface="Arial" panose="020B0604020202020204" pitchFamily="34" charset="0"/>
              <a:buChar char="•"/>
            </a:pPr>
            <a:r>
              <a:rPr lang="en-IN" b="0" i="0" u="none" strike="noStrike" cap="none" dirty="0">
                <a:solidFill>
                  <a:srgbClr val="000000"/>
                </a:solidFill>
                <a:latin typeface="Lato"/>
                <a:ea typeface="Lato"/>
                <a:cs typeface="Lato"/>
                <a:sym typeface="Lato"/>
              </a:rPr>
              <a:t>4.Mobile apps.</a:t>
            </a:r>
          </a:p>
          <a:p>
            <a:pPr marL="342900" marR="0" lvl="0" indent="-342900" algn="l" rtl="0">
              <a:spcBef>
                <a:spcPts val="1000"/>
              </a:spcBef>
              <a:spcAft>
                <a:spcPts val="1000"/>
              </a:spcAft>
              <a:buClr>
                <a:srgbClr val="000000"/>
              </a:buClr>
              <a:buSzPts val="1400"/>
              <a:buFont typeface="Arial" panose="020B0604020202020204" pitchFamily="34" charset="0"/>
              <a:buChar char="•"/>
            </a:pPr>
            <a:r>
              <a:rPr lang="en-IN" b="0" i="0" u="none" strike="noStrike" cap="none" dirty="0">
                <a:solidFill>
                  <a:srgbClr val="000000"/>
                </a:solidFill>
                <a:latin typeface="Lato"/>
                <a:ea typeface="Lato"/>
                <a:cs typeface="Lato"/>
                <a:sym typeface="Lato"/>
              </a:rPr>
              <a:t>5.SMS-based services.</a:t>
            </a:r>
          </a:p>
          <a:p>
            <a:pPr marR="0" lvl="0" algn="l" rtl="0">
              <a:spcBef>
                <a:spcPts val="1000"/>
              </a:spcBef>
              <a:spcAft>
                <a:spcPts val="1000"/>
              </a:spcAft>
              <a:buClr>
                <a:srgbClr val="000000"/>
              </a:buClr>
              <a:buSzPts val="1400"/>
            </a:pPr>
            <a:r>
              <a:rPr lang="en-IN" sz="1400" b="0" i="0" u="none" strike="noStrike" cap="none" dirty="0">
                <a:solidFill>
                  <a:srgbClr val="000000"/>
                </a:solidFill>
                <a:latin typeface="Lato"/>
                <a:ea typeface="Lato"/>
                <a:cs typeface="Lato"/>
                <a:sym typeface="Lato"/>
              </a:rPr>
              <a:t>While these alternatives and competitive products may provide similar solutions to farmers, your chatbot model has the advantage of being able to provide personalized and immediate responses to farmers' queries, regardless of their location or access to technology. This can be a significant advantage, especially for farmers in remote areas who may not have access to human extension services or agricultural call </a:t>
            </a:r>
            <a:r>
              <a:rPr lang="en-IN" sz="1400" b="0" i="0" u="none" strike="noStrike" cap="none" dirty="0" err="1">
                <a:solidFill>
                  <a:srgbClr val="000000"/>
                </a:solidFill>
                <a:latin typeface="Lato"/>
                <a:ea typeface="Lato"/>
                <a:cs typeface="Lato"/>
                <a:sym typeface="Lato"/>
              </a:rPr>
              <a:t>centers</a:t>
            </a:r>
            <a:r>
              <a:rPr lang="en-IN" sz="1400" b="0" i="0" u="none" strike="noStrike" cap="none" dirty="0">
                <a:solidFill>
                  <a:srgbClr val="000000"/>
                </a:solidFill>
                <a:latin typeface="Lato"/>
                <a:ea typeface="Lato"/>
                <a:cs typeface="Lato"/>
                <a:sym typeface="Lato"/>
              </a:rPr>
              <a:t>.</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292223" y="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85729" y="175662"/>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85729" y="683944"/>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TextBox 1">
            <a:extLst>
              <a:ext uri="{FF2B5EF4-FFF2-40B4-BE49-F238E27FC236}">
                <a16:creationId xmlns:a16="http://schemas.microsoft.com/office/drawing/2014/main" id="{98E100B0-668E-95DB-803A-EEC53E1FEB5C}"/>
              </a:ext>
            </a:extLst>
          </p:cNvPr>
          <p:cNvSpPr txBox="1"/>
          <p:nvPr/>
        </p:nvSpPr>
        <p:spPr>
          <a:xfrm>
            <a:off x="228600" y="1259944"/>
            <a:ext cx="8280000" cy="3108543"/>
          </a:xfrm>
          <a:prstGeom prst="rect">
            <a:avLst/>
          </a:prstGeom>
          <a:noFill/>
        </p:spPr>
        <p:txBody>
          <a:bodyPr wrap="square" rtlCol="0">
            <a:spAutoFit/>
          </a:bodyPr>
          <a:lstStyle/>
          <a:p>
            <a:pPr marL="285750" indent="-285750">
              <a:buFont typeface="Arial" panose="020B0604020202020204" pitchFamily="34" charset="0"/>
              <a:buChar char="•"/>
            </a:pPr>
            <a:r>
              <a:rPr lang="en-IN" dirty="0"/>
              <a:t>Azure Bot Service: Azure Bot Service provides a platform for building and deploying chatbots across different channels.</a:t>
            </a:r>
          </a:p>
          <a:p>
            <a:pPr marL="285750" indent="-285750">
              <a:buFont typeface="Arial" panose="020B0604020202020204" pitchFamily="34" charset="0"/>
              <a:buChar char="•"/>
            </a:pPr>
            <a:r>
              <a:rPr lang="en-IN" dirty="0"/>
              <a:t>Azure Cognitive Services: Azure Cognitive Services provides a set of APIs and services that enable you to add intelligent features to your chatbot model and You can use these services to improve the accuracy and efficiency of your chatbot.</a:t>
            </a:r>
          </a:p>
          <a:p>
            <a:pPr marL="285750" indent="-285750">
              <a:buFont typeface="Arial" panose="020B0604020202020204" pitchFamily="34" charset="0"/>
              <a:buChar char="•"/>
            </a:pPr>
            <a:r>
              <a:rPr lang="en-IN" dirty="0"/>
              <a:t>Azure Functions: Azure Functions is a serverless computing service that allows you to run code in response to events or triggers.</a:t>
            </a:r>
          </a:p>
          <a:p>
            <a:pPr marL="285750" indent="-285750">
              <a:buFont typeface="Arial" panose="020B0604020202020204" pitchFamily="34" charset="0"/>
              <a:buChar char="•"/>
            </a:pPr>
            <a:r>
              <a:rPr lang="en-IN" dirty="0"/>
              <a:t>Azure DevOps: Azure DevOps provides a suite of tools for managing your application lifecycle, including source control, continuous integration, and continuous delivery. </a:t>
            </a:r>
          </a:p>
          <a:p>
            <a:pPr marL="285750" indent="-285750">
              <a:buFont typeface="Arial" panose="020B0604020202020204" pitchFamily="34" charset="0"/>
              <a:buChar char="•"/>
            </a:pPr>
            <a:r>
              <a:rPr lang="en-IN" dirty="0"/>
              <a:t> Azure Machine Learning: Azure Machine Learning provides a platform for building, training, and deploying machine learning models. </a:t>
            </a:r>
          </a:p>
          <a:p>
            <a:endParaRPr lang="en-IN" dirty="0"/>
          </a:p>
          <a:p>
            <a:r>
              <a:rPr lang="en-IN" dirty="0"/>
              <a:t>By using these Azure tools and resources, you can quickly build and deploy a prototype of your chatbot model for farmers and test its functionality and effectiveness.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494629" y="686956"/>
            <a:ext cx="8238600" cy="429938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TextBox 1">
            <a:extLst>
              <a:ext uri="{FF2B5EF4-FFF2-40B4-BE49-F238E27FC236}">
                <a16:creationId xmlns:a16="http://schemas.microsoft.com/office/drawing/2014/main" id="{1F396653-767C-785D-8F08-08868D3B8B8D}"/>
              </a:ext>
            </a:extLst>
          </p:cNvPr>
          <p:cNvSpPr txBox="1"/>
          <p:nvPr/>
        </p:nvSpPr>
        <p:spPr>
          <a:xfrm>
            <a:off x="442913" y="1185863"/>
            <a:ext cx="7872412" cy="1815882"/>
          </a:xfrm>
          <a:prstGeom prst="rect">
            <a:avLst/>
          </a:prstGeom>
          <a:noFill/>
        </p:spPr>
        <p:txBody>
          <a:bodyPr wrap="square" rtlCol="0">
            <a:spAutoFit/>
          </a:bodyPr>
          <a:lstStyle/>
          <a:p>
            <a:r>
              <a:rPr lang="en-IN" dirty="0"/>
              <a:t>Your chatbot model for farmers has several advantages over existing alternatives, which can make it a more attractive solution for farmers. These advantages are:</a:t>
            </a:r>
          </a:p>
          <a:p>
            <a:pPr marL="342900" indent="-342900">
              <a:buAutoNum type="arabicPeriod"/>
            </a:pPr>
            <a:r>
              <a:rPr lang="en-IN" dirty="0"/>
              <a:t>Accessibility: Your chatbot model is accessible from anywhere, and farmers can ask questions in their native language. </a:t>
            </a:r>
          </a:p>
          <a:p>
            <a:pPr marL="342900" indent="-342900">
              <a:buAutoNum type="arabicPeriod"/>
            </a:pPr>
            <a:r>
              <a:rPr lang="en-IN" dirty="0"/>
              <a:t>Personalization: Your chatbot model can provide personalized responses to farmers' queries based on their specific situation and needs.</a:t>
            </a:r>
          </a:p>
          <a:p>
            <a:pPr marL="342900" indent="-342900">
              <a:buAutoNum type="arabicPeriod"/>
            </a:pPr>
            <a:r>
              <a:rPr lang="en-IN" dirty="0"/>
              <a:t> Immediate response.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11300" y="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411299" y="359152"/>
            <a:ext cx="8187131" cy="51201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algn="l"/>
            <a:r>
              <a:rPr lang="en-IN" b="0" i="0" dirty="0">
                <a:solidFill>
                  <a:schemeClr val="tx1">
                    <a:lumMod val="90000"/>
                    <a:lumOff val="10000"/>
                  </a:schemeClr>
                </a:solidFill>
                <a:effectLst/>
                <a:latin typeface="Söhne"/>
              </a:rPr>
              <a:t>The bot for farmers in different languages has several advantages over alternative methods of providing assistance to farmers. Here are some of the ways it is better:</a:t>
            </a:r>
          </a:p>
          <a:p>
            <a:pPr marL="285750" indent="-285750" algn="l">
              <a:buFont typeface="Arial" panose="020B0604020202020204" pitchFamily="34" charset="0"/>
              <a:buChar char="•"/>
            </a:pPr>
            <a:r>
              <a:rPr lang="en-IN" b="0" i="0" dirty="0">
                <a:solidFill>
                  <a:schemeClr val="tx1">
                    <a:lumMod val="90000"/>
                    <a:lumOff val="10000"/>
                  </a:schemeClr>
                </a:solidFill>
                <a:effectLst/>
                <a:latin typeface="Söhne"/>
              </a:rPr>
              <a:t>Availability: A bot is available 24/7 and can provide assistance to farmers at any time, unlike traditional methods that may have limited availability or require the farmer to travel to access the information they need.</a:t>
            </a:r>
          </a:p>
          <a:p>
            <a:pPr marL="285750" indent="-285750" algn="l">
              <a:buFont typeface="Arial" panose="020B0604020202020204" pitchFamily="34" charset="0"/>
              <a:buChar char="•"/>
            </a:pPr>
            <a:r>
              <a:rPr lang="en-IN" b="0" i="0" dirty="0">
                <a:solidFill>
                  <a:schemeClr val="tx1">
                    <a:lumMod val="90000"/>
                    <a:lumOff val="10000"/>
                  </a:schemeClr>
                </a:solidFill>
                <a:effectLst/>
                <a:latin typeface="Söhne"/>
              </a:rPr>
              <a:t>Accessibility: A bot can be accessed from anywhere with an internet connection, making it more accessible to farmers who live in remote areas or do not have easy access to information.</a:t>
            </a:r>
          </a:p>
          <a:p>
            <a:pPr marL="285750" indent="-285750" algn="l">
              <a:buFont typeface="Arial" panose="020B0604020202020204" pitchFamily="34" charset="0"/>
              <a:buChar char="•"/>
            </a:pPr>
            <a:r>
              <a:rPr lang="en-IN" b="0" i="0" dirty="0">
                <a:solidFill>
                  <a:schemeClr val="tx1">
                    <a:lumMod val="90000"/>
                    <a:lumOff val="10000"/>
                  </a:schemeClr>
                </a:solidFill>
                <a:effectLst/>
                <a:latin typeface="Söhne"/>
              </a:rPr>
              <a:t>Cost-effective: A bot is a cost-effective solution compared to other methods of providing assistance to farmers, such as hiring experts or building physical infrastructure.</a:t>
            </a:r>
          </a:p>
          <a:p>
            <a:pPr marL="285750" indent="-285750" algn="l">
              <a:buFont typeface="Arial" panose="020B0604020202020204" pitchFamily="34" charset="0"/>
              <a:buChar char="•"/>
            </a:pPr>
            <a:r>
              <a:rPr lang="en-IN" b="0" i="0" dirty="0">
                <a:solidFill>
                  <a:schemeClr val="tx1">
                    <a:lumMod val="90000"/>
                    <a:lumOff val="10000"/>
                  </a:schemeClr>
                </a:solidFill>
                <a:effectLst/>
                <a:latin typeface="Söhne"/>
              </a:rPr>
              <a:t>Personalization: A bot can provide personalized assistance to farmers based on their specific needs and preferences, which is not always possible with other methods of assistance.</a:t>
            </a:r>
          </a:p>
          <a:p>
            <a:pPr algn="l"/>
            <a:endParaRPr lang="en-IN" b="0" i="0" dirty="0">
              <a:solidFill>
                <a:schemeClr val="tx1">
                  <a:lumMod val="90000"/>
                  <a:lumOff val="10000"/>
                </a:schemeClr>
              </a:solidFill>
              <a:effectLst/>
              <a:latin typeface="Söhne"/>
            </a:endParaRPr>
          </a:p>
          <a:p>
            <a:pPr algn="l"/>
            <a:r>
              <a:rPr lang="en-IN" b="0" i="0" dirty="0">
                <a:solidFill>
                  <a:schemeClr val="tx1"/>
                </a:solidFill>
                <a:effectLst/>
                <a:latin typeface="Söhne"/>
              </a:rPr>
              <a:t>To build adoption of the bot for farmers in different languages, several strategies can be employed:</a:t>
            </a:r>
          </a:p>
          <a:p>
            <a:pPr marL="285750" indent="-285750" algn="l">
              <a:buFont typeface="Arial" panose="020B0604020202020204" pitchFamily="34" charset="0"/>
              <a:buChar char="•"/>
            </a:pPr>
            <a:r>
              <a:rPr lang="en-IN" b="0" i="0" dirty="0">
                <a:solidFill>
                  <a:schemeClr val="tx1"/>
                </a:solidFill>
                <a:effectLst/>
                <a:latin typeface="Söhne"/>
              </a:rPr>
              <a:t>Marketing and awareness campaigns: A marketing and awareness campaign can be launched to educate farmers about the benefits of the bot and how it can help them.</a:t>
            </a:r>
          </a:p>
          <a:p>
            <a:pPr marL="285750" indent="-285750" algn="l">
              <a:buFont typeface="Arial" panose="020B0604020202020204" pitchFamily="34" charset="0"/>
              <a:buChar char="•"/>
            </a:pPr>
            <a:r>
              <a:rPr lang="en-IN" b="0" i="0" dirty="0">
                <a:solidFill>
                  <a:schemeClr val="tx1"/>
                </a:solidFill>
                <a:effectLst/>
                <a:latin typeface="Söhne"/>
              </a:rPr>
              <a:t>Local partnerships: Partnerships can be formed with local organizations, such as agricultural cooperatives or government agencies, to promote the use of the bot and provide access to more farmers.</a:t>
            </a:r>
          </a:p>
          <a:p>
            <a:pPr marL="285750" indent="-285750" algn="l">
              <a:buFont typeface="Arial" panose="020B0604020202020204" pitchFamily="34" charset="0"/>
              <a:buChar char="•"/>
            </a:pPr>
            <a:r>
              <a:rPr lang="en-IN" b="0" i="0" dirty="0">
                <a:solidFill>
                  <a:schemeClr val="tx1"/>
                </a:solidFill>
                <a:effectLst/>
                <a:latin typeface="Söhne"/>
              </a:rPr>
              <a:t>User feedback: User feedback can be collected and used to improve the bot's functionality and user experience, making it more attractive to farmers.</a:t>
            </a:r>
          </a:p>
          <a:p>
            <a:pPr algn="l"/>
            <a:endParaRPr lang="en-IN" b="0" i="0" dirty="0">
              <a:solidFill>
                <a:schemeClr val="tx1">
                  <a:lumMod val="90000"/>
                  <a:lumOff val="10000"/>
                </a:schemeClr>
              </a:solidFill>
              <a:effectLst/>
              <a:latin typeface="Söhne"/>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TextBox 1">
            <a:extLst>
              <a:ext uri="{FF2B5EF4-FFF2-40B4-BE49-F238E27FC236}">
                <a16:creationId xmlns:a16="http://schemas.microsoft.com/office/drawing/2014/main" id="{43D4B127-DD31-8313-5D77-95959CB12448}"/>
              </a:ext>
            </a:extLst>
          </p:cNvPr>
          <p:cNvSpPr txBox="1"/>
          <p:nvPr/>
        </p:nvSpPr>
        <p:spPr>
          <a:xfrm>
            <a:off x="185738" y="1535906"/>
            <a:ext cx="8765381" cy="1169551"/>
          </a:xfrm>
          <a:prstGeom prst="rect">
            <a:avLst/>
          </a:prstGeom>
          <a:noFill/>
        </p:spPr>
        <p:txBody>
          <a:bodyPr wrap="square" rtlCol="0">
            <a:spAutoFit/>
          </a:bodyPr>
          <a:lstStyle/>
          <a:p>
            <a:r>
              <a:rPr lang="en-IN" dirty="0">
                <a:solidFill>
                  <a:schemeClr val="tx1"/>
                </a:solidFill>
                <a:latin typeface="Söhne"/>
              </a:rPr>
              <a:t>A</a:t>
            </a:r>
            <a:r>
              <a:rPr lang="en-IN" b="0" i="0" dirty="0">
                <a:solidFill>
                  <a:schemeClr val="tx1"/>
                </a:solidFill>
                <a:effectLst/>
                <a:latin typeface="Söhne"/>
              </a:rPr>
              <a:t> bot for farmers that supports different languages can go a long way in providing basic information and assistance to farmers in different parts of the world. With the help of natural language processing and machine translation technologies, the bot can understand user queries in different languages and provide responses in a language that the user is comfortable with. However, the capabilities of the bot will depend on the scope of its functionality, the level of language support, and the complexity of the farming-related tasks it is designed to assist with</a:t>
            </a:r>
            <a:r>
              <a:rPr lang="en-IN" b="0" i="0" dirty="0">
                <a:solidFill>
                  <a:srgbClr val="D1D5DB"/>
                </a:solidFill>
                <a:effectLst/>
                <a:latin typeface="Söhne"/>
              </a:rPr>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247350" y="1524019"/>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9712" y="2507456"/>
            <a:ext cx="4559100" cy="244316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0" lvl="0" indent="0" algn="l" rtl="0">
              <a:lnSpc>
                <a:spcPct val="150000"/>
              </a:lnSpc>
              <a:spcBef>
                <a:spcPts val="0"/>
              </a:spcBef>
              <a:spcAft>
                <a:spcPts val="1600"/>
              </a:spcAft>
              <a:buSzPts val="1800"/>
              <a:buNone/>
            </a:pPr>
            <a:r>
              <a:rPr lang="en" sz="1500" dirty="0"/>
              <a:t>Anchit Sinha-Team Leader</a:t>
            </a:r>
          </a:p>
          <a:p>
            <a:pPr marL="0" lvl="0" indent="0" algn="l" rtl="0">
              <a:lnSpc>
                <a:spcPct val="150000"/>
              </a:lnSpc>
              <a:spcBef>
                <a:spcPts val="0"/>
              </a:spcBef>
              <a:spcAft>
                <a:spcPts val="1600"/>
              </a:spcAft>
              <a:buSzPts val="1800"/>
              <a:buNone/>
            </a:pPr>
            <a:r>
              <a:rPr lang="en" sz="1500" dirty="0"/>
              <a:t>Akarsh Saxena</a:t>
            </a:r>
          </a:p>
          <a:p>
            <a:pPr marL="0" lvl="0" indent="0" algn="l" rtl="0">
              <a:lnSpc>
                <a:spcPct val="150000"/>
              </a:lnSpc>
              <a:spcBef>
                <a:spcPts val="0"/>
              </a:spcBef>
              <a:spcAft>
                <a:spcPts val="1600"/>
              </a:spcAft>
              <a:buSzPts val="1800"/>
              <a:buNone/>
            </a:pPr>
            <a:r>
              <a:rPr lang="en" sz="1500" dirty="0"/>
              <a:t>Riya Gupta</a:t>
            </a:r>
          </a:p>
          <a:p>
            <a:pPr marL="0" lvl="0" indent="0" algn="l" rtl="0">
              <a:lnSpc>
                <a:spcPct val="150000"/>
              </a:lnSpc>
              <a:spcBef>
                <a:spcPts val="0"/>
              </a:spcBef>
              <a:spcAft>
                <a:spcPts val="1600"/>
              </a:spcAft>
              <a:buSzPts val="1800"/>
              <a:buNone/>
            </a:pPr>
            <a:r>
              <a:rPr lang="en" sz="1500" dirty="0"/>
              <a:t>Priyanshu Ahlawat</a:t>
            </a:r>
          </a:p>
          <a:p>
            <a:pPr marL="0" lvl="0" indent="0" algn="l" rtl="0">
              <a:lnSpc>
                <a:spcPct val="150000"/>
              </a:lnSpc>
              <a:spcBef>
                <a:spcPts val="0"/>
              </a:spcBef>
              <a:spcAft>
                <a:spcPts val="1600"/>
              </a:spcAft>
              <a:buSzPts val="1800"/>
              <a:buNone/>
            </a:pP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1070</Words>
  <Application>Microsoft Office PowerPoint</Application>
  <PresentationFormat>On-screen Show (16:9)</PresentationFormat>
  <Paragraphs>78</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Söhne</vt:lpstr>
      <vt:lpstr>Lato</vt:lpstr>
      <vt:lpstr>Arial</vt:lpstr>
      <vt:lpstr>Lato Black</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riya gupta</cp:lastModifiedBy>
  <cp:revision>61</cp:revision>
  <dcterms:modified xsi:type="dcterms:W3CDTF">2023-05-03T18:13:52Z</dcterms:modified>
</cp:coreProperties>
</file>