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E4F6D4-EE9D-4F52-A6B6-8406EABB0681}">
  <a:tblStyle styleId="{49E4F6D4-EE9D-4F52-A6B6-8406EABB06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e3c126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e3c126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a32ebbf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a32ebbf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a32ebbfe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a32ebbf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a32ebbfe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a32ebbfe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a7040c6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a7040c6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a6fe73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a6fe73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a6fe73c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a6fe73c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402100" y="599600"/>
            <a:ext cx="85683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3000"/>
              <a:t>Title: </a:t>
            </a:r>
            <a:r>
              <a:rPr lang="en" sz="3000" u="sng"/>
              <a:t>Small Scale Restaurant Management</a:t>
            </a:r>
            <a:endParaRPr sz="3000" u="sng"/>
          </a:p>
          <a:p>
            <a:pPr indent="0" lvl="0" marL="0" rtl="0" algn="ctr">
              <a:spcBef>
                <a:spcPts val="0"/>
              </a:spcBef>
              <a:spcAft>
                <a:spcPts val="0"/>
              </a:spcAft>
              <a:buClr>
                <a:schemeClr val="dk2"/>
              </a:buClr>
              <a:buSzPts val="1100"/>
              <a:buFont typeface="Arial"/>
              <a:buNone/>
            </a:pPr>
            <a:r>
              <a:t/>
            </a:r>
            <a:endParaRPr sz="3000" u="sng"/>
          </a:p>
        </p:txBody>
      </p:sp>
      <p:sp>
        <p:nvSpPr>
          <p:cNvPr id="73" name="Google Shape;73;p13"/>
          <p:cNvSpPr txBox="1"/>
          <p:nvPr>
            <p:ph idx="1" type="subTitle"/>
          </p:nvPr>
        </p:nvSpPr>
        <p:spPr>
          <a:xfrm>
            <a:off x="285750" y="1939025"/>
            <a:ext cx="8436000" cy="25410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000"/>
              <a:t>TEAM MEMBERS</a:t>
            </a:r>
            <a:endParaRPr b="1" sz="3000"/>
          </a:p>
          <a:p>
            <a:pPr indent="0" lvl="0" marL="0" rtl="0" algn="ctr">
              <a:lnSpc>
                <a:spcPct val="115000"/>
              </a:lnSpc>
              <a:spcBef>
                <a:spcPts val="1600"/>
              </a:spcBef>
              <a:spcAft>
                <a:spcPts val="0"/>
              </a:spcAft>
              <a:buClr>
                <a:schemeClr val="dk2"/>
              </a:buClr>
              <a:buSzPts val="1100"/>
              <a:buFont typeface="Arial"/>
              <a:buNone/>
            </a:pPr>
            <a:r>
              <a:rPr lang="en"/>
              <a:t>Anchit Agarwal 19BCE2279</a:t>
            </a:r>
            <a:endParaRPr/>
          </a:p>
          <a:p>
            <a:pPr indent="0" lvl="0" marL="0" rtl="0" algn="ctr">
              <a:lnSpc>
                <a:spcPct val="115000"/>
              </a:lnSpc>
              <a:spcBef>
                <a:spcPts val="1600"/>
              </a:spcBef>
              <a:spcAft>
                <a:spcPts val="0"/>
              </a:spcAft>
              <a:buClr>
                <a:schemeClr val="dk2"/>
              </a:buClr>
              <a:buSzPts val="1100"/>
              <a:buFont typeface="Arial"/>
              <a:buNone/>
            </a:pPr>
            <a:r>
              <a:rPr lang="en"/>
              <a:t>Prithish Samanta 19BCE2261</a:t>
            </a:r>
            <a:endParaRPr/>
          </a:p>
          <a:p>
            <a:pPr indent="0" lvl="0" marL="0" rtl="0" algn="ctr">
              <a:lnSpc>
                <a:spcPct val="115000"/>
              </a:lnSpc>
              <a:spcBef>
                <a:spcPts val="1600"/>
              </a:spcBef>
              <a:spcAft>
                <a:spcPts val="1600"/>
              </a:spcAft>
              <a:buClr>
                <a:schemeClr val="dk2"/>
              </a:buClr>
              <a:buSzPts val="1100"/>
              <a:buFont typeface="Arial"/>
              <a:buNone/>
            </a:pPr>
            <a:r>
              <a:rPr lang="en"/>
              <a:t>Ritvik Kohli 19BCE2223</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83100" y="244925"/>
            <a:ext cx="8646600" cy="79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PROS</a:t>
            </a:r>
            <a:endParaRPr>
              <a:solidFill>
                <a:schemeClr val="accent5"/>
              </a:solidFill>
            </a:endParaRPr>
          </a:p>
        </p:txBody>
      </p:sp>
      <p:grpSp>
        <p:nvGrpSpPr>
          <p:cNvPr id="133" name="Google Shape;133;p22"/>
          <p:cNvGrpSpPr/>
          <p:nvPr/>
        </p:nvGrpSpPr>
        <p:grpSpPr>
          <a:xfrm>
            <a:off x="663591" y="1150350"/>
            <a:ext cx="7623830" cy="3850086"/>
            <a:chOff x="6803275" y="359367"/>
            <a:chExt cx="2212050" cy="2573071"/>
          </a:xfrm>
        </p:grpSpPr>
        <p:pic>
          <p:nvPicPr>
            <p:cNvPr id="134" name="Google Shape;134;p2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35" name="Google Shape;135;p22"/>
            <p:cNvPicPr preferRelativeResize="0"/>
            <p:nvPr/>
          </p:nvPicPr>
          <p:blipFill rotWithShape="1">
            <a:blip r:embed="rId4">
              <a:alphaModFix/>
            </a:blip>
            <a:srcRect b="10011" l="9244" r="2118" t="5926"/>
            <a:stretch/>
          </p:blipFill>
          <p:spPr>
            <a:xfrm rot="154832">
              <a:off x="7642289" y="371279"/>
              <a:ext cx="537361" cy="364684"/>
            </a:xfrm>
            <a:prstGeom prst="rect">
              <a:avLst/>
            </a:prstGeom>
            <a:noFill/>
            <a:ln>
              <a:noFill/>
            </a:ln>
          </p:spPr>
        </p:pic>
        <p:sp>
          <p:nvSpPr>
            <p:cNvPr id="136" name="Google Shape;136;p22"/>
            <p:cNvSpPr txBox="1"/>
            <p:nvPr/>
          </p:nvSpPr>
          <p:spPr>
            <a:xfrm>
              <a:off x="6944800" y="684231"/>
              <a:ext cx="1929000" cy="20040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Our objective is to make an easy and aesthetic interface which will hide the complexity of database side programming so that anyone can use it without learning it from anyone or any prior training. </a:t>
              </a:r>
              <a:endParaRPr b="1"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Our website’s main objective is to make sure that the customers or users are not made to wait in a restaurant for a long time just for ordering food. </a:t>
              </a:r>
              <a:endParaRPr b="1"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Using our website he or she can give their orders smoothly and also efficiently.</a:t>
              </a:r>
              <a:endParaRPr b="1"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 The customer’s responses will be prompted and updated quickly through this website and the chefs/ waiters will be able to serve our customers properly and create a wonderful experience for them.</a:t>
              </a:r>
              <a:endParaRPr b="1"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Lastly, the customised algorithm will help people know how much time will be needed and they can decide if they can wait until then or not.</a:t>
              </a:r>
              <a:endParaRPr b="1" sz="1200">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highlight>
                  <a:schemeClr val="dk1"/>
                </a:highlight>
                <a:latin typeface="Raleway"/>
                <a:ea typeface="Raleway"/>
                <a:cs typeface="Raleway"/>
                <a:sym typeface="Raleway"/>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Of the Project</a:t>
            </a:r>
            <a:endParaRPr/>
          </a:p>
        </p:txBody>
      </p:sp>
      <p:sp>
        <p:nvSpPr>
          <p:cNvPr id="142" name="Google Shape;142;p23"/>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1600"/>
              <a:t>REVIEW-3</a:t>
            </a:r>
            <a:endParaRPr sz="1600"/>
          </a:p>
          <a:p>
            <a:pPr indent="0" lvl="0" marL="0" rtl="0" algn="l">
              <a:spcBef>
                <a:spcPts val="1200"/>
              </a:spcBef>
              <a:spcAft>
                <a:spcPts val="1200"/>
              </a:spcAft>
              <a:buNone/>
            </a:pPr>
            <a:r>
              <a:rPr b="0" lang="en" sz="1400"/>
              <a:t>Complete the backend, connect it with frontend. Implement that algorithm also into a website and use the code as backend.</a:t>
            </a:r>
            <a:endParaRPr b="0" sz="1400"/>
          </a:p>
        </p:txBody>
      </p:sp>
      <p:sp>
        <p:nvSpPr>
          <p:cNvPr id="146" name="Google Shape;146;p23"/>
          <p:cNvSpPr txBox="1"/>
          <p:nvPr>
            <p:ph type="title"/>
          </p:nvPr>
        </p:nvSpPr>
        <p:spPr>
          <a:xfrm>
            <a:off x="447975" y="2061900"/>
            <a:ext cx="2481600" cy="200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REVIEW-1</a:t>
            </a:r>
            <a:endParaRPr sz="1600"/>
          </a:p>
          <a:p>
            <a:pPr indent="0" lvl="0" marL="0" rtl="0" algn="l">
              <a:spcBef>
                <a:spcPts val="1200"/>
              </a:spcBef>
              <a:spcAft>
                <a:spcPts val="0"/>
              </a:spcAft>
              <a:buNone/>
            </a:pPr>
            <a:r>
              <a:rPr b="0" lang="en" sz="1400"/>
              <a:t>Come up with all the features in the website. </a:t>
            </a:r>
            <a:r>
              <a:rPr b="0" lang="en" sz="1400"/>
              <a:t>Make the ER diagram and normalise the database.</a:t>
            </a:r>
            <a:endParaRPr b="0" sz="1400"/>
          </a:p>
          <a:p>
            <a:pPr indent="0" lvl="0" marL="0" rtl="0" algn="l">
              <a:spcBef>
                <a:spcPts val="1200"/>
              </a:spcBef>
              <a:spcAft>
                <a:spcPts val="1200"/>
              </a:spcAft>
              <a:buNone/>
            </a:pPr>
            <a:r>
              <a:t/>
            </a:r>
            <a:endParaRPr sz="1400"/>
          </a:p>
        </p:txBody>
      </p:sp>
      <p:sp>
        <p:nvSpPr>
          <p:cNvPr id="147" name="Google Shape;147;p23"/>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REVIEW-2</a:t>
            </a:r>
            <a:endParaRPr sz="1600"/>
          </a:p>
          <a:p>
            <a:pPr indent="0" lvl="0" marL="0" rtl="0" algn="l">
              <a:spcBef>
                <a:spcPts val="1200"/>
              </a:spcBef>
              <a:spcAft>
                <a:spcPts val="1200"/>
              </a:spcAft>
              <a:buClr>
                <a:schemeClr val="dk2"/>
              </a:buClr>
              <a:buSzPts val="1100"/>
              <a:buFont typeface="Arial"/>
              <a:buNone/>
            </a:pPr>
            <a:r>
              <a:rPr b="0" lang="en" sz="1400"/>
              <a:t>Complete the frontend. Complete the algorithm (only code wise). Code the ER diagram into MYSQL database and implement some basic queries.</a:t>
            </a:r>
            <a:endParaRPr b="0"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79" name="Google Shape;79;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0" name="Google Shape;80;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Content</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Introduction</a:t>
            </a:r>
            <a:endParaRPr b="1" sz="1400">
              <a:solidFill>
                <a:schemeClr val="dk2"/>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Project Idea</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Motivation</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Objective</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Literature Survey</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Pros And Cons</a:t>
            </a:r>
            <a:endParaRPr b="1" sz="14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85" name="Shape 85"/>
        <p:cNvGrpSpPr/>
        <p:nvPr/>
      </p:nvGrpSpPr>
      <p:grpSpPr>
        <a:xfrm>
          <a:off x="0" y="0"/>
          <a:ext cx="0" cy="0"/>
          <a:chOff x="0" y="0"/>
          <a:chExt cx="0" cy="0"/>
        </a:xfrm>
      </p:grpSpPr>
      <p:sp>
        <p:nvSpPr>
          <p:cNvPr id="86" name="Google Shape;86;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Introduction</a:t>
            </a:r>
            <a:endParaRPr>
              <a:solidFill>
                <a:schemeClr val="lt1"/>
              </a:solidFill>
            </a:endParaRPr>
          </a:p>
        </p:txBody>
      </p:sp>
      <p:sp>
        <p:nvSpPr>
          <p:cNvPr id="87" name="Google Shape;87;p15"/>
          <p:cNvSpPr txBox="1"/>
          <p:nvPr>
            <p:ph idx="1" type="body"/>
          </p:nvPr>
        </p:nvSpPr>
        <p:spPr>
          <a:xfrm>
            <a:off x="2400250" y="1122600"/>
            <a:ext cx="6331500" cy="3475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lt1"/>
              </a:buClr>
              <a:buSzPts val="1800"/>
              <a:buChar char="●"/>
            </a:pPr>
            <a:r>
              <a:rPr lang="en">
                <a:solidFill>
                  <a:schemeClr val="lt1"/>
                </a:solidFill>
              </a:rPr>
              <a:t>The goal of this project is to manage a restaurant database.</a:t>
            </a:r>
            <a:endParaRPr>
              <a:solidFill>
                <a:schemeClr val="lt1"/>
              </a:solidFill>
            </a:endParaRPr>
          </a:p>
          <a:p>
            <a:pPr indent="-342900" lvl="0" marL="457200" rtl="0" algn="just">
              <a:spcBef>
                <a:spcPts val="0"/>
              </a:spcBef>
              <a:spcAft>
                <a:spcPts val="0"/>
              </a:spcAft>
              <a:buClr>
                <a:schemeClr val="lt1"/>
              </a:buClr>
              <a:buSzPts val="1800"/>
              <a:buChar char="●"/>
            </a:pPr>
            <a:r>
              <a:rPr lang="en">
                <a:solidFill>
                  <a:schemeClr val="lt1"/>
                </a:solidFill>
              </a:rPr>
              <a:t> We are going to create a website for this project that will make it easier for consumers to order and waiters to serve. </a:t>
            </a:r>
            <a:endParaRPr>
              <a:solidFill>
                <a:schemeClr val="lt1"/>
              </a:solidFill>
            </a:endParaRPr>
          </a:p>
          <a:p>
            <a:pPr indent="-342900" lvl="0" marL="457200" rtl="0" algn="just">
              <a:spcBef>
                <a:spcPts val="0"/>
              </a:spcBef>
              <a:spcAft>
                <a:spcPts val="0"/>
              </a:spcAft>
              <a:buClr>
                <a:schemeClr val="lt1"/>
              </a:buClr>
              <a:buSzPts val="1800"/>
              <a:buChar char="●"/>
            </a:pPr>
            <a:r>
              <a:rPr lang="en">
                <a:solidFill>
                  <a:schemeClr val="lt1"/>
                </a:solidFill>
              </a:rPr>
              <a:t>To collect and extract data records, we will employ the concept of a relational database management system. </a:t>
            </a:r>
            <a:endParaRPr>
              <a:solidFill>
                <a:schemeClr val="lt1"/>
              </a:solidFill>
            </a:endParaRPr>
          </a:p>
          <a:p>
            <a:pPr indent="-342900" lvl="0" marL="457200" rtl="0" algn="just">
              <a:spcBef>
                <a:spcPts val="0"/>
              </a:spcBef>
              <a:spcAft>
                <a:spcPts val="0"/>
              </a:spcAft>
              <a:buClr>
                <a:schemeClr val="lt1"/>
              </a:buClr>
              <a:buSzPts val="1800"/>
              <a:buChar char="●"/>
            </a:pPr>
            <a:r>
              <a:rPr lang="en">
                <a:solidFill>
                  <a:schemeClr val="lt1"/>
                </a:solidFill>
              </a:rPr>
              <a:t>The goal of the project is to ensure that a restaurant runs well during peak rush hours. </a:t>
            </a:r>
            <a:endParaRPr>
              <a:solidFill>
                <a:schemeClr val="lt1"/>
              </a:solidFill>
            </a:endParaRPr>
          </a:p>
          <a:p>
            <a:pPr indent="-342900" lvl="0" marL="457200" rtl="0" algn="just">
              <a:spcBef>
                <a:spcPts val="0"/>
              </a:spcBef>
              <a:spcAft>
                <a:spcPts val="0"/>
              </a:spcAft>
              <a:buClr>
                <a:schemeClr val="lt1"/>
              </a:buClr>
              <a:buSzPts val="1800"/>
              <a:buChar char="●"/>
            </a:pPr>
            <a:r>
              <a:rPr lang="en">
                <a:solidFill>
                  <a:schemeClr val="lt1"/>
                </a:solidFill>
              </a:rPr>
              <a:t>This will speed up the delivery of meals from the kitchen to the customers' tables.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35775" y="171250"/>
            <a:ext cx="8380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PROJECT IDEA</a:t>
            </a:r>
            <a:endParaRPr sz="3600"/>
          </a:p>
        </p:txBody>
      </p:sp>
      <p:sp>
        <p:nvSpPr>
          <p:cNvPr id="93" name="Google Shape;93;p16"/>
          <p:cNvSpPr txBox="1"/>
          <p:nvPr>
            <p:ph idx="4294967295" type="title"/>
          </p:nvPr>
        </p:nvSpPr>
        <p:spPr>
          <a:xfrm>
            <a:off x="535775" y="1135850"/>
            <a:ext cx="5604300" cy="34119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Roboto"/>
              <a:buChar char="●"/>
            </a:pPr>
            <a:r>
              <a:rPr b="0" lang="en" sz="1200">
                <a:highlight>
                  <a:srgbClr val="FFFFFF"/>
                </a:highlight>
                <a:latin typeface="Roboto"/>
                <a:ea typeface="Roboto"/>
                <a:cs typeface="Roboto"/>
                <a:sym typeface="Roboto"/>
              </a:rPr>
              <a:t>This Project helps small scale restaurants manage which orders are taken by whom, what date, which table, prepared by whom, what time, etc.</a:t>
            </a:r>
            <a:endParaRPr b="0" sz="1200">
              <a:highlight>
                <a:srgbClr val="FFFFFF"/>
              </a:highlight>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Char char="●"/>
            </a:pPr>
            <a:r>
              <a:rPr b="0" lang="en" sz="1200">
                <a:highlight>
                  <a:srgbClr val="FFFFFF"/>
                </a:highlight>
                <a:latin typeface="Roboto"/>
                <a:ea typeface="Roboto"/>
                <a:cs typeface="Roboto"/>
                <a:sym typeface="Roboto"/>
              </a:rPr>
              <a:t>Not only this but it also automates the process of customer seeing the menu card, selecting items, deleting items while ordering, deleting items after the order is completed, feedback mechanism. </a:t>
            </a:r>
            <a:endParaRPr b="0" sz="1200">
              <a:highlight>
                <a:srgbClr val="FFFFFF"/>
              </a:highlight>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Char char="●"/>
            </a:pPr>
            <a:r>
              <a:rPr b="0" lang="en" sz="1200">
                <a:highlight>
                  <a:srgbClr val="FFFFFF"/>
                </a:highlight>
                <a:latin typeface="Roboto"/>
                <a:ea typeface="Roboto"/>
                <a:cs typeface="Roboto"/>
                <a:sym typeface="Roboto"/>
              </a:rPr>
              <a:t>Our website is coded in such a way that whatever the customer selects from the menu, is sent to the database in a sorted order with specific table no, and waiters and chefs are assigned the orders in round robin fashion due to which the waiter will have to just give the order and not take the order thereby decreasing the amount of contacts with customers.</a:t>
            </a:r>
            <a:endParaRPr b="0" sz="1200">
              <a:highlight>
                <a:srgbClr val="FFFFFF"/>
              </a:highlight>
              <a:latin typeface="Roboto"/>
              <a:ea typeface="Roboto"/>
              <a:cs typeface="Roboto"/>
              <a:sym typeface="Roboto"/>
            </a:endParaRPr>
          </a:p>
          <a:p>
            <a:pPr indent="-304800" lvl="0" marL="457200" rtl="0" algn="just">
              <a:lnSpc>
                <a:spcPct val="115000"/>
              </a:lnSpc>
              <a:spcBef>
                <a:spcPts val="0"/>
              </a:spcBef>
              <a:spcAft>
                <a:spcPts val="0"/>
              </a:spcAft>
              <a:buSzPts val="1200"/>
              <a:buFont typeface="Lato"/>
              <a:buChar char="●"/>
            </a:pPr>
            <a:r>
              <a:rPr b="0" lang="en" sz="1200">
                <a:latin typeface="Lato"/>
                <a:ea typeface="Lato"/>
                <a:cs typeface="Lato"/>
                <a:sym typeface="Lato"/>
              </a:rPr>
              <a:t>We are also implementing a custom scheduling algorithm to optimise the crowd going in a busy restaurant when many customers come at simultaneously.</a:t>
            </a:r>
            <a:endParaRPr b="0" sz="1200">
              <a:latin typeface="Lato"/>
              <a:ea typeface="Lato"/>
              <a:cs typeface="Lato"/>
              <a:sym typeface="Lato"/>
            </a:endParaRPr>
          </a:p>
          <a:p>
            <a:pPr indent="0" lvl="0" marL="0" rtl="0" algn="just">
              <a:lnSpc>
                <a:spcPct val="115000"/>
              </a:lnSpc>
              <a:spcBef>
                <a:spcPts val="1600"/>
              </a:spcBef>
              <a:spcAft>
                <a:spcPts val="1600"/>
              </a:spcAft>
              <a:buNone/>
            </a:pPr>
            <a:r>
              <a:t/>
            </a:r>
            <a:endParaRPr b="0" sz="1200">
              <a:highlight>
                <a:srgbClr val="FFFFFF"/>
              </a:highlight>
              <a:latin typeface="Roboto"/>
              <a:ea typeface="Roboto"/>
              <a:cs typeface="Roboto"/>
              <a:sym typeface="Roboto"/>
            </a:endParaRPr>
          </a:p>
        </p:txBody>
      </p:sp>
      <p:pic>
        <p:nvPicPr>
          <p:cNvPr descr="Book titled, &quot;Made To Stick,&quot; standing on its side" id="94" name="Google Shape;94;p16"/>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83100" y="244925"/>
            <a:ext cx="8646600" cy="79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a:t>
            </a:r>
            <a:endParaRPr>
              <a:solidFill>
                <a:schemeClr val="accent5"/>
              </a:solidFill>
            </a:endParaRPr>
          </a:p>
        </p:txBody>
      </p:sp>
      <p:grpSp>
        <p:nvGrpSpPr>
          <p:cNvPr id="100" name="Google Shape;100;p17"/>
          <p:cNvGrpSpPr/>
          <p:nvPr/>
        </p:nvGrpSpPr>
        <p:grpSpPr>
          <a:xfrm>
            <a:off x="663591" y="1150350"/>
            <a:ext cx="7623830" cy="3850086"/>
            <a:chOff x="6803275" y="359367"/>
            <a:chExt cx="2212050" cy="2573071"/>
          </a:xfrm>
        </p:grpSpPr>
        <p:pic>
          <p:nvPicPr>
            <p:cNvPr id="101" name="Google Shape;101;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2" name="Google Shape;102;p17"/>
            <p:cNvPicPr preferRelativeResize="0"/>
            <p:nvPr/>
          </p:nvPicPr>
          <p:blipFill rotWithShape="1">
            <a:blip r:embed="rId4">
              <a:alphaModFix/>
            </a:blip>
            <a:srcRect b="10011" l="9244" r="2118" t="5926"/>
            <a:stretch/>
          </p:blipFill>
          <p:spPr>
            <a:xfrm rot="154832">
              <a:off x="7642289" y="371279"/>
              <a:ext cx="537361" cy="364684"/>
            </a:xfrm>
            <a:prstGeom prst="rect">
              <a:avLst/>
            </a:prstGeom>
            <a:noFill/>
            <a:ln>
              <a:noFill/>
            </a:ln>
          </p:spPr>
        </p:pic>
        <p:sp>
          <p:nvSpPr>
            <p:cNvPr id="103" name="Google Shape;103;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Whenever we go to a restaurant, we need to always wait for the waiter to come to us with the menu card and then only we can give him our order. </a:t>
              </a:r>
              <a:endParaRPr b="1" sz="1200">
                <a:solidFill>
                  <a:schemeClr val="dk2"/>
                </a:solidFill>
                <a:latin typeface="Raleway"/>
                <a:ea typeface="Raleway"/>
                <a:cs typeface="Raleway"/>
                <a:sym typeface="Raleway"/>
              </a:endParaRPr>
            </a:p>
            <a:p>
              <a:pPr indent="-304800" lvl="0" marL="457200" rtl="0" algn="l">
                <a:lnSpc>
                  <a:spcPct val="115000"/>
                </a:lnSpc>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This process is very time consuming and can sometimes take more than 10 mins. </a:t>
              </a:r>
              <a:endParaRPr b="1" sz="1200">
                <a:solidFill>
                  <a:schemeClr val="dk2"/>
                </a:solidFill>
                <a:latin typeface="Raleway"/>
                <a:ea typeface="Raleway"/>
                <a:cs typeface="Raleway"/>
                <a:sym typeface="Raleway"/>
              </a:endParaRPr>
            </a:p>
            <a:p>
              <a:pPr indent="-304800" lvl="0" marL="457200" rtl="0" algn="l">
                <a:lnSpc>
                  <a:spcPct val="115000"/>
                </a:lnSpc>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This long and tedious process can anger the customers and also spoil the restaurant's reputation, which no restaurant owner wants to face. With our website, DBMS facilitates this problem can be solved easily and can also help the customers too have a pleasant meal.</a:t>
              </a:r>
              <a:endParaRPr b="1" sz="1200">
                <a:solidFill>
                  <a:schemeClr val="dk2"/>
                </a:solidFill>
                <a:latin typeface="Raleway"/>
                <a:ea typeface="Raleway"/>
                <a:cs typeface="Raleway"/>
                <a:sym typeface="Raleway"/>
              </a:endParaRPr>
            </a:p>
            <a:p>
              <a:pPr indent="-304800" lvl="0" marL="457200" rtl="0" algn="l">
                <a:lnSpc>
                  <a:spcPct val="115000"/>
                </a:lnSpc>
                <a:spcBef>
                  <a:spcPts val="0"/>
                </a:spcBef>
                <a:spcAft>
                  <a:spcPts val="0"/>
                </a:spcAft>
                <a:buClr>
                  <a:schemeClr val="dk2"/>
                </a:buClr>
                <a:buSzPts val="1200"/>
                <a:buFont typeface="Raleway"/>
                <a:buChar char="●"/>
              </a:pPr>
              <a:r>
                <a:rPr b="1" lang="en" sz="1200">
                  <a:solidFill>
                    <a:schemeClr val="dk2"/>
                  </a:solidFill>
                  <a:highlight>
                    <a:srgbClr val="FFFFFF"/>
                  </a:highlight>
                  <a:latin typeface="Raleway"/>
                  <a:ea typeface="Raleway"/>
                  <a:cs typeface="Raleway"/>
                  <a:sym typeface="Raleway"/>
                </a:rPr>
                <a:t>Unfortunately some  restaurants  limited seatings gets super crowded during </a:t>
              </a:r>
              <a:r>
                <a:rPr b="1" lang="en" sz="1200">
                  <a:solidFill>
                    <a:schemeClr val="dk2"/>
                  </a:solidFill>
                  <a:highlight>
                    <a:srgbClr val="FFFFFF"/>
                  </a:highlight>
                  <a:latin typeface="Raleway"/>
                  <a:ea typeface="Raleway"/>
                  <a:cs typeface="Raleway"/>
                  <a:sym typeface="Raleway"/>
                </a:rPr>
                <a:t>weekend. What can we do then?</a:t>
              </a:r>
              <a:endParaRPr b="1" sz="1200">
                <a:solidFill>
                  <a:schemeClr val="dk2"/>
                </a:solidFill>
                <a:highlight>
                  <a:srgbClr val="FFFFFF"/>
                </a:highlight>
                <a:latin typeface="Raleway"/>
                <a:ea typeface="Raleway"/>
                <a:cs typeface="Raleway"/>
                <a:sym typeface="Raleway"/>
              </a:endParaRPr>
            </a:p>
            <a:p>
              <a:pPr indent="-304800" lvl="0" marL="457200" rtl="0" algn="l">
                <a:lnSpc>
                  <a:spcPct val="115000"/>
                </a:lnSpc>
                <a:spcBef>
                  <a:spcPts val="0"/>
                </a:spcBef>
                <a:spcAft>
                  <a:spcPts val="0"/>
                </a:spcAft>
                <a:buClr>
                  <a:schemeClr val="dk2"/>
                </a:buClr>
                <a:buSzPts val="1200"/>
                <a:buFont typeface="Raleway"/>
                <a:buChar char="●"/>
              </a:pPr>
              <a:r>
                <a:rPr b="1" lang="en" sz="1200">
                  <a:solidFill>
                    <a:schemeClr val="dk2"/>
                  </a:solidFill>
                  <a:highlight>
                    <a:srgbClr val="FFFFFF"/>
                  </a:highlight>
                  <a:latin typeface="Raleway"/>
                  <a:ea typeface="Raleway"/>
                  <a:cs typeface="Raleway"/>
                  <a:sym typeface="Raleway"/>
                </a:rPr>
                <a:t>We </a:t>
              </a:r>
              <a:r>
                <a:rPr b="1" lang="en" sz="1200">
                  <a:solidFill>
                    <a:schemeClr val="dk2"/>
                  </a:solidFill>
                  <a:highlight>
                    <a:srgbClr val="FFFFFF"/>
                  </a:highlight>
                  <a:latin typeface="Raleway"/>
                  <a:ea typeface="Raleway"/>
                  <a:cs typeface="Raleway"/>
                  <a:sym typeface="Raleway"/>
                </a:rPr>
                <a:t>believe</a:t>
              </a:r>
              <a:r>
                <a:rPr b="1" lang="en" sz="1200">
                  <a:solidFill>
                    <a:schemeClr val="dk2"/>
                  </a:solidFill>
                  <a:highlight>
                    <a:srgbClr val="FFFFFF"/>
                  </a:highlight>
                  <a:latin typeface="Raleway"/>
                  <a:ea typeface="Raleway"/>
                  <a:cs typeface="Raleway"/>
                  <a:sym typeface="Raleway"/>
                </a:rPr>
                <a:t> that with the help of our website we can speeden up the above process and make sure that the customers have a </a:t>
              </a:r>
              <a:r>
                <a:rPr b="1" lang="en" sz="1200">
                  <a:solidFill>
                    <a:schemeClr val="dk2"/>
                  </a:solidFill>
                  <a:highlight>
                    <a:srgbClr val="FFFFFF"/>
                  </a:highlight>
                  <a:latin typeface="Raleway"/>
                  <a:ea typeface="Raleway"/>
                  <a:cs typeface="Raleway"/>
                  <a:sym typeface="Raleway"/>
                </a:rPr>
                <a:t>pleasant</a:t>
              </a:r>
              <a:r>
                <a:rPr b="1" lang="en" sz="1200">
                  <a:solidFill>
                    <a:schemeClr val="dk2"/>
                  </a:solidFill>
                  <a:highlight>
                    <a:srgbClr val="FFFFFF"/>
                  </a:highlight>
                  <a:latin typeface="Raleway"/>
                  <a:ea typeface="Raleway"/>
                  <a:cs typeface="Raleway"/>
                  <a:sym typeface="Raleway"/>
                </a:rPr>
                <a:t> meal and a good experience.</a:t>
              </a:r>
              <a:endParaRPr b="1" sz="1200">
                <a:solidFill>
                  <a:schemeClr val="dk2"/>
                </a:solidFill>
                <a:highlight>
                  <a:srgbClr val="FFFFFF"/>
                </a:highlight>
                <a:latin typeface="Raleway"/>
                <a:ea typeface="Raleway"/>
                <a:cs typeface="Raleway"/>
                <a:sym typeface="Raleway"/>
              </a:endParaRPr>
            </a:p>
            <a:p>
              <a:pPr indent="0" lvl="0" marL="0" rtl="0" algn="l">
                <a:spcBef>
                  <a:spcPts val="800"/>
                </a:spcBef>
                <a:spcAft>
                  <a:spcPts val="800"/>
                </a:spcAft>
                <a:buNone/>
              </a:pPr>
              <a:r>
                <a:t/>
              </a:r>
              <a:endParaRPr sz="1800">
                <a:solidFill>
                  <a:schemeClr val="dk2"/>
                </a:solidFill>
                <a:highlight>
                  <a:srgbClr val="FFFFFF"/>
                </a:highlight>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83100" y="244925"/>
            <a:ext cx="8646600" cy="79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grpSp>
        <p:nvGrpSpPr>
          <p:cNvPr id="109" name="Google Shape;109;p18"/>
          <p:cNvGrpSpPr/>
          <p:nvPr/>
        </p:nvGrpSpPr>
        <p:grpSpPr>
          <a:xfrm>
            <a:off x="663591" y="1150350"/>
            <a:ext cx="7623830" cy="3850086"/>
            <a:chOff x="6803275" y="359367"/>
            <a:chExt cx="2212050" cy="2573071"/>
          </a:xfrm>
        </p:grpSpPr>
        <p:pic>
          <p:nvPicPr>
            <p:cNvPr id="110" name="Google Shape;110;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11" name="Google Shape;111;p18"/>
            <p:cNvPicPr preferRelativeResize="0"/>
            <p:nvPr/>
          </p:nvPicPr>
          <p:blipFill rotWithShape="1">
            <a:blip r:embed="rId4">
              <a:alphaModFix/>
            </a:blip>
            <a:srcRect b="10011" l="9244" r="2118" t="5926"/>
            <a:stretch/>
          </p:blipFill>
          <p:spPr>
            <a:xfrm rot="154832">
              <a:off x="7642289" y="371279"/>
              <a:ext cx="537361" cy="364684"/>
            </a:xfrm>
            <a:prstGeom prst="rect">
              <a:avLst/>
            </a:prstGeom>
            <a:noFill/>
            <a:ln>
              <a:noFill/>
            </a:ln>
          </p:spPr>
        </p:pic>
        <p:sp>
          <p:nvSpPr>
            <p:cNvPr id="112" name="Google Shape;112;p18"/>
            <p:cNvSpPr txBox="1"/>
            <p:nvPr/>
          </p:nvSpPr>
          <p:spPr>
            <a:xfrm>
              <a:off x="6944798" y="684235"/>
              <a:ext cx="1929000" cy="20982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Our objective is to make an easy and aesthetic interface which will hide the complexity of database side programming so that anyone can use it without learning it from anyone or any prior training. </a:t>
              </a:r>
              <a:endParaRPr b="1"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Our website’s main objective is to make sure that the customers or users are not made to wait in a restaurant for a long time just for ordering food. </a:t>
              </a:r>
              <a:endParaRPr b="1"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Using our website he or she can give their orders smoothly and also efficiently. The customer’s responses will be prompted and updated quickly through this website and the chefs/ waiters will be able to serve our customers properly and create a wonderful experience for them.</a:t>
              </a:r>
              <a:endParaRPr b="1"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Our customised algorithm will take in inputs of burst times of all the groups and calculate waiting time. The difference which this algorithm makes in that it assigns priority in the most optimised way possible. We will display the waiting times.</a:t>
              </a:r>
              <a:endParaRPr b="1"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b="1" lang="en" sz="1200">
                  <a:solidFill>
                    <a:schemeClr val="dk2"/>
                  </a:solidFill>
                  <a:latin typeface="Raleway"/>
                  <a:ea typeface="Raleway"/>
                  <a:cs typeface="Raleway"/>
                  <a:sym typeface="Raleway"/>
                </a:rPr>
                <a:t>With our website, waiters will have to just give order and not take it as it is happening in an automated way, saving waiters time and making the process smoother.</a:t>
              </a:r>
              <a:endParaRPr b="1" sz="1200">
                <a:solidFill>
                  <a:schemeClr val="dk2"/>
                </a:solidFill>
                <a:latin typeface="Raleway"/>
                <a:ea typeface="Raleway"/>
                <a:cs typeface="Raleway"/>
                <a:sym typeface="Raleway"/>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graphicFrame>
        <p:nvGraphicFramePr>
          <p:cNvPr id="117" name="Google Shape;117;p19"/>
          <p:cNvGraphicFramePr/>
          <p:nvPr/>
        </p:nvGraphicFramePr>
        <p:xfrm>
          <a:off x="192075" y="555350"/>
          <a:ext cx="3000000" cy="3000000"/>
        </p:xfrm>
        <a:graphic>
          <a:graphicData uri="http://schemas.openxmlformats.org/drawingml/2006/table">
            <a:tbl>
              <a:tblPr>
                <a:noFill/>
                <a:tableStyleId>{49E4F6D4-EE9D-4F52-A6B6-8406EABB0681}</a:tableStyleId>
              </a:tblPr>
              <a:tblGrid>
                <a:gridCol w="966575"/>
                <a:gridCol w="2232050"/>
                <a:gridCol w="2926000"/>
                <a:gridCol w="2681075"/>
              </a:tblGrid>
              <a:tr h="342725">
                <a:tc>
                  <a:txBody>
                    <a:bodyPr/>
                    <a:lstStyle/>
                    <a:p>
                      <a:pPr indent="0" lvl="0" marL="0" rtl="0" algn="l">
                        <a:spcBef>
                          <a:spcPts val="0"/>
                        </a:spcBef>
                        <a:spcAft>
                          <a:spcPts val="0"/>
                        </a:spcAft>
                        <a:buNone/>
                      </a:pPr>
                      <a:r>
                        <a:rPr lang="en">
                          <a:solidFill>
                            <a:schemeClr val="lt1"/>
                          </a:solidFill>
                        </a:rPr>
                        <a:t>YEAR</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NAME AND AUTHOR</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METHOD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RESEARCH GAP</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904150">
                <a:tc>
                  <a:txBody>
                    <a:bodyPr/>
                    <a:lstStyle/>
                    <a:p>
                      <a:pPr indent="0" lvl="0" marL="0" rtl="0" algn="l">
                        <a:spcBef>
                          <a:spcPts val="0"/>
                        </a:spcBef>
                        <a:spcAft>
                          <a:spcPts val="0"/>
                        </a:spcAft>
                        <a:buClr>
                          <a:schemeClr val="dk2"/>
                        </a:buClr>
                        <a:buSzPts val="1100"/>
                        <a:buFont typeface="Arial"/>
                        <a:buNone/>
                      </a:pPr>
                      <a:r>
                        <a:rPr b="1" lang="en" sz="2000">
                          <a:solidFill>
                            <a:schemeClr val="lt1"/>
                          </a:solidFill>
                          <a:latin typeface="CIDFont+F2"/>
                          <a:ea typeface="CIDFont+F2"/>
                          <a:cs typeface="CIDFont+F2"/>
                          <a:sym typeface="CIDFont+F2"/>
                        </a:rPr>
                        <a:t>2018</a:t>
                      </a:r>
                      <a:endParaRPr sz="2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23850" lvl="0" marL="457200" rtl="0" algn="l">
                        <a:spcBef>
                          <a:spcPts val="0"/>
                        </a:spcBef>
                        <a:spcAft>
                          <a:spcPts val="0"/>
                        </a:spcAft>
                        <a:buClr>
                          <a:schemeClr val="lt1"/>
                        </a:buClr>
                        <a:buSzPts val="1500"/>
                        <a:buFont typeface="CIDFont+F2"/>
                        <a:buChar char="●"/>
                      </a:pPr>
                      <a:r>
                        <a:rPr b="1" lang="en" sz="1500">
                          <a:solidFill>
                            <a:schemeClr val="lt1"/>
                          </a:solidFill>
                          <a:latin typeface="CIDFont+F2"/>
                          <a:ea typeface="CIDFont+F2"/>
                          <a:cs typeface="CIDFont+F2"/>
                          <a:sym typeface="CIDFont+F2"/>
                        </a:rPr>
                        <a:t>Foody – Smart Restaurant Management and Ordering System </a:t>
                      </a:r>
                      <a:endParaRPr b="1" sz="1500">
                        <a:solidFill>
                          <a:schemeClr val="lt1"/>
                        </a:solidFill>
                        <a:latin typeface="CIDFont+F2"/>
                        <a:ea typeface="CIDFont+F2"/>
                        <a:cs typeface="CIDFont+F2"/>
                        <a:sym typeface="CIDFont+F2"/>
                      </a:endParaRPr>
                    </a:p>
                    <a:p>
                      <a:pPr indent="-317500" lvl="0" marL="457200" rtl="0" algn="l">
                        <a:spcBef>
                          <a:spcPts val="0"/>
                        </a:spcBef>
                        <a:spcAft>
                          <a:spcPts val="0"/>
                        </a:spcAft>
                        <a:buClr>
                          <a:schemeClr val="lt1"/>
                        </a:buClr>
                        <a:buSzPts val="1400"/>
                        <a:buFont typeface="CIDFont+F2"/>
                        <a:buChar char="●"/>
                      </a:pPr>
                      <a:br>
                        <a:rPr b="1" lang="en" sz="2000">
                          <a:solidFill>
                            <a:schemeClr val="lt1"/>
                          </a:solidFill>
                          <a:latin typeface="CIDFont+F2"/>
                          <a:ea typeface="CIDFont+F2"/>
                          <a:cs typeface="CIDFont+F2"/>
                          <a:sym typeface="CIDFont+F2"/>
                        </a:rPr>
                      </a:br>
                      <a:r>
                        <a:rPr b="1" lang="en" sz="1300">
                          <a:solidFill>
                            <a:schemeClr val="lt1"/>
                          </a:solidFill>
                          <a:latin typeface="CIDFont+F2"/>
                          <a:ea typeface="CIDFont+F2"/>
                          <a:cs typeface="CIDFont+F2"/>
                          <a:sym typeface="CIDFont+F2"/>
                        </a:rPr>
                        <a:t>By Vindhya Liyanage, Achini Ekanayake, Hiranthi Premasiri, Prabhashi Munasinghe, Samantha Thelijjagoda</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298450" lvl="0" marL="457200" rtl="0" algn="just">
                        <a:spcBef>
                          <a:spcPts val="0"/>
                        </a:spcBef>
                        <a:spcAft>
                          <a:spcPts val="0"/>
                        </a:spcAft>
                        <a:buClr>
                          <a:schemeClr val="lt1"/>
                        </a:buClr>
                        <a:buSzPts val="1100"/>
                        <a:buFont typeface="CIDFont+F1"/>
                        <a:buChar char="●"/>
                      </a:pPr>
                      <a:r>
                        <a:rPr lang="en" sz="1100">
                          <a:solidFill>
                            <a:schemeClr val="lt1"/>
                          </a:solidFill>
                          <a:latin typeface="CIDFont+F1"/>
                          <a:ea typeface="CIDFont+F1"/>
                          <a:cs typeface="CIDFont+F1"/>
                          <a:sym typeface="CIDFont+F1"/>
                        </a:rPr>
                        <a:t>Long wait times and serving the wrong order are two classic restaurant blunders that eventually contribute to customer displeasure. </a:t>
                      </a:r>
                      <a:endParaRPr sz="1100">
                        <a:solidFill>
                          <a:schemeClr val="lt1"/>
                        </a:solidFill>
                        <a:latin typeface="CIDFont+F1"/>
                        <a:ea typeface="CIDFont+F1"/>
                        <a:cs typeface="CIDFont+F1"/>
                        <a:sym typeface="CIDFont+F1"/>
                      </a:endParaRPr>
                    </a:p>
                    <a:p>
                      <a:pPr indent="-298450" lvl="0" marL="457200" rtl="0" algn="just">
                        <a:spcBef>
                          <a:spcPts val="0"/>
                        </a:spcBef>
                        <a:spcAft>
                          <a:spcPts val="0"/>
                        </a:spcAft>
                        <a:buClr>
                          <a:schemeClr val="lt1"/>
                        </a:buClr>
                        <a:buSzPts val="1100"/>
                        <a:buFont typeface="CIDFont+F1"/>
                        <a:buChar char="●"/>
                      </a:pPr>
                      <a:r>
                        <a:rPr lang="en" sz="1100">
                          <a:solidFill>
                            <a:schemeClr val="lt1"/>
                          </a:solidFill>
                          <a:latin typeface="CIDFont+F1"/>
                          <a:ea typeface="CIDFont+F1"/>
                          <a:cs typeface="CIDFont+F1"/>
                          <a:sym typeface="CIDFont+F1"/>
                        </a:rPr>
                        <a:t>The goals of this online programme of the above paper are to fix these flaws and deliver speedy and accurate customer service by creating bespoke menus for each customer based on their preferences. </a:t>
                      </a:r>
                      <a:endParaRPr sz="1100">
                        <a:solidFill>
                          <a:schemeClr val="lt1"/>
                        </a:solidFill>
                        <a:latin typeface="CIDFont+F1"/>
                        <a:ea typeface="CIDFont+F1"/>
                        <a:cs typeface="CIDFont+F1"/>
                        <a:sym typeface="CIDFont+F1"/>
                      </a:endParaRPr>
                    </a:p>
                    <a:p>
                      <a:pPr indent="-298450" lvl="0" marL="457200" rtl="0" algn="just">
                        <a:spcBef>
                          <a:spcPts val="0"/>
                        </a:spcBef>
                        <a:spcAft>
                          <a:spcPts val="0"/>
                        </a:spcAft>
                        <a:buClr>
                          <a:schemeClr val="lt1"/>
                        </a:buClr>
                        <a:buSzPts val="1100"/>
                        <a:buFont typeface="CIDFont+F1"/>
                        <a:buChar char="●"/>
                      </a:pPr>
                      <a:r>
                        <a:rPr lang="en" sz="1100">
                          <a:solidFill>
                            <a:schemeClr val="lt1"/>
                          </a:solidFill>
                          <a:latin typeface="CIDFont+F1"/>
                          <a:ea typeface="CIDFont+F1"/>
                          <a:cs typeface="CIDFont+F1"/>
                          <a:sym typeface="CIDFont+F1"/>
                        </a:rPr>
                        <a:t>This concept is realised as a mobile application that incorporates cutting-edge IT principles including Business Intelligence, Data Mining, Predictive Analysis, and Artificial Intelligence. </a:t>
                      </a:r>
                      <a:endParaRPr sz="1100">
                        <a:solidFill>
                          <a:schemeClr val="lt1"/>
                        </a:solidFill>
                        <a:latin typeface="CIDFont+F1"/>
                        <a:ea typeface="CIDFont+F1"/>
                        <a:cs typeface="CIDFont+F1"/>
                        <a:sym typeface="CIDFont+F1"/>
                      </a:endParaRPr>
                    </a:p>
                    <a:p>
                      <a:pPr indent="-298450" lvl="0" marL="457200" rtl="0" algn="just">
                        <a:spcBef>
                          <a:spcPts val="0"/>
                        </a:spcBef>
                        <a:spcAft>
                          <a:spcPts val="0"/>
                        </a:spcAft>
                        <a:buClr>
                          <a:schemeClr val="lt1"/>
                        </a:buClr>
                        <a:buSzPts val="1100"/>
                        <a:buFont typeface="CIDFont+F1"/>
                        <a:buChar char="●"/>
                      </a:pPr>
                      <a:r>
                        <a:rPr lang="en" sz="1100">
                          <a:solidFill>
                            <a:schemeClr val="lt1"/>
                          </a:solidFill>
                          <a:latin typeface="CIDFont+F1"/>
                          <a:ea typeface="CIDFont+F1"/>
                          <a:cs typeface="CIDFont+F1"/>
                          <a:sym typeface="CIDFont+F1"/>
                        </a:rPr>
                        <a:t>The app displays a live map of the eatery. The table's colour changes to represent the current reservation status.</a:t>
                      </a:r>
                      <a:endParaRPr sz="11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298450" lvl="0" marL="457200" rtl="0" algn="just">
                        <a:spcBef>
                          <a:spcPts val="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The algorithm which is used for sorting the orders and queueing them is not given properly i.e. the maths behind it or it's proof is not given.</a:t>
                      </a:r>
                      <a:endParaRPr sz="1100">
                        <a:solidFill>
                          <a:schemeClr val="lt1"/>
                        </a:solidFill>
                        <a:latin typeface="Raleway"/>
                        <a:ea typeface="Raleway"/>
                        <a:cs typeface="Raleway"/>
                        <a:sym typeface="Raleway"/>
                      </a:endParaRPr>
                    </a:p>
                    <a:p>
                      <a:pPr indent="-298450" lvl="0" marL="457200" rtl="0" algn="just">
                        <a:spcBef>
                          <a:spcPts val="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This paper does not include the method through which the most appropriate information of every ingredient present in the dish will be available.</a:t>
                      </a:r>
                      <a:endParaRPr sz="1100">
                        <a:solidFill>
                          <a:schemeClr val="lt1"/>
                        </a:solidFill>
                        <a:latin typeface="Raleway"/>
                        <a:ea typeface="Raleway"/>
                        <a:cs typeface="Raleway"/>
                        <a:sym typeface="Raleway"/>
                      </a:endParaRPr>
                    </a:p>
                    <a:p>
                      <a:pPr indent="-298450" lvl="0" marL="457200" rtl="0" algn="just">
                        <a:spcBef>
                          <a:spcPts val="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The table reservation dashboard is created using IOT, which is a little bit too much and it works on customer's location. What if the customer never gives his/her location permission?</a:t>
                      </a:r>
                      <a:endParaRPr sz="11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graphicFrame>
        <p:nvGraphicFramePr>
          <p:cNvPr id="122" name="Google Shape;122;p20"/>
          <p:cNvGraphicFramePr/>
          <p:nvPr/>
        </p:nvGraphicFramePr>
        <p:xfrm>
          <a:off x="192075" y="555350"/>
          <a:ext cx="3000000" cy="3000000"/>
        </p:xfrm>
        <a:graphic>
          <a:graphicData uri="http://schemas.openxmlformats.org/drawingml/2006/table">
            <a:tbl>
              <a:tblPr>
                <a:noFill/>
                <a:tableStyleId>{49E4F6D4-EE9D-4F52-A6B6-8406EABB0681}</a:tableStyleId>
              </a:tblPr>
              <a:tblGrid>
                <a:gridCol w="966575"/>
                <a:gridCol w="2232050"/>
                <a:gridCol w="2926000"/>
                <a:gridCol w="2681075"/>
              </a:tblGrid>
              <a:tr h="342725">
                <a:tc>
                  <a:txBody>
                    <a:bodyPr/>
                    <a:lstStyle/>
                    <a:p>
                      <a:pPr indent="0" lvl="0" marL="0" rtl="0" algn="l">
                        <a:spcBef>
                          <a:spcPts val="0"/>
                        </a:spcBef>
                        <a:spcAft>
                          <a:spcPts val="0"/>
                        </a:spcAft>
                        <a:buNone/>
                      </a:pPr>
                      <a:r>
                        <a:rPr lang="en">
                          <a:solidFill>
                            <a:schemeClr val="lt1"/>
                          </a:solidFill>
                        </a:rPr>
                        <a:t>YEAR</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NAME AND AUTHOR</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METHOD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RESEARCH GAP</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904150">
                <a:tc>
                  <a:txBody>
                    <a:bodyPr/>
                    <a:lstStyle/>
                    <a:p>
                      <a:pPr indent="0" lvl="0" marL="0" rtl="0" algn="l">
                        <a:spcBef>
                          <a:spcPts val="0"/>
                        </a:spcBef>
                        <a:spcAft>
                          <a:spcPts val="0"/>
                        </a:spcAft>
                        <a:buClr>
                          <a:schemeClr val="dk2"/>
                        </a:buClr>
                        <a:buSzPts val="1100"/>
                        <a:buFont typeface="Arial"/>
                        <a:buNone/>
                      </a:pPr>
                      <a:r>
                        <a:rPr b="1" lang="en" sz="2000">
                          <a:solidFill>
                            <a:schemeClr val="lt1"/>
                          </a:solidFill>
                          <a:latin typeface="CIDFont+F2"/>
                          <a:ea typeface="CIDFont+F2"/>
                          <a:cs typeface="CIDFont+F2"/>
                          <a:sym typeface="CIDFont+F2"/>
                        </a:rPr>
                        <a:t>2021</a:t>
                      </a:r>
                      <a:endParaRPr sz="2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30200" lvl="0" marL="457200" rtl="0" algn="l">
                        <a:spcBef>
                          <a:spcPts val="0"/>
                        </a:spcBef>
                        <a:spcAft>
                          <a:spcPts val="0"/>
                        </a:spcAft>
                        <a:buClr>
                          <a:schemeClr val="lt1"/>
                        </a:buClr>
                        <a:buSzPts val="1600"/>
                        <a:buChar char="●"/>
                      </a:pPr>
                      <a:r>
                        <a:rPr b="1" lang="en" sz="1600">
                          <a:solidFill>
                            <a:schemeClr val="lt1"/>
                          </a:solidFill>
                        </a:rPr>
                        <a:t>Website Development of Restaurant Management</a:t>
                      </a:r>
                      <a:endParaRPr b="1" sz="1600">
                        <a:solidFill>
                          <a:schemeClr val="lt1"/>
                        </a:solidFill>
                      </a:endParaRPr>
                    </a:p>
                    <a:p>
                      <a:pPr indent="0" lvl="0" marL="457200" rtl="0" algn="l">
                        <a:spcBef>
                          <a:spcPts val="0"/>
                        </a:spcBef>
                        <a:spcAft>
                          <a:spcPts val="0"/>
                        </a:spcAft>
                        <a:buNone/>
                      </a:pPr>
                      <a:r>
                        <a:t/>
                      </a:r>
                      <a:endParaRPr b="1" sz="1600">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latin typeface="CIDFont+F2"/>
                          <a:ea typeface="CIDFont+F2"/>
                          <a:cs typeface="CIDFont+F2"/>
                          <a:sym typeface="CIDFont+F2"/>
                        </a:rPr>
                        <a:t>By </a:t>
                      </a:r>
                      <a:r>
                        <a:rPr b="1" lang="en">
                          <a:solidFill>
                            <a:schemeClr val="lt1"/>
                          </a:solidFill>
                        </a:rPr>
                        <a:t>Prof. Jadhav A.K, Nupur Ligade, Renuka Savale, Malay Chitodkar, Rushikesh Salve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298450" lvl="0" marL="457200" rtl="0" algn="just">
                        <a:lnSpc>
                          <a:spcPct val="115000"/>
                        </a:lnSpc>
                        <a:spcBef>
                          <a:spcPts val="120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The Restaurant Management website provide convenience for the customer.</a:t>
                      </a:r>
                      <a:endParaRPr sz="1100">
                        <a:solidFill>
                          <a:schemeClr val="lt1"/>
                        </a:solidFill>
                        <a:latin typeface="Raleway"/>
                        <a:ea typeface="Raleway"/>
                        <a:cs typeface="Raleway"/>
                        <a:sym typeface="Raleway"/>
                      </a:endParaRPr>
                    </a:p>
                    <a:p>
                      <a:pPr indent="-298450" lvl="0" marL="457200" rtl="0" algn="just">
                        <a:lnSpc>
                          <a:spcPct val="115000"/>
                        </a:lnSpc>
                        <a:spcBef>
                          <a:spcPts val="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 The restaurant management system is there to help communication between all teams within a restaurant by minimizing the probability of human error and getting a more efficient and effective information. </a:t>
                      </a:r>
                      <a:endParaRPr sz="1100">
                        <a:solidFill>
                          <a:schemeClr val="lt1"/>
                        </a:solidFill>
                        <a:latin typeface="Raleway"/>
                        <a:ea typeface="Raleway"/>
                        <a:cs typeface="Raleway"/>
                        <a:sym typeface="Raleway"/>
                      </a:endParaRPr>
                    </a:p>
                    <a:p>
                      <a:pPr indent="-298450" lvl="0" marL="457200" rtl="0" algn="just">
                        <a:lnSpc>
                          <a:spcPct val="115000"/>
                        </a:lnSpc>
                        <a:spcBef>
                          <a:spcPts val="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This System set up menu online and the customers easily places the order with a simple mouse click. By using the food menu online anyone can easily track the orders, maintain customer database and improve food delivery service.</a:t>
                      </a:r>
                      <a:endParaRPr sz="11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298450" lvl="0" marL="457200" rtl="0" algn="just">
                        <a:lnSpc>
                          <a:spcPct val="115000"/>
                        </a:lnSpc>
                        <a:spcBef>
                          <a:spcPts val="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The mechanism of registering table given in the paper is not clearly mentioned i.e. what algorithm or method they are using for that. </a:t>
                      </a:r>
                      <a:endParaRPr sz="1100">
                        <a:solidFill>
                          <a:schemeClr val="lt1"/>
                        </a:solidFill>
                        <a:latin typeface="Raleway"/>
                        <a:ea typeface="Raleway"/>
                        <a:cs typeface="Raleway"/>
                        <a:sym typeface="Raleway"/>
                      </a:endParaRPr>
                    </a:p>
                    <a:p>
                      <a:pPr indent="-298450" lvl="0" marL="457200" rtl="0" algn="just">
                        <a:lnSpc>
                          <a:spcPct val="115000"/>
                        </a:lnSpc>
                        <a:spcBef>
                          <a:spcPts val="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It's mentioned that it is a restaurant management website, but there is no way or option to input and store customer feedbacks. </a:t>
                      </a:r>
                      <a:endParaRPr sz="1100">
                        <a:solidFill>
                          <a:schemeClr val="lt1"/>
                        </a:solidFill>
                        <a:latin typeface="Raleway"/>
                        <a:ea typeface="Raleway"/>
                        <a:cs typeface="Raleway"/>
                        <a:sym typeface="Raleway"/>
                      </a:endParaRPr>
                    </a:p>
                    <a:p>
                      <a:pPr indent="-298450" lvl="0" marL="457200" rtl="0" algn="just">
                        <a:lnSpc>
                          <a:spcPct val="115000"/>
                        </a:lnSpc>
                        <a:spcBef>
                          <a:spcPts val="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Basic schema of the database is missing in this paper. It says that there needs to be a tablet on each table, if this is a website, then it can be replaced with a QR code.</a:t>
                      </a:r>
                      <a:endParaRPr sz="11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graphicFrame>
        <p:nvGraphicFramePr>
          <p:cNvPr id="127" name="Google Shape;127;p21"/>
          <p:cNvGraphicFramePr/>
          <p:nvPr/>
        </p:nvGraphicFramePr>
        <p:xfrm>
          <a:off x="192075" y="432124"/>
          <a:ext cx="3000000" cy="3000000"/>
        </p:xfrm>
        <a:graphic>
          <a:graphicData uri="http://schemas.openxmlformats.org/drawingml/2006/table">
            <a:tbl>
              <a:tblPr>
                <a:noFill/>
                <a:tableStyleId>{49E4F6D4-EE9D-4F52-A6B6-8406EABB0681}</a:tableStyleId>
              </a:tblPr>
              <a:tblGrid>
                <a:gridCol w="966575"/>
                <a:gridCol w="2232050"/>
                <a:gridCol w="2926000"/>
                <a:gridCol w="2681075"/>
              </a:tblGrid>
              <a:tr h="367250">
                <a:tc>
                  <a:txBody>
                    <a:bodyPr/>
                    <a:lstStyle/>
                    <a:p>
                      <a:pPr indent="0" lvl="0" marL="0" rtl="0" algn="l">
                        <a:spcBef>
                          <a:spcPts val="0"/>
                        </a:spcBef>
                        <a:spcAft>
                          <a:spcPts val="0"/>
                        </a:spcAft>
                        <a:buNone/>
                      </a:pPr>
                      <a:r>
                        <a:rPr lang="en">
                          <a:solidFill>
                            <a:schemeClr val="lt1"/>
                          </a:solidFill>
                        </a:rPr>
                        <a:t>YEAR</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NAME AND AUTHOR</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METHOD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RESEARCH GAP</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63350">
                <a:tc>
                  <a:txBody>
                    <a:bodyPr/>
                    <a:lstStyle/>
                    <a:p>
                      <a:pPr indent="0" lvl="0" marL="0" rtl="0" algn="l">
                        <a:spcBef>
                          <a:spcPts val="0"/>
                        </a:spcBef>
                        <a:spcAft>
                          <a:spcPts val="0"/>
                        </a:spcAft>
                        <a:buClr>
                          <a:schemeClr val="dk2"/>
                        </a:buClr>
                        <a:buSzPts val="1100"/>
                        <a:buFont typeface="Arial"/>
                        <a:buNone/>
                      </a:pPr>
                      <a:r>
                        <a:rPr lang="en" sz="2000">
                          <a:solidFill>
                            <a:schemeClr val="lt1"/>
                          </a:solidFill>
                        </a:rPr>
                        <a:t>2021</a:t>
                      </a:r>
                      <a:endParaRPr sz="2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336550" lvl="0" marL="457200" rtl="0" algn="l">
                        <a:spcBef>
                          <a:spcPts val="0"/>
                        </a:spcBef>
                        <a:spcAft>
                          <a:spcPts val="0"/>
                        </a:spcAft>
                        <a:buClr>
                          <a:schemeClr val="lt1"/>
                        </a:buClr>
                        <a:buSzPts val="1700"/>
                        <a:buChar char="●"/>
                      </a:pPr>
                      <a:r>
                        <a:rPr b="1" lang="en" sz="1700">
                          <a:solidFill>
                            <a:schemeClr val="lt1"/>
                          </a:solidFill>
                        </a:rPr>
                        <a:t>AUTOMATED FOOD ORDERING SYSTEM BY PROCESS SCHEDULING SJF, SRTF, PRIORITY</a:t>
                      </a:r>
                      <a:endParaRPr b="1" sz="1700">
                        <a:solidFill>
                          <a:schemeClr val="lt1"/>
                        </a:solidFill>
                      </a:endParaRPr>
                    </a:p>
                    <a:p>
                      <a:pPr indent="0" lvl="0" marL="457200" rtl="0" algn="l">
                        <a:spcBef>
                          <a:spcPts val="0"/>
                        </a:spcBef>
                        <a:spcAft>
                          <a:spcPts val="0"/>
                        </a:spcAft>
                        <a:buNone/>
                      </a:pPr>
                      <a:r>
                        <a:t/>
                      </a:r>
                      <a:endParaRPr b="1" sz="1700">
                        <a:solidFill>
                          <a:schemeClr val="lt1"/>
                        </a:solidFill>
                      </a:endParaRPr>
                    </a:p>
                    <a:p>
                      <a:pPr indent="-304800" lvl="0" marL="457200" rtl="0" algn="l">
                        <a:spcBef>
                          <a:spcPts val="0"/>
                        </a:spcBef>
                        <a:spcAft>
                          <a:spcPts val="0"/>
                        </a:spcAft>
                        <a:buClr>
                          <a:schemeClr val="lt1"/>
                        </a:buClr>
                        <a:buSzPts val="1200"/>
                        <a:buChar char="●"/>
                      </a:pPr>
                      <a:r>
                        <a:rPr b="1" lang="en" sz="1200">
                          <a:solidFill>
                            <a:schemeClr val="lt1"/>
                          </a:solidFill>
                        </a:rPr>
                        <a:t>By </a:t>
                      </a:r>
                      <a:r>
                        <a:rPr b="1" lang="en" sz="1200">
                          <a:solidFill>
                            <a:schemeClr val="dk2"/>
                          </a:solidFill>
                        </a:rPr>
                        <a:t> </a:t>
                      </a:r>
                      <a:r>
                        <a:rPr b="1" lang="en" sz="1200">
                          <a:solidFill>
                            <a:schemeClr val="lt1"/>
                          </a:solidFill>
                        </a:rPr>
                        <a:t>See WEN Xiang , Aiman Arriady , Abu Sayed Roman, Hamid Madni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298450" lvl="0" marL="457200" rtl="0" algn="just">
                        <a:lnSpc>
                          <a:spcPct val="115000"/>
                        </a:lnSpc>
                        <a:spcBef>
                          <a:spcPts val="120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The main objective of this project is to develop a program for shortest job first scheduling Shortest Remaining Time First and Priority scheduling which helps to improve the Food Ordering process. </a:t>
                      </a:r>
                      <a:endParaRPr sz="1100">
                        <a:solidFill>
                          <a:schemeClr val="lt1"/>
                        </a:solidFill>
                        <a:latin typeface="Raleway"/>
                        <a:ea typeface="Raleway"/>
                        <a:cs typeface="Raleway"/>
                        <a:sym typeface="Raleway"/>
                      </a:endParaRPr>
                    </a:p>
                    <a:p>
                      <a:pPr indent="-298450" lvl="0" marL="457200" rtl="0" algn="just">
                        <a:lnSpc>
                          <a:spcPct val="115000"/>
                        </a:lnSpc>
                        <a:spcBef>
                          <a:spcPts val="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There are many algorithms available for CPU scheduling. </a:t>
                      </a:r>
                      <a:endParaRPr sz="1100">
                        <a:solidFill>
                          <a:schemeClr val="lt1"/>
                        </a:solidFill>
                        <a:latin typeface="Raleway"/>
                        <a:ea typeface="Raleway"/>
                        <a:cs typeface="Raleway"/>
                        <a:sym typeface="Raleway"/>
                      </a:endParaRPr>
                    </a:p>
                    <a:p>
                      <a:pPr indent="-298450" lvl="0" marL="457200" rtl="0" algn="just">
                        <a:lnSpc>
                          <a:spcPct val="115000"/>
                        </a:lnSpc>
                        <a:spcBef>
                          <a:spcPts val="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But we cannot implement in a real-time operating system because of high context switch rates, large waiting time, large response time, large turnaround time, and less throughput. </a:t>
                      </a:r>
                      <a:endParaRPr sz="1100">
                        <a:solidFill>
                          <a:schemeClr val="lt1"/>
                        </a:solidFill>
                        <a:latin typeface="Raleway"/>
                        <a:ea typeface="Raleway"/>
                        <a:cs typeface="Raleway"/>
                        <a:sym typeface="Raleway"/>
                      </a:endParaRPr>
                    </a:p>
                    <a:p>
                      <a:pPr indent="-298450" lvl="0" marL="457200" rtl="0" algn="just">
                        <a:lnSpc>
                          <a:spcPct val="115000"/>
                        </a:lnSpc>
                        <a:spcBef>
                          <a:spcPts val="0"/>
                        </a:spcBef>
                        <a:spcAft>
                          <a:spcPts val="0"/>
                        </a:spcAft>
                        <a:buClr>
                          <a:schemeClr val="lt1"/>
                        </a:buClr>
                        <a:buSzPts val="1100"/>
                        <a:buFont typeface="Raleway"/>
                        <a:buChar char="●"/>
                      </a:pPr>
                      <a:r>
                        <a:rPr lang="en" sz="1100">
                          <a:solidFill>
                            <a:schemeClr val="lt1"/>
                          </a:solidFill>
                          <a:latin typeface="Raleway"/>
                          <a:ea typeface="Raleway"/>
                          <a:cs typeface="Raleway"/>
                          <a:sym typeface="Raleway"/>
                        </a:rPr>
                        <a:t>The proposed program improves all the drawbacks of simple shortest job first scheduling Shortest Remaining Time First and Priority scheduling architecture.</a:t>
                      </a:r>
                      <a:endParaRPr sz="11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292100" lvl="0" marL="457200" rtl="0" algn="just">
                        <a:lnSpc>
                          <a:spcPct val="115000"/>
                        </a:lnSpc>
                        <a:spcBef>
                          <a:spcPts val="120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The priority giving method is not optimised as it is only dependant on cooking time, can go into starvation.</a:t>
                      </a:r>
                      <a:endParaRPr sz="1000">
                        <a:solidFill>
                          <a:schemeClr val="lt1"/>
                        </a:solidFill>
                        <a:latin typeface="Raleway"/>
                        <a:ea typeface="Raleway"/>
                        <a:cs typeface="Raleway"/>
                        <a:sym typeface="Raleway"/>
                      </a:endParaRPr>
                    </a:p>
                    <a:p>
                      <a:pPr indent="-292100" lvl="0" marL="457200" rtl="0" algn="just">
                        <a:lnSpc>
                          <a:spcPct val="115000"/>
                        </a:lnSpc>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This paper mentions it is using Shortest Job First Technique in 'real time' which is ironical.</a:t>
                      </a:r>
                      <a:endParaRPr sz="1000">
                        <a:solidFill>
                          <a:schemeClr val="lt1"/>
                        </a:solidFill>
                        <a:latin typeface="Raleway"/>
                        <a:ea typeface="Raleway"/>
                        <a:cs typeface="Raleway"/>
                        <a:sym typeface="Raleway"/>
                      </a:endParaRPr>
                    </a:p>
                    <a:p>
                      <a:pPr indent="-292100" lvl="0" marL="457200" rtl="0" algn="just">
                        <a:lnSpc>
                          <a:spcPct val="115000"/>
                        </a:lnSpc>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This paper does not talk about cases when there are more than 2 orders placed simultaneously i.e. when arrival time is same.</a:t>
                      </a:r>
                      <a:endParaRPr sz="1000">
                        <a:solidFill>
                          <a:schemeClr val="lt1"/>
                        </a:solidFill>
                        <a:latin typeface="Raleway"/>
                        <a:ea typeface="Raleway"/>
                        <a:cs typeface="Raleway"/>
                        <a:sym typeface="Raleway"/>
                      </a:endParaRPr>
                    </a:p>
                    <a:p>
                      <a:pPr indent="-292100" lvl="0" marL="457200" rtl="0" algn="just">
                        <a:lnSpc>
                          <a:spcPct val="115000"/>
                        </a:lnSpc>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All these algorithms are highly dependant on cooking time which can be changed from staff to staff.</a:t>
                      </a:r>
                      <a:endParaRPr sz="1000">
                        <a:solidFill>
                          <a:schemeClr val="lt1"/>
                        </a:solidFill>
                        <a:latin typeface="Raleway"/>
                        <a:ea typeface="Raleway"/>
                        <a:cs typeface="Raleway"/>
                        <a:sym typeface="Raleway"/>
                      </a:endParaRPr>
                    </a:p>
                    <a:p>
                      <a:pPr indent="-292100" lvl="0" marL="457200" rtl="0" algn="just">
                        <a:lnSpc>
                          <a:spcPct val="115000"/>
                        </a:lnSpc>
                        <a:spcBef>
                          <a:spcPts val="0"/>
                        </a:spcBef>
                        <a:spcAft>
                          <a:spcPts val="0"/>
                        </a:spcAft>
                        <a:buClr>
                          <a:schemeClr val="lt1"/>
                        </a:buClr>
                        <a:buSzPts val="1000"/>
                        <a:buFont typeface="Raleway"/>
                        <a:buChar char="●"/>
                      </a:pPr>
                      <a:r>
                        <a:rPr lang="en" sz="1000">
                          <a:solidFill>
                            <a:schemeClr val="lt1"/>
                          </a:solidFill>
                          <a:latin typeface="Raleway"/>
                          <a:ea typeface="Raleway"/>
                          <a:cs typeface="Raleway"/>
                          <a:sym typeface="Raleway"/>
                        </a:rPr>
                        <a:t>Lastly, when this algorithm is actually implemented i.e. after in what intervals is not mentioned.</a:t>
                      </a:r>
                      <a:endParaRPr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