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ebas Neue Bold" charset="1" panose="020B0606020202050201"/>
      <p:regular r:id="rId21"/>
    </p:embeddedFont>
    <p:embeddedFont>
      <p:font typeface="Open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33864" y="6268014"/>
            <a:ext cx="7172105" cy="4554287"/>
          </a:xfrm>
          <a:custGeom>
            <a:avLst/>
            <a:gdLst/>
            <a:ahLst/>
            <a:cxnLst/>
            <a:rect r="r" b="b" t="t" l="l"/>
            <a:pathLst>
              <a:path h="4554287" w="7172105">
                <a:moveTo>
                  <a:pt x="0" y="0"/>
                </a:moveTo>
                <a:lnTo>
                  <a:pt x="7172106" y="0"/>
                </a:lnTo>
                <a:lnTo>
                  <a:pt x="7172106" y="4554287"/>
                </a:lnTo>
                <a:lnTo>
                  <a:pt x="0" y="4554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2098" y="2205554"/>
            <a:ext cx="12034193" cy="406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3831" b="true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  <a:p>
            <a:pPr algn="just">
              <a:lnSpc>
                <a:spcPts val="2720"/>
              </a:lnSpc>
            </a:pPr>
            <a:r>
              <a:rPr lang="en-US" b="true" sz="3831" spc="18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TITLE: ANALYZING PIZZA SALES DATA WITH SQL</a:t>
            </a:r>
          </a:p>
          <a:p>
            <a:pPr algn="just">
              <a:lnSpc>
                <a:spcPts val="2720"/>
              </a:lnSpc>
            </a:pPr>
          </a:p>
          <a:p>
            <a:pPr algn="just">
              <a:lnSpc>
                <a:spcPts val="2720"/>
              </a:lnSpc>
            </a:pPr>
            <a:r>
              <a:rPr lang="en-US" b="true" sz="3831" spc="18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SUBTITLE: HOW I USED SQL TO EXPLORE AND UNDERSTAND PIZZA SALES</a:t>
            </a:r>
          </a:p>
          <a:p>
            <a:pPr algn="just">
              <a:lnSpc>
                <a:spcPts val="2720"/>
              </a:lnSpc>
            </a:pPr>
          </a:p>
          <a:p>
            <a:pPr algn="ctr">
              <a:lnSpc>
                <a:spcPts val="2720"/>
              </a:lnSpc>
            </a:pPr>
          </a:p>
          <a:p>
            <a:pPr algn="ctr">
              <a:lnSpc>
                <a:spcPts val="2720"/>
              </a:lnSpc>
            </a:pPr>
          </a:p>
          <a:p>
            <a:pPr algn="ctr">
              <a:lnSpc>
                <a:spcPts val="2720"/>
              </a:lnSpc>
            </a:pPr>
            <a:r>
              <a:rPr lang="en-US" b="true" sz="3831" spc="180">
                <a:solidFill>
                  <a:srgbClr val="E28D2C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PRESENTED BY: ANCHITA RAI</a:t>
            </a:r>
          </a:p>
          <a:p>
            <a:pPr algn="just">
              <a:lnSpc>
                <a:spcPts val="2720"/>
              </a:lnSpc>
            </a:pPr>
          </a:p>
          <a:p>
            <a:pPr algn="just">
              <a:lnSpc>
                <a:spcPts val="2720"/>
              </a:lnSpc>
            </a:pPr>
          </a:p>
          <a:p>
            <a:pPr algn="l">
              <a:lnSpc>
                <a:spcPts val="352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82607" y="2302633"/>
            <a:ext cx="7417252" cy="3973638"/>
          </a:xfrm>
          <a:custGeom>
            <a:avLst/>
            <a:gdLst/>
            <a:ahLst/>
            <a:cxnLst/>
            <a:rect r="r" b="b" t="t" l="l"/>
            <a:pathLst>
              <a:path h="3973638" w="7417252">
                <a:moveTo>
                  <a:pt x="0" y="0"/>
                </a:moveTo>
                <a:lnTo>
                  <a:pt x="7417252" y="0"/>
                </a:lnTo>
                <a:lnTo>
                  <a:pt x="7417252" y="3973637"/>
                </a:lnTo>
                <a:lnTo>
                  <a:pt x="0" y="39736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40" r="-7334" b="-384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2607" y="6698877"/>
            <a:ext cx="4741082" cy="2531255"/>
          </a:xfrm>
          <a:custGeom>
            <a:avLst/>
            <a:gdLst/>
            <a:ahLst/>
            <a:cxnLst/>
            <a:rect r="r" b="b" t="t" l="l"/>
            <a:pathLst>
              <a:path h="2531255" w="4741082">
                <a:moveTo>
                  <a:pt x="0" y="0"/>
                </a:moveTo>
                <a:lnTo>
                  <a:pt x="4741081" y="0"/>
                </a:lnTo>
                <a:lnTo>
                  <a:pt x="4741081" y="2531255"/>
                </a:lnTo>
                <a:lnTo>
                  <a:pt x="0" y="2531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82607" y="1047750"/>
            <a:ext cx="14834504" cy="74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35"/>
              </a:lnSpc>
            </a:pPr>
            <a:r>
              <a:rPr lang="en-US" b="true" sz="4987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JOIN RELEVANT TABLES TO FIND THE CATEGORY-WISE DISTRIBUTION OF PIZZAS.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8822" y="2775332"/>
            <a:ext cx="10945273" cy="4207287"/>
          </a:xfrm>
          <a:custGeom>
            <a:avLst/>
            <a:gdLst/>
            <a:ahLst/>
            <a:cxnLst/>
            <a:rect r="r" b="b" t="t" l="l"/>
            <a:pathLst>
              <a:path h="4207287" w="10945273">
                <a:moveTo>
                  <a:pt x="0" y="0"/>
                </a:moveTo>
                <a:lnTo>
                  <a:pt x="10945273" y="0"/>
                </a:lnTo>
                <a:lnTo>
                  <a:pt x="10945273" y="4207287"/>
                </a:lnTo>
                <a:lnTo>
                  <a:pt x="0" y="4207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8822" y="7473561"/>
            <a:ext cx="6616918" cy="2138548"/>
          </a:xfrm>
          <a:custGeom>
            <a:avLst/>
            <a:gdLst/>
            <a:ahLst/>
            <a:cxnLst/>
            <a:rect r="r" b="b" t="t" l="l"/>
            <a:pathLst>
              <a:path h="2138548" w="6616918">
                <a:moveTo>
                  <a:pt x="0" y="0"/>
                </a:moveTo>
                <a:lnTo>
                  <a:pt x="6616919" y="0"/>
                </a:lnTo>
                <a:lnTo>
                  <a:pt x="6616919" y="2138548"/>
                </a:lnTo>
                <a:lnTo>
                  <a:pt x="0" y="2138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8822" y="843387"/>
            <a:ext cx="14596851" cy="157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87"/>
              </a:lnSpc>
            </a:pPr>
            <a:r>
              <a:rPr lang="en-US" b="true" sz="5387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GROUP THE ORDERS BY DATE AND CALCULATE THE AVERAGE NUMBER OF PIZZAS ORDERED PER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7072" y="2095662"/>
            <a:ext cx="8999441" cy="4647033"/>
          </a:xfrm>
          <a:custGeom>
            <a:avLst/>
            <a:gdLst/>
            <a:ahLst/>
            <a:cxnLst/>
            <a:rect r="r" b="b" t="t" l="l"/>
            <a:pathLst>
              <a:path h="4647033" w="8999441">
                <a:moveTo>
                  <a:pt x="0" y="0"/>
                </a:moveTo>
                <a:lnTo>
                  <a:pt x="8999441" y="0"/>
                </a:lnTo>
                <a:lnTo>
                  <a:pt x="8999441" y="4647032"/>
                </a:lnTo>
                <a:lnTo>
                  <a:pt x="0" y="4647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7072" y="7267373"/>
            <a:ext cx="6084172" cy="2363328"/>
          </a:xfrm>
          <a:custGeom>
            <a:avLst/>
            <a:gdLst/>
            <a:ahLst/>
            <a:cxnLst/>
            <a:rect r="r" b="b" t="t" l="l"/>
            <a:pathLst>
              <a:path h="2363328" w="6084172">
                <a:moveTo>
                  <a:pt x="0" y="0"/>
                </a:moveTo>
                <a:lnTo>
                  <a:pt x="6084171" y="0"/>
                </a:lnTo>
                <a:lnTo>
                  <a:pt x="6084171" y="2363328"/>
                </a:lnTo>
                <a:lnTo>
                  <a:pt x="0" y="2363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5686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57275"/>
            <a:ext cx="14763208" cy="79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87"/>
              </a:lnSpc>
            </a:pPr>
            <a:r>
              <a:rPr lang="en-US" b="true" sz="5387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TOP 3 MOST ORDERED PIZZA TYPES BASED ON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666049"/>
            <a:ext cx="9380698" cy="4317653"/>
          </a:xfrm>
          <a:custGeom>
            <a:avLst/>
            <a:gdLst/>
            <a:ahLst/>
            <a:cxnLst/>
            <a:rect r="r" b="b" t="t" l="l"/>
            <a:pathLst>
              <a:path h="4317653" w="9380698">
                <a:moveTo>
                  <a:pt x="0" y="0"/>
                </a:moveTo>
                <a:lnTo>
                  <a:pt x="9380698" y="0"/>
                </a:lnTo>
                <a:lnTo>
                  <a:pt x="9380698" y="4317653"/>
                </a:lnTo>
                <a:lnTo>
                  <a:pt x="0" y="43176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7330970"/>
            <a:ext cx="3895639" cy="2485787"/>
          </a:xfrm>
          <a:custGeom>
            <a:avLst/>
            <a:gdLst/>
            <a:ahLst/>
            <a:cxnLst/>
            <a:rect r="r" b="b" t="t" l="l"/>
            <a:pathLst>
              <a:path h="2485787" w="3895639">
                <a:moveTo>
                  <a:pt x="0" y="0"/>
                </a:moveTo>
                <a:lnTo>
                  <a:pt x="3895639" y="0"/>
                </a:lnTo>
                <a:lnTo>
                  <a:pt x="3895639" y="2485787"/>
                </a:lnTo>
                <a:lnTo>
                  <a:pt x="0" y="24857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088" r="0" b="-608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057275"/>
            <a:ext cx="13170933" cy="147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48"/>
              </a:lnSpc>
            </a:pPr>
            <a:r>
              <a:rPr lang="en-US" b="true" sz="5087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CALCULATE THE PERCENTAGE CONTRIBUTION OF EACH PIZZA TYPE TO TOTAL REVENUE.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43050" y="2202203"/>
            <a:ext cx="8789282" cy="4585050"/>
          </a:xfrm>
          <a:custGeom>
            <a:avLst/>
            <a:gdLst/>
            <a:ahLst/>
            <a:cxnLst/>
            <a:rect r="r" b="b" t="t" l="l"/>
            <a:pathLst>
              <a:path h="4585050" w="8789282">
                <a:moveTo>
                  <a:pt x="0" y="0"/>
                </a:moveTo>
                <a:lnTo>
                  <a:pt x="8789282" y="0"/>
                </a:lnTo>
                <a:lnTo>
                  <a:pt x="8789282" y="4585050"/>
                </a:lnTo>
                <a:lnTo>
                  <a:pt x="0" y="4585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050" y="7265387"/>
            <a:ext cx="5151616" cy="2562682"/>
          </a:xfrm>
          <a:custGeom>
            <a:avLst/>
            <a:gdLst/>
            <a:ahLst/>
            <a:cxnLst/>
            <a:rect r="r" b="b" t="t" l="l"/>
            <a:pathLst>
              <a:path h="2562682" w="5151616">
                <a:moveTo>
                  <a:pt x="0" y="0"/>
                </a:moveTo>
                <a:lnTo>
                  <a:pt x="5151616" y="0"/>
                </a:lnTo>
                <a:lnTo>
                  <a:pt x="5151616" y="2562682"/>
                </a:lnTo>
                <a:lnTo>
                  <a:pt x="0" y="2562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5607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6693" y="1194909"/>
            <a:ext cx="13058027" cy="811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46"/>
              </a:lnSpc>
            </a:pPr>
            <a:r>
              <a:rPr lang="en-US" b="true" sz="5616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ANALYZE THE CUMULATIVE REVENUE GENERATED OVER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43050" y="2541812"/>
            <a:ext cx="8202147" cy="4566127"/>
          </a:xfrm>
          <a:custGeom>
            <a:avLst/>
            <a:gdLst/>
            <a:ahLst/>
            <a:cxnLst/>
            <a:rect r="r" b="b" t="t" l="l"/>
            <a:pathLst>
              <a:path h="4566127" w="8202147">
                <a:moveTo>
                  <a:pt x="0" y="0"/>
                </a:moveTo>
                <a:lnTo>
                  <a:pt x="8202147" y="0"/>
                </a:lnTo>
                <a:lnTo>
                  <a:pt x="8202147" y="4566127"/>
                </a:lnTo>
                <a:lnTo>
                  <a:pt x="0" y="4566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81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050" y="7621723"/>
            <a:ext cx="5559592" cy="2020329"/>
          </a:xfrm>
          <a:custGeom>
            <a:avLst/>
            <a:gdLst/>
            <a:ahLst/>
            <a:cxnLst/>
            <a:rect r="r" b="b" t="t" l="l"/>
            <a:pathLst>
              <a:path h="2020329" w="5559592">
                <a:moveTo>
                  <a:pt x="0" y="0"/>
                </a:moveTo>
                <a:lnTo>
                  <a:pt x="5559592" y="0"/>
                </a:lnTo>
                <a:lnTo>
                  <a:pt x="5559592" y="2020329"/>
                </a:lnTo>
                <a:lnTo>
                  <a:pt x="0" y="2020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87025" y="800478"/>
            <a:ext cx="14730086" cy="1516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89"/>
              </a:lnSpc>
            </a:pPr>
            <a:r>
              <a:rPr lang="en-US" b="true" sz="4716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TOP 3 MOST ORDERED PIZZA TYPES BASED ON REVENUE FOR EACH PIZZA CATEGORY.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53394" y="2246667"/>
            <a:ext cx="9915458" cy="107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24"/>
              </a:lnSpc>
              <a:spcBef>
                <a:spcPct val="0"/>
              </a:spcBef>
            </a:pPr>
            <a:r>
              <a:rPr lang="en-US" b="true" sz="8396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394" y="3771988"/>
            <a:ext cx="15922634" cy="13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72"/>
              </a:lnSpc>
            </a:pPr>
            <a:r>
              <a:rPr lang="en-US" sz="2272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The objective </a:t>
            </a:r>
            <a:r>
              <a:rPr lang="en-US" sz="2272" strike="noStrike" u="none">
                <a:solidFill>
                  <a:srgbClr val="FFFFFF">
                    <a:alpha val="80000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of this project is to use SQL to explore pizza sales data in detail, with the goal of finding useful business insights. These include identifying the best-selling pizzas, understanding how revenue is distributed across different pizza types, and analyzing patterns in customer orders over time to help make informed business decisions.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896556" y="6347410"/>
            <a:ext cx="7196386" cy="3939590"/>
            <a:chOff x="0" y="0"/>
            <a:chExt cx="1114909" cy="61034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14909" cy="610346"/>
            </a:xfrm>
            <a:custGeom>
              <a:avLst/>
              <a:gdLst/>
              <a:ahLst/>
              <a:cxnLst/>
              <a:rect r="r" b="b" t="t" l="l"/>
              <a:pathLst>
                <a:path h="610346" w="1114909">
                  <a:moveTo>
                    <a:pt x="24744" y="0"/>
                  </a:moveTo>
                  <a:lnTo>
                    <a:pt x="1090165" y="0"/>
                  </a:lnTo>
                  <a:cubicBezTo>
                    <a:pt x="1103830" y="0"/>
                    <a:pt x="1114909" y="11078"/>
                    <a:pt x="1114909" y="24744"/>
                  </a:cubicBezTo>
                  <a:lnTo>
                    <a:pt x="1114909" y="585602"/>
                  </a:lnTo>
                  <a:cubicBezTo>
                    <a:pt x="1114909" y="599268"/>
                    <a:pt x="1103830" y="610346"/>
                    <a:pt x="1090165" y="610346"/>
                  </a:cubicBezTo>
                  <a:lnTo>
                    <a:pt x="24744" y="610346"/>
                  </a:lnTo>
                  <a:cubicBezTo>
                    <a:pt x="11078" y="610346"/>
                    <a:pt x="0" y="599268"/>
                    <a:pt x="0" y="585602"/>
                  </a:cubicBezTo>
                  <a:lnTo>
                    <a:pt x="0" y="24744"/>
                  </a:lnTo>
                  <a:cubicBezTo>
                    <a:pt x="0" y="11078"/>
                    <a:pt x="11078" y="0"/>
                    <a:pt x="24744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0851" r="0" b="-10851"/>
              </a:stretch>
            </a:blipFill>
            <a:ln w="171450" cap="rnd">
              <a:solidFill>
                <a:srgbClr val="EA6E19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43050" y="2555203"/>
            <a:ext cx="11274436" cy="3261623"/>
          </a:xfrm>
          <a:custGeom>
            <a:avLst/>
            <a:gdLst/>
            <a:ahLst/>
            <a:cxnLst/>
            <a:rect r="r" b="b" t="t" l="l"/>
            <a:pathLst>
              <a:path h="3261623" w="11274436">
                <a:moveTo>
                  <a:pt x="0" y="0"/>
                </a:moveTo>
                <a:lnTo>
                  <a:pt x="11274436" y="0"/>
                </a:lnTo>
                <a:lnTo>
                  <a:pt x="11274436" y="3261623"/>
                </a:lnTo>
                <a:lnTo>
                  <a:pt x="0" y="32616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75" r="-2318" b="-1347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3050" y="6239178"/>
            <a:ext cx="3997006" cy="2615112"/>
          </a:xfrm>
          <a:custGeom>
            <a:avLst/>
            <a:gdLst/>
            <a:ahLst/>
            <a:cxnLst/>
            <a:rect r="r" b="b" t="t" l="l"/>
            <a:pathLst>
              <a:path h="2615112" w="3997006">
                <a:moveTo>
                  <a:pt x="0" y="0"/>
                </a:moveTo>
                <a:lnTo>
                  <a:pt x="3997006" y="0"/>
                </a:lnTo>
                <a:lnTo>
                  <a:pt x="3997006" y="2615112"/>
                </a:lnTo>
                <a:lnTo>
                  <a:pt x="0" y="2615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793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43050" y="1343491"/>
            <a:ext cx="13476134" cy="78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9"/>
              </a:lnSpc>
              <a:spcBef>
                <a:spcPct val="0"/>
              </a:spcBef>
            </a:pPr>
            <a:r>
              <a:rPr lang="en-US" b="true" sz="613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264592"/>
            <a:ext cx="11314384" cy="3942599"/>
          </a:xfrm>
          <a:custGeom>
            <a:avLst/>
            <a:gdLst/>
            <a:ahLst/>
            <a:cxnLst/>
            <a:rect r="r" b="b" t="t" l="l"/>
            <a:pathLst>
              <a:path h="3942599" w="11314384">
                <a:moveTo>
                  <a:pt x="0" y="0"/>
                </a:moveTo>
                <a:lnTo>
                  <a:pt x="11314384" y="0"/>
                </a:lnTo>
                <a:lnTo>
                  <a:pt x="11314384" y="3942599"/>
                </a:lnTo>
                <a:lnTo>
                  <a:pt x="0" y="39425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4" t="-1587" r="-134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807072"/>
            <a:ext cx="3897555" cy="2284773"/>
          </a:xfrm>
          <a:custGeom>
            <a:avLst/>
            <a:gdLst/>
            <a:ahLst/>
            <a:cxnLst/>
            <a:rect r="r" b="b" t="t" l="l"/>
            <a:pathLst>
              <a:path h="2284773" w="3897555">
                <a:moveTo>
                  <a:pt x="0" y="0"/>
                </a:moveTo>
                <a:lnTo>
                  <a:pt x="3897555" y="0"/>
                </a:lnTo>
                <a:lnTo>
                  <a:pt x="3897555" y="2284773"/>
                </a:lnTo>
                <a:lnTo>
                  <a:pt x="0" y="2284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81100"/>
            <a:ext cx="15496185" cy="787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9"/>
              </a:lnSpc>
              <a:spcBef>
                <a:spcPct val="0"/>
              </a:spcBef>
            </a:pPr>
            <a:r>
              <a:rPr lang="en-US" b="true" sz="613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CALCULATE THE TOTAL REVENUE GENERATED FROM PIZZA SALES.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95057" y="2180729"/>
            <a:ext cx="9691370" cy="3432007"/>
          </a:xfrm>
          <a:custGeom>
            <a:avLst/>
            <a:gdLst/>
            <a:ahLst/>
            <a:cxnLst/>
            <a:rect r="r" b="b" t="t" l="l"/>
            <a:pathLst>
              <a:path h="3432007" w="9691370">
                <a:moveTo>
                  <a:pt x="0" y="0"/>
                </a:moveTo>
                <a:lnTo>
                  <a:pt x="9691371" y="0"/>
                </a:lnTo>
                <a:lnTo>
                  <a:pt x="9691371" y="3432007"/>
                </a:lnTo>
                <a:lnTo>
                  <a:pt x="0" y="3432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84" r="-11523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5057" y="6366339"/>
            <a:ext cx="6583075" cy="2409125"/>
          </a:xfrm>
          <a:custGeom>
            <a:avLst/>
            <a:gdLst/>
            <a:ahLst/>
            <a:cxnLst/>
            <a:rect r="r" b="b" t="t" l="l"/>
            <a:pathLst>
              <a:path h="2409125" w="6583075">
                <a:moveTo>
                  <a:pt x="0" y="0"/>
                </a:moveTo>
                <a:lnTo>
                  <a:pt x="6583075" y="0"/>
                </a:lnTo>
                <a:lnTo>
                  <a:pt x="6583075" y="2409125"/>
                </a:lnTo>
                <a:lnTo>
                  <a:pt x="0" y="2409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81100"/>
            <a:ext cx="8968154" cy="78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39"/>
              </a:lnSpc>
              <a:spcBef>
                <a:spcPct val="0"/>
              </a:spcBef>
            </a:pPr>
            <a:r>
              <a:rPr lang="en-US" b="true" sz="6129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IDENTIFY THE HIGHEST-PRICED PIZZA.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380330"/>
            <a:ext cx="10948336" cy="3887242"/>
          </a:xfrm>
          <a:custGeom>
            <a:avLst/>
            <a:gdLst/>
            <a:ahLst/>
            <a:cxnLst/>
            <a:rect r="r" b="b" t="t" l="l"/>
            <a:pathLst>
              <a:path h="3887242" w="10948336">
                <a:moveTo>
                  <a:pt x="0" y="0"/>
                </a:moveTo>
                <a:lnTo>
                  <a:pt x="10948336" y="0"/>
                </a:lnTo>
                <a:lnTo>
                  <a:pt x="10948336" y="3887241"/>
                </a:lnTo>
                <a:lnTo>
                  <a:pt x="0" y="3887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6759541"/>
            <a:ext cx="4069350" cy="2817243"/>
          </a:xfrm>
          <a:custGeom>
            <a:avLst/>
            <a:gdLst/>
            <a:ahLst/>
            <a:cxnLst/>
            <a:rect r="r" b="b" t="t" l="l"/>
            <a:pathLst>
              <a:path h="2817243" w="4069350">
                <a:moveTo>
                  <a:pt x="0" y="0"/>
                </a:moveTo>
                <a:lnTo>
                  <a:pt x="4069350" y="0"/>
                </a:lnTo>
                <a:lnTo>
                  <a:pt x="4069350" y="2817243"/>
                </a:lnTo>
                <a:lnTo>
                  <a:pt x="0" y="2817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343491"/>
            <a:ext cx="11815989" cy="78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39"/>
              </a:lnSpc>
              <a:spcBef>
                <a:spcPct val="0"/>
              </a:spcBef>
            </a:pPr>
            <a:r>
              <a:rPr lang="en-US" b="true" sz="6129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IDENTIFY THE MOST COMMON PIZZA SIZE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254227"/>
            <a:ext cx="9336011" cy="4330865"/>
          </a:xfrm>
          <a:custGeom>
            <a:avLst/>
            <a:gdLst/>
            <a:ahLst/>
            <a:cxnLst/>
            <a:rect r="r" b="b" t="t" l="l"/>
            <a:pathLst>
              <a:path h="4330865" w="9336011">
                <a:moveTo>
                  <a:pt x="0" y="0"/>
                </a:moveTo>
                <a:lnTo>
                  <a:pt x="9336011" y="0"/>
                </a:lnTo>
                <a:lnTo>
                  <a:pt x="9336011" y="4330865"/>
                </a:lnTo>
                <a:lnTo>
                  <a:pt x="0" y="4330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509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7205711"/>
            <a:ext cx="4884882" cy="2622756"/>
          </a:xfrm>
          <a:custGeom>
            <a:avLst/>
            <a:gdLst/>
            <a:ahLst/>
            <a:cxnLst/>
            <a:rect r="r" b="b" t="t" l="l"/>
            <a:pathLst>
              <a:path h="2622756" w="4884882">
                <a:moveTo>
                  <a:pt x="0" y="0"/>
                </a:moveTo>
                <a:lnTo>
                  <a:pt x="4884882" y="0"/>
                </a:lnTo>
                <a:lnTo>
                  <a:pt x="4884882" y="2622755"/>
                </a:lnTo>
                <a:lnTo>
                  <a:pt x="0" y="2622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62050"/>
            <a:ext cx="17092800" cy="69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60"/>
              </a:lnSpc>
              <a:spcBef>
                <a:spcPct val="0"/>
              </a:spcBef>
            </a:pPr>
            <a:r>
              <a:rPr lang="en-US" b="true" sz="5391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LIST THE TOP 5 MOST ORDERED PIZZA TYPES ALONG WITH THEIR QUANTITIES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18822" y="2774464"/>
            <a:ext cx="10170634" cy="4100823"/>
          </a:xfrm>
          <a:custGeom>
            <a:avLst/>
            <a:gdLst/>
            <a:ahLst/>
            <a:cxnLst/>
            <a:rect r="r" b="b" t="t" l="l"/>
            <a:pathLst>
              <a:path h="4100823" w="10170634">
                <a:moveTo>
                  <a:pt x="0" y="0"/>
                </a:moveTo>
                <a:lnTo>
                  <a:pt x="10170635" y="0"/>
                </a:lnTo>
                <a:lnTo>
                  <a:pt x="10170635" y="4100823"/>
                </a:lnTo>
                <a:lnTo>
                  <a:pt x="0" y="4100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8822" y="7473561"/>
            <a:ext cx="3693752" cy="2517714"/>
          </a:xfrm>
          <a:custGeom>
            <a:avLst/>
            <a:gdLst/>
            <a:ahLst/>
            <a:cxnLst/>
            <a:rect r="r" b="b" t="t" l="l"/>
            <a:pathLst>
              <a:path h="2517714" w="3693752">
                <a:moveTo>
                  <a:pt x="0" y="0"/>
                </a:moveTo>
                <a:lnTo>
                  <a:pt x="3693752" y="0"/>
                </a:lnTo>
                <a:lnTo>
                  <a:pt x="3693752" y="2517715"/>
                </a:lnTo>
                <a:lnTo>
                  <a:pt x="0" y="25177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18822" y="980503"/>
            <a:ext cx="12261793" cy="151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1"/>
              </a:lnSpc>
            </a:pPr>
            <a:r>
              <a:rPr lang="en-US" b="true" sz="552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JOIN THE NECESSARY TABLES TO FIND THE TOTAL QUANTITY</a:t>
            </a:r>
          </a:p>
          <a:p>
            <a:pPr algn="ctr" marL="0" indent="0" lvl="0">
              <a:lnSpc>
                <a:spcPts val="5851"/>
              </a:lnSpc>
            </a:pPr>
            <a:r>
              <a:rPr lang="en-US" b="true" sz="552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OF EACH PIZZA CATEGORY ORDERED.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55" r="0" b="-9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1588573"/>
            <a:ext cx="1788844" cy="12826898"/>
            <a:chOff x="0" y="0"/>
            <a:chExt cx="471136" cy="33782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1136" cy="3378278"/>
            </a:xfrm>
            <a:custGeom>
              <a:avLst/>
              <a:gdLst/>
              <a:ahLst/>
              <a:cxnLst/>
              <a:rect r="r" b="b" t="t" l="l"/>
              <a:pathLst>
                <a:path h="3378278" w="471136">
                  <a:moveTo>
                    <a:pt x="0" y="0"/>
                  </a:moveTo>
                  <a:lnTo>
                    <a:pt x="471136" y="0"/>
                  </a:lnTo>
                  <a:lnTo>
                    <a:pt x="471136" y="3378278"/>
                  </a:lnTo>
                  <a:lnTo>
                    <a:pt x="0" y="3378278"/>
                  </a:ln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71136" cy="3425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543050" y="-189500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6E1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86392" y="2198094"/>
            <a:ext cx="9334600" cy="2149952"/>
          </a:xfrm>
          <a:custGeom>
            <a:avLst/>
            <a:gdLst/>
            <a:ahLst/>
            <a:cxnLst/>
            <a:rect r="r" b="b" t="t" l="l"/>
            <a:pathLst>
              <a:path h="2149952" w="9334600">
                <a:moveTo>
                  <a:pt x="0" y="0"/>
                </a:moveTo>
                <a:lnTo>
                  <a:pt x="9334600" y="0"/>
                </a:lnTo>
                <a:lnTo>
                  <a:pt x="9334600" y="2149951"/>
                </a:lnTo>
                <a:lnTo>
                  <a:pt x="0" y="2149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6392" y="4824876"/>
            <a:ext cx="4009396" cy="2870810"/>
          </a:xfrm>
          <a:custGeom>
            <a:avLst/>
            <a:gdLst/>
            <a:ahLst/>
            <a:cxnLst/>
            <a:rect r="r" b="b" t="t" l="l"/>
            <a:pathLst>
              <a:path h="2870810" w="4009396">
                <a:moveTo>
                  <a:pt x="0" y="0"/>
                </a:moveTo>
                <a:lnTo>
                  <a:pt x="4009396" y="0"/>
                </a:lnTo>
                <a:lnTo>
                  <a:pt x="4009396" y="2870810"/>
                </a:lnTo>
                <a:lnTo>
                  <a:pt x="0" y="28708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94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171575"/>
            <a:ext cx="13616416" cy="691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79"/>
              </a:lnSpc>
              <a:spcBef>
                <a:spcPct val="0"/>
              </a:spcBef>
            </a:pPr>
            <a:r>
              <a:rPr lang="en-US" b="true" sz="5520">
                <a:solidFill>
                  <a:srgbClr val="EA6E19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DETERMINE THE DISTRIBUTION OF ORDERS BY HOUR OF THE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32119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$30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429160" y="7144544"/>
            <a:ext cx="1375902" cy="819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39"/>
              </a:lnSpc>
              <a:spcBef>
                <a:spcPct val="0"/>
              </a:spcBef>
            </a:pPr>
            <a:r>
              <a:rPr lang="en-US" b="true" sz="6455">
                <a:solidFill>
                  <a:srgbClr val="341708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$25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DAGoeitDD_A</dc:identifier>
  <dcterms:modified xsi:type="dcterms:W3CDTF">2011-08-01T06:04:30Z</dcterms:modified>
  <cp:revision>1</cp:revision>
  <dc:title>Analyzing Pizza Sales Data with SQL</dc:title>
</cp:coreProperties>
</file>