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8" r:id="rId11"/>
    <p:sldId id="269" r:id="rId12"/>
    <p:sldId id="271" r:id="rId13"/>
    <p:sldId id="273" r:id="rId14"/>
    <p:sldId id="275" r:id="rId15"/>
    <p:sldId id="276"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ebroot.com/nz/en/home/products/av" TargetMode="External"/><Relationship Id="rId2" Type="http://schemas.openxmlformats.org/officeDocument/2006/relationships/hyperlink" Target="http://www.webroot.com/" TargetMode="External"/><Relationship Id="rId1" Type="http://schemas.openxmlformats.org/officeDocument/2006/relationships/slideLayout" Target="../slideLayouts/slideLayout7.xml"/><Relationship Id="rId4" Type="http://schemas.openxmlformats.org/officeDocument/2006/relationships/hyperlink" Target="https://www.webroot.com/nz/en/home/products-spysweepe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collinsdictionary.com/dictionary/english/sca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nytimes.com/2017/01/10/us/gang-database-criticized-for-denying-due-process-may-be-used-for-deportations.html?_r=1"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consumer.ftc.gov/articles/0152-credit-scores" TargetMode="External"/><Relationship Id="rId2" Type="http://schemas.openxmlformats.org/officeDocument/2006/relationships/hyperlink" Target="http://www.consumer.ftc.gov/articles/0155-free-credit-report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buffer.com/resources/twitter-turns-10" TargetMode="External"/><Relationship Id="rId3" Type="http://schemas.openxmlformats.org/officeDocument/2006/relationships/hyperlink" Target="https://en.wikipedia.org/wiki/Communication" TargetMode="External"/><Relationship Id="rId7" Type="http://schemas.openxmlformats.org/officeDocument/2006/relationships/hyperlink" Target="https://twitter.com/" TargetMode="External"/><Relationship Id="rId2" Type="http://schemas.openxmlformats.org/officeDocument/2006/relationships/hyperlink" Target="https://en.wikipedia.org/wiki/Rumor" TargetMode="External"/><Relationship Id="rId1" Type="http://schemas.openxmlformats.org/officeDocument/2006/relationships/slideLayout" Target="../slideLayouts/slideLayout7.xml"/><Relationship Id="rId6" Type="http://schemas.openxmlformats.org/officeDocument/2006/relationships/hyperlink" Target="https://www.facebook.com/iq/insights-to-go/6m-there-are-more-than-6-million-active-advertisers-on-facebook" TargetMode="External"/><Relationship Id="rId5" Type="http://schemas.openxmlformats.org/officeDocument/2006/relationships/hyperlink" Target="https://s21.q4cdn.com/399680738/files/doc_financials/2016/Q4/FB-Q416-Earnings-Transcript.pdf" TargetMode="External"/><Relationship Id="rId4" Type="http://schemas.openxmlformats.org/officeDocument/2006/relationships/hyperlink" Target="https://www.facebook.co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yt/about/press/" TargetMode="External"/><Relationship Id="rId3" Type="http://schemas.openxmlformats.org/officeDocument/2006/relationships/hyperlink" Target="https://buffer.com/resources/the-silent-rise-of-linkedin" TargetMode="External"/><Relationship Id="rId7" Type="http://schemas.openxmlformats.org/officeDocument/2006/relationships/hyperlink" Target="https://www.youtube.com/" TargetMode="External"/><Relationship Id="rId2" Type="http://schemas.openxmlformats.org/officeDocument/2006/relationships/hyperlink" Target="https://www.linkedin.com/" TargetMode="External"/><Relationship Id="rId1" Type="http://schemas.openxmlformats.org/officeDocument/2006/relationships/slideLayout" Target="../slideLayouts/slideLayout7.xml"/><Relationship Id="rId6" Type="http://schemas.openxmlformats.org/officeDocument/2006/relationships/hyperlink" Target="https://messengerdevelopers.com/" TargetMode="External"/><Relationship Id="rId5" Type="http://schemas.openxmlformats.org/officeDocument/2006/relationships/hyperlink" Target="https://buffer.com/resources/instagram-igtv-app" TargetMode="External"/><Relationship Id="rId4" Type="http://schemas.openxmlformats.org/officeDocument/2006/relationships/hyperlink" Target="https://www.instagram.com/" TargetMode="External"/><Relationship Id="rId9" Type="http://schemas.openxmlformats.org/officeDocument/2006/relationships/hyperlink" Target="https://buffer.com/library/create-a-youtube-channe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CCEF16-A403-4CF1-A237-41162CF0010F}"/>
              </a:ext>
            </a:extLst>
          </p:cNvPr>
          <p:cNvSpPr/>
          <p:nvPr/>
        </p:nvSpPr>
        <p:spPr>
          <a:xfrm>
            <a:off x="533400" y="533400"/>
            <a:ext cx="8153400" cy="1477328"/>
          </a:xfrm>
          <a:prstGeom prst="rect">
            <a:avLst/>
          </a:prstGeom>
        </p:spPr>
        <p:txBody>
          <a:bodyPr wrap="square">
            <a:spAutoFit/>
          </a:bodyPr>
          <a:lstStyle/>
          <a:p>
            <a:pPr algn="just"/>
            <a:r>
              <a:rPr lang="en-US" b="1" u="sng" dirty="0">
                <a:solidFill>
                  <a:srgbClr val="222222"/>
                </a:solidFill>
                <a:latin typeface="arial" panose="020B0604020202020204" pitchFamily="34" charset="0"/>
              </a:rPr>
              <a:t>Internet safety or Cyber safety</a:t>
            </a:r>
          </a:p>
          <a:p>
            <a:pPr algn="just"/>
            <a:r>
              <a:rPr lang="en-US" dirty="0">
                <a:solidFill>
                  <a:srgbClr val="4D5156"/>
                </a:solidFill>
                <a:latin typeface="arial" panose="020B0604020202020204" pitchFamily="34" charset="0"/>
              </a:rPr>
              <a:t>Internet safety or online safety or cyber safety or E-Safety is trying to be safe on the internet and is the act of maximizing a user's awareness of personal safety and security risks to private information and property associated with using the internet, and the self-protection from computer crime.</a:t>
            </a:r>
            <a:endParaRPr lang="en-US" b="0" i="0" dirty="0">
              <a:solidFill>
                <a:srgbClr val="4D5156"/>
              </a:solidFill>
              <a:effectLst/>
              <a:latin typeface="arial" panose="020B0604020202020204" pitchFamily="34" charset="0"/>
            </a:endParaRPr>
          </a:p>
        </p:txBody>
      </p:sp>
      <p:sp>
        <p:nvSpPr>
          <p:cNvPr id="5" name="Rectangle 4">
            <a:extLst>
              <a:ext uri="{FF2B5EF4-FFF2-40B4-BE49-F238E27FC236}">
                <a16:creationId xmlns:a16="http://schemas.microsoft.com/office/drawing/2014/main" id="{565CBF7F-977E-43C5-8AEE-698A9ECFB0C0}"/>
              </a:ext>
            </a:extLst>
          </p:cNvPr>
          <p:cNvSpPr/>
          <p:nvPr/>
        </p:nvSpPr>
        <p:spPr>
          <a:xfrm>
            <a:off x="533400" y="2133600"/>
            <a:ext cx="8077200" cy="3970318"/>
          </a:xfrm>
          <a:prstGeom prst="rect">
            <a:avLst/>
          </a:prstGeom>
        </p:spPr>
        <p:txBody>
          <a:bodyPr wrap="square">
            <a:spAutoFit/>
          </a:bodyPr>
          <a:lstStyle/>
          <a:p>
            <a:pPr algn="just"/>
            <a:r>
              <a:rPr lang="en-US" sz="2000" b="1" u="sng" dirty="0">
                <a:solidFill>
                  <a:srgbClr val="333333"/>
                </a:solidFill>
                <a:latin typeface="Titillium Web"/>
              </a:rPr>
              <a:t>Safely browsing the web</a:t>
            </a:r>
          </a:p>
          <a:p>
            <a:pPr algn="just"/>
            <a:r>
              <a:rPr lang="en-US" dirty="0">
                <a:solidFill>
                  <a:srgbClr val="333333"/>
                </a:solidFill>
                <a:latin typeface="Titillium Web"/>
              </a:rPr>
              <a:t>Follow these internet safety tips for avoiding spyware and fortify your computer security right away:</a:t>
            </a:r>
          </a:p>
          <a:p>
            <a:pPr algn="just">
              <a:buFont typeface="Arial" panose="020B0604020202020204" pitchFamily="34" charset="0"/>
              <a:buChar char="•"/>
            </a:pPr>
            <a:r>
              <a:rPr lang="en-US" dirty="0">
                <a:solidFill>
                  <a:srgbClr val="333333"/>
                </a:solidFill>
                <a:latin typeface="Open Sans" panose="020B0606030504020204" pitchFamily="34" charset="0"/>
              </a:rPr>
              <a:t>Avoid questionable websites.</a:t>
            </a:r>
          </a:p>
          <a:p>
            <a:pPr algn="just">
              <a:buFont typeface="Arial" panose="020B0604020202020204" pitchFamily="34" charset="0"/>
              <a:buChar char="•"/>
            </a:pPr>
            <a:r>
              <a:rPr lang="en-US" dirty="0">
                <a:solidFill>
                  <a:srgbClr val="333333"/>
                </a:solidFill>
                <a:latin typeface="Open Sans" panose="020B0606030504020204" pitchFamily="34" charset="0"/>
              </a:rPr>
              <a:t>Only download software from sites you trust. Carefully evaluate free software and file-sharing applications before downloading them.</a:t>
            </a:r>
          </a:p>
          <a:p>
            <a:pPr algn="just">
              <a:buFont typeface="Arial" panose="020B0604020202020204" pitchFamily="34" charset="0"/>
              <a:buChar char="•"/>
            </a:pPr>
            <a:r>
              <a:rPr lang="en-US" dirty="0">
                <a:solidFill>
                  <a:srgbClr val="333333"/>
                </a:solidFill>
                <a:latin typeface="Open Sans" panose="020B0606030504020204" pitchFamily="34" charset="0"/>
              </a:rPr>
              <a:t>Update your operating system regularly.</a:t>
            </a:r>
          </a:p>
          <a:p>
            <a:pPr algn="just">
              <a:buFont typeface="Arial" panose="020B0604020202020204" pitchFamily="34" charset="0"/>
              <a:buChar char="•"/>
            </a:pPr>
            <a:r>
              <a:rPr lang="en-US" dirty="0">
                <a:solidFill>
                  <a:srgbClr val="333333"/>
                </a:solidFill>
                <a:latin typeface="Open Sans" panose="020B0606030504020204" pitchFamily="34" charset="0"/>
              </a:rPr>
              <a:t>Increase your browser security settings.</a:t>
            </a:r>
          </a:p>
          <a:p>
            <a:pPr algn="just">
              <a:buFont typeface="Arial" panose="020B0604020202020204" pitchFamily="34" charset="0"/>
              <a:buChar char="•"/>
            </a:pPr>
            <a:r>
              <a:rPr lang="en-US" dirty="0">
                <a:solidFill>
                  <a:srgbClr val="333333"/>
                </a:solidFill>
                <a:latin typeface="Open Sans" panose="020B0606030504020204" pitchFamily="34" charset="0"/>
              </a:rPr>
              <a:t>Type in a trusted URL for a company's site into the address bar of your browser to bypass links in an email or instant message.</a:t>
            </a:r>
          </a:p>
          <a:p>
            <a:pPr algn="just">
              <a:buFont typeface="Arial" panose="020B0604020202020204" pitchFamily="34" charset="0"/>
              <a:buChar char="•"/>
            </a:pPr>
            <a:r>
              <a:rPr lang="en-US" dirty="0">
                <a:solidFill>
                  <a:srgbClr val="333333"/>
                </a:solidFill>
                <a:latin typeface="Open Sans" panose="020B0606030504020204" pitchFamily="34" charset="0"/>
              </a:rPr>
              <a:t>Make sure that you have the </a:t>
            </a:r>
            <a:r>
              <a:rPr lang="en-US" dirty="0">
                <a:latin typeface="Open Sans" panose="020B0606030504020204" pitchFamily="34" charset="0"/>
                <a:hlinkClick r:id="rId2">
                  <a:extLst>
                    <a:ext uri="{A12FA001-AC4F-418D-AE19-62706E023703}">
                      <ahyp:hlinkClr xmlns:ahyp="http://schemas.microsoft.com/office/drawing/2018/hyperlinkcolor" val="tx"/>
                    </a:ext>
                  </a:extLst>
                </a:hlinkClick>
              </a:rPr>
              <a:t>best security software</a:t>
            </a:r>
            <a:r>
              <a:rPr lang="en-US" dirty="0">
                <a:latin typeface="Open Sans" panose="020B0606030504020204" pitchFamily="34" charset="0"/>
              </a:rPr>
              <a:t> </a:t>
            </a:r>
            <a:r>
              <a:rPr lang="en-US" dirty="0">
                <a:solidFill>
                  <a:srgbClr val="333333"/>
                </a:solidFill>
                <a:latin typeface="Open Sans" panose="020B0606030504020204" pitchFamily="34" charset="0"/>
              </a:rPr>
              <a:t>products installed on your home and business devices:</a:t>
            </a:r>
          </a:p>
          <a:p>
            <a:pPr marL="742950" lvl="1" indent="-285750" algn="just">
              <a:buFont typeface="Arial" panose="020B0604020202020204" pitchFamily="34" charset="0"/>
              <a:buChar char="•"/>
            </a:pPr>
            <a:r>
              <a:rPr lang="en-US" dirty="0">
                <a:solidFill>
                  <a:srgbClr val="333333"/>
                </a:solidFill>
                <a:latin typeface="Open Sans" panose="020B0606030504020204" pitchFamily="34" charset="0"/>
              </a:rPr>
              <a:t>Use </a:t>
            </a:r>
            <a:r>
              <a:rPr lang="en-US" dirty="0">
                <a:latin typeface="Open Sans" panose="020B0606030504020204" pitchFamily="34" charset="0"/>
                <a:hlinkClick r:id="rId3">
                  <a:extLst>
                    <a:ext uri="{A12FA001-AC4F-418D-AE19-62706E023703}">
                      <ahyp:hlinkClr xmlns:ahyp="http://schemas.microsoft.com/office/drawing/2018/hyperlinkcolor" val="tx"/>
                    </a:ext>
                  </a:extLst>
                </a:hlinkClick>
              </a:rPr>
              <a:t>antivirus</a:t>
            </a:r>
            <a:r>
              <a:rPr lang="en-US" dirty="0">
                <a:solidFill>
                  <a:srgbClr val="333333"/>
                </a:solidFill>
                <a:latin typeface="Open Sans" panose="020B0606030504020204" pitchFamily="34" charset="0"/>
              </a:rPr>
              <a:t> protection and a firewall</a:t>
            </a:r>
          </a:p>
          <a:p>
            <a:pPr marL="742950" lvl="1" indent="-285750" algn="just">
              <a:buFont typeface="Arial" panose="020B0604020202020204" pitchFamily="34" charset="0"/>
              <a:buChar char="•"/>
            </a:pPr>
            <a:r>
              <a:rPr lang="en-US" dirty="0">
                <a:solidFill>
                  <a:srgbClr val="333333"/>
                </a:solidFill>
                <a:latin typeface="Open Sans" panose="020B0606030504020204" pitchFamily="34" charset="0"/>
              </a:rPr>
              <a:t>Get </a:t>
            </a:r>
            <a:r>
              <a:rPr lang="en-US" dirty="0">
                <a:latin typeface="Open Sans" panose="020B0606030504020204" pitchFamily="34" charset="0"/>
                <a:hlinkClick r:id="rId4">
                  <a:extLst>
                    <a:ext uri="{A12FA001-AC4F-418D-AE19-62706E023703}">
                      <ahyp:hlinkClr xmlns:ahyp="http://schemas.microsoft.com/office/drawing/2018/hyperlinkcolor" val="tx"/>
                    </a:ext>
                  </a:extLst>
                </a:hlinkClick>
              </a:rPr>
              <a:t>antispyware</a:t>
            </a:r>
            <a:r>
              <a:rPr lang="en-US" dirty="0">
                <a:solidFill>
                  <a:srgbClr val="333333"/>
                </a:solidFill>
                <a:latin typeface="Open Sans" panose="020B0606030504020204" pitchFamily="34" charset="0"/>
              </a:rPr>
              <a:t> software protection</a:t>
            </a:r>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317599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72230-F5A3-43D5-A12B-2760266F2801}"/>
              </a:ext>
            </a:extLst>
          </p:cNvPr>
          <p:cNvSpPr/>
          <p:nvPr/>
        </p:nvSpPr>
        <p:spPr>
          <a:xfrm>
            <a:off x="495300" y="76200"/>
            <a:ext cx="8153400"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Digital rights management</a:t>
            </a:r>
          </a:p>
          <a:p>
            <a:pPr algn="just"/>
            <a:r>
              <a:rPr lang="en-US" dirty="0">
                <a:solidFill>
                  <a:srgbClr val="4D5156"/>
                </a:solidFill>
                <a:latin typeface="arial" panose="020B0604020202020204" pitchFamily="34" charset="0"/>
              </a:rPr>
              <a:t>Digital Rights Management tools or Technological Protection Measures are a set of access control technologies for restricting the use of proprietary hardware and copyrighted works.</a:t>
            </a:r>
            <a:endParaRPr lang="en-US" b="0" i="0" dirty="0">
              <a:solidFill>
                <a:srgbClr val="4D5156"/>
              </a:solidFill>
              <a:effectLst/>
              <a:latin typeface="arial" panose="020B0604020202020204" pitchFamily="34" charset="0"/>
            </a:endParaRPr>
          </a:p>
        </p:txBody>
      </p:sp>
      <p:sp>
        <p:nvSpPr>
          <p:cNvPr id="3" name="Rectangle 2">
            <a:extLst>
              <a:ext uri="{FF2B5EF4-FFF2-40B4-BE49-F238E27FC236}">
                <a16:creationId xmlns:a16="http://schemas.microsoft.com/office/drawing/2014/main" id="{71AE51FC-F1DB-4D7C-A8BB-2EC29C90A972}"/>
              </a:ext>
            </a:extLst>
          </p:cNvPr>
          <p:cNvSpPr/>
          <p:nvPr/>
        </p:nvSpPr>
        <p:spPr>
          <a:xfrm>
            <a:off x="485922" y="1295400"/>
            <a:ext cx="8153400" cy="1477328"/>
          </a:xfrm>
          <a:prstGeom prst="rect">
            <a:avLst/>
          </a:prstGeom>
        </p:spPr>
        <p:txBody>
          <a:bodyPr wrap="square">
            <a:spAutoFit/>
          </a:bodyPr>
          <a:lstStyle/>
          <a:p>
            <a:pPr algn="just"/>
            <a:r>
              <a:rPr lang="en-US" b="1" u="sng" dirty="0">
                <a:solidFill>
                  <a:srgbClr val="5F6368"/>
                </a:solidFill>
                <a:latin typeface="arial" panose="020B0604020202020204" pitchFamily="34" charset="0"/>
              </a:rPr>
              <a:t>Licensing</a:t>
            </a:r>
            <a:r>
              <a:rPr lang="en-US" dirty="0">
                <a:solidFill>
                  <a:srgbClr val="4D5156"/>
                </a:solidFill>
                <a:latin typeface="arial" panose="020B0604020202020204" pitchFamily="34" charset="0"/>
              </a:rPr>
              <a:t>. A business arrangement in which one company gives another company permission to manufacture its product for a specified payment. There are few faster or more profitable ways to grow your business than by </a:t>
            </a:r>
            <a:r>
              <a:rPr lang="en-US" b="1" dirty="0">
                <a:solidFill>
                  <a:srgbClr val="5F6368"/>
                </a:solidFill>
                <a:latin typeface="arial" panose="020B0604020202020204" pitchFamily="34" charset="0"/>
              </a:rPr>
              <a:t>licensing</a:t>
            </a:r>
            <a:r>
              <a:rPr lang="en-US" dirty="0">
                <a:solidFill>
                  <a:srgbClr val="4D5156"/>
                </a:solidFill>
                <a:latin typeface="arial" panose="020B0604020202020204" pitchFamily="34" charset="0"/>
              </a:rPr>
              <a:t> patents, trademarks, copyrights, designs, and other intellectual property to others</a:t>
            </a:r>
            <a:endParaRPr lang="en-US" dirty="0"/>
          </a:p>
        </p:txBody>
      </p:sp>
      <p:sp>
        <p:nvSpPr>
          <p:cNvPr id="4" name="Rectangle 3">
            <a:extLst>
              <a:ext uri="{FF2B5EF4-FFF2-40B4-BE49-F238E27FC236}">
                <a16:creationId xmlns:a16="http://schemas.microsoft.com/office/drawing/2014/main" id="{44ED3F22-9599-446A-82C2-AAC2F81BF6FD}"/>
              </a:ext>
            </a:extLst>
          </p:cNvPr>
          <p:cNvSpPr/>
          <p:nvPr/>
        </p:nvSpPr>
        <p:spPr>
          <a:xfrm>
            <a:off x="428478" y="2667000"/>
            <a:ext cx="8334522" cy="2585323"/>
          </a:xfrm>
          <a:prstGeom prst="rect">
            <a:avLst/>
          </a:prstGeom>
        </p:spPr>
        <p:txBody>
          <a:bodyPr wrap="square">
            <a:spAutoFit/>
          </a:bodyPr>
          <a:lstStyle/>
          <a:p>
            <a:pPr algn="just"/>
            <a:r>
              <a:rPr lang="en-US" dirty="0">
                <a:solidFill>
                  <a:srgbClr val="464646"/>
                </a:solidFill>
                <a:latin typeface="source sans pro" panose="020B0503030403020204" pitchFamily="34" charset="0"/>
              </a:rPr>
              <a:t>All </a:t>
            </a:r>
            <a:r>
              <a:rPr lang="en-US" b="1" u="sng" dirty="0">
                <a:solidFill>
                  <a:srgbClr val="464646"/>
                </a:solidFill>
                <a:latin typeface="source sans pro" panose="020B0503030403020204" pitchFamily="34" charset="0"/>
              </a:rPr>
              <a:t>Creative Commons licenses </a:t>
            </a:r>
            <a:r>
              <a:rPr lang="en-US" dirty="0">
                <a:solidFill>
                  <a:srgbClr val="464646"/>
                </a:solidFill>
                <a:latin typeface="source sans pro" panose="020B0503030403020204" pitchFamily="34" charset="0"/>
              </a:rPr>
              <a:t>have many important features in common. Every license helps creators — we call them licensors if they use our tools — retain copyright while allowing others to copy, distribute, and make some uses of their work — at least non-commercially. Every Creative Commons license also ensures licensors get the credit for their work they deserve. Every Creative Commons license works around the world and lasts as long as applicable copyright lasts (because they are built on copyright). These common features serve as the baseline, on top of which licensors can choose to grant additional permissions when deciding how they want their work to be used</a:t>
            </a:r>
            <a:endParaRPr lang="en-US" dirty="0"/>
          </a:p>
        </p:txBody>
      </p:sp>
      <p:sp>
        <p:nvSpPr>
          <p:cNvPr id="5" name="Rectangle 4">
            <a:extLst>
              <a:ext uri="{FF2B5EF4-FFF2-40B4-BE49-F238E27FC236}">
                <a16:creationId xmlns:a16="http://schemas.microsoft.com/office/drawing/2014/main" id="{73CAC32E-2CFB-4E28-97DA-1B82DBE71D9A}"/>
              </a:ext>
            </a:extLst>
          </p:cNvPr>
          <p:cNvSpPr/>
          <p:nvPr/>
        </p:nvSpPr>
        <p:spPr>
          <a:xfrm>
            <a:off x="381000" y="5304472"/>
            <a:ext cx="8382000" cy="1477328"/>
          </a:xfrm>
          <a:prstGeom prst="rect">
            <a:avLst/>
          </a:prstGeom>
        </p:spPr>
        <p:txBody>
          <a:bodyPr wrap="square">
            <a:spAutoFit/>
          </a:bodyPr>
          <a:lstStyle/>
          <a:p>
            <a:pPr algn="just"/>
            <a:r>
              <a:rPr lang="en-US" b="1" u="sng" dirty="0">
                <a:solidFill>
                  <a:srgbClr val="222222"/>
                </a:solidFill>
                <a:latin typeface="arial" panose="020B0604020202020204" pitchFamily="34" charset="0"/>
              </a:rPr>
              <a:t>Apache License</a:t>
            </a:r>
          </a:p>
          <a:p>
            <a:pPr algn="just"/>
            <a:r>
              <a:rPr lang="en-US" dirty="0">
                <a:solidFill>
                  <a:srgbClr val="4D5156"/>
                </a:solidFill>
                <a:latin typeface="arial" panose="020B0604020202020204" pitchFamily="34" charset="0"/>
              </a:rPr>
              <a:t>The Apache License is a permissive free software license written by the Apache Software Foundation. It allows users to use the software for any purpose, to distribute it, to modify it, and to distribute modified versions of the software under the terms of the license, without concern for royalties.</a:t>
            </a:r>
            <a:endParaRPr lang="en-US" b="0" i="0" dirty="0">
              <a:solidFill>
                <a:srgbClr val="4D5156"/>
              </a:solidFill>
              <a:effectLst/>
              <a:latin typeface="arial" panose="020B0604020202020204" pitchFamily="34" charset="0"/>
            </a:endParaRPr>
          </a:p>
        </p:txBody>
      </p:sp>
    </p:spTree>
    <p:extLst>
      <p:ext uri="{BB962C8B-B14F-4D97-AF65-F5344CB8AC3E}">
        <p14:creationId xmlns:p14="http://schemas.microsoft.com/office/powerpoint/2010/main" val="86544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56940D-AA1F-4BFB-8DE0-9F3281ADC725}"/>
              </a:ext>
            </a:extLst>
          </p:cNvPr>
          <p:cNvSpPr/>
          <p:nvPr/>
        </p:nvSpPr>
        <p:spPr>
          <a:xfrm>
            <a:off x="304800" y="228600"/>
            <a:ext cx="8382000" cy="923330"/>
          </a:xfrm>
          <a:prstGeom prst="rect">
            <a:avLst/>
          </a:prstGeom>
        </p:spPr>
        <p:txBody>
          <a:bodyPr wrap="square">
            <a:spAutoFit/>
          </a:bodyPr>
          <a:lstStyle/>
          <a:p>
            <a:pPr algn="just"/>
            <a:r>
              <a:rPr lang="en-US" b="1" u="sng" dirty="0">
                <a:solidFill>
                  <a:srgbClr val="222222"/>
                </a:solidFill>
                <a:latin typeface="arial" panose="020B0604020202020204" pitchFamily="34" charset="0"/>
              </a:rPr>
              <a:t>General Public License</a:t>
            </a:r>
          </a:p>
          <a:p>
            <a:pPr algn="just"/>
            <a:r>
              <a:rPr lang="en-US" dirty="0">
                <a:solidFill>
                  <a:srgbClr val="4D5156"/>
                </a:solidFill>
                <a:latin typeface="arial" panose="020B0604020202020204" pitchFamily="34" charset="0"/>
              </a:rPr>
              <a:t>General Public License is a series of widely used free software licenses that guarantee end users the freedom to run, study, share, and modify the software.</a:t>
            </a:r>
            <a:endParaRPr lang="en-US" b="0" i="0" dirty="0">
              <a:solidFill>
                <a:srgbClr val="4D5156"/>
              </a:solidFill>
              <a:effectLst/>
              <a:latin typeface="arial" panose="020B0604020202020204" pitchFamily="34" charset="0"/>
            </a:endParaRPr>
          </a:p>
        </p:txBody>
      </p:sp>
      <p:sp>
        <p:nvSpPr>
          <p:cNvPr id="5" name="Rectangle 4">
            <a:extLst>
              <a:ext uri="{FF2B5EF4-FFF2-40B4-BE49-F238E27FC236}">
                <a16:creationId xmlns:a16="http://schemas.microsoft.com/office/drawing/2014/main" id="{937BCE32-5FCA-4012-9D96-683409DC3478}"/>
              </a:ext>
            </a:extLst>
          </p:cNvPr>
          <p:cNvSpPr/>
          <p:nvPr/>
        </p:nvSpPr>
        <p:spPr>
          <a:xfrm>
            <a:off x="304800" y="1219200"/>
            <a:ext cx="8382000" cy="1477328"/>
          </a:xfrm>
          <a:prstGeom prst="rect">
            <a:avLst/>
          </a:prstGeom>
        </p:spPr>
        <p:txBody>
          <a:bodyPr wrap="square">
            <a:spAutoFit/>
          </a:bodyPr>
          <a:lstStyle/>
          <a:p>
            <a:pPr algn="just"/>
            <a:r>
              <a:rPr lang="en-US" b="1" u="sng" dirty="0">
                <a:solidFill>
                  <a:srgbClr val="222222"/>
                </a:solidFill>
                <a:latin typeface="arial" panose="020B0604020202020204" pitchFamily="34" charset="0"/>
              </a:rPr>
              <a:t>Open-source software</a:t>
            </a:r>
          </a:p>
          <a:p>
            <a:pPr algn="just"/>
            <a:r>
              <a:rPr lang="en-US" dirty="0">
                <a:solidFill>
                  <a:srgbClr val="4D5156"/>
                </a:solidFill>
                <a:latin typeface="arial" panose="020B0604020202020204" pitchFamily="34" charset="0"/>
              </a:rPr>
              <a:t>Open-source software is a type of computer software in which source code is released under a license in which the copyright holder grants users the rights to use, study, change, and distribute the software to anyone and for any purpose. Open-source software may be developed in a collaborative public manner.</a:t>
            </a:r>
            <a:endParaRPr lang="en-US" b="0" i="0" dirty="0">
              <a:solidFill>
                <a:srgbClr val="4D5156"/>
              </a:solidFill>
              <a:effectLst/>
              <a:latin typeface="arial" panose="020B0604020202020204" pitchFamily="34" charset="0"/>
            </a:endParaRPr>
          </a:p>
        </p:txBody>
      </p:sp>
      <p:sp>
        <p:nvSpPr>
          <p:cNvPr id="6" name="Rectangle 5">
            <a:extLst>
              <a:ext uri="{FF2B5EF4-FFF2-40B4-BE49-F238E27FC236}">
                <a16:creationId xmlns:a16="http://schemas.microsoft.com/office/drawing/2014/main" id="{274E4336-4E69-4CC0-92B5-731563B9D8AB}"/>
              </a:ext>
            </a:extLst>
          </p:cNvPr>
          <p:cNvSpPr/>
          <p:nvPr/>
        </p:nvSpPr>
        <p:spPr>
          <a:xfrm>
            <a:off x="304800" y="2690336"/>
            <a:ext cx="8229600" cy="923330"/>
          </a:xfrm>
          <a:prstGeom prst="rect">
            <a:avLst/>
          </a:prstGeom>
        </p:spPr>
        <p:txBody>
          <a:bodyPr wrap="square">
            <a:spAutoFit/>
          </a:bodyPr>
          <a:lstStyle/>
          <a:p>
            <a:pPr algn="just"/>
            <a:r>
              <a:rPr lang="en-US" b="1" u="sng" dirty="0">
                <a:solidFill>
                  <a:srgbClr val="222222"/>
                </a:solidFill>
                <a:latin typeface="arial" panose="020B0604020202020204" pitchFamily="34" charset="0"/>
              </a:rPr>
              <a:t>Open data</a:t>
            </a:r>
            <a:r>
              <a:rPr lang="en-US" dirty="0">
                <a:solidFill>
                  <a:srgbClr val="222222"/>
                </a:solidFill>
                <a:latin typeface="arial" panose="020B0604020202020204" pitchFamily="34" charset="0"/>
              </a:rPr>
              <a:t> shouldn't, and generally doesn't, include the personal information of an individual. However, if enough attributes about an individual are released, it is possible that their identity can be inferred.</a:t>
            </a:r>
            <a:endParaRPr lang="en-US" dirty="0"/>
          </a:p>
        </p:txBody>
      </p:sp>
      <p:sp>
        <p:nvSpPr>
          <p:cNvPr id="7" name="Rectangle 6">
            <a:extLst>
              <a:ext uri="{FF2B5EF4-FFF2-40B4-BE49-F238E27FC236}">
                <a16:creationId xmlns:a16="http://schemas.microsoft.com/office/drawing/2014/main" id="{D38705E8-34EB-45B0-8ACC-82F965F9E317}"/>
              </a:ext>
            </a:extLst>
          </p:cNvPr>
          <p:cNvSpPr/>
          <p:nvPr/>
        </p:nvSpPr>
        <p:spPr>
          <a:xfrm>
            <a:off x="381000" y="3669209"/>
            <a:ext cx="8305800"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Privacy concerns</a:t>
            </a:r>
            <a:r>
              <a:rPr lang="en-US" dirty="0">
                <a:solidFill>
                  <a:srgbClr val="222222"/>
                </a:solidFill>
                <a:latin typeface="arial" panose="020B0604020202020204" pitchFamily="34" charset="0"/>
              </a:rPr>
              <a:t> with social networking services is a subset of data </a:t>
            </a:r>
            <a:r>
              <a:rPr lang="en-US" b="1" dirty="0">
                <a:solidFill>
                  <a:srgbClr val="222222"/>
                </a:solidFill>
                <a:latin typeface="arial" panose="020B0604020202020204" pitchFamily="34" charset="0"/>
              </a:rPr>
              <a:t>privacy</a:t>
            </a:r>
            <a:r>
              <a:rPr lang="en-US" dirty="0">
                <a:solidFill>
                  <a:srgbClr val="222222"/>
                </a:solidFill>
                <a:latin typeface="arial" panose="020B0604020202020204" pitchFamily="34" charset="0"/>
              </a:rPr>
              <a:t>, involving the right of mandating personal </a:t>
            </a:r>
            <a:r>
              <a:rPr lang="en-US" b="1" dirty="0">
                <a:solidFill>
                  <a:srgbClr val="222222"/>
                </a:solidFill>
                <a:latin typeface="arial" panose="020B0604020202020204" pitchFamily="34" charset="0"/>
              </a:rPr>
              <a:t>privacy</a:t>
            </a:r>
            <a:r>
              <a:rPr lang="en-US" dirty="0">
                <a:solidFill>
                  <a:srgbClr val="222222"/>
                </a:solidFill>
                <a:latin typeface="arial" panose="020B0604020202020204" pitchFamily="34" charset="0"/>
              </a:rPr>
              <a:t> concerning storing, re-purposing, provision to third parties, and displaying of information pertaining to oneself via the Internet.</a:t>
            </a:r>
            <a:endParaRPr lang="en-US" dirty="0"/>
          </a:p>
        </p:txBody>
      </p:sp>
      <p:sp>
        <p:nvSpPr>
          <p:cNvPr id="8" name="Rectangle 7">
            <a:extLst>
              <a:ext uri="{FF2B5EF4-FFF2-40B4-BE49-F238E27FC236}">
                <a16:creationId xmlns:a16="http://schemas.microsoft.com/office/drawing/2014/main" id="{9A959807-3E95-4F8B-87C9-59EECF130FD9}"/>
              </a:ext>
            </a:extLst>
          </p:cNvPr>
          <p:cNvSpPr/>
          <p:nvPr/>
        </p:nvSpPr>
        <p:spPr>
          <a:xfrm>
            <a:off x="381000" y="5029200"/>
            <a:ext cx="8382000" cy="1477328"/>
          </a:xfrm>
          <a:prstGeom prst="rect">
            <a:avLst/>
          </a:prstGeom>
        </p:spPr>
        <p:txBody>
          <a:bodyPr wrap="square">
            <a:spAutoFit/>
          </a:bodyPr>
          <a:lstStyle/>
          <a:p>
            <a:pPr algn="just"/>
            <a:r>
              <a:rPr lang="en-US" b="1" u="sng" dirty="0">
                <a:solidFill>
                  <a:srgbClr val="222222"/>
                </a:solidFill>
                <a:latin typeface="arial" panose="020B0604020202020204" pitchFamily="34" charset="0"/>
              </a:rPr>
              <a:t>Privacy law</a:t>
            </a:r>
          </a:p>
          <a:p>
            <a:pPr algn="just"/>
            <a:r>
              <a:rPr lang="en-US" dirty="0">
                <a:solidFill>
                  <a:srgbClr val="4D5156"/>
                </a:solidFill>
                <a:latin typeface="arial" panose="020B0604020202020204" pitchFamily="34" charset="0"/>
              </a:rPr>
              <a:t>Privacy law refers to the laws that deal with the regulation, storing, and using of personally identifiable information, personal healthcare information, and financial information of individuals, which can be collected by governments, public or private </a:t>
            </a:r>
            <a:r>
              <a:rPr lang="en-US" dirty="0" err="1">
                <a:solidFill>
                  <a:srgbClr val="4D5156"/>
                </a:solidFill>
                <a:latin typeface="arial" panose="020B0604020202020204" pitchFamily="34" charset="0"/>
              </a:rPr>
              <a:t>organisations</a:t>
            </a:r>
            <a:r>
              <a:rPr lang="en-US" dirty="0">
                <a:solidFill>
                  <a:srgbClr val="4D5156"/>
                </a:solidFill>
                <a:latin typeface="arial" panose="020B0604020202020204" pitchFamily="34" charset="0"/>
              </a:rPr>
              <a:t>, or other individuals.</a:t>
            </a:r>
            <a:endParaRPr lang="en-US" i="0" dirty="0">
              <a:solidFill>
                <a:srgbClr val="4D5156"/>
              </a:solidFill>
              <a:effectLst/>
              <a:latin typeface="arial" panose="020B0604020202020204" pitchFamily="34" charset="0"/>
            </a:endParaRPr>
          </a:p>
        </p:txBody>
      </p:sp>
    </p:spTree>
    <p:extLst>
      <p:ext uri="{BB962C8B-B14F-4D97-AF65-F5344CB8AC3E}">
        <p14:creationId xmlns:p14="http://schemas.microsoft.com/office/powerpoint/2010/main" val="392948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3967BC-D2C2-45BF-9095-59D06E157475}"/>
              </a:ext>
            </a:extLst>
          </p:cNvPr>
          <p:cNvSpPr/>
          <p:nvPr/>
        </p:nvSpPr>
        <p:spPr>
          <a:xfrm>
            <a:off x="304800" y="304800"/>
            <a:ext cx="8610600" cy="923330"/>
          </a:xfrm>
          <a:prstGeom prst="rect">
            <a:avLst/>
          </a:prstGeom>
        </p:spPr>
        <p:txBody>
          <a:bodyPr wrap="square">
            <a:spAutoFit/>
          </a:bodyPr>
          <a:lstStyle/>
          <a:p>
            <a:pPr algn="just"/>
            <a:r>
              <a:rPr lang="en-US" b="1" u="sng" dirty="0">
                <a:solidFill>
                  <a:srgbClr val="4D5156"/>
                </a:solidFill>
                <a:latin typeface="arial" panose="020B0604020202020204" pitchFamily="34" charset="0"/>
              </a:rPr>
              <a:t>Fraud</a:t>
            </a:r>
          </a:p>
          <a:p>
            <a:pPr algn="just"/>
            <a:r>
              <a:rPr lang="en-US" dirty="0">
                <a:solidFill>
                  <a:srgbClr val="4D5156"/>
                </a:solidFill>
                <a:latin typeface="arial" panose="020B0604020202020204" pitchFamily="34" charset="0"/>
              </a:rPr>
              <a:t>In law, </a:t>
            </a:r>
            <a:r>
              <a:rPr lang="en-US" b="1" dirty="0">
                <a:solidFill>
                  <a:srgbClr val="5F6368"/>
                </a:solidFill>
                <a:latin typeface="arial" panose="020B0604020202020204" pitchFamily="34" charset="0"/>
              </a:rPr>
              <a:t>fraud</a:t>
            </a:r>
            <a:r>
              <a:rPr lang="en-US" dirty="0">
                <a:solidFill>
                  <a:srgbClr val="4D5156"/>
                </a:solidFill>
                <a:latin typeface="arial" panose="020B0604020202020204" pitchFamily="34" charset="0"/>
              </a:rPr>
              <a:t> is intentional deception to secure unfair or unlawful gain, or to deprive a victim of a legal right.</a:t>
            </a:r>
            <a:endParaRPr lang="en-US" dirty="0"/>
          </a:p>
        </p:txBody>
      </p:sp>
      <p:sp>
        <p:nvSpPr>
          <p:cNvPr id="4" name="Rectangle 3">
            <a:extLst>
              <a:ext uri="{FF2B5EF4-FFF2-40B4-BE49-F238E27FC236}">
                <a16:creationId xmlns:a16="http://schemas.microsoft.com/office/drawing/2014/main" id="{2135E790-5F9F-40B0-8E52-EF0F71D01A23}"/>
              </a:ext>
            </a:extLst>
          </p:cNvPr>
          <p:cNvSpPr/>
          <p:nvPr/>
        </p:nvSpPr>
        <p:spPr>
          <a:xfrm>
            <a:off x="304800" y="1143000"/>
            <a:ext cx="8610600" cy="1477328"/>
          </a:xfrm>
          <a:prstGeom prst="rect">
            <a:avLst/>
          </a:prstGeom>
        </p:spPr>
        <p:txBody>
          <a:bodyPr wrap="square">
            <a:spAutoFit/>
          </a:bodyPr>
          <a:lstStyle/>
          <a:p>
            <a:pPr algn="just"/>
            <a:r>
              <a:rPr lang="en-US" b="1" u="sng" dirty="0">
                <a:solidFill>
                  <a:srgbClr val="222222"/>
                </a:solidFill>
                <a:latin typeface="arial" panose="020B0604020202020204" pitchFamily="34" charset="0"/>
              </a:rPr>
              <a:t>Cybercrime</a:t>
            </a:r>
          </a:p>
          <a:p>
            <a:pPr algn="just"/>
            <a:r>
              <a:rPr lang="en-US" dirty="0">
                <a:solidFill>
                  <a:srgbClr val="4D5156"/>
                </a:solidFill>
                <a:latin typeface="arial" panose="020B0604020202020204" pitchFamily="34" charset="0"/>
              </a:rPr>
              <a:t>Cybercrime, or computer-oriented crime, is a crime that involves a computer and a network. The computer may have been used in the commission of a crime, or it may be the target. Cybercrime may threaten a person or a nation's security and financial health</a:t>
            </a:r>
            <a:endParaRPr lang="en-US" b="0" i="0" dirty="0">
              <a:solidFill>
                <a:srgbClr val="4D5156"/>
              </a:solidFill>
              <a:effectLst/>
              <a:latin typeface="arial" panose="020B0604020202020204" pitchFamily="34" charset="0"/>
            </a:endParaRPr>
          </a:p>
        </p:txBody>
      </p:sp>
      <p:sp>
        <p:nvSpPr>
          <p:cNvPr id="5" name="Rectangle 4">
            <a:extLst>
              <a:ext uri="{FF2B5EF4-FFF2-40B4-BE49-F238E27FC236}">
                <a16:creationId xmlns:a16="http://schemas.microsoft.com/office/drawing/2014/main" id="{3C25338C-2795-4FD0-B25B-6706616E6302}"/>
              </a:ext>
            </a:extLst>
          </p:cNvPr>
          <p:cNvSpPr/>
          <p:nvPr/>
        </p:nvSpPr>
        <p:spPr>
          <a:xfrm>
            <a:off x="304800" y="2743200"/>
            <a:ext cx="8458200"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Phishing</a:t>
            </a:r>
            <a:r>
              <a:rPr lang="en-US" dirty="0">
                <a:solidFill>
                  <a:srgbClr val="222222"/>
                </a:solidFill>
                <a:latin typeface="arial" panose="020B0604020202020204" pitchFamily="34" charset="0"/>
              </a:rPr>
              <a:t>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a:t>
            </a:r>
            <a:endParaRPr lang="en-US" dirty="0"/>
          </a:p>
        </p:txBody>
      </p:sp>
      <p:sp>
        <p:nvSpPr>
          <p:cNvPr id="6" name="Rectangle 5">
            <a:extLst>
              <a:ext uri="{FF2B5EF4-FFF2-40B4-BE49-F238E27FC236}">
                <a16:creationId xmlns:a16="http://schemas.microsoft.com/office/drawing/2014/main" id="{92E238BD-2B8A-4AE7-85B4-9607E390CE26}"/>
              </a:ext>
            </a:extLst>
          </p:cNvPr>
          <p:cNvSpPr/>
          <p:nvPr/>
        </p:nvSpPr>
        <p:spPr>
          <a:xfrm>
            <a:off x="304800" y="4101570"/>
            <a:ext cx="8458200" cy="646331"/>
          </a:xfrm>
          <a:prstGeom prst="rect">
            <a:avLst/>
          </a:prstGeom>
        </p:spPr>
        <p:txBody>
          <a:bodyPr wrap="square">
            <a:spAutoFit/>
          </a:bodyPr>
          <a:lstStyle/>
          <a:p>
            <a:pPr algn="just"/>
            <a:r>
              <a:rPr lang="en-US" b="1" u="sng" dirty="0">
                <a:solidFill>
                  <a:srgbClr val="5F6368"/>
                </a:solidFill>
                <a:latin typeface="arial" panose="020B0604020202020204" pitchFamily="34" charset="0"/>
              </a:rPr>
              <a:t>Illegal downloading</a:t>
            </a:r>
            <a:r>
              <a:rPr lang="en-US" dirty="0">
                <a:solidFill>
                  <a:srgbClr val="4D5156"/>
                </a:solidFill>
                <a:latin typeface="arial" panose="020B0604020202020204" pitchFamily="34" charset="0"/>
              </a:rPr>
              <a:t> places your computer at high risk of receiving viruses. Most </a:t>
            </a:r>
            <a:r>
              <a:rPr lang="en-US" b="1" dirty="0">
                <a:solidFill>
                  <a:srgbClr val="5F6368"/>
                </a:solidFill>
                <a:latin typeface="arial" panose="020B0604020202020204" pitchFamily="34" charset="0"/>
              </a:rPr>
              <a:t>illegal downloading</a:t>
            </a:r>
            <a:r>
              <a:rPr lang="en-US" dirty="0">
                <a:solidFill>
                  <a:srgbClr val="4D5156"/>
                </a:solidFill>
                <a:latin typeface="arial" panose="020B0604020202020204" pitchFamily="34" charset="0"/>
              </a:rPr>
              <a:t> is done through Peer-to-Peer (P2P) software</a:t>
            </a:r>
            <a:endParaRPr lang="en-US" dirty="0"/>
          </a:p>
        </p:txBody>
      </p:sp>
    </p:spTree>
    <p:extLst>
      <p:ext uri="{BB962C8B-B14F-4D97-AF65-F5344CB8AC3E}">
        <p14:creationId xmlns:p14="http://schemas.microsoft.com/office/powerpoint/2010/main" val="419144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1D4ADE-0005-4646-B287-54CBAB1B2427}"/>
              </a:ext>
            </a:extLst>
          </p:cNvPr>
          <p:cNvSpPr/>
          <p:nvPr/>
        </p:nvSpPr>
        <p:spPr>
          <a:xfrm>
            <a:off x="381000" y="228600"/>
            <a:ext cx="8458200" cy="1477328"/>
          </a:xfrm>
          <a:prstGeom prst="rect">
            <a:avLst/>
          </a:prstGeom>
        </p:spPr>
        <p:txBody>
          <a:bodyPr wrap="square">
            <a:spAutoFit/>
          </a:bodyPr>
          <a:lstStyle/>
          <a:p>
            <a:pPr algn="just"/>
            <a:r>
              <a:rPr lang="en-US" b="1" u="sng" dirty="0">
                <a:solidFill>
                  <a:srgbClr val="171E24"/>
                </a:solidFill>
                <a:latin typeface="Georgia" panose="02040502050405020303" pitchFamily="18" charset="0"/>
              </a:rPr>
              <a:t>Child Pornography</a:t>
            </a:r>
            <a:endParaRPr lang="en-US" u="sng" dirty="0">
              <a:solidFill>
                <a:srgbClr val="171E24"/>
              </a:solidFill>
              <a:latin typeface="Georgia" panose="02040502050405020303" pitchFamily="18" charset="0"/>
            </a:endParaRPr>
          </a:p>
          <a:p>
            <a:pPr algn="just"/>
            <a:r>
              <a:rPr lang="en-US" dirty="0">
                <a:solidFill>
                  <a:srgbClr val="171E24"/>
                </a:solidFill>
                <a:latin typeface="Georgia" panose="02040502050405020303" pitchFamily="18" charset="0"/>
              </a:rPr>
              <a:t>           Child pornography is a form of child sexual exploitation. Federal law defines child pornography as any visual depiction of sexually explicit conduct involving a minor (persons less than 18 years old).  Images of child pornography are also referred to as child sexual abuse images.</a:t>
            </a:r>
            <a:endParaRPr lang="en-US" b="0" i="0" dirty="0">
              <a:solidFill>
                <a:srgbClr val="171E24"/>
              </a:solidFill>
              <a:effectLst/>
              <a:latin typeface="Georgia" panose="02040502050405020303" pitchFamily="18" charset="0"/>
            </a:endParaRPr>
          </a:p>
        </p:txBody>
      </p:sp>
      <p:sp>
        <p:nvSpPr>
          <p:cNvPr id="3" name="Rectangle 2">
            <a:extLst>
              <a:ext uri="{FF2B5EF4-FFF2-40B4-BE49-F238E27FC236}">
                <a16:creationId xmlns:a16="http://schemas.microsoft.com/office/drawing/2014/main" id="{B7630388-359A-4F6E-968F-27AF44EADA8D}"/>
              </a:ext>
            </a:extLst>
          </p:cNvPr>
          <p:cNvSpPr/>
          <p:nvPr/>
        </p:nvSpPr>
        <p:spPr>
          <a:xfrm>
            <a:off x="304800" y="1674276"/>
            <a:ext cx="8458200" cy="2031325"/>
          </a:xfrm>
          <a:prstGeom prst="rect">
            <a:avLst/>
          </a:prstGeom>
        </p:spPr>
        <p:txBody>
          <a:bodyPr wrap="square">
            <a:spAutoFit/>
          </a:bodyPr>
          <a:lstStyle/>
          <a:p>
            <a:pPr algn="just"/>
            <a:r>
              <a:rPr lang="en-US" b="1" u="sng" dirty="0">
                <a:solidFill>
                  <a:srgbClr val="5F6368"/>
                </a:solidFill>
                <a:latin typeface="arial" panose="020B0604020202020204" pitchFamily="34" charset="0"/>
              </a:rPr>
              <a:t>Scam</a:t>
            </a:r>
            <a:r>
              <a:rPr lang="en-US" b="1" dirty="0">
                <a:solidFill>
                  <a:srgbClr val="5F6368"/>
                </a:solidFill>
                <a:latin typeface="arial" panose="020B0604020202020204" pitchFamily="34" charset="0"/>
              </a:rPr>
              <a:t> </a:t>
            </a:r>
          </a:p>
          <a:p>
            <a:pPr algn="just"/>
            <a:r>
              <a:rPr lang="en-US" dirty="0">
                <a:solidFill>
                  <a:srgbClr val="4D5156"/>
                </a:solidFill>
                <a:latin typeface="arial" panose="020B0604020202020204" pitchFamily="34" charset="0"/>
              </a:rPr>
              <a:t> is - a fraudulent or deceptive act or operation. </a:t>
            </a:r>
          </a:p>
          <a:p>
            <a:pPr algn="just"/>
            <a:r>
              <a:rPr lang="en-US" dirty="0"/>
              <a:t>A </a:t>
            </a:r>
            <a:r>
              <a:rPr lang="en-US" b="1" dirty="0"/>
              <a:t>scam</a:t>
            </a:r>
            <a:r>
              <a:rPr lang="en-US" dirty="0"/>
              <a:t> is a deceptive scheme or trick used to cheat someone out of something, especially money. </a:t>
            </a:r>
            <a:r>
              <a:rPr lang="en-US" b="1" dirty="0"/>
              <a:t>Scam</a:t>
            </a:r>
            <a:r>
              <a:rPr lang="en-US" dirty="0"/>
              <a:t> is also a verb </a:t>
            </a:r>
            <a:r>
              <a:rPr lang="en-US" b="1" dirty="0"/>
              <a:t>meaning</a:t>
            </a:r>
            <a:r>
              <a:rPr lang="en-US" dirty="0"/>
              <a:t> to cheat someone in such a way. ... If someone calls and asks for information like that, it's a </a:t>
            </a:r>
            <a:r>
              <a:rPr lang="en-US" b="1" dirty="0"/>
              <a:t>scam</a:t>
            </a:r>
            <a:r>
              <a:rPr lang="en-US" dirty="0"/>
              <a:t>.</a:t>
            </a:r>
          </a:p>
          <a:p>
            <a:pPr algn="just"/>
            <a:br>
              <a:rPr lang="en-US" dirty="0">
                <a:hlinkClick r:id="rId2"/>
              </a:rPr>
            </a:br>
            <a:endParaRPr lang="en-US" dirty="0"/>
          </a:p>
        </p:txBody>
      </p:sp>
      <p:sp>
        <p:nvSpPr>
          <p:cNvPr id="4" name="Rectangle 3">
            <a:extLst>
              <a:ext uri="{FF2B5EF4-FFF2-40B4-BE49-F238E27FC236}">
                <a16:creationId xmlns:a16="http://schemas.microsoft.com/office/drawing/2014/main" id="{250F9E72-AAA8-495F-8CD8-4F9FC6C6755A}"/>
              </a:ext>
            </a:extLst>
          </p:cNvPr>
          <p:cNvSpPr/>
          <p:nvPr/>
        </p:nvSpPr>
        <p:spPr>
          <a:xfrm>
            <a:off x="304800" y="3276600"/>
            <a:ext cx="8458200" cy="923330"/>
          </a:xfrm>
          <a:prstGeom prst="rect">
            <a:avLst/>
          </a:prstGeom>
        </p:spPr>
        <p:txBody>
          <a:bodyPr wrap="square">
            <a:spAutoFit/>
          </a:bodyPr>
          <a:lstStyle/>
          <a:p>
            <a:pPr algn="just"/>
            <a:r>
              <a:rPr lang="en-US" b="1" u="sng" dirty="0">
                <a:solidFill>
                  <a:srgbClr val="222222"/>
                </a:solidFill>
                <a:latin typeface="arial" panose="020B0604020202020204" pitchFamily="34" charset="0"/>
              </a:rPr>
              <a:t>Cyber forensics</a:t>
            </a:r>
            <a:r>
              <a:rPr lang="en-US" dirty="0">
                <a:solidFill>
                  <a:srgbClr val="222222"/>
                </a:solidFill>
                <a:latin typeface="arial" panose="020B0604020202020204" pitchFamily="34" charset="0"/>
              </a:rPr>
              <a:t> is the application of investigation and analysis techniques to gather and preserve evidence from a particular computing device in a way that is suitable for presentation in a court of law</a:t>
            </a:r>
            <a:endParaRPr lang="en-US" dirty="0"/>
          </a:p>
        </p:txBody>
      </p:sp>
      <p:sp>
        <p:nvSpPr>
          <p:cNvPr id="5" name="Rectangle 4">
            <a:extLst>
              <a:ext uri="{FF2B5EF4-FFF2-40B4-BE49-F238E27FC236}">
                <a16:creationId xmlns:a16="http://schemas.microsoft.com/office/drawing/2014/main" id="{E9129C2C-5A7D-437A-B01A-681B0F6A3AF4}"/>
              </a:ext>
            </a:extLst>
          </p:cNvPr>
          <p:cNvSpPr/>
          <p:nvPr/>
        </p:nvSpPr>
        <p:spPr>
          <a:xfrm>
            <a:off x="304800" y="4209871"/>
            <a:ext cx="8458200" cy="2308324"/>
          </a:xfrm>
          <a:prstGeom prst="rect">
            <a:avLst/>
          </a:prstGeom>
        </p:spPr>
        <p:txBody>
          <a:bodyPr wrap="square">
            <a:spAutoFit/>
          </a:bodyPr>
          <a:lstStyle/>
          <a:p>
            <a:pPr algn="just"/>
            <a:r>
              <a:rPr lang="en-US" dirty="0">
                <a:solidFill>
                  <a:srgbClr val="212529"/>
                </a:solidFill>
                <a:latin typeface="Helvetica Neue"/>
              </a:rPr>
              <a:t>India's</a:t>
            </a:r>
            <a:r>
              <a:rPr lang="en-US" u="sng" dirty="0">
                <a:solidFill>
                  <a:srgbClr val="212529"/>
                </a:solidFill>
                <a:latin typeface="Helvetica Neue"/>
              </a:rPr>
              <a:t> </a:t>
            </a:r>
            <a:r>
              <a:rPr lang="en-US" b="1" u="sng" dirty="0">
                <a:solidFill>
                  <a:srgbClr val="212529"/>
                </a:solidFill>
                <a:latin typeface="Helvetica Neue"/>
              </a:rPr>
              <a:t>Information Technology Act, 2000 or IT Act</a:t>
            </a:r>
            <a:r>
              <a:rPr lang="en-US" u="sng" dirty="0">
                <a:solidFill>
                  <a:srgbClr val="212529"/>
                </a:solidFill>
                <a:latin typeface="Helvetica Neue"/>
              </a:rPr>
              <a:t>, </a:t>
            </a:r>
            <a:r>
              <a:rPr lang="en-US" dirty="0">
                <a:solidFill>
                  <a:srgbClr val="212529"/>
                </a:solidFill>
                <a:latin typeface="Helvetica Neue"/>
              </a:rPr>
              <a:t>is a subject of contention and controversy. As it is amended, it contains some of the most stringent privacy requirements in the world and has the unfortunate impact of holding intermediaries liable for illegal content.</a:t>
            </a:r>
          </a:p>
          <a:p>
            <a:pPr algn="just"/>
            <a:r>
              <a:rPr lang="en-US" dirty="0">
                <a:solidFill>
                  <a:srgbClr val="212529"/>
                </a:solidFill>
                <a:latin typeface="Helvetica Neue"/>
              </a:rPr>
              <a:t>The IT Act of 2000 passed in a budget session of parliament and signed by President K.R. Narayanan in 2000. It underwent further finalization by India's Minister of Information Technology, Pramod Mahajan.</a:t>
            </a:r>
            <a:endParaRPr lang="en-US" dirty="0"/>
          </a:p>
          <a:p>
            <a:pPr algn="just"/>
            <a:endParaRPr lang="en-US" dirty="0"/>
          </a:p>
        </p:txBody>
      </p:sp>
    </p:spTree>
    <p:extLst>
      <p:ext uri="{BB962C8B-B14F-4D97-AF65-F5344CB8AC3E}">
        <p14:creationId xmlns:p14="http://schemas.microsoft.com/office/powerpoint/2010/main" val="308021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2DC196-F559-43AB-8A68-42E30751E034}"/>
              </a:ext>
            </a:extLst>
          </p:cNvPr>
          <p:cNvSpPr/>
          <p:nvPr/>
        </p:nvSpPr>
        <p:spPr>
          <a:xfrm>
            <a:off x="381000" y="152400"/>
            <a:ext cx="8382000" cy="1754326"/>
          </a:xfrm>
          <a:prstGeom prst="rect">
            <a:avLst/>
          </a:prstGeom>
        </p:spPr>
        <p:txBody>
          <a:bodyPr wrap="square">
            <a:spAutoFit/>
          </a:bodyPr>
          <a:lstStyle/>
          <a:p>
            <a:pPr algn="just"/>
            <a:r>
              <a:rPr lang="en-US" b="1" u="sng" dirty="0">
                <a:solidFill>
                  <a:srgbClr val="222222"/>
                </a:solidFill>
                <a:latin typeface="latoregular"/>
              </a:rPr>
              <a:t>Technology</a:t>
            </a:r>
            <a:r>
              <a:rPr lang="en-US" dirty="0">
                <a:solidFill>
                  <a:srgbClr val="222222"/>
                </a:solidFill>
                <a:latin typeface="latoregular"/>
              </a:rPr>
              <a:t> is the application of scientific knowledge to the making of tools to solve specific problems. Technological advances such as automobiles, airplanes, radio, television, cellular phones, computers, modems, and fax machines have brought major advances and changes to the world. Indeed, 20th century technology has completely—and irreversibly—changed the way people meet, interact, learn, work, play, travel, worship, and do business</a:t>
            </a:r>
            <a:endParaRPr lang="en-US" dirty="0"/>
          </a:p>
        </p:txBody>
      </p:sp>
      <p:sp>
        <p:nvSpPr>
          <p:cNvPr id="3" name="Rectangle 2">
            <a:extLst>
              <a:ext uri="{FF2B5EF4-FFF2-40B4-BE49-F238E27FC236}">
                <a16:creationId xmlns:a16="http://schemas.microsoft.com/office/drawing/2014/main" id="{0B4F9992-ED9B-4BDF-BCA2-A7D4FF7A165A}"/>
              </a:ext>
            </a:extLst>
          </p:cNvPr>
          <p:cNvSpPr/>
          <p:nvPr/>
        </p:nvSpPr>
        <p:spPr>
          <a:xfrm>
            <a:off x="382172" y="1906726"/>
            <a:ext cx="8380828" cy="4524315"/>
          </a:xfrm>
          <a:prstGeom prst="rect">
            <a:avLst/>
          </a:prstGeom>
        </p:spPr>
        <p:txBody>
          <a:bodyPr wrap="square">
            <a:spAutoFit/>
          </a:bodyPr>
          <a:lstStyle/>
          <a:p>
            <a:pPr algn="just"/>
            <a:r>
              <a:rPr lang="en-US" dirty="0"/>
              <a:t>understanding of societal issues induced by technology.</a:t>
            </a:r>
            <a:endParaRPr lang="en-US" dirty="0">
              <a:solidFill>
                <a:srgbClr val="2C2C2C"/>
              </a:solidFill>
              <a:latin typeface="Arnhem-Blond"/>
            </a:endParaRPr>
          </a:p>
          <a:p>
            <a:pPr marL="342900" indent="-342900" algn="just">
              <a:buAutoNum type="arabicPeriod"/>
            </a:pPr>
            <a:r>
              <a:rPr lang="en-US" dirty="0">
                <a:solidFill>
                  <a:srgbClr val="2C2C2C"/>
                </a:solidFill>
                <a:latin typeface="Arnhem-Blond"/>
              </a:rPr>
              <a:t>Online hate crimes, harassment, and discrimination are increasing</a:t>
            </a:r>
          </a:p>
          <a:p>
            <a:pPr algn="just"/>
            <a:r>
              <a:rPr lang="en-US" dirty="0"/>
              <a:t>2. Fake news, campaigns of misinformation, bias, and propaganda are proliferating</a:t>
            </a:r>
          </a:p>
          <a:p>
            <a:pPr algn="just"/>
            <a:r>
              <a:rPr lang="en-US" dirty="0"/>
              <a:t>3. Trolling threatens democracy and free expression</a:t>
            </a:r>
          </a:p>
          <a:p>
            <a:pPr algn="just"/>
            <a:r>
              <a:rPr lang="en-US" dirty="0"/>
              <a:t> During the 2016 US presidential election, online trolls were credited with influencing political discourse. This kind of trolling is also a global epidemic.</a:t>
            </a:r>
          </a:p>
          <a:p>
            <a:pPr algn="just"/>
            <a:r>
              <a:rPr lang="en-US" dirty="0"/>
              <a:t>4. Reduced regulation creates risks for consumers</a:t>
            </a:r>
          </a:p>
          <a:p>
            <a:pPr algn="just"/>
            <a:r>
              <a:rPr lang="en-US" dirty="0"/>
              <a:t> 2017 may see the deregulation of the largest cable and phone companies, and the weakening of consumer protection laws. These reduced federal regulations could undermine a free, open, and secure Internet and undercut a variety of hard-won initiatives, protections, and services that benefit low-income individuals and households.</a:t>
            </a:r>
          </a:p>
          <a:p>
            <a:pPr algn="just"/>
            <a:r>
              <a:rPr lang="en-US" dirty="0"/>
              <a:t>5. Governmental databases put pressure on minority groups</a:t>
            </a:r>
          </a:p>
          <a:p>
            <a:pPr algn="just"/>
            <a:r>
              <a:rPr lang="en-US" b="0" i="0" dirty="0">
                <a:solidFill>
                  <a:srgbClr val="2C2C2C"/>
                </a:solidFill>
                <a:effectLst/>
                <a:latin typeface="Arnhem-Blond"/>
              </a:rPr>
              <a:t> </a:t>
            </a:r>
            <a:r>
              <a:rPr lang="en-US" dirty="0"/>
              <a:t>As technology and data processing power gets more sophisticated, government databases such as the National Security Entry-Exit Registration System, deferred action, or </a:t>
            </a:r>
            <a:r>
              <a:rPr lang="en-US" dirty="0">
                <a:hlinkClick r:id="rId2" tooltip="New York Times: Gang Database Criticized for Denying Due Process May Be Used for Deportations">
                  <a:extLst>
                    <a:ext uri="{A12FA001-AC4F-418D-AE19-62706E023703}">
                      <ahyp:hlinkClr xmlns:ahyp="http://schemas.microsoft.com/office/drawing/2018/hyperlinkcolor" val="tx"/>
                    </a:ext>
                  </a:extLst>
                </a:hlinkClick>
              </a:rPr>
              <a:t>gang databases</a:t>
            </a:r>
            <a:r>
              <a:rPr lang="en-US" dirty="0"/>
              <a:t> could be used to discriminate against or target vulnerable groups.</a:t>
            </a:r>
            <a:endParaRPr lang="en-US" b="0" i="0" dirty="0">
              <a:solidFill>
                <a:srgbClr val="2C2C2C"/>
              </a:solidFill>
              <a:effectLst/>
              <a:latin typeface="Arnhem-Blond"/>
            </a:endParaRPr>
          </a:p>
        </p:txBody>
      </p:sp>
    </p:spTree>
    <p:extLst>
      <p:ext uri="{BB962C8B-B14F-4D97-AF65-F5344CB8AC3E}">
        <p14:creationId xmlns:p14="http://schemas.microsoft.com/office/powerpoint/2010/main" val="406603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C750D4-6D84-48C9-A253-2F7162712E20}"/>
              </a:ext>
            </a:extLst>
          </p:cNvPr>
          <p:cNvSpPr/>
          <p:nvPr/>
        </p:nvSpPr>
        <p:spPr>
          <a:xfrm>
            <a:off x="152400" y="317227"/>
            <a:ext cx="8534400" cy="1477328"/>
          </a:xfrm>
          <a:prstGeom prst="rect">
            <a:avLst/>
          </a:prstGeom>
        </p:spPr>
        <p:txBody>
          <a:bodyPr wrap="square">
            <a:spAutoFit/>
          </a:bodyPr>
          <a:lstStyle/>
          <a:p>
            <a:pPr algn="just"/>
            <a:r>
              <a:rPr lang="en-US" b="1" u="sng" dirty="0">
                <a:solidFill>
                  <a:srgbClr val="222222"/>
                </a:solidFill>
                <a:latin typeface="arial" panose="020B0604020202020204" pitchFamily="34" charset="0"/>
              </a:rPr>
              <a:t>The role of technological change in culture.</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Technology</a:t>
            </a:r>
            <a:r>
              <a:rPr lang="en-US" dirty="0">
                <a:solidFill>
                  <a:srgbClr val="222222"/>
                </a:solidFill>
                <a:latin typeface="arial" panose="020B0604020202020204" pitchFamily="34" charset="0"/>
              </a:rPr>
              <a:t> is </a:t>
            </a:r>
            <a:r>
              <a:rPr lang="en-US" b="1" dirty="0">
                <a:solidFill>
                  <a:srgbClr val="222222"/>
                </a:solidFill>
                <a:latin typeface="arial" panose="020B0604020202020204" pitchFamily="34" charset="0"/>
              </a:rPr>
              <a:t>changing</a:t>
            </a:r>
            <a:r>
              <a:rPr lang="en-US" dirty="0">
                <a:solidFill>
                  <a:srgbClr val="222222"/>
                </a:solidFill>
                <a:latin typeface="arial" panose="020B0604020202020204" pitchFamily="34" charset="0"/>
              </a:rPr>
              <a:t> every aspect of our lives. The benefits provided by new digital approaches are having a huge impact on our societies. ... Many facets of global communications today are influenced by </a:t>
            </a:r>
            <a:r>
              <a:rPr lang="en-US" b="1" dirty="0">
                <a:solidFill>
                  <a:srgbClr val="222222"/>
                </a:solidFill>
                <a:latin typeface="arial" panose="020B0604020202020204" pitchFamily="34" charset="0"/>
              </a:rPr>
              <a:t>cultural</a:t>
            </a:r>
            <a:r>
              <a:rPr lang="en-US" dirty="0">
                <a:solidFill>
                  <a:srgbClr val="222222"/>
                </a:solidFill>
                <a:latin typeface="arial" panose="020B0604020202020204" pitchFamily="34" charset="0"/>
              </a:rPr>
              <a:t> differences – be it email, Skype, social media or the telephone</a:t>
            </a:r>
            <a:endParaRPr lang="en-US" dirty="0"/>
          </a:p>
        </p:txBody>
      </p:sp>
      <p:sp>
        <p:nvSpPr>
          <p:cNvPr id="3" name="Rectangle 2">
            <a:extLst>
              <a:ext uri="{FF2B5EF4-FFF2-40B4-BE49-F238E27FC236}">
                <a16:creationId xmlns:a16="http://schemas.microsoft.com/office/drawing/2014/main" id="{1DEB0556-BFE1-4E16-8D00-A0F126E7EBF5}"/>
              </a:ext>
            </a:extLst>
          </p:cNvPr>
          <p:cNvSpPr/>
          <p:nvPr/>
        </p:nvSpPr>
        <p:spPr>
          <a:xfrm>
            <a:off x="152400" y="1817638"/>
            <a:ext cx="8458200"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Electronic waste</a:t>
            </a:r>
          </a:p>
          <a:p>
            <a:pPr algn="just"/>
            <a:r>
              <a:rPr lang="en-US" dirty="0">
                <a:solidFill>
                  <a:srgbClr val="4D5156"/>
                </a:solidFill>
                <a:latin typeface="arial" panose="020B0604020202020204" pitchFamily="34" charset="0"/>
              </a:rPr>
              <a:t>Electronic waste or e-waste describes discarded electrical or electronic devices. Used electronics which are destined for refurbishment, reuse, resale, salvage recycling through material recovery, or disposal are also considered e-waste</a:t>
            </a:r>
            <a:endParaRPr lang="en-US" b="0" i="0" dirty="0">
              <a:solidFill>
                <a:srgbClr val="4D5156"/>
              </a:solidFill>
              <a:effectLst/>
              <a:latin typeface="arial" panose="020B0604020202020204" pitchFamily="34" charset="0"/>
            </a:endParaRPr>
          </a:p>
        </p:txBody>
      </p:sp>
      <p:sp>
        <p:nvSpPr>
          <p:cNvPr id="4" name="Rectangle 3">
            <a:extLst>
              <a:ext uri="{FF2B5EF4-FFF2-40B4-BE49-F238E27FC236}">
                <a16:creationId xmlns:a16="http://schemas.microsoft.com/office/drawing/2014/main" id="{760FBE07-B715-4F61-9B5F-443604992F60}"/>
              </a:ext>
            </a:extLst>
          </p:cNvPr>
          <p:cNvSpPr/>
          <p:nvPr/>
        </p:nvSpPr>
        <p:spPr>
          <a:xfrm>
            <a:off x="161778" y="3200400"/>
            <a:ext cx="8305800" cy="2031325"/>
          </a:xfrm>
          <a:prstGeom prst="rect">
            <a:avLst/>
          </a:prstGeom>
        </p:spPr>
        <p:txBody>
          <a:bodyPr wrap="square">
            <a:spAutoFit/>
          </a:bodyPr>
          <a:lstStyle/>
          <a:p>
            <a:r>
              <a:rPr lang="en-US" b="1" dirty="0">
                <a:solidFill>
                  <a:srgbClr val="222222"/>
                </a:solidFill>
                <a:latin typeface="arial" panose="020B0604020202020204" pitchFamily="34" charset="0"/>
              </a:rPr>
              <a:t>Ways to Safely Dispose Of Your Electronic Waste</a:t>
            </a:r>
            <a:endParaRPr lang="en-US" dirty="0">
              <a:solidFill>
                <a:srgbClr val="222222"/>
              </a:solidFill>
              <a:latin typeface="arial" panose="020B0604020202020204" pitchFamily="34" charset="0"/>
            </a:endParaRPr>
          </a:p>
          <a:p>
            <a:pPr>
              <a:buFont typeface="+mj-lt"/>
              <a:buAutoNum type="arabicPeriod"/>
            </a:pPr>
            <a:r>
              <a:rPr lang="en-US" dirty="0">
                <a:solidFill>
                  <a:srgbClr val="222222"/>
                </a:solidFill>
                <a:latin typeface="arial" panose="020B0604020202020204" pitchFamily="34" charset="0"/>
              </a:rPr>
              <a:t>Give Back to Your </a:t>
            </a:r>
            <a:r>
              <a:rPr lang="en-US" b="1" dirty="0">
                <a:solidFill>
                  <a:srgbClr val="222222"/>
                </a:solidFill>
                <a:latin typeface="arial" panose="020B0604020202020204" pitchFamily="34" charset="0"/>
              </a:rPr>
              <a:t>Electronic</a:t>
            </a:r>
            <a:r>
              <a:rPr lang="en-US" dirty="0">
                <a:solidFill>
                  <a:srgbClr val="222222"/>
                </a:solidFill>
                <a:latin typeface="arial" panose="020B0604020202020204" pitchFamily="34" charset="0"/>
              </a:rPr>
              <a:t> Companies and Drop Off Points.</a:t>
            </a:r>
          </a:p>
          <a:p>
            <a:pPr>
              <a:buFont typeface="+mj-lt"/>
              <a:buAutoNum type="arabicPeriod"/>
            </a:pPr>
            <a:r>
              <a:rPr lang="en-US" dirty="0">
                <a:solidFill>
                  <a:srgbClr val="222222"/>
                </a:solidFill>
                <a:latin typeface="arial" panose="020B0604020202020204" pitchFamily="34" charset="0"/>
              </a:rPr>
              <a:t>Visit Civic Institutions. ...</a:t>
            </a:r>
          </a:p>
          <a:p>
            <a:pPr>
              <a:buFont typeface="+mj-lt"/>
              <a:buAutoNum type="arabicPeriod"/>
            </a:pPr>
            <a:r>
              <a:rPr lang="en-US" dirty="0">
                <a:solidFill>
                  <a:srgbClr val="222222"/>
                </a:solidFill>
                <a:latin typeface="arial" panose="020B0604020202020204" pitchFamily="34" charset="0"/>
              </a:rPr>
              <a:t>Donating Your Outdated Technology. ...</a:t>
            </a:r>
          </a:p>
          <a:p>
            <a:pPr>
              <a:buFont typeface="+mj-lt"/>
              <a:buAutoNum type="arabicPeriod"/>
            </a:pPr>
            <a:r>
              <a:rPr lang="en-US" dirty="0">
                <a:solidFill>
                  <a:srgbClr val="222222"/>
                </a:solidFill>
                <a:latin typeface="arial" panose="020B0604020202020204" pitchFamily="34" charset="0"/>
              </a:rPr>
              <a:t>Sell Off Your Outdated Technology. ...</a:t>
            </a:r>
          </a:p>
          <a:p>
            <a:pPr>
              <a:buFont typeface="+mj-lt"/>
              <a:buAutoNum type="arabicPeriod"/>
            </a:pPr>
            <a:r>
              <a:rPr lang="en-US" dirty="0">
                <a:solidFill>
                  <a:srgbClr val="222222"/>
                </a:solidFill>
                <a:latin typeface="arial" panose="020B0604020202020204" pitchFamily="34" charset="0"/>
              </a:rPr>
              <a:t>Give Your </a:t>
            </a:r>
            <a:r>
              <a:rPr lang="en-US" b="1" dirty="0">
                <a:solidFill>
                  <a:srgbClr val="222222"/>
                </a:solidFill>
                <a:latin typeface="arial" panose="020B0604020202020204" pitchFamily="34" charset="0"/>
              </a:rPr>
              <a:t>Electronic Waste</a:t>
            </a:r>
            <a:r>
              <a:rPr lang="en-US" dirty="0">
                <a:solidFill>
                  <a:srgbClr val="222222"/>
                </a:solidFill>
                <a:latin typeface="arial" panose="020B0604020202020204" pitchFamily="34" charset="0"/>
              </a:rPr>
              <a:t> to a Certified E-</a:t>
            </a:r>
            <a:r>
              <a:rPr lang="en-US" b="1" dirty="0">
                <a:solidFill>
                  <a:srgbClr val="222222"/>
                </a:solidFill>
                <a:latin typeface="arial" panose="020B0604020202020204" pitchFamily="34" charset="0"/>
              </a:rPr>
              <a:t>Waste</a:t>
            </a:r>
            <a:r>
              <a:rPr lang="en-US" dirty="0">
                <a:solidFill>
                  <a:srgbClr val="222222"/>
                </a:solidFill>
                <a:latin typeface="arial" panose="020B0604020202020204" pitchFamily="34" charset="0"/>
              </a:rPr>
              <a:t> Recycler. The positive aspect of e-</a:t>
            </a:r>
            <a:r>
              <a:rPr lang="en-US" b="1" dirty="0">
                <a:solidFill>
                  <a:srgbClr val="222222"/>
                </a:solidFill>
                <a:latin typeface="arial" panose="020B0604020202020204" pitchFamily="34" charset="0"/>
              </a:rPr>
              <a:t>waste recycling</a:t>
            </a:r>
            <a:r>
              <a:rPr lang="en-US" dirty="0">
                <a:solidFill>
                  <a:srgbClr val="222222"/>
                </a:solidFill>
                <a:latin typeface="arial" panose="020B0604020202020204" pitchFamily="34" charset="0"/>
              </a:rPr>
              <a:t> is that you have quite a few </a:t>
            </a:r>
            <a:r>
              <a:rPr lang="en-US" b="1" dirty="0">
                <a:solidFill>
                  <a:srgbClr val="222222"/>
                </a:solidFill>
                <a:latin typeface="arial" panose="020B0604020202020204" pitchFamily="34" charset="0"/>
              </a:rPr>
              <a:t>recycling</a:t>
            </a:r>
            <a:r>
              <a:rPr lang="en-US" dirty="0">
                <a:solidFill>
                  <a:srgbClr val="222222"/>
                </a:solidFill>
                <a:latin typeface="arial" panose="020B0604020202020204" pitchFamily="34" charset="0"/>
              </a:rPr>
              <a:t> options</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546986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E442D3-BF63-4F6E-9488-CE2F499CFDD5}"/>
              </a:ext>
            </a:extLst>
          </p:cNvPr>
          <p:cNvSpPr/>
          <p:nvPr/>
        </p:nvSpPr>
        <p:spPr>
          <a:xfrm>
            <a:off x="381000" y="228600"/>
            <a:ext cx="8382000"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Identity theft</a:t>
            </a:r>
          </a:p>
          <a:p>
            <a:pPr algn="just"/>
            <a:r>
              <a:rPr lang="en-US" dirty="0">
                <a:solidFill>
                  <a:srgbClr val="4D5156"/>
                </a:solidFill>
                <a:latin typeface="arial" panose="020B0604020202020204" pitchFamily="34" charset="0"/>
              </a:rPr>
              <a:t>Identity theft is the deliberate use of someone else's identity, usually as a method to gain a financial advantage or obtain credit and other benefits in the other person's name, and perhaps to the other person's disadvantage or loss.</a:t>
            </a:r>
            <a:endParaRPr lang="en-US" b="0" i="0" dirty="0">
              <a:solidFill>
                <a:srgbClr val="4D5156"/>
              </a:solidFill>
              <a:effectLst/>
              <a:latin typeface="arial" panose="020B0604020202020204" pitchFamily="34" charset="0"/>
            </a:endParaRPr>
          </a:p>
        </p:txBody>
      </p:sp>
      <p:sp>
        <p:nvSpPr>
          <p:cNvPr id="3" name="Rectangle 2">
            <a:extLst>
              <a:ext uri="{FF2B5EF4-FFF2-40B4-BE49-F238E27FC236}">
                <a16:creationId xmlns:a16="http://schemas.microsoft.com/office/drawing/2014/main" id="{91900ED0-8D51-4074-9A66-D8110C79B551}"/>
              </a:ext>
            </a:extLst>
          </p:cNvPr>
          <p:cNvSpPr/>
          <p:nvPr/>
        </p:nvSpPr>
        <p:spPr>
          <a:xfrm>
            <a:off x="381000" y="1600200"/>
            <a:ext cx="8229600" cy="1477328"/>
          </a:xfrm>
          <a:prstGeom prst="rect">
            <a:avLst/>
          </a:prstGeom>
        </p:spPr>
        <p:txBody>
          <a:bodyPr wrap="square">
            <a:spAutoFit/>
          </a:bodyPr>
          <a:lstStyle/>
          <a:p>
            <a:pPr algn="just"/>
            <a:r>
              <a:rPr lang="en-US" b="1" dirty="0">
                <a:solidFill>
                  <a:srgbClr val="222222"/>
                </a:solidFill>
                <a:latin typeface="arial" panose="020B0604020202020204" pitchFamily="34" charset="0"/>
              </a:rPr>
              <a:t>Unique</a:t>
            </a:r>
            <a:r>
              <a:rPr lang="en-US" dirty="0">
                <a:solidFill>
                  <a:srgbClr val="222222"/>
                </a:solidFill>
                <a:latin typeface="arial" panose="020B0604020202020204" pitchFamily="34" charset="0"/>
              </a:rPr>
              <a:t> identifiers include fingerprints, hand geometry, earlobe geometry, retina and iris patterns, voice waves, DNA, and signatures. The oldest form of </a:t>
            </a:r>
            <a:r>
              <a:rPr lang="en-US" b="1" dirty="0">
                <a:solidFill>
                  <a:srgbClr val="222222"/>
                </a:solidFill>
                <a:latin typeface="arial" panose="020B0604020202020204" pitchFamily="34" charset="0"/>
              </a:rPr>
              <a:t>biometric</a:t>
            </a:r>
            <a:r>
              <a:rPr lang="en-US" dirty="0">
                <a:solidFill>
                  <a:srgbClr val="222222"/>
                </a:solidFill>
                <a:latin typeface="arial" panose="020B0604020202020204" pitchFamily="34" charset="0"/>
              </a:rPr>
              <a:t> verification is fingerprinting. Historians have found examples of thumbprints being used as a means of </a:t>
            </a:r>
            <a:r>
              <a:rPr lang="en-US" b="1" dirty="0">
                <a:solidFill>
                  <a:srgbClr val="222222"/>
                </a:solidFill>
                <a:latin typeface="arial" panose="020B0604020202020204" pitchFamily="34" charset="0"/>
              </a:rPr>
              <a:t>unique</a:t>
            </a:r>
            <a:r>
              <a:rPr lang="en-US" dirty="0">
                <a:solidFill>
                  <a:srgbClr val="222222"/>
                </a:solidFill>
                <a:latin typeface="arial" panose="020B0604020202020204" pitchFamily="34" charset="0"/>
              </a:rPr>
              <a:t> identification on clay seals in ancient China</a:t>
            </a:r>
            <a:endParaRPr lang="en-US" dirty="0"/>
          </a:p>
        </p:txBody>
      </p:sp>
      <p:sp>
        <p:nvSpPr>
          <p:cNvPr id="4" name="Rectangle 3">
            <a:extLst>
              <a:ext uri="{FF2B5EF4-FFF2-40B4-BE49-F238E27FC236}">
                <a16:creationId xmlns:a16="http://schemas.microsoft.com/office/drawing/2014/main" id="{7D850FAA-129E-4A54-96C2-D543FB69144F}"/>
              </a:ext>
            </a:extLst>
          </p:cNvPr>
          <p:cNvSpPr/>
          <p:nvPr/>
        </p:nvSpPr>
        <p:spPr>
          <a:xfrm>
            <a:off x="385688" y="3330476"/>
            <a:ext cx="8224911" cy="2308324"/>
          </a:xfrm>
          <a:prstGeom prst="rect">
            <a:avLst/>
          </a:prstGeom>
        </p:spPr>
        <p:txBody>
          <a:bodyPr wrap="square">
            <a:spAutoFit/>
          </a:bodyPr>
          <a:lstStyle/>
          <a:p>
            <a:pPr algn="just"/>
            <a:r>
              <a:rPr lang="en-US" b="1" dirty="0">
                <a:solidFill>
                  <a:srgbClr val="000000"/>
                </a:solidFill>
                <a:latin typeface="Times New Roman" panose="02020603050405020304" pitchFamily="18" charset="0"/>
              </a:rPr>
              <a:t>Gender issues in using computers</a:t>
            </a:r>
          </a:p>
          <a:p>
            <a:pPr algn="just"/>
            <a:r>
              <a:rPr lang="en-US" dirty="0">
                <a:solidFill>
                  <a:srgbClr val="000000"/>
                </a:solidFill>
                <a:latin typeface="Times New Roman" panose="02020603050405020304" pitchFamily="18" charset="0"/>
              </a:rPr>
              <a:t>The low participation by women in both the information technology (IT) industry and in computer science courses in secondary and post secondary education is an important equity issue in science education. In addition to the increasingly intense need for more highly skilled people in the IT sector, women are missing out on many of today’s most attractive career opportunities. Equally importantly, the IT field is missing out on the broader range of perspectives and talents that would result from significantly increased participation by women.</a:t>
            </a:r>
            <a:endParaRPr lang="en-US" dirty="0"/>
          </a:p>
        </p:txBody>
      </p:sp>
    </p:spTree>
    <p:extLst>
      <p:ext uri="{BB962C8B-B14F-4D97-AF65-F5344CB8AC3E}">
        <p14:creationId xmlns:p14="http://schemas.microsoft.com/office/powerpoint/2010/main" val="631294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B54CB3-CA4B-4E2B-9E41-01097C521E59}"/>
              </a:ext>
            </a:extLst>
          </p:cNvPr>
          <p:cNvSpPr/>
          <p:nvPr/>
        </p:nvSpPr>
        <p:spPr>
          <a:xfrm>
            <a:off x="533400" y="381000"/>
            <a:ext cx="8305800" cy="3139321"/>
          </a:xfrm>
          <a:prstGeom prst="rect">
            <a:avLst/>
          </a:prstGeom>
        </p:spPr>
        <p:txBody>
          <a:bodyPr wrap="square">
            <a:spAutoFit/>
          </a:bodyPr>
          <a:lstStyle/>
          <a:p>
            <a:pPr algn="just"/>
            <a:r>
              <a:rPr lang="en-US" b="1" dirty="0" err="1">
                <a:solidFill>
                  <a:srgbClr val="333333"/>
                </a:solidFill>
                <a:latin typeface="OpenSansRegular"/>
              </a:rPr>
              <a:t>Diability</a:t>
            </a:r>
            <a:r>
              <a:rPr lang="en-US" b="1" dirty="0">
                <a:solidFill>
                  <a:srgbClr val="333333"/>
                </a:solidFill>
                <a:latin typeface="OpenSansRegular"/>
              </a:rPr>
              <a:t> issues in Computer</a:t>
            </a:r>
          </a:p>
          <a:p>
            <a:pPr algn="just"/>
            <a:r>
              <a:rPr lang="en-US" dirty="0">
                <a:solidFill>
                  <a:srgbClr val="333333"/>
                </a:solidFill>
                <a:latin typeface="OpenSansRegular"/>
              </a:rPr>
              <a:t>People with disabilities meet barriers of all types. However, technology is helping to lower many of these barriers. By using computing technology for tasks such as reading and writing documents, communicating with others, and searching for information on the Internet, students and employees with disabilities are capable of handling a wider range of activities independently. Still, people with disabilities face a variety of barriers to computer use. These barriers can be grouped into three functional categories: barriers to providing computer input, interpreting output, and reading supporting documentation. Hardware and software tools (known as adaptive or assistive technologies) have been developed to provide functional alternatives to these standard operations. </a:t>
            </a:r>
            <a:endParaRPr lang="en-US" dirty="0"/>
          </a:p>
        </p:txBody>
      </p:sp>
    </p:spTree>
    <p:extLst>
      <p:ext uri="{BB962C8B-B14F-4D97-AF65-F5344CB8AC3E}">
        <p14:creationId xmlns:p14="http://schemas.microsoft.com/office/powerpoint/2010/main" val="116426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54FFD2-C269-41D4-82FC-29047039C0DE}"/>
              </a:ext>
            </a:extLst>
          </p:cNvPr>
          <p:cNvSpPr/>
          <p:nvPr/>
        </p:nvSpPr>
        <p:spPr>
          <a:xfrm>
            <a:off x="609600" y="685800"/>
            <a:ext cx="3368871" cy="369332"/>
          </a:xfrm>
          <a:prstGeom prst="rect">
            <a:avLst/>
          </a:prstGeom>
        </p:spPr>
        <p:txBody>
          <a:bodyPr wrap="none">
            <a:spAutoFit/>
          </a:bodyPr>
          <a:lstStyle/>
          <a:p>
            <a:r>
              <a:rPr lang="en-US" b="1" dirty="0">
                <a:solidFill>
                  <a:srgbClr val="134370"/>
                </a:solidFill>
                <a:latin typeface="Merriweather"/>
              </a:rPr>
              <a:t>Identity Theft Protection Services</a:t>
            </a:r>
            <a:endParaRPr lang="en-US" b="1" i="0" dirty="0">
              <a:solidFill>
                <a:srgbClr val="134370"/>
              </a:solidFill>
              <a:effectLst/>
              <a:latin typeface="Merriweather"/>
            </a:endParaRPr>
          </a:p>
        </p:txBody>
      </p:sp>
      <p:sp>
        <p:nvSpPr>
          <p:cNvPr id="3" name="Rectangle 2">
            <a:extLst>
              <a:ext uri="{FF2B5EF4-FFF2-40B4-BE49-F238E27FC236}">
                <a16:creationId xmlns:a16="http://schemas.microsoft.com/office/drawing/2014/main" id="{A5700035-A3C6-4DF4-8811-42AAACC443B4}"/>
              </a:ext>
            </a:extLst>
          </p:cNvPr>
          <p:cNvSpPr/>
          <p:nvPr/>
        </p:nvSpPr>
        <p:spPr>
          <a:xfrm>
            <a:off x="624668" y="1143000"/>
            <a:ext cx="8138331" cy="2031325"/>
          </a:xfrm>
          <a:prstGeom prst="rect">
            <a:avLst/>
          </a:prstGeom>
        </p:spPr>
        <p:txBody>
          <a:bodyPr wrap="square">
            <a:spAutoFit/>
          </a:bodyPr>
          <a:lstStyle/>
          <a:p>
            <a:pPr algn="just"/>
            <a:r>
              <a:rPr lang="en-US" dirty="0">
                <a:latin typeface="Source Sans Pro" panose="020B0503030403020204" pitchFamily="34" charset="0"/>
              </a:rPr>
              <a:t>Many companies refer to their services as </a:t>
            </a:r>
            <a:r>
              <a:rPr lang="en-US" i="1" dirty="0">
                <a:latin typeface="Source Sans Pro" panose="020B0503030403020204" pitchFamily="34" charset="0"/>
              </a:rPr>
              <a:t>identity theft protection services</a:t>
            </a:r>
            <a:r>
              <a:rPr lang="en-US" dirty="0">
                <a:latin typeface="Source Sans Pro" panose="020B0503030403020204" pitchFamily="34" charset="0"/>
              </a:rPr>
              <a:t>. In fact, no service can protect you from having your personal information stolen. What these companies offer are monitoring and recovery services. </a:t>
            </a:r>
            <a:r>
              <a:rPr lang="en-US" i="1" dirty="0">
                <a:latin typeface="Source Sans Pro" panose="020B0503030403020204" pitchFamily="34" charset="0"/>
              </a:rPr>
              <a:t>Monitoring services</a:t>
            </a:r>
            <a:r>
              <a:rPr lang="en-US" dirty="0">
                <a:latin typeface="Source Sans Pro" panose="020B0503030403020204" pitchFamily="34" charset="0"/>
              </a:rPr>
              <a:t> watch for signs that an identity thief may be using your personal information</a:t>
            </a:r>
            <a:r>
              <a:rPr lang="en-US" i="1" dirty="0">
                <a:latin typeface="Source Sans Pro" panose="020B0503030403020204" pitchFamily="34" charset="0"/>
              </a:rPr>
              <a:t>. Recovery services</a:t>
            </a:r>
            <a:r>
              <a:rPr lang="en-US" dirty="0">
                <a:latin typeface="Source Sans Pro" panose="020B0503030403020204" pitchFamily="34" charset="0"/>
              </a:rPr>
              <a:t> help you deal with the effects of identity theft after it happens.</a:t>
            </a:r>
          </a:p>
          <a:p>
            <a:pPr algn="just"/>
            <a:r>
              <a:rPr lang="en-US" dirty="0">
                <a:latin typeface="Source Sans Pro" panose="020B0503030403020204" pitchFamily="34" charset="0"/>
              </a:rPr>
              <a:t>Monitoring and recovery services are often sold together, and may include options like regular access to your </a:t>
            </a:r>
            <a:r>
              <a:rPr lang="en-US" dirty="0">
                <a:latin typeface="Source Sans Pro" panose="020B0503030403020204" pitchFamily="34" charset="0"/>
                <a:hlinkClick r:id="rId2">
                  <a:extLst>
                    <a:ext uri="{A12FA001-AC4F-418D-AE19-62706E023703}">
                      <ahyp:hlinkClr xmlns:ahyp="http://schemas.microsoft.com/office/drawing/2018/hyperlinkcolor" val="tx"/>
                    </a:ext>
                  </a:extLst>
                </a:hlinkClick>
              </a:rPr>
              <a:t>credit reports</a:t>
            </a:r>
            <a:r>
              <a:rPr lang="en-US" dirty="0">
                <a:latin typeface="Source Sans Pro" panose="020B0503030403020204" pitchFamily="34" charset="0"/>
              </a:rPr>
              <a:t> or </a:t>
            </a:r>
            <a:r>
              <a:rPr lang="en-US" dirty="0">
                <a:latin typeface="Source Sans Pro" panose="020B0503030403020204" pitchFamily="34" charset="0"/>
                <a:hlinkClick r:id="rId3">
                  <a:extLst>
                    <a:ext uri="{A12FA001-AC4F-418D-AE19-62706E023703}">
                      <ahyp:hlinkClr xmlns:ahyp="http://schemas.microsoft.com/office/drawing/2018/hyperlinkcolor" val="tx"/>
                    </a:ext>
                  </a:extLst>
                </a:hlinkClick>
              </a:rPr>
              <a:t>credit scores</a:t>
            </a:r>
            <a:r>
              <a:rPr lang="en-US" dirty="0">
                <a:latin typeface="Source Sans Pro" panose="020B0503030403020204" pitchFamily="34" charset="0"/>
              </a:rPr>
              <a:t>.</a:t>
            </a:r>
            <a:endParaRPr lang="en-US" b="0" i="0" dirty="0">
              <a:effectLst/>
              <a:latin typeface="Source Sans Pro" panose="020B0503030403020204" pitchFamily="34" charset="0"/>
            </a:endParaRPr>
          </a:p>
        </p:txBody>
      </p:sp>
      <p:sp>
        <p:nvSpPr>
          <p:cNvPr id="4" name="Rectangle 3">
            <a:extLst>
              <a:ext uri="{FF2B5EF4-FFF2-40B4-BE49-F238E27FC236}">
                <a16:creationId xmlns:a16="http://schemas.microsoft.com/office/drawing/2014/main" id="{374A1747-D05B-4A91-AF87-C912E5D3E180}"/>
              </a:ext>
            </a:extLst>
          </p:cNvPr>
          <p:cNvSpPr/>
          <p:nvPr/>
        </p:nvSpPr>
        <p:spPr>
          <a:xfrm>
            <a:off x="624669" y="3188494"/>
            <a:ext cx="8138331" cy="1231106"/>
          </a:xfrm>
          <a:prstGeom prst="rect">
            <a:avLst/>
          </a:prstGeom>
        </p:spPr>
        <p:txBody>
          <a:bodyPr wrap="square">
            <a:spAutoFit/>
          </a:bodyPr>
          <a:lstStyle/>
          <a:p>
            <a:pPr algn="just"/>
            <a:r>
              <a:rPr lang="en-US" sz="2000" b="1" u="sng" dirty="0">
                <a:solidFill>
                  <a:srgbClr val="222222"/>
                </a:solidFill>
                <a:latin typeface="arial" panose="020B0604020202020204" pitchFamily="34" charset="0"/>
              </a:rPr>
              <a:t>Confidentiality</a:t>
            </a:r>
          </a:p>
          <a:p>
            <a:pPr algn="just"/>
            <a:r>
              <a:rPr lang="en-US" dirty="0">
                <a:solidFill>
                  <a:srgbClr val="4D5156"/>
                </a:solidFill>
                <a:latin typeface="arial" panose="020B0604020202020204" pitchFamily="34" charset="0"/>
              </a:rPr>
              <a:t>Confidentiality involves a set of rules or a promise usually executed through confidentiality agreements that limits access or places restrictions on certain types of information.</a:t>
            </a:r>
            <a:endParaRPr lang="en-US" b="0" i="0" dirty="0">
              <a:solidFill>
                <a:srgbClr val="4D5156"/>
              </a:solidFill>
              <a:effectLst/>
              <a:latin typeface="arial" panose="020B0604020202020204" pitchFamily="34" charset="0"/>
            </a:endParaRPr>
          </a:p>
        </p:txBody>
      </p:sp>
      <p:sp>
        <p:nvSpPr>
          <p:cNvPr id="5" name="Rectangle 4">
            <a:extLst>
              <a:ext uri="{FF2B5EF4-FFF2-40B4-BE49-F238E27FC236}">
                <a16:creationId xmlns:a16="http://schemas.microsoft.com/office/drawing/2014/main" id="{380A409F-FB6D-45F2-A981-0F11B475454D}"/>
              </a:ext>
            </a:extLst>
          </p:cNvPr>
          <p:cNvSpPr/>
          <p:nvPr/>
        </p:nvSpPr>
        <p:spPr>
          <a:xfrm>
            <a:off x="624668" y="4560838"/>
            <a:ext cx="8062132"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Social networking</a:t>
            </a:r>
            <a:r>
              <a:rPr lang="en-US" dirty="0">
                <a:solidFill>
                  <a:srgbClr val="222222"/>
                </a:solidFill>
                <a:latin typeface="arial" panose="020B0604020202020204" pitchFamily="34" charset="0"/>
              </a:rPr>
              <a:t> is the use of Internet-based </a:t>
            </a:r>
            <a:r>
              <a:rPr lang="en-US" b="1" dirty="0">
                <a:solidFill>
                  <a:srgbClr val="222222"/>
                </a:solidFill>
                <a:latin typeface="arial" panose="020B0604020202020204" pitchFamily="34" charset="0"/>
              </a:rPr>
              <a:t>social media</a:t>
            </a:r>
            <a:r>
              <a:rPr lang="en-US" dirty="0">
                <a:solidFill>
                  <a:srgbClr val="222222"/>
                </a:solidFill>
                <a:latin typeface="arial" panose="020B0604020202020204" pitchFamily="34" charset="0"/>
              </a:rPr>
              <a:t> sites to stay connected with friends, family, colleagues, customers, or clients. </a:t>
            </a:r>
            <a:r>
              <a:rPr lang="en-US" b="1" dirty="0">
                <a:solidFill>
                  <a:srgbClr val="222222"/>
                </a:solidFill>
                <a:latin typeface="arial" panose="020B0604020202020204" pitchFamily="34" charset="0"/>
              </a:rPr>
              <a:t>Social networking</a:t>
            </a:r>
            <a:r>
              <a:rPr lang="en-US" dirty="0">
                <a:solidFill>
                  <a:srgbClr val="222222"/>
                </a:solidFill>
                <a:latin typeface="arial" panose="020B0604020202020204" pitchFamily="34" charset="0"/>
              </a:rPr>
              <a:t> can have a </a:t>
            </a:r>
            <a:r>
              <a:rPr lang="en-US" b="1" dirty="0">
                <a:solidFill>
                  <a:srgbClr val="222222"/>
                </a:solidFill>
                <a:latin typeface="arial" panose="020B0604020202020204" pitchFamily="34" charset="0"/>
              </a:rPr>
              <a:t>social</a:t>
            </a:r>
            <a:r>
              <a:rPr lang="en-US" dirty="0">
                <a:solidFill>
                  <a:srgbClr val="222222"/>
                </a:solidFill>
                <a:latin typeface="arial" panose="020B0604020202020204" pitchFamily="34" charset="0"/>
              </a:rPr>
              <a:t> purpose, a business purpose, or both, through sites such as Facebook, Twitter, LinkedIn, and Instagram, among others.</a:t>
            </a:r>
            <a:endParaRPr lang="en-US" dirty="0"/>
          </a:p>
        </p:txBody>
      </p:sp>
    </p:spTree>
    <p:extLst>
      <p:ext uri="{BB962C8B-B14F-4D97-AF65-F5344CB8AC3E}">
        <p14:creationId xmlns:p14="http://schemas.microsoft.com/office/powerpoint/2010/main" val="61235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32829E-5D8D-4A48-8718-5BAE06863995}"/>
              </a:ext>
            </a:extLst>
          </p:cNvPr>
          <p:cNvSpPr/>
          <p:nvPr/>
        </p:nvSpPr>
        <p:spPr>
          <a:xfrm>
            <a:off x="457200" y="152400"/>
            <a:ext cx="8382000" cy="1754326"/>
          </a:xfrm>
          <a:prstGeom prst="rect">
            <a:avLst/>
          </a:prstGeom>
        </p:spPr>
        <p:txBody>
          <a:bodyPr wrap="square">
            <a:spAutoFit/>
          </a:bodyPr>
          <a:lstStyle/>
          <a:p>
            <a:pPr algn="just"/>
            <a:r>
              <a:rPr lang="en-US" b="1" u="sng" dirty="0">
                <a:solidFill>
                  <a:srgbClr val="222222"/>
                </a:solidFill>
                <a:latin typeface="Open Sans" panose="020B0606030504020204" pitchFamily="34" charset="0"/>
              </a:rPr>
              <a:t>Cyber bullying &amp; trolling</a:t>
            </a:r>
          </a:p>
          <a:p>
            <a:pPr algn="just"/>
            <a:r>
              <a:rPr lang="en-US" dirty="0">
                <a:solidFill>
                  <a:srgbClr val="222222"/>
                </a:solidFill>
                <a:latin typeface="Open Sans" panose="020B0606030504020204" pitchFamily="34" charset="0"/>
              </a:rPr>
              <a:t>Cyber bullying is when someone is targeting you online, doing or saying things that upset you, or trying to make you look bad to others. This could be by writing nasty things about you, either in a public way e.g. commenting on a YouTube video, @replying on Twitter/tweeting about you, writing Facebook posts about you/commenting on your posts, writing a blog about you, etc.</a:t>
            </a:r>
            <a:endParaRPr lang="en-US" b="0" i="0" dirty="0">
              <a:solidFill>
                <a:srgbClr val="222222"/>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9C84AABE-6C6B-405C-A9EF-17E58249BF80}"/>
              </a:ext>
            </a:extLst>
          </p:cNvPr>
          <p:cNvSpPr/>
          <p:nvPr/>
        </p:nvSpPr>
        <p:spPr>
          <a:xfrm>
            <a:off x="474785" y="2438450"/>
            <a:ext cx="8229600" cy="4278094"/>
          </a:xfrm>
          <a:prstGeom prst="rect">
            <a:avLst/>
          </a:prstGeom>
        </p:spPr>
        <p:txBody>
          <a:bodyPr wrap="square">
            <a:spAutoFit/>
          </a:bodyPr>
          <a:lstStyle/>
          <a:p>
            <a:pPr algn="just" fontAlgn="base"/>
            <a:r>
              <a:rPr lang="en-US" sz="2000" b="1" u="sng" dirty="0"/>
              <a:t>Appropriate usage of social networks</a:t>
            </a:r>
          </a:p>
          <a:p>
            <a:pPr algn="just" fontAlgn="base"/>
            <a:r>
              <a:rPr lang="en-US" dirty="0">
                <a:latin typeface="Roboto"/>
              </a:rPr>
              <a:t>The moment you get up, you turn on your mobile internet and scroll up the updates right from Facebook to Instagram. From liking your friends post on FB to following your </a:t>
            </a:r>
            <a:r>
              <a:rPr lang="en-US" dirty="0" err="1">
                <a:latin typeface="Roboto"/>
              </a:rPr>
              <a:t>favourite</a:t>
            </a:r>
            <a:r>
              <a:rPr lang="en-US" dirty="0">
                <a:latin typeface="Roboto"/>
              </a:rPr>
              <a:t> speaker, from smiling at a humorous post to getting anxious about a update that is viral on social circles – social media have a dense impact on our lives. </a:t>
            </a:r>
            <a:r>
              <a:rPr lang="en-US" dirty="0" err="1">
                <a:latin typeface="Roboto"/>
              </a:rPr>
              <a:t>Digitalisation</a:t>
            </a:r>
            <a:r>
              <a:rPr lang="en-US" dirty="0">
                <a:latin typeface="Roboto"/>
              </a:rPr>
              <a:t> is one major factor that has acted as a catalyst and has routed more and more people to get social virtually.</a:t>
            </a:r>
          </a:p>
          <a:p>
            <a:pPr algn="just" fontAlgn="base"/>
            <a:r>
              <a:rPr lang="en-US" dirty="0">
                <a:latin typeface="Roboto"/>
              </a:rPr>
              <a:t>No matter how you use social media, either for business or for personal use, today almost every person uses least one social network.</a:t>
            </a:r>
          </a:p>
          <a:p>
            <a:pPr algn="just" fontAlgn="base"/>
            <a:endParaRPr lang="en-US" dirty="0">
              <a:latin typeface="Roboto"/>
            </a:endParaRPr>
          </a:p>
          <a:p>
            <a:pPr algn="just" fontAlgn="base"/>
            <a:r>
              <a:rPr lang="en-US" dirty="0"/>
              <a:t>Once you are on social media, you are exposed to </a:t>
            </a:r>
            <a:r>
              <a:rPr lang="en-US" b="1" dirty="0"/>
              <a:t>a globe full of new people and opportunities</a:t>
            </a:r>
            <a:r>
              <a:rPr lang="en-US" dirty="0"/>
              <a:t>. Social media has repeatedly demonstrated its remarkable ability to connect with people and inspire action. However, for all the positives and strengths that these online communities offer, social networks do have their pitfalls and shortcomings.</a:t>
            </a:r>
            <a:endParaRPr lang="en-US" b="0" i="0" dirty="0">
              <a:effectLst/>
              <a:latin typeface="Roboto"/>
            </a:endParaRPr>
          </a:p>
        </p:txBody>
      </p:sp>
    </p:spTree>
    <p:extLst>
      <p:ext uri="{BB962C8B-B14F-4D97-AF65-F5344CB8AC3E}">
        <p14:creationId xmlns:p14="http://schemas.microsoft.com/office/powerpoint/2010/main" val="130023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74752C-088F-40D6-A8D5-081102D638F7}"/>
              </a:ext>
            </a:extLst>
          </p:cNvPr>
          <p:cNvSpPr/>
          <p:nvPr/>
        </p:nvSpPr>
        <p:spPr>
          <a:xfrm>
            <a:off x="304800" y="152400"/>
            <a:ext cx="8610600" cy="2031325"/>
          </a:xfrm>
          <a:prstGeom prst="rect">
            <a:avLst/>
          </a:prstGeom>
        </p:spPr>
        <p:txBody>
          <a:bodyPr wrap="square">
            <a:spAutoFit/>
          </a:bodyPr>
          <a:lstStyle/>
          <a:p>
            <a:pPr algn="just"/>
            <a:r>
              <a:rPr lang="en-US" b="1" dirty="0">
                <a:latin typeface="Arial" panose="020B0604020202020204" pitchFamily="34" charset="0"/>
                <a:hlinkClick r:id="rId2" tooltip="Rumor">
                  <a:extLst>
                    <a:ext uri="{A12FA001-AC4F-418D-AE19-62706E023703}">
                      <ahyp:hlinkClr xmlns:ahyp="http://schemas.microsoft.com/office/drawing/2018/hyperlinkcolor" val="tx"/>
                    </a:ext>
                  </a:extLst>
                </a:hlinkClick>
              </a:rPr>
              <a:t>Spread of rumors</a:t>
            </a:r>
          </a:p>
          <a:p>
            <a:pPr algn="just"/>
            <a:r>
              <a:rPr lang="en-US" dirty="0">
                <a:latin typeface="Arial" panose="020B0604020202020204" pitchFamily="34" charset="0"/>
                <a:hlinkClick r:id="rId2" tooltip="Rumor">
                  <a:extLst>
                    <a:ext uri="{A12FA001-AC4F-418D-AE19-62706E023703}">
                      <ahyp:hlinkClr xmlns:ahyp="http://schemas.microsoft.com/office/drawing/2018/hyperlinkcolor" val="tx"/>
                    </a:ext>
                  </a:extLst>
                </a:hlinkClick>
              </a:rPr>
              <a:t>Rumor</a:t>
            </a:r>
            <a:r>
              <a:rPr lang="en-US" dirty="0">
                <a:latin typeface="Arial" panose="020B0604020202020204" pitchFamily="34" charset="0"/>
              </a:rPr>
              <a:t> is an important form of social </a:t>
            </a:r>
            <a:r>
              <a:rPr lang="en-US" dirty="0">
                <a:latin typeface="Arial" panose="020B0604020202020204" pitchFamily="34" charset="0"/>
                <a:hlinkClick r:id="rId3" tooltip="Communication">
                  <a:extLst>
                    <a:ext uri="{A12FA001-AC4F-418D-AE19-62706E023703}">
                      <ahyp:hlinkClr xmlns:ahyp="http://schemas.microsoft.com/office/drawing/2018/hyperlinkcolor" val="tx"/>
                    </a:ext>
                  </a:extLst>
                </a:hlinkClick>
              </a:rPr>
              <a:t>communications</a:t>
            </a:r>
            <a:r>
              <a:rPr lang="en-US" dirty="0">
                <a:latin typeface="Arial" panose="020B0604020202020204" pitchFamily="34" charset="0"/>
              </a:rPr>
              <a:t>, and spread of rumors plays a significant role in a variety of human affairs. </a:t>
            </a:r>
          </a:p>
          <a:p>
            <a:pPr algn="just"/>
            <a:r>
              <a:rPr lang="en-US" dirty="0"/>
              <a:t>Some people </a:t>
            </a:r>
            <a:r>
              <a:rPr lang="en-US" b="1" dirty="0"/>
              <a:t>spread rumors</a:t>
            </a:r>
            <a:r>
              <a:rPr lang="en-US" dirty="0"/>
              <a:t> as a way to intimidate others and gain status or popularity. But </a:t>
            </a:r>
            <a:r>
              <a:rPr lang="en-US" b="1" dirty="0"/>
              <a:t>spreading rumors</a:t>
            </a:r>
            <a:r>
              <a:rPr lang="en-US" dirty="0"/>
              <a:t> as a way to turn people against someone is a form of bullying — and it can have serious consequences for the person doing it. </a:t>
            </a:r>
            <a:r>
              <a:rPr lang="en-US" b="1" dirty="0"/>
              <a:t>Spreading</a:t>
            </a:r>
            <a:r>
              <a:rPr lang="en-US" dirty="0"/>
              <a:t> unkind gossip in person or online is not a decent or mature way to act.</a:t>
            </a:r>
          </a:p>
        </p:txBody>
      </p:sp>
      <p:sp>
        <p:nvSpPr>
          <p:cNvPr id="3" name="Rectangle 2">
            <a:extLst>
              <a:ext uri="{FF2B5EF4-FFF2-40B4-BE49-F238E27FC236}">
                <a16:creationId xmlns:a16="http://schemas.microsoft.com/office/drawing/2014/main" id="{D473EB55-EB74-4E3F-A0B8-636F71EA1683}"/>
              </a:ext>
            </a:extLst>
          </p:cNvPr>
          <p:cNvSpPr/>
          <p:nvPr/>
        </p:nvSpPr>
        <p:spPr>
          <a:xfrm>
            <a:off x="304800" y="2183725"/>
            <a:ext cx="8534400" cy="1877437"/>
          </a:xfrm>
          <a:prstGeom prst="rect">
            <a:avLst/>
          </a:prstGeom>
        </p:spPr>
        <p:txBody>
          <a:bodyPr wrap="square">
            <a:spAutoFit/>
          </a:bodyPr>
          <a:lstStyle/>
          <a:p>
            <a:pPr algn="just"/>
            <a:r>
              <a:rPr lang="en-US" sz="2000" b="1" dirty="0">
                <a:latin typeface="-apple-system"/>
                <a:hlinkClick r:id="rId4">
                  <a:extLst>
                    <a:ext uri="{A12FA001-AC4F-418D-AE19-62706E023703}">
                      <ahyp:hlinkClr xmlns:ahyp="http://schemas.microsoft.com/office/drawing/2018/hyperlinkcolor" val="tx"/>
                    </a:ext>
                  </a:extLst>
                </a:hlinkClick>
              </a:rPr>
              <a:t>Common social networking sites</a:t>
            </a:r>
          </a:p>
          <a:p>
            <a:pPr algn="just"/>
            <a:r>
              <a:rPr lang="en-US" sz="2400" b="1" dirty="0">
                <a:latin typeface="-apple-system"/>
                <a:hlinkClick r:id="rId4">
                  <a:extLst>
                    <a:ext uri="{A12FA001-AC4F-418D-AE19-62706E023703}">
                      <ahyp:hlinkClr xmlns:ahyp="http://schemas.microsoft.com/office/drawing/2018/hyperlinkcolor" val="tx"/>
                    </a:ext>
                  </a:extLst>
                </a:hlinkClick>
              </a:rPr>
              <a:t>Facebook</a:t>
            </a:r>
            <a:r>
              <a:rPr lang="en-US" sz="2400" b="1" dirty="0">
                <a:latin typeface="-apple-system"/>
              </a:rPr>
              <a:t> </a:t>
            </a:r>
            <a:r>
              <a:rPr lang="en-US" dirty="0">
                <a:latin typeface="-apple-system"/>
              </a:rPr>
              <a:t>is the biggest social media site around, with more than two billion people using it every month. That’s almost a third of the world’s population! There are </a:t>
            </a:r>
            <a:r>
              <a:rPr lang="en-US" dirty="0">
                <a:latin typeface="-apple-system"/>
                <a:hlinkClick r:id="rId5">
                  <a:extLst>
                    <a:ext uri="{A12FA001-AC4F-418D-AE19-62706E023703}">
                      <ahyp:hlinkClr xmlns:ahyp="http://schemas.microsoft.com/office/drawing/2018/hyperlinkcolor" val="tx"/>
                    </a:ext>
                  </a:extLst>
                </a:hlinkClick>
              </a:rPr>
              <a:t>more than 65 million businesses using Facebook Pages</a:t>
            </a:r>
            <a:r>
              <a:rPr lang="en-US" dirty="0">
                <a:latin typeface="-apple-system"/>
              </a:rPr>
              <a:t> and </a:t>
            </a:r>
            <a:r>
              <a:rPr lang="en-US" dirty="0">
                <a:latin typeface="-apple-system"/>
                <a:hlinkClick r:id="rId6">
                  <a:extLst>
                    <a:ext uri="{A12FA001-AC4F-418D-AE19-62706E023703}">
                      <ahyp:hlinkClr xmlns:ahyp="http://schemas.microsoft.com/office/drawing/2018/hyperlinkcolor" val="tx"/>
                    </a:ext>
                  </a:extLst>
                </a:hlinkClick>
              </a:rPr>
              <a:t>more than six million advertisers</a:t>
            </a:r>
            <a:r>
              <a:rPr lang="en-US" dirty="0">
                <a:latin typeface="-apple-system"/>
              </a:rPr>
              <a:t> actively promoting their business on Facebook, which makes it a pretty safe bet if you want to have a presence on social media.</a:t>
            </a:r>
            <a:endParaRPr lang="en-US" dirty="0"/>
          </a:p>
        </p:txBody>
      </p:sp>
      <p:sp>
        <p:nvSpPr>
          <p:cNvPr id="4" name="Rectangle 3">
            <a:extLst>
              <a:ext uri="{FF2B5EF4-FFF2-40B4-BE49-F238E27FC236}">
                <a16:creationId xmlns:a16="http://schemas.microsoft.com/office/drawing/2014/main" id="{D219883E-350A-4379-87AB-CE6F41836C0A}"/>
              </a:ext>
            </a:extLst>
          </p:cNvPr>
          <p:cNvSpPr/>
          <p:nvPr/>
        </p:nvSpPr>
        <p:spPr>
          <a:xfrm>
            <a:off x="304800" y="3964140"/>
            <a:ext cx="8534400" cy="2677656"/>
          </a:xfrm>
          <a:prstGeom prst="rect">
            <a:avLst/>
          </a:prstGeom>
        </p:spPr>
        <p:txBody>
          <a:bodyPr wrap="square">
            <a:spAutoFit/>
          </a:bodyPr>
          <a:lstStyle/>
          <a:p>
            <a:pPr algn="just"/>
            <a:r>
              <a:rPr lang="en-US" sz="2400" b="1" dirty="0">
                <a:latin typeface="-apple-system"/>
                <a:hlinkClick r:id="rId7">
                  <a:extLst>
                    <a:ext uri="{A12FA001-AC4F-418D-AE19-62706E023703}">
                      <ahyp:hlinkClr xmlns:ahyp="http://schemas.microsoft.com/office/drawing/2018/hyperlinkcolor" val="tx"/>
                    </a:ext>
                  </a:extLst>
                </a:hlinkClick>
              </a:rPr>
              <a:t>Twitter</a:t>
            </a:r>
            <a:r>
              <a:rPr lang="en-US" dirty="0">
                <a:latin typeface="-apple-system"/>
              </a:rPr>
              <a:t> is a social media site for news, entertainment, sports, politics, and more. What makes Twitter different from most other social media sites is that it has a strong emphasis on real-time information — things that are happening right now. For example, </a:t>
            </a:r>
            <a:r>
              <a:rPr lang="en-US" dirty="0">
                <a:latin typeface="-apple-system"/>
                <a:hlinkClick r:id="rId8">
                  <a:extLst>
                    <a:ext uri="{A12FA001-AC4F-418D-AE19-62706E023703}">
                      <ahyp:hlinkClr xmlns:ahyp="http://schemas.microsoft.com/office/drawing/2018/hyperlinkcolor" val="tx"/>
                    </a:ext>
                  </a:extLst>
                </a:hlinkClick>
              </a:rPr>
              <a:t>one of the defining moments in the Twitter history</a:t>
            </a:r>
            <a:r>
              <a:rPr lang="en-US" dirty="0">
                <a:latin typeface="-apple-system"/>
              </a:rPr>
              <a:t> is when Janis </a:t>
            </a:r>
            <a:r>
              <a:rPr lang="en-US" dirty="0" err="1">
                <a:latin typeface="-apple-system"/>
              </a:rPr>
              <a:t>Krums</a:t>
            </a:r>
            <a:r>
              <a:rPr lang="en-US" dirty="0">
                <a:latin typeface="-apple-system"/>
              </a:rPr>
              <a:t> tweeted the image of a plane that landed in the Hudson River when he was on the ferry to pick the passengers up.</a:t>
            </a:r>
          </a:p>
          <a:p>
            <a:pPr algn="just"/>
            <a:r>
              <a:rPr lang="en-US" dirty="0">
                <a:latin typeface="-apple-system"/>
              </a:rPr>
              <a:t>Another unique characteristic of Twitter is that it only allows 280 characters in a tweet (140 for Japanese, Korean, and Chinese), unlike most social media sites that have a much higher limit.</a:t>
            </a:r>
            <a:endParaRPr lang="en-US" b="0" i="0" dirty="0">
              <a:effectLst/>
              <a:latin typeface="-apple-system"/>
            </a:endParaRPr>
          </a:p>
        </p:txBody>
      </p:sp>
    </p:spTree>
    <p:extLst>
      <p:ext uri="{BB962C8B-B14F-4D97-AF65-F5344CB8AC3E}">
        <p14:creationId xmlns:p14="http://schemas.microsoft.com/office/powerpoint/2010/main" val="189452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0A2B96-EE62-49AD-BB97-33C1EF4BCFA3}"/>
              </a:ext>
            </a:extLst>
          </p:cNvPr>
          <p:cNvSpPr/>
          <p:nvPr/>
        </p:nvSpPr>
        <p:spPr>
          <a:xfrm>
            <a:off x="419100" y="381000"/>
            <a:ext cx="8305800" cy="1508105"/>
          </a:xfrm>
          <a:prstGeom prst="rect">
            <a:avLst/>
          </a:prstGeom>
        </p:spPr>
        <p:txBody>
          <a:bodyPr wrap="square">
            <a:spAutoFit/>
          </a:bodyPr>
          <a:lstStyle/>
          <a:p>
            <a:pPr algn="just"/>
            <a:r>
              <a:rPr lang="en-US" sz="2000" b="1" dirty="0">
                <a:latin typeface="-apple-system"/>
                <a:hlinkClick r:id="rId2">
                  <a:extLst>
                    <a:ext uri="{A12FA001-AC4F-418D-AE19-62706E023703}">
                      <ahyp:hlinkClr xmlns:ahyp="http://schemas.microsoft.com/office/drawing/2018/hyperlinkcolor" val="tx"/>
                    </a:ext>
                  </a:extLst>
                </a:hlinkClick>
              </a:rPr>
              <a:t>LinkedIn</a:t>
            </a:r>
            <a:r>
              <a:rPr lang="en-US" dirty="0">
                <a:latin typeface="-apple-system"/>
              </a:rPr>
              <a:t> is now more than just a resume and job search site. It has </a:t>
            </a:r>
            <a:r>
              <a:rPr lang="en-US" dirty="0">
                <a:latin typeface="-apple-system"/>
                <a:hlinkClick r:id="rId3">
                  <a:extLst>
                    <a:ext uri="{A12FA001-AC4F-418D-AE19-62706E023703}">
                      <ahyp:hlinkClr xmlns:ahyp="http://schemas.microsoft.com/office/drawing/2018/hyperlinkcolor" val="tx"/>
                    </a:ext>
                  </a:extLst>
                </a:hlinkClick>
              </a:rPr>
              <a:t>evolved into a professional social media site</a:t>
            </a:r>
            <a:r>
              <a:rPr lang="en-US" dirty="0">
                <a:latin typeface="-apple-system"/>
              </a:rPr>
              <a:t> where industry experts share content, network with one another, and build their personal brand. It has also become a place for businesses to establish their thought leadership and authority in their industry and attract talent to their company.</a:t>
            </a:r>
            <a:endParaRPr lang="en-US" dirty="0"/>
          </a:p>
        </p:txBody>
      </p:sp>
      <p:sp>
        <p:nvSpPr>
          <p:cNvPr id="5" name="Rectangle 4">
            <a:extLst>
              <a:ext uri="{FF2B5EF4-FFF2-40B4-BE49-F238E27FC236}">
                <a16:creationId xmlns:a16="http://schemas.microsoft.com/office/drawing/2014/main" id="{ED4754F9-7F25-4D1C-BA44-6325373E2354}"/>
              </a:ext>
            </a:extLst>
          </p:cNvPr>
          <p:cNvSpPr/>
          <p:nvPr/>
        </p:nvSpPr>
        <p:spPr>
          <a:xfrm>
            <a:off x="419100" y="1889105"/>
            <a:ext cx="8115300" cy="1015663"/>
          </a:xfrm>
          <a:prstGeom prst="rect">
            <a:avLst/>
          </a:prstGeom>
        </p:spPr>
        <p:txBody>
          <a:bodyPr wrap="square">
            <a:spAutoFit/>
          </a:bodyPr>
          <a:lstStyle/>
          <a:p>
            <a:pPr algn="just"/>
            <a:r>
              <a:rPr lang="en-US" sz="2400" b="1" dirty="0">
                <a:latin typeface="-apple-system"/>
                <a:hlinkClick r:id="rId4">
                  <a:extLst>
                    <a:ext uri="{A12FA001-AC4F-418D-AE19-62706E023703}">
                      <ahyp:hlinkClr xmlns:ahyp="http://schemas.microsoft.com/office/drawing/2018/hyperlinkcolor" val="tx"/>
                    </a:ext>
                  </a:extLst>
                </a:hlinkClick>
              </a:rPr>
              <a:t>Instagram</a:t>
            </a:r>
            <a:r>
              <a:rPr lang="en-US" dirty="0">
                <a:latin typeface="-apple-system"/>
              </a:rPr>
              <a:t> is a photo and video sharing social media app. It allows you to share a wide range of content such as photos, videos, Stories, and live videos. It has also recently launched </a:t>
            </a:r>
            <a:r>
              <a:rPr lang="en-US" dirty="0">
                <a:latin typeface="-apple-system"/>
                <a:hlinkClick r:id="rId5">
                  <a:extLst>
                    <a:ext uri="{A12FA001-AC4F-418D-AE19-62706E023703}">
                      <ahyp:hlinkClr xmlns:ahyp="http://schemas.microsoft.com/office/drawing/2018/hyperlinkcolor" val="tx"/>
                    </a:ext>
                  </a:extLst>
                </a:hlinkClick>
              </a:rPr>
              <a:t>IGTV</a:t>
            </a:r>
            <a:r>
              <a:rPr lang="en-US" dirty="0">
                <a:latin typeface="-apple-system"/>
              </a:rPr>
              <a:t> for longer-form videos.</a:t>
            </a:r>
            <a:endParaRPr lang="en-US" dirty="0"/>
          </a:p>
        </p:txBody>
      </p:sp>
      <p:sp>
        <p:nvSpPr>
          <p:cNvPr id="6" name="Rectangle 5">
            <a:extLst>
              <a:ext uri="{FF2B5EF4-FFF2-40B4-BE49-F238E27FC236}">
                <a16:creationId xmlns:a16="http://schemas.microsoft.com/office/drawing/2014/main" id="{DB29F216-3484-4F9B-B3A4-046E95C4759E}"/>
              </a:ext>
            </a:extLst>
          </p:cNvPr>
          <p:cNvSpPr/>
          <p:nvPr/>
        </p:nvSpPr>
        <p:spPr>
          <a:xfrm>
            <a:off x="456614" y="2904768"/>
            <a:ext cx="8077786" cy="1508105"/>
          </a:xfrm>
          <a:prstGeom prst="rect">
            <a:avLst/>
          </a:prstGeom>
        </p:spPr>
        <p:txBody>
          <a:bodyPr wrap="square">
            <a:spAutoFit/>
          </a:bodyPr>
          <a:lstStyle/>
          <a:p>
            <a:pPr algn="just"/>
            <a:r>
              <a:rPr lang="en-US" sz="2000" b="1" dirty="0">
                <a:latin typeface="-apple-system"/>
                <a:hlinkClick r:id="rId6">
                  <a:extLst>
                    <a:ext uri="{A12FA001-AC4F-418D-AE19-62706E023703}">
                      <ahyp:hlinkClr xmlns:ahyp="http://schemas.microsoft.com/office/drawing/2018/hyperlinkcolor" val="tx"/>
                    </a:ext>
                  </a:extLst>
                </a:hlinkClick>
              </a:rPr>
              <a:t>Messenger</a:t>
            </a:r>
            <a:r>
              <a:rPr lang="en-US" dirty="0">
                <a:solidFill>
                  <a:srgbClr val="231F20"/>
                </a:solidFill>
                <a:latin typeface="-apple-system"/>
              </a:rPr>
              <a:t> used to be a messaging feature within Facebook, and since 2011, Facebook has made Messenger into a standalone app by itself and greatly expanded on its features. Businesses can now advertise, create chatbots, send newsletters, and more on Messenger. These features have given businesses a myriad of new ways to engage and connect with their customers.</a:t>
            </a:r>
            <a:endParaRPr lang="en-US" dirty="0"/>
          </a:p>
        </p:txBody>
      </p:sp>
      <p:sp>
        <p:nvSpPr>
          <p:cNvPr id="7" name="Rectangle 6">
            <a:extLst>
              <a:ext uri="{FF2B5EF4-FFF2-40B4-BE49-F238E27FC236}">
                <a16:creationId xmlns:a16="http://schemas.microsoft.com/office/drawing/2014/main" id="{542BC18F-CAF8-4865-9A2E-AC7071EB03FA}"/>
              </a:ext>
            </a:extLst>
          </p:cNvPr>
          <p:cNvSpPr/>
          <p:nvPr/>
        </p:nvSpPr>
        <p:spPr>
          <a:xfrm>
            <a:off x="457200" y="4684693"/>
            <a:ext cx="8077200" cy="954107"/>
          </a:xfrm>
          <a:prstGeom prst="rect">
            <a:avLst/>
          </a:prstGeom>
        </p:spPr>
        <p:txBody>
          <a:bodyPr wrap="square">
            <a:spAutoFit/>
          </a:bodyPr>
          <a:lstStyle/>
          <a:p>
            <a:pPr algn="just"/>
            <a:r>
              <a:rPr lang="en-US" sz="2000" b="1" dirty="0">
                <a:latin typeface="-apple-system"/>
                <a:hlinkClick r:id="rId7">
                  <a:extLst>
                    <a:ext uri="{A12FA001-AC4F-418D-AE19-62706E023703}">
                      <ahyp:hlinkClr xmlns:ahyp="http://schemas.microsoft.com/office/drawing/2018/hyperlinkcolor" val="tx"/>
                    </a:ext>
                  </a:extLst>
                </a:hlinkClick>
              </a:rPr>
              <a:t>YouTube</a:t>
            </a:r>
            <a:r>
              <a:rPr lang="en-US" dirty="0">
                <a:latin typeface="-apple-system"/>
              </a:rPr>
              <a:t> is a video-sharing platform where </a:t>
            </a:r>
            <a:r>
              <a:rPr lang="en-US" dirty="0">
                <a:latin typeface="-apple-system"/>
                <a:hlinkClick r:id="rId8">
                  <a:extLst>
                    <a:ext uri="{A12FA001-AC4F-418D-AE19-62706E023703}">
                      <ahyp:hlinkClr xmlns:ahyp="http://schemas.microsoft.com/office/drawing/2018/hyperlinkcolor" val="tx"/>
                    </a:ext>
                  </a:extLst>
                </a:hlinkClick>
              </a:rPr>
              <a:t>users watch a billion hour of videos every day</a:t>
            </a:r>
            <a:r>
              <a:rPr lang="en-US" dirty="0">
                <a:latin typeface="-apple-system"/>
              </a:rPr>
              <a:t>. To get started, you can </a:t>
            </a:r>
            <a:r>
              <a:rPr lang="en-US" dirty="0">
                <a:latin typeface="-apple-system"/>
                <a:hlinkClick r:id="rId9">
                  <a:extLst>
                    <a:ext uri="{A12FA001-AC4F-418D-AE19-62706E023703}">
                      <ahyp:hlinkClr xmlns:ahyp="http://schemas.microsoft.com/office/drawing/2018/hyperlinkcolor" val="tx"/>
                    </a:ext>
                  </a:extLst>
                </a:hlinkClick>
              </a:rPr>
              <a:t>create a YouTube channel</a:t>
            </a:r>
            <a:r>
              <a:rPr lang="en-US" dirty="0">
                <a:latin typeface="-apple-system"/>
              </a:rPr>
              <a:t> for your brand where you can upload videos for your subscribers to view, like, comment, and share.</a:t>
            </a:r>
            <a:endParaRPr lang="en-US" dirty="0"/>
          </a:p>
        </p:txBody>
      </p:sp>
    </p:spTree>
    <p:extLst>
      <p:ext uri="{BB962C8B-B14F-4D97-AF65-F5344CB8AC3E}">
        <p14:creationId xmlns:p14="http://schemas.microsoft.com/office/powerpoint/2010/main" val="301390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C884B2-5E02-40EF-88BA-EB38A88EEEBB}"/>
              </a:ext>
            </a:extLst>
          </p:cNvPr>
          <p:cNvSpPr/>
          <p:nvPr/>
        </p:nvSpPr>
        <p:spPr>
          <a:xfrm>
            <a:off x="457200" y="381000"/>
            <a:ext cx="8458200" cy="2031325"/>
          </a:xfrm>
          <a:prstGeom prst="rect">
            <a:avLst/>
          </a:prstGeom>
        </p:spPr>
        <p:txBody>
          <a:bodyPr wrap="square">
            <a:spAutoFit/>
          </a:bodyPr>
          <a:lstStyle/>
          <a:p>
            <a:pPr algn="just"/>
            <a:r>
              <a:rPr lang="en-US" b="1" dirty="0">
                <a:solidFill>
                  <a:srgbClr val="231F20"/>
                </a:solidFill>
                <a:latin typeface="Poppins"/>
              </a:rPr>
              <a:t>Rules for usage all social networks</a:t>
            </a:r>
          </a:p>
          <a:p>
            <a:pPr algn="just">
              <a:buFont typeface="+mj-lt"/>
              <a:buAutoNum type="arabicPeriod"/>
            </a:pPr>
            <a:r>
              <a:rPr lang="en-US" dirty="0">
                <a:solidFill>
                  <a:srgbClr val="231F20"/>
                </a:solidFill>
                <a:latin typeface="-apple-system"/>
              </a:rPr>
              <a:t>Share several times a day, but space out your posts every few hours.</a:t>
            </a:r>
          </a:p>
          <a:p>
            <a:pPr algn="just">
              <a:buFont typeface="+mj-lt"/>
              <a:buAutoNum type="arabicPeriod"/>
            </a:pPr>
            <a:r>
              <a:rPr lang="en-US" dirty="0">
                <a:solidFill>
                  <a:srgbClr val="231F20"/>
                </a:solidFill>
                <a:latin typeface="-apple-system"/>
              </a:rPr>
              <a:t>Respond to all comments as quickly as you can.</a:t>
            </a:r>
          </a:p>
          <a:p>
            <a:pPr algn="just">
              <a:buFont typeface="+mj-lt"/>
              <a:buAutoNum type="arabicPeriod"/>
            </a:pPr>
            <a:r>
              <a:rPr lang="en-US" dirty="0">
                <a:solidFill>
                  <a:srgbClr val="231F20"/>
                </a:solidFill>
                <a:latin typeface="-apple-system"/>
              </a:rPr>
              <a:t>Know the art of the hashtag. 1 hashtag is fine. 10 hashtags are not.</a:t>
            </a:r>
          </a:p>
          <a:p>
            <a:pPr algn="just">
              <a:buFont typeface="+mj-lt"/>
              <a:buAutoNum type="arabicPeriod"/>
            </a:pPr>
            <a:r>
              <a:rPr lang="en-US" dirty="0">
                <a:solidFill>
                  <a:srgbClr val="231F20"/>
                </a:solidFill>
                <a:latin typeface="-apple-system"/>
              </a:rPr>
              <a:t>Always keep the 80/20 rule! Entertain and inform your audience first, sell to them second.</a:t>
            </a:r>
          </a:p>
          <a:p>
            <a:pPr algn="just">
              <a:buFont typeface="+mj-lt"/>
              <a:buAutoNum type="arabicPeriod"/>
            </a:pPr>
            <a:r>
              <a:rPr lang="en-US" dirty="0">
                <a:solidFill>
                  <a:srgbClr val="231F20"/>
                </a:solidFill>
                <a:latin typeface="-apple-system"/>
              </a:rPr>
              <a:t>Use first person plural when talking about your company brand (We, Us).</a:t>
            </a:r>
            <a:endParaRPr lang="en-US" b="0" i="0" dirty="0">
              <a:solidFill>
                <a:srgbClr val="231F20"/>
              </a:solidFill>
              <a:effectLst/>
              <a:latin typeface="-apple-system"/>
            </a:endParaRPr>
          </a:p>
        </p:txBody>
      </p:sp>
      <p:sp>
        <p:nvSpPr>
          <p:cNvPr id="3" name="Rectangle 2">
            <a:extLst>
              <a:ext uri="{FF2B5EF4-FFF2-40B4-BE49-F238E27FC236}">
                <a16:creationId xmlns:a16="http://schemas.microsoft.com/office/drawing/2014/main" id="{80FFE619-3F55-433A-967E-395C324164E8}"/>
              </a:ext>
            </a:extLst>
          </p:cNvPr>
          <p:cNvSpPr/>
          <p:nvPr/>
        </p:nvSpPr>
        <p:spPr>
          <a:xfrm>
            <a:off x="459544" y="2549991"/>
            <a:ext cx="8455855" cy="1754326"/>
          </a:xfrm>
          <a:prstGeom prst="rect">
            <a:avLst/>
          </a:prstGeom>
        </p:spPr>
        <p:txBody>
          <a:bodyPr wrap="square">
            <a:spAutoFit/>
          </a:bodyPr>
          <a:lstStyle/>
          <a:p>
            <a:r>
              <a:rPr lang="en-US" b="1" dirty="0">
                <a:solidFill>
                  <a:srgbClr val="231F20"/>
                </a:solidFill>
                <a:latin typeface="Poppins"/>
              </a:rPr>
              <a:t>For Facebook</a:t>
            </a:r>
          </a:p>
          <a:p>
            <a:pPr>
              <a:buFont typeface="+mj-lt"/>
              <a:buAutoNum type="arabicPeriod"/>
            </a:pPr>
            <a:r>
              <a:rPr lang="en-US" dirty="0">
                <a:solidFill>
                  <a:srgbClr val="231F20"/>
                </a:solidFill>
                <a:latin typeface="-apple-system"/>
              </a:rPr>
              <a:t>Don’t Like your own post.</a:t>
            </a:r>
          </a:p>
          <a:p>
            <a:pPr>
              <a:buFont typeface="+mj-lt"/>
              <a:buAutoNum type="arabicPeriod"/>
            </a:pPr>
            <a:r>
              <a:rPr lang="en-US" dirty="0">
                <a:solidFill>
                  <a:srgbClr val="231F20"/>
                </a:solidFill>
                <a:latin typeface="-apple-system"/>
              </a:rPr>
              <a:t>Don’t tag people or pages that aren’t relevant to your post.</a:t>
            </a:r>
          </a:p>
          <a:p>
            <a:pPr>
              <a:buFont typeface="+mj-lt"/>
              <a:buAutoNum type="arabicPeriod"/>
            </a:pPr>
            <a:r>
              <a:rPr lang="en-US" dirty="0">
                <a:solidFill>
                  <a:srgbClr val="231F20"/>
                </a:solidFill>
                <a:latin typeface="-apple-system"/>
              </a:rPr>
              <a:t>Don’t ask for Likes, Comments, or Shares.</a:t>
            </a:r>
          </a:p>
          <a:p>
            <a:pPr>
              <a:buFont typeface="+mj-lt"/>
              <a:buAutoNum type="arabicPeriod"/>
            </a:pPr>
            <a:r>
              <a:rPr lang="en-US" dirty="0">
                <a:solidFill>
                  <a:srgbClr val="231F20"/>
                </a:solidFill>
                <a:latin typeface="-apple-system"/>
              </a:rPr>
              <a:t>Don’t post or tag photos of fans, customers, or employees without permission</a:t>
            </a:r>
          </a:p>
          <a:p>
            <a:endParaRPr lang="en-US" dirty="0">
              <a:solidFill>
                <a:srgbClr val="231F20"/>
              </a:solidFill>
              <a:latin typeface="-apple-system"/>
            </a:endParaRPr>
          </a:p>
        </p:txBody>
      </p:sp>
      <p:sp>
        <p:nvSpPr>
          <p:cNvPr id="4" name="Rectangle 3">
            <a:extLst>
              <a:ext uri="{FF2B5EF4-FFF2-40B4-BE49-F238E27FC236}">
                <a16:creationId xmlns:a16="http://schemas.microsoft.com/office/drawing/2014/main" id="{7622E637-80D3-4F50-AC49-AC5241B45DEE}"/>
              </a:ext>
            </a:extLst>
          </p:cNvPr>
          <p:cNvSpPr/>
          <p:nvPr/>
        </p:nvSpPr>
        <p:spPr>
          <a:xfrm>
            <a:off x="457200" y="5380672"/>
            <a:ext cx="8991600" cy="1477328"/>
          </a:xfrm>
          <a:prstGeom prst="rect">
            <a:avLst/>
          </a:prstGeom>
        </p:spPr>
        <p:txBody>
          <a:bodyPr wrap="square">
            <a:spAutoFit/>
          </a:bodyPr>
          <a:lstStyle/>
          <a:p>
            <a:r>
              <a:rPr lang="en-US" b="1" dirty="0">
                <a:solidFill>
                  <a:srgbClr val="231F20"/>
                </a:solidFill>
                <a:latin typeface="Poppins"/>
              </a:rPr>
              <a:t>LinkedIn</a:t>
            </a:r>
          </a:p>
          <a:p>
            <a:pPr>
              <a:buFont typeface="+mj-lt"/>
              <a:buAutoNum type="arabicPeriod"/>
            </a:pPr>
            <a:r>
              <a:rPr lang="en-US" dirty="0">
                <a:solidFill>
                  <a:srgbClr val="231F20"/>
                </a:solidFill>
                <a:latin typeface="-apple-system"/>
              </a:rPr>
              <a:t>Personalize your connection requests. Tell them WHY you’re connecting.</a:t>
            </a:r>
          </a:p>
          <a:p>
            <a:pPr>
              <a:buFont typeface="+mj-lt"/>
              <a:buAutoNum type="arabicPeriod"/>
            </a:pPr>
            <a:r>
              <a:rPr lang="en-US" dirty="0">
                <a:solidFill>
                  <a:srgbClr val="231F20"/>
                </a:solidFill>
                <a:latin typeface="-apple-system"/>
              </a:rPr>
              <a:t>Once connected, send a “welcome” message.</a:t>
            </a:r>
          </a:p>
          <a:p>
            <a:pPr>
              <a:buFont typeface="+mj-lt"/>
              <a:buAutoNum type="arabicPeriod"/>
            </a:pPr>
            <a:r>
              <a:rPr lang="en-US" dirty="0">
                <a:solidFill>
                  <a:srgbClr val="231F20"/>
                </a:solidFill>
                <a:latin typeface="-apple-system"/>
              </a:rPr>
              <a:t>Don’t join groups and immediately start selling yourself.</a:t>
            </a:r>
          </a:p>
          <a:p>
            <a:pPr>
              <a:buFont typeface="+mj-lt"/>
              <a:buAutoNum type="arabicPeriod"/>
            </a:pPr>
            <a:r>
              <a:rPr lang="en-US" dirty="0">
                <a:solidFill>
                  <a:srgbClr val="231F20"/>
                </a:solidFill>
                <a:latin typeface="-apple-system"/>
              </a:rPr>
              <a:t>Don’t ignore the more professional tone of the network.</a:t>
            </a:r>
            <a:endParaRPr lang="en-US" b="0" i="0" dirty="0">
              <a:solidFill>
                <a:srgbClr val="231F20"/>
              </a:solidFill>
              <a:effectLst/>
              <a:latin typeface="-apple-system"/>
            </a:endParaRPr>
          </a:p>
        </p:txBody>
      </p:sp>
      <p:sp>
        <p:nvSpPr>
          <p:cNvPr id="5" name="Rectangle 4">
            <a:extLst>
              <a:ext uri="{FF2B5EF4-FFF2-40B4-BE49-F238E27FC236}">
                <a16:creationId xmlns:a16="http://schemas.microsoft.com/office/drawing/2014/main" id="{DE6F17C8-97F3-413F-BD48-90ADA8842F9F}"/>
              </a:ext>
            </a:extLst>
          </p:cNvPr>
          <p:cNvSpPr/>
          <p:nvPr/>
        </p:nvSpPr>
        <p:spPr>
          <a:xfrm>
            <a:off x="457200" y="3886200"/>
            <a:ext cx="8610599" cy="1477328"/>
          </a:xfrm>
          <a:prstGeom prst="rect">
            <a:avLst/>
          </a:prstGeom>
        </p:spPr>
        <p:txBody>
          <a:bodyPr wrap="square">
            <a:spAutoFit/>
          </a:bodyPr>
          <a:lstStyle/>
          <a:p>
            <a:r>
              <a:rPr lang="en-US" b="1" dirty="0">
                <a:solidFill>
                  <a:srgbClr val="231F20"/>
                </a:solidFill>
                <a:latin typeface="Poppins"/>
              </a:rPr>
              <a:t>Google+</a:t>
            </a:r>
          </a:p>
          <a:p>
            <a:pPr>
              <a:buFont typeface="+mj-lt"/>
              <a:buAutoNum type="arabicPeriod"/>
            </a:pPr>
            <a:r>
              <a:rPr lang="en-US" dirty="0">
                <a:solidFill>
                  <a:srgbClr val="231F20"/>
                </a:solidFill>
                <a:latin typeface="-apple-system"/>
              </a:rPr>
              <a:t>Always +mention users when commenting on their posts.</a:t>
            </a:r>
          </a:p>
          <a:p>
            <a:pPr>
              <a:buFont typeface="+mj-lt"/>
              <a:buAutoNum type="arabicPeriod"/>
            </a:pPr>
            <a:r>
              <a:rPr lang="en-US" dirty="0">
                <a:solidFill>
                  <a:srgbClr val="231F20"/>
                </a:solidFill>
                <a:latin typeface="-apple-system"/>
              </a:rPr>
              <a:t>When sharing a post, always add your own commentary to it first.</a:t>
            </a:r>
          </a:p>
          <a:p>
            <a:pPr>
              <a:buFont typeface="+mj-lt"/>
              <a:buAutoNum type="arabicPeriod"/>
            </a:pPr>
            <a:r>
              <a:rPr lang="en-US" dirty="0">
                <a:solidFill>
                  <a:srgbClr val="231F20"/>
                </a:solidFill>
                <a:latin typeface="-apple-system"/>
              </a:rPr>
              <a:t>Share to Circles to target your content.</a:t>
            </a:r>
          </a:p>
          <a:p>
            <a:pPr>
              <a:buFont typeface="+mj-lt"/>
              <a:buAutoNum type="arabicPeriod"/>
            </a:pPr>
            <a:r>
              <a:rPr lang="en-US" dirty="0">
                <a:solidFill>
                  <a:srgbClr val="231F20"/>
                </a:solidFill>
                <a:latin typeface="-apple-system"/>
              </a:rPr>
              <a:t>Use Google+ formatting for your text—bold, italics, and strikethrough.</a:t>
            </a:r>
            <a:endParaRPr lang="en-US" b="0" i="0" dirty="0">
              <a:solidFill>
                <a:srgbClr val="231F20"/>
              </a:solidFill>
              <a:effectLst/>
              <a:latin typeface="-apple-system"/>
            </a:endParaRPr>
          </a:p>
        </p:txBody>
      </p:sp>
    </p:spTree>
    <p:extLst>
      <p:ext uri="{BB962C8B-B14F-4D97-AF65-F5344CB8AC3E}">
        <p14:creationId xmlns:p14="http://schemas.microsoft.com/office/powerpoint/2010/main" val="382940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6B4AE1-3137-4EC7-B577-138027869B6D}"/>
              </a:ext>
            </a:extLst>
          </p:cNvPr>
          <p:cNvSpPr/>
          <p:nvPr/>
        </p:nvSpPr>
        <p:spPr>
          <a:xfrm>
            <a:off x="218049" y="185231"/>
            <a:ext cx="8534400" cy="1200329"/>
          </a:xfrm>
          <a:prstGeom prst="rect">
            <a:avLst/>
          </a:prstGeom>
        </p:spPr>
        <p:txBody>
          <a:bodyPr wrap="square">
            <a:spAutoFit/>
          </a:bodyPr>
          <a:lstStyle/>
          <a:p>
            <a:pPr algn="just"/>
            <a:r>
              <a:rPr lang="en-US" b="1" u="sng" dirty="0">
                <a:solidFill>
                  <a:srgbClr val="4D5156"/>
                </a:solidFill>
                <a:latin typeface="arial" panose="020B0604020202020204" pitchFamily="34" charset="0"/>
              </a:rPr>
              <a:t>How to be </a:t>
            </a:r>
            <a:r>
              <a:rPr lang="en-US" b="1" u="sng" dirty="0">
                <a:solidFill>
                  <a:srgbClr val="5F6368"/>
                </a:solidFill>
                <a:latin typeface="arial" panose="020B0604020202020204" pitchFamily="34" charset="0"/>
              </a:rPr>
              <a:t>safe</a:t>
            </a:r>
            <a:r>
              <a:rPr lang="en-US" b="1" u="sng" dirty="0">
                <a:solidFill>
                  <a:srgbClr val="4D5156"/>
                </a:solidFill>
                <a:latin typeface="arial" panose="020B0604020202020204" pitchFamily="34" charset="0"/>
              </a:rPr>
              <a:t> when browsing the web </a:t>
            </a:r>
            <a:r>
              <a:rPr lang="en-US" dirty="0">
                <a:solidFill>
                  <a:srgbClr val="4D5156"/>
                </a:solidFill>
                <a:latin typeface="arial" panose="020B0604020202020204" pitchFamily="34" charset="0"/>
              </a:rPr>
              <a:t>... is the most common way hackers and malware try to gain </a:t>
            </a:r>
            <a:r>
              <a:rPr lang="en-US" b="1" dirty="0">
                <a:solidFill>
                  <a:srgbClr val="5F6368"/>
                </a:solidFill>
                <a:latin typeface="arial" panose="020B0604020202020204" pitchFamily="34" charset="0"/>
              </a:rPr>
              <a:t>access</a:t>
            </a:r>
            <a:r>
              <a:rPr lang="en-US" dirty="0">
                <a:solidFill>
                  <a:srgbClr val="4D5156"/>
                </a:solidFill>
                <a:latin typeface="arial" panose="020B0604020202020204" pitchFamily="34" charset="0"/>
              </a:rPr>
              <a:t> to devices and your information. Protect ... Visit the following vendor </a:t>
            </a:r>
            <a:r>
              <a:rPr lang="en-US" b="1" dirty="0">
                <a:solidFill>
                  <a:srgbClr val="5F6368"/>
                </a:solidFill>
                <a:latin typeface="arial" panose="020B0604020202020204" pitchFamily="34" charset="0"/>
              </a:rPr>
              <a:t>websites</a:t>
            </a:r>
            <a:r>
              <a:rPr lang="en-US" dirty="0">
                <a:solidFill>
                  <a:srgbClr val="4D5156"/>
                </a:solidFill>
                <a:latin typeface="arial" panose="020B0604020202020204" pitchFamily="34" charset="0"/>
              </a:rPr>
              <a:t> to learn more about the security settings in your browser:</a:t>
            </a:r>
            <a:endParaRPr lang="en-US" dirty="0"/>
          </a:p>
        </p:txBody>
      </p:sp>
      <p:sp>
        <p:nvSpPr>
          <p:cNvPr id="3" name="Rectangle 2">
            <a:extLst>
              <a:ext uri="{FF2B5EF4-FFF2-40B4-BE49-F238E27FC236}">
                <a16:creationId xmlns:a16="http://schemas.microsoft.com/office/drawing/2014/main" id="{13C2C59E-329A-444A-ACB7-F8B941582467}"/>
              </a:ext>
            </a:extLst>
          </p:cNvPr>
          <p:cNvSpPr/>
          <p:nvPr/>
        </p:nvSpPr>
        <p:spPr>
          <a:xfrm>
            <a:off x="196946" y="1356612"/>
            <a:ext cx="8523849" cy="1477328"/>
          </a:xfrm>
          <a:prstGeom prst="rect">
            <a:avLst/>
          </a:prstGeom>
        </p:spPr>
        <p:txBody>
          <a:bodyPr wrap="square">
            <a:spAutoFit/>
          </a:bodyPr>
          <a:lstStyle/>
          <a:p>
            <a:pPr algn="just"/>
            <a:r>
              <a:rPr lang="en-US" b="1" u="sng" dirty="0">
                <a:solidFill>
                  <a:srgbClr val="222222"/>
                </a:solidFill>
                <a:latin typeface="arial" panose="020B0604020202020204" pitchFamily="34" charset="0"/>
              </a:rPr>
              <a:t>Adware</a:t>
            </a:r>
          </a:p>
          <a:p>
            <a:pPr algn="just"/>
            <a:r>
              <a:rPr lang="en-US" dirty="0">
                <a:solidFill>
                  <a:srgbClr val="4D5156"/>
                </a:solidFill>
                <a:latin typeface="arial" panose="020B0604020202020204" pitchFamily="34" charset="0"/>
              </a:rPr>
              <a:t>Adware, or advertising-supported software, is software that generates revenue for its developer by automatically generating online advertisements in the user interface of the software or on a screen presented to the user during the installation process.</a:t>
            </a:r>
            <a:endParaRPr lang="en-US" b="0" i="0" dirty="0">
              <a:solidFill>
                <a:srgbClr val="4D5156"/>
              </a:solidFill>
              <a:effectLst/>
              <a:latin typeface="arial" panose="020B0604020202020204" pitchFamily="34" charset="0"/>
            </a:endParaRPr>
          </a:p>
        </p:txBody>
      </p:sp>
      <p:sp>
        <p:nvSpPr>
          <p:cNvPr id="4" name="Rectangle 3">
            <a:extLst>
              <a:ext uri="{FF2B5EF4-FFF2-40B4-BE49-F238E27FC236}">
                <a16:creationId xmlns:a16="http://schemas.microsoft.com/office/drawing/2014/main" id="{49E32ECD-B25C-4D57-9ACC-D8AF636CF786}"/>
              </a:ext>
            </a:extLst>
          </p:cNvPr>
          <p:cNvSpPr/>
          <p:nvPr/>
        </p:nvSpPr>
        <p:spPr>
          <a:xfrm>
            <a:off x="189914" y="2864421"/>
            <a:ext cx="8523848" cy="1477328"/>
          </a:xfrm>
          <a:prstGeom prst="rect">
            <a:avLst/>
          </a:prstGeom>
        </p:spPr>
        <p:txBody>
          <a:bodyPr wrap="square">
            <a:spAutoFit/>
          </a:bodyPr>
          <a:lstStyle/>
          <a:p>
            <a:pPr algn="just"/>
            <a:r>
              <a:rPr lang="en-IN" b="1" u="sng" dirty="0">
                <a:solidFill>
                  <a:srgbClr val="222222"/>
                </a:solidFill>
                <a:latin typeface="arial" panose="020B0604020202020204" pitchFamily="34" charset="0"/>
              </a:rPr>
              <a:t>Malware</a:t>
            </a:r>
          </a:p>
          <a:p>
            <a:pPr algn="just"/>
            <a:r>
              <a:rPr lang="en-IN" dirty="0">
                <a:solidFill>
                  <a:srgbClr val="4D5156"/>
                </a:solidFill>
                <a:latin typeface="arial" panose="020B0604020202020204" pitchFamily="34" charset="0"/>
              </a:rPr>
              <a:t>Malware is any software intentionally designed to cause damage to a computer, server, client, or computer network. A wide variety of types of malware exist, including computer viruses, worms, Trojan horses, ransomware, spyware, adware, rogue software, and scareware.</a:t>
            </a:r>
            <a:endParaRPr lang="en-IN" b="0" i="0" dirty="0">
              <a:solidFill>
                <a:srgbClr val="4D5156"/>
              </a:solidFill>
              <a:effectLst/>
              <a:latin typeface="arial" panose="020B0604020202020204" pitchFamily="34" charset="0"/>
            </a:endParaRPr>
          </a:p>
        </p:txBody>
      </p:sp>
      <p:sp>
        <p:nvSpPr>
          <p:cNvPr id="5" name="Rectangle 4">
            <a:extLst>
              <a:ext uri="{FF2B5EF4-FFF2-40B4-BE49-F238E27FC236}">
                <a16:creationId xmlns:a16="http://schemas.microsoft.com/office/drawing/2014/main" id="{3DA25E33-9B72-42B7-BA83-B36DFC060CA0}"/>
              </a:ext>
            </a:extLst>
          </p:cNvPr>
          <p:cNvSpPr/>
          <p:nvPr/>
        </p:nvSpPr>
        <p:spPr>
          <a:xfrm>
            <a:off x="233876" y="4387218"/>
            <a:ext cx="8502746" cy="1200329"/>
          </a:xfrm>
          <a:prstGeom prst="rect">
            <a:avLst/>
          </a:prstGeom>
        </p:spPr>
        <p:txBody>
          <a:bodyPr wrap="square">
            <a:spAutoFit/>
          </a:bodyPr>
          <a:lstStyle/>
          <a:p>
            <a:pPr algn="just"/>
            <a:r>
              <a:rPr lang="en-US" u="sng" dirty="0">
                <a:solidFill>
                  <a:srgbClr val="222222"/>
                </a:solidFill>
                <a:latin typeface="arial" panose="020B0604020202020204" pitchFamily="34" charset="0"/>
              </a:rPr>
              <a:t>A </a:t>
            </a:r>
            <a:r>
              <a:rPr lang="en-US" b="1" u="sng" dirty="0">
                <a:solidFill>
                  <a:srgbClr val="222222"/>
                </a:solidFill>
                <a:latin typeface="arial" panose="020B0604020202020204" pitchFamily="34" charset="0"/>
              </a:rPr>
              <a:t>computer virus</a:t>
            </a:r>
            <a:r>
              <a:rPr lang="en-US" dirty="0">
                <a:solidFill>
                  <a:srgbClr val="222222"/>
                </a:solidFill>
                <a:latin typeface="arial" panose="020B0604020202020204" pitchFamily="34" charset="0"/>
              </a:rPr>
              <a:t> is a type of </a:t>
            </a:r>
            <a:r>
              <a:rPr lang="en-US" b="1" dirty="0">
                <a:solidFill>
                  <a:srgbClr val="222222"/>
                </a:solidFill>
                <a:latin typeface="arial" panose="020B0604020202020204" pitchFamily="34" charset="0"/>
              </a:rPr>
              <a:t>computer</a:t>
            </a:r>
            <a:r>
              <a:rPr lang="en-US" dirty="0">
                <a:solidFill>
                  <a:srgbClr val="222222"/>
                </a:solidFill>
                <a:latin typeface="arial" panose="020B0604020202020204" pitchFamily="34" charset="0"/>
              </a:rPr>
              <a:t> program that, when executed, replicates itself by modifying other </a:t>
            </a:r>
            <a:r>
              <a:rPr lang="en-US" b="1" dirty="0">
                <a:solidFill>
                  <a:srgbClr val="222222"/>
                </a:solidFill>
                <a:latin typeface="arial" panose="020B0604020202020204" pitchFamily="34" charset="0"/>
              </a:rPr>
              <a:t>computer</a:t>
            </a:r>
            <a:r>
              <a:rPr lang="en-US" dirty="0">
                <a:solidFill>
                  <a:srgbClr val="222222"/>
                </a:solidFill>
                <a:latin typeface="arial" panose="020B0604020202020204" pitchFamily="34" charset="0"/>
              </a:rPr>
              <a:t> programs and inserting its own code. When this replication succeeds, the affected areas are then said to be "infected" with a </a:t>
            </a:r>
            <a:r>
              <a:rPr lang="en-US" b="1" dirty="0">
                <a:solidFill>
                  <a:srgbClr val="222222"/>
                </a:solidFill>
                <a:latin typeface="arial" panose="020B0604020202020204" pitchFamily="34" charset="0"/>
              </a:rPr>
              <a:t>computer virus</a:t>
            </a:r>
            <a:r>
              <a:rPr lang="en-US" dirty="0">
                <a:solidFill>
                  <a:srgbClr val="222222"/>
                </a:solidFill>
                <a:latin typeface="arial" panose="020B0604020202020204" pitchFamily="34" charset="0"/>
              </a:rPr>
              <a:t>.</a:t>
            </a:r>
            <a:endParaRPr lang="en-US" dirty="0"/>
          </a:p>
        </p:txBody>
      </p:sp>
    </p:spTree>
    <p:extLst>
      <p:ext uri="{BB962C8B-B14F-4D97-AF65-F5344CB8AC3E}">
        <p14:creationId xmlns:p14="http://schemas.microsoft.com/office/powerpoint/2010/main" val="279555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970F8E-E324-42AA-82A6-82F29B5A1728}"/>
              </a:ext>
            </a:extLst>
          </p:cNvPr>
          <p:cNvSpPr/>
          <p:nvPr/>
        </p:nvSpPr>
        <p:spPr>
          <a:xfrm>
            <a:off x="381000" y="533400"/>
            <a:ext cx="8305800"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Trojan horse</a:t>
            </a:r>
          </a:p>
          <a:p>
            <a:pPr algn="just"/>
            <a:r>
              <a:rPr lang="en-US" dirty="0">
                <a:solidFill>
                  <a:srgbClr val="4D5156"/>
                </a:solidFill>
                <a:latin typeface="arial" panose="020B0604020202020204" pitchFamily="34" charset="0"/>
              </a:rPr>
              <a:t>In computing, a Trojan horse, or trojan, is any malware which misleads users of its true intent. The term is derived from the Ancient Greek story of the deceptive Trojan Horse that led to the fall of the city of Troy.</a:t>
            </a:r>
            <a:endParaRPr lang="en-US" b="0" i="0" dirty="0">
              <a:solidFill>
                <a:srgbClr val="4D5156"/>
              </a:solidFill>
              <a:effectLst/>
              <a:latin typeface="arial" panose="020B0604020202020204" pitchFamily="34" charset="0"/>
            </a:endParaRPr>
          </a:p>
        </p:txBody>
      </p:sp>
      <p:sp>
        <p:nvSpPr>
          <p:cNvPr id="3" name="Rectangle 2">
            <a:extLst>
              <a:ext uri="{FF2B5EF4-FFF2-40B4-BE49-F238E27FC236}">
                <a16:creationId xmlns:a16="http://schemas.microsoft.com/office/drawing/2014/main" id="{83066971-9159-4B79-B8ED-B0589A8B4310}"/>
              </a:ext>
            </a:extLst>
          </p:cNvPr>
          <p:cNvSpPr/>
          <p:nvPr/>
        </p:nvSpPr>
        <p:spPr>
          <a:xfrm>
            <a:off x="457200" y="1764268"/>
            <a:ext cx="2825004" cy="369332"/>
          </a:xfrm>
          <a:prstGeom prst="rect">
            <a:avLst/>
          </a:prstGeom>
        </p:spPr>
        <p:txBody>
          <a:bodyPr wrap="none">
            <a:spAutoFit/>
          </a:bodyPr>
          <a:lstStyle/>
          <a:p>
            <a:r>
              <a:rPr lang="en-US" b="1" u="sng" dirty="0">
                <a:latin typeface="CIDFont+F3"/>
              </a:rPr>
              <a:t>Safely communicating data:</a:t>
            </a:r>
            <a:endParaRPr lang="en-US" b="1" u="sng" dirty="0"/>
          </a:p>
        </p:txBody>
      </p:sp>
      <p:sp>
        <p:nvSpPr>
          <p:cNvPr id="4" name="Rectangle 3">
            <a:extLst>
              <a:ext uri="{FF2B5EF4-FFF2-40B4-BE49-F238E27FC236}">
                <a16:creationId xmlns:a16="http://schemas.microsoft.com/office/drawing/2014/main" id="{90270353-F707-4B05-A403-0B218682E562}"/>
              </a:ext>
            </a:extLst>
          </p:cNvPr>
          <p:cNvSpPr/>
          <p:nvPr/>
        </p:nvSpPr>
        <p:spPr>
          <a:xfrm>
            <a:off x="457200" y="2173517"/>
            <a:ext cx="8229600" cy="2031325"/>
          </a:xfrm>
          <a:prstGeom prst="rect">
            <a:avLst/>
          </a:prstGeom>
        </p:spPr>
        <p:txBody>
          <a:bodyPr wrap="square">
            <a:spAutoFit/>
          </a:bodyPr>
          <a:lstStyle/>
          <a:p>
            <a:pPr algn="just"/>
            <a:r>
              <a:rPr lang="en-US" dirty="0">
                <a:solidFill>
                  <a:srgbClr val="222222"/>
                </a:solidFill>
                <a:latin typeface="arial" panose="020B0604020202020204" pitchFamily="34" charset="0"/>
              </a:rPr>
              <a:t>A </a:t>
            </a:r>
            <a:r>
              <a:rPr lang="en-US" b="1" dirty="0">
                <a:solidFill>
                  <a:srgbClr val="222222"/>
                </a:solidFill>
                <a:latin typeface="arial" panose="020B0604020202020204" pitchFamily="34" charset="0"/>
              </a:rPr>
              <a:t>secure connection</a:t>
            </a:r>
            <a:r>
              <a:rPr lang="en-US" dirty="0">
                <a:solidFill>
                  <a:srgbClr val="222222"/>
                </a:solidFill>
                <a:latin typeface="arial" panose="020B0604020202020204" pitchFamily="34" charset="0"/>
              </a:rPr>
              <a:t> is a </a:t>
            </a:r>
            <a:r>
              <a:rPr lang="en-US" b="1" dirty="0">
                <a:solidFill>
                  <a:srgbClr val="222222"/>
                </a:solidFill>
                <a:latin typeface="arial" panose="020B0604020202020204" pitchFamily="34" charset="0"/>
              </a:rPr>
              <a:t>connection</a:t>
            </a:r>
            <a:r>
              <a:rPr lang="en-US" dirty="0">
                <a:solidFill>
                  <a:srgbClr val="222222"/>
                </a:solidFill>
                <a:latin typeface="arial" panose="020B0604020202020204" pitchFamily="34" charset="0"/>
              </a:rPr>
              <a:t> that is encrypted by one or more </a:t>
            </a:r>
            <a:r>
              <a:rPr lang="en-US" b="1" dirty="0">
                <a:solidFill>
                  <a:srgbClr val="222222"/>
                </a:solidFill>
                <a:latin typeface="arial" panose="020B0604020202020204" pitchFamily="34" charset="0"/>
              </a:rPr>
              <a:t>security</a:t>
            </a:r>
            <a:r>
              <a:rPr lang="en-US" dirty="0">
                <a:solidFill>
                  <a:srgbClr val="222222"/>
                </a:solidFill>
                <a:latin typeface="arial" panose="020B0604020202020204" pitchFamily="34" charset="0"/>
              </a:rPr>
              <a:t> protocols to ensure the </a:t>
            </a:r>
            <a:r>
              <a:rPr lang="en-US" b="1" dirty="0">
                <a:solidFill>
                  <a:srgbClr val="222222"/>
                </a:solidFill>
                <a:latin typeface="arial" panose="020B0604020202020204" pitchFamily="34" charset="0"/>
              </a:rPr>
              <a:t>security</a:t>
            </a:r>
            <a:r>
              <a:rPr lang="en-US" dirty="0">
                <a:solidFill>
                  <a:srgbClr val="222222"/>
                </a:solidFill>
                <a:latin typeface="arial" panose="020B0604020202020204" pitchFamily="34" charset="0"/>
              </a:rPr>
              <a:t> of data flowing between two or more nodes. </a:t>
            </a:r>
            <a:r>
              <a:rPr lang="en-US" dirty="0"/>
              <a:t>Setting up a </a:t>
            </a:r>
            <a:r>
              <a:rPr lang="en-US" b="1" dirty="0"/>
              <a:t>secure connection</a:t>
            </a:r>
            <a:r>
              <a:rPr lang="en-US" dirty="0"/>
              <a:t> to </a:t>
            </a:r>
            <a:r>
              <a:rPr lang="en-US" dirty="0" err="1"/>
              <a:t>Riseup</a:t>
            </a:r>
            <a:r>
              <a:rPr lang="en-US" dirty="0"/>
              <a:t> ensures reasonable protection from eavesdroppers and impersonators. </a:t>
            </a:r>
          </a:p>
          <a:p>
            <a:pPr algn="just"/>
            <a:r>
              <a:rPr lang="en-US" b="1" dirty="0"/>
              <a:t>Secure connections</a:t>
            </a:r>
            <a:r>
              <a:rPr lang="en-US" dirty="0"/>
              <a:t> are designed to protect data sent between two computers via the Internet. </a:t>
            </a:r>
            <a:r>
              <a:rPr lang="en-US" b="1" dirty="0"/>
              <a:t>Secure connections</a:t>
            </a:r>
            <a:r>
              <a:rPr lang="en-US" dirty="0"/>
              <a:t> should: Mask confidential data from third parties. Verify the identification of the party with whom information is being exchanged.</a:t>
            </a:r>
          </a:p>
        </p:txBody>
      </p:sp>
      <p:sp>
        <p:nvSpPr>
          <p:cNvPr id="5" name="Rectangle 4">
            <a:extLst>
              <a:ext uri="{FF2B5EF4-FFF2-40B4-BE49-F238E27FC236}">
                <a16:creationId xmlns:a16="http://schemas.microsoft.com/office/drawing/2014/main" id="{BCE48533-AC35-4120-BBCC-03BB5383586D}"/>
              </a:ext>
            </a:extLst>
          </p:cNvPr>
          <p:cNvSpPr/>
          <p:nvPr/>
        </p:nvSpPr>
        <p:spPr>
          <a:xfrm>
            <a:off x="457200" y="4244759"/>
            <a:ext cx="8077200"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Eavesdropping</a:t>
            </a:r>
          </a:p>
          <a:p>
            <a:pPr algn="just"/>
            <a:r>
              <a:rPr lang="en-US" dirty="0">
                <a:solidFill>
                  <a:srgbClr val="4D5156"/>
                </a:solidFill>
                <a:latin typeface="arial" panose="020B0604020202020204" pitchFamily="34" charset="0"/>
              </a:rPr>
              <a:t>Eavesdropping is the act of secretly or stealthily listening to the private conversation or communications of others without their consent. The practice is widely regarded as unethical, and in many jurisdictions is illegal.</a:t>
            </a:r>
            <a:endParaRPr lang="en-US" b="0" i="0" dirty="0">
              <a:solidFill>
                <a:srgbClr val="4D5156"/>
              </a:solidFill>
              <a:effectLst/>
              <a:latin typeface="arial" panose="020B0604020202020204" pitchFamily="34" charset="0"/>
            </a:endParaRPr>
          </a:p>
        </p:txBody>
      </p:sp>
    </p:spTree>
    <p:extLst>
      <p:ext uri="{BB962C8B-B14F-4D97-AF65-F5344CB8AC3E}">
        <p14:creationId xmlns:p14="http://schemas.microsoft.com/office/powerpoint/2010/main" val="174934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A2BB40-5A05-435E-AED6-19414344D755}"/>
              </a:ext>
            </a:extLst>
          </p:cNvPr>
          <p:cNvSpPr/>
          <p:nvPr/>
        </p:nvSpPr>
        <p:spPr>
          <a:xfrm>
            <a:off x="457200" y="381000"/>
            <a:ext cx="8229600"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Phishing</a:t>
            </a:r>
            <a:r>
              <a:rPr lang="en-US" dirty="0">
                <a:solidFill>
                  <a:srgbClr val="222222"/>
                </a:solidFill>
                <a:latin typeface="arial" panose="020B0604020202020204" pitchFamily="34" charset="0"/>
              </a:rPr>
              <a:t>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a:t>
            </a:r>
            <a:endParaRPr lang="en-US" dirty="0"/>
          </a:p>
        </p:txBody>
      </p:sp>
      <p:sp>
        <p:nvSpPr>
          <p:cNvPr id="3" name="Rectangle 2">
            <a:extLst>
              <a:ext uri="{FF2B5EF4-FFF2-40B4-BE49-F238E27FC236}">
                <a16:creationId xmlns:a16="http://schemas.microsoft.com/office/drawing/2014/main" id="{BBCEE04F-32A6-4CD4-A40D-56F9E6A32B91}"/>
              </a:ext>
            </a:extLst>
          </p:cNvPr>
          <p:cNvSpPr/>
          <p:nvPr/>
        </p:nvSpPr>
        <p:spPr>
          <a:xfrm>
            <a:off x="457200" y="1752600"/>
            <a:ext cx="8077200" cy="923330"/>
          </a:xfrm>
          <a:prstGeom prst="rect">
            <a:avLst/>
          </a:prstGeom>
        </p:spPr>
        <p:txBody>
          <a:bodyPr wrap="square">
            <a:spAutoFit/>
          </a:bodyPr>
          <a:lstStyle/>
          <a:p>
            <a:pPr algn="just"/>
            <a:r>
              <a:rPr lang="en-US" dirty="0">
                <a:solidFill>
                  <a:srgbClr val="4D5156"/>
                </a:solidFill>
                <a:latin typeface="arial" panose="020B0604020202020204" pitchFamily="34" charset="0"/>
              </a:rPr>
              <a:t>An </a:t>
            </a:r>
            <a:r>
              <a:rPr lang="en-US" b="1" u="sng" dirty="0">
                <a:solidFill>
                  <a:srgbClr val="5F6368"/>
                </a:solidFill>
                <a:latin typeface="arial" panose="020B0604020202020204" pitchFamily="34" charset="0"/>
              </a:rPr>
              <a:t>identity verification</a:t>
            </a:r>
            <a:r>
              <a:rPr lang="en-US" dirty="0">
                <a:solidFill>
                  <a:srgbClr val="4D5156"/>
                </a:solidFill>
                <a:latin typeface="arial" panose="020B0604020202020204" pitchFamily="34" charset="0"/>
              </a:rPr>
              <a:t> service is used by businesses to ensure that users or customers provide information that is associated with the identity of a real person</a:t>
            </a:r>
            <a:endParaRPr lang="en-US" dirty="0"/>
          </a:p>
        </p:txBody>
      </p:sp>
      <p:sp>
        <p:nvSpPr>
          <p:cNvPr id="4" name="Rectangle 3">
            <a:extLst>
              <a:ext uri="{FF2B5EF4-FFF2-40B4-BE49-F238E27FC236}">
                <a16:creationId xmlns:a16="http://schemas.microsoft.com/office/drawing/2014/main" id="{C33942F2-E594-466F-BCD1-182E33F28EE0}"/>
              </a:ext>
            </a:extLst>
          </p:cNvPr>
          <p:cNvSpPr/>
          <p:nvPr/>
        </p:nvSpPr>
        <p:spPr>
          <a:xfrm>
            <a:off x="457200" y="2776478"/>
            <a:ext cx="8077200" cy="1477328"/>
          </a:xfrm>
          <a:prstGeom prst="rect">
            <a:avLst/>
          </a:prstGeom>
        </p:spPr>
        <p:txBody>
          <a:bodyPr wrap="square">
            <a:spAutoFit/>
          </a:bodyPr>
          <a:lstStyle/>
          <a:p>
            <a:pPr algn="just"/>
            <a:r>
              <a:rPr lang="en-US" b="1" u="sng" dirty="0">
                <a:solidFill>
                  <a:srgbClr val="222222"/>
                </a:solidFill>
                <a:latin typeface="arial" panose="020B0604020202020204" pitchFamily="34" charset="0"/>
              </a:rPr>
              <a:t>Intellectual property</a:t>
            </a:r>
          </a:p>
          <a:p>
            <a:pPr algn="just"/>
            <a:r>
              <a:rPr lang="en-US" dirty="0">
                <a:solidFill>
                  <a:srgbClr val="4D5156"/>
                </a:solidFill>
                <a:latin typeface="arial" panose="020B0604020202020204" pitchFamily="34" charset="0"/>
              </a:rPr>
              <a:t>Intellectual property is a category of property that includes intangible creations of the human intellect. There are many types of intellectual property, and some countries recognize more than others. The most well-known types are copyrights, patents, trademarks, and trade secrets.</a:t>
            </a:r>
            <a:endParaRPr lang="en-US" b="0" i="0" dirty="0">
              <a:solidFill>
                <a:srgbClr val="4D5156"/>
              </a:solidFill>
              <a:effectLst/>
              <a:latin typeface="arial" panose="020B0604020202020204" pitchFamily="34" charset="0"/>
            </a:endParaRPr>
          </a:p>
        </p:txBody>
      </p:sp>
      <p:sp>
        <p:nvSpPr>
          <p:cNvPr id="5" name="Rectangle 4">
            <a:extLst>
              <a:ext uri="{FF2B5EF4-FFF2-40B4-BE49-F238E27FC236}">
                <a16:creationId xmlns:a16="http://schemas.microsoft.com/office/drawing/2014/main" id="{E7F432B9-B256-4E7A-AC09-32A9F61A1802}"/>
              </a:ext>
            </a:extLst>
          </p:cNvPr>
          <p:cNvSpPr/>
          <p:nvPr/>
        </p:nvSpPr>
        <p:spPr>
          <a:xfrm>
            <a:off x="457200" y="4354354"/>
            <a:ext cx="8077200" cy="1200329"/>
          </a:xfrm>
          <a:prstGeom prst="rect">
            <a:avLst/>
          </a:prstGeom>
        </p:spPr>
        <p:txBody>
          <a:bodyPr wrap="square">
            <a:spAutoFit/>
          </a:bodyPr>
          <a:lstStyle/>
          <a:p>
            <a:pPr algn="just"/>
            <a:r>
              <a:rPr lang="en-US" b="1" u="sng" dirty="0">
                <a:solidFill>
                  <a:srgbClr val="222222"/>
                </a:solidFill>
                <a:latin typeface="arial" panose="020B0604020202020204" pitchFamily="34" charset="0"/>
              </a:rPr>
              <a:t>Plagiarism</a:t>
            </a:r>
          </a:p>
          <a:p>
            <a:pPr algn="just"/>
            <a:r>
              <a:rPr lang="en-US" dirty="0">
                <a:solidFill>
                  <a:srgbClr val="4D5156"/>
                </a:solidFill>
                <a:latin typeface="arial" panose="020B0604020202020204" pitchFamily="34" charset="0"/>
              </a:rPr>
              <a:t>Plagiarism is the representation of another author's language, thoughts, ideas, or expressions as one's own original work. Plagiarism is considered academic dishonesty and a breach of journalistic ethics.</a:t>
            </a:r>
            <a:endParaRPr lang="en-US" b="0" i="0" dirty="0">
              <a:solidFill>
                <a:srgbClr val="4D5156"/>
              </a:solidFill>
              <a:effectLst/>
              <a:latin typeface="arial" panose="020B0604020202020204" pitchFamily="34" charset="0"/>
            </a:endParaRPr>
          </a:p>
        </p:txBody>
      </p:sp>
    </p:spTree>
    <p:extLst>
      <p:ext uri="{BB962C8B-B14F-4D97-AF65-F5344CB8AC3E}">
        <p14:creationId xmlns:p14="http://schemas.microsoft.com/office/powerpoint/2010/main" val="1466344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1907</Words>
  <Application>Microsoft Office PowerPoint</Application>
  <PresentationFormat>On-screen Show (4:3)</PresentationFormat>
  <Paragraphs>131</Paragraphs>
  <Slides>17</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17</vt:i4>
      </vt:variant>
    </vt:vector>
  </HeadingPairs>
  <TitlesOfParts>
    <vt:vector size="36" baseType="lpstr">
      <vt:lpstr>-apple-system</vt:lpstr>
      <vt:lpstr>Arial</vt:lpstr>
      <vt:lpstr>Arial</vt:lpstr>
      <vt:lpstr>Arnhem-Blond</vt:lpstr>
      <vt:lpstr>Calibri</vt:lpstr>
      <vt:lpstr>CIDFont+F3</vt:lpstr>
      <vt:lpstr>Georgia</vt:lpstr>
      <vt:lpstr>Helvetica Neue</vt:lpstr>
      <vt:lpstr>latoregular</vt:lpstr>
      <vt:lpstr>Merriweather</vt:lpstr>
      <vt:lpstr>Open Sans</vt:lpstr>
      <vt:lpstr>OpenSansRegular</vt:lpstr>
      <vt:lpstr>Poppins</vt:lpstr>
      <vt:lpstr>Roboto</vt:lpstr>
      <vt:lpstr>source sans pro</vt:lpstr>
      <vt:lpstr>source sans pro</vt:lpstr>
      <vt:lpstr>Times New Roman</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Maria</cp:lastModifiedBy>
  <cp:revision>30</cp:revision>
  <dcterms:created xsi:type="dcterms:W3CDTF">2006-08-16T00:00:00Z</dcterms:created>
  <dcterms:modified xsi:type="dcterms:W3CDTF">2020-06-20T10:35:44Z</dcterms:modified>
</cp:coreProperties>
</file>