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4" r:id="rId15"/>
    <p:sldId id="271" r:id="rId16"/>
    <p:sldId id="272" r:id="rId17"/>
    <p:sldId id="273" r:id="rId18"/>
    <p:sldId id="275" r:id="rId19"/>
    <p:sldId id="277" r:id="rId20"/>
    <p:sldId id="276" r:id="rId21"/>
    <p:sldId id="278"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0"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730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57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5558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044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078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287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565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051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242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195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695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15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147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60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03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96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09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5/10/2020</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80194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Server_(computing)" TargetMode="External"/><Relationship Id="rId3" Type="http://schemas.openxmlformats.org/officeDocument/2006/relationships/hyperlink" Target="https://en.wikipedia.org/wiki/System_resource" TargetMode="External"/><Relationship Id="rId7" Type="http://schemas.openxmlformats.org/officeDocument/2006/relationships/hyperlink" Target="https://en.wikipedia.org/wiki/Internet"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6.xml"/><Relationship Id="rId6" Type="http://schemas.openxmlformats.org/officeDocument/2006/relationships/hyperlink" Target="https://en.wikipedia.org/wiki/Data_center" TargetMode="External"/><Relationship Id="rId5" Type="http://schemas.openxmlformats.org/officeDocument/2006/relationships/hyperlink" Target="https://en.wikipedia.org/wiki/Computing_power" TargetMode="External"/><Relationship Id="rId10" Type="http://schemas.openxmlformats.org/officeDocument/2006/relationships/hyperlink" Target="https://en.wikipedia.org/wiki/Enterprises" TargetMode="External"/><Relationship Id="rId4" Type="http://schemas.openxmlformats.org/officeDocument/2006/relationships/hyperlink" Target="https://en.wikipedia.org/wiki/Data_storage" TargetMode="External"/><Relationship Id="rId9" Type="http://schemas.openxmlformats.org/officeDocument/2006/relationships/hyperlink" Target="https://en.wikipedia.org/wiki/IT_infrastructur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oudflare.com/learning/cloud/what-is-saas/" TargetMode="External"/><Relationship Id="rId2" Type="http://schemas.openxmlformats.org/officeDocument/2006/relationships/hyperlink" Target="https://www.cloudflare.com/learning/cloud/what-is-the-cloud/" TargetMode="External"/><Relationship Id="rId1" Type="http://schemas.openxmlformats.org/officeDocument/2006/relationships/slideLayout" Target="../slideLayouts/slideLayout6.xml"/><Relationship Id="rId4" Type="http://schemas.openxmlformats.org/officeDocument/2006/relationships/hyperlink" Target="https://www.cloudflare.com/learning/serverless/glossary/platform-as-a-service-paa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cheduler_(computing)" TargetMode="External"/><Relationship Id="rId13" Type="http://schemas.openxmlformats.org/officeDocument/2006/relationships/hyperlink" Target="https://en.wikipedia.org/wiki/System_call" TargetMode="External"/><Relationship Id="rId3" Type="http://schemas.openxmlformats.org/officeDocument/2006/relationships/hyperlink" Target="https://en.wikipedia.org/wiki/Computer_hardware" TargetMode="External"/><Relationship Id="rId7" Type="http://schemas.openxmlformats.org/officeDocument/2006/relationships/hyperlink" Target="https://en.wikipedia.org/wiki/Time-sharing" TargetMode="External"/><Relationship Id="rId12" Type="http://schemas.openxmlformats.org/officeDocument/2006/relationships/hyperlink" Target="https://en.wikipedia.org/wiki/Memory_allocation" TargetMode="External"/><Relationship Id="rId2" Type="http://schemas.openxmlformats.org/officeDocument/2006/relationships/hyperlink" Target="https://en.wikipedia.org/wiki/System_software" TargetMode="External"/><Relationship Id="rId16" Type="http://schemas.openxmlformats.org/officeDocument/2006/relationships/hyperlink" Target="https://en.wikipedia.org/wiki/Supercomputer" TargetMode="External"/><Relationship Id="rId1" Type="http://schemas.openxmlformats.org/officeDocument/2006/relationships/slideLayout" Target="../slideLayouts/slideLayout6.xml"/><Relationship Id="rId6" Type="http://schemas.openxmlformats.org/officeDocument/2006/relationships/hyperlink" Target="https://en.wikipedia.org/wiki/Computer_program" TargetMode="External"/><Relationship Id="rId11" Type="http://schemas.openxmlformats.org/officeDocument/2006/relationships/hyperlink" Target="https://en.wikipedia.org/wiki/Input_and_output" TargetMode="External"/><Relationship Id="rId5" Type="http://schemas.openxmlformats.org/officeDocument/2006/relationships/hyperlink" Target="https://en.wikipedia.org/wiki/Daemon_(computing)" TargetMode="External"/><Relationship Id="rId15" Type="http://schemas.openxmlformats.org/officeDocument/2006/relationships/hyperlink" Target="https://en.wikipedia.org/wiki/Web_server" TargetMode="External"/><Relationship Id="rId10" Type="http://schemas.openxmlformats.org/officeDocument/2006/relationships/hyperlink" Target="https://en.wikipedia.org/wiki/Mass_storage" TargetMode="External"/><Relationship Id="rId4" Type="http://schemas.openxmlformats.org/officeDocument/2006/relationships/hyperlink" Target="https://en.wikipedia.org/wiki/Computer_software" TargetMode="External"/><Relationship Id="rId9" Type="http://schemas.openxmlformats.org/officeDocument/2006/relationships/hyperlink" Target="https://en.wikipedia.org/wiki/Scheduling_(computing)" TargetMode="External"/><Relationship Id="rId14" Type="http://schemas.openxmlformats.org/officeDocument/2006/relationships/hyperlink" Target="https://en.wikipedia.org/wiki/Interrup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operating-system-shortest-job-first-scheduling-predicted-burst-time/" TargetMode="External"/><Relationship Id="rId2" Type="http://schemas.openxmlformats.org/officeDocument/2006/relationships/hyperlink" Target="https://www.geeksforgeeks.org/gate-notes-operating-system-process-management-introduction/" TargetMode="External"/><Relationship Id="rId1" Type="http://schemas.openxmlformats.org/officeDocument/2006/relationships/slideLayout" Target="../slideLayouts/slideLayout6.xml"/><Relationship Id="rId5" Type="http://schemas.openxmlformats.org/officeDocument/2006/relationships/hyperlink" Target="https://www.geeksforgeeks.org/operating-system-priority-scheduling-different-arrival-time-set-2/" TargetMode="External"/><Relationship Id="rId4" Type="http://schemas.openxmlformats.org/officeDocument/2006/relationships/hyperlink" Target="https://www.geeksforgeeks.org/program-round-robin-scheduling-set-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what-exactly-spooling-is-all-abou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virtual-memory-operating-systems/" TargetMode="External"/><Relationship Id="rId2" Type="http://schemas.openxmlformats.org/officeDocument/2006/relationships/hyperlink" Target="https://www.geeksforgeeks.org/operating-systems-gq/memory-management-gq/"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D86C4B-8858-46CA-927E-FFBCB6102BA3}"/>
              </a:ext>
            </a:extLst>
          </p:cNvPr>
          <p:cNvSpPr>
            <a:spLocks noGrp="1"/>
          </p:cNvSpPr>
          <p:nvPr>
            <p:ph type="title"/>
          </p:nvPr>
        </p:nvSpPr>
        <p:spPr>
          <a:xfrm>
            <a:off x="606082" y="537169"/>
            <a:ext cx="6554867" cy="1524000"/>
          </a:xfrm>
        </p:spPr>
        <p:txBody>
          <a:bodyPr>
            <a:normAutofit/>
          </a:bodyPr>
          <a:lstStyle/>
          <a:p>
            <a:r>
              <a:rPr lang="en-US" b="1" dirty="0"/>
              <a:t>Concept of Compiler and Interpreter</a:t>
            </a:r>
          </a:p>
        </p:txBody>
      </p:sp>
      <p:sp>
        <p:nvSpPr>
          <p:cNvPr id="2" name="Rectangle 1">
            <a:extLst>
              <a:ext uri="{FF2B5EF4-FFF2-40B4-BE49-F238E27FC236}">
                <a16:creationId xmlns:a16="http://schemas.microsoft.com/office/drawing/2014/main" id="{B78A26C0-ABBD-4D01-B26B-FDFCA63FB150}"/>
              </a:ext>
            </a:extLst>
          </p:cNvPr>
          <p:cNvSpPr/>
          <p:nvPr/>
        </p:nvSpPr>
        <p:spPr>
          <a:xfrm>
            <a:off x="554501" y="2438400"/>
            <a:ext cx="8077200" cy="1292662"/>
          </a:xfrm>
          <a:prstGeom prst="rect">
            <a:avLst/>
          </a:prstGeom>
        </p:spPr>
        <p:txBody>
          <a:bodyPr wrap="square">
            <a:spAutoFit/>
          </a:bodyPr>
          <a:lstStyle/>
          <a:p>
            <a:r>
              <a:rPr lang="en-US" sz="2400" b="1" dirty="0">
                <a:solidFill>
                  <a:srgbClr val="222222"/>
                </a:solidFill>
                <a:latin typeface="arial" panose="020B0604020202020204" pitchFamily="34" charset="0"/>
              </a:rPr>
              <a:t>Compiler</a:t>
            </a:r>
            <a:endParaRPr lang="en-US" b="1"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Compiler converts source code to object code. It is a program that converts instructions into a machine-code or lower-level form so that they can be read and executed by a computer. Compiler checks errors as a whole at the end.</a:t>
            </a:r>
            <a:endParaRPr lang="en-US" dirty="0"/>
          </a:p>
        </p:txBody>
      </p:sp>
      <p:sp>
        <p:nvSpPr>
          <p:cNvPr id="3" name="Rectangle 2">
            <a:extLst>
              <a:ext uri="{FF2B5EF4-FFF2-40B4-BE49-F238E27FC236}">
                <a16:creationId xmlns:a16="http://schemas.microsoft.com/office/drawing/2014/main" id="{3BB20162-D093-4E5E-8AA3-CDEFE57454F9}"/>
              </a:ext>
            </a:extLst>
          </p:cNvPr>
          <p:cNvSpPr/>
          <p:nvPr/>
        </p:nvSpPr>
        <p:spPr>
          <a:xfrm>
            <a:off x="529883" y="4108293"/>
            <a:ext cx="7848600" cy="1077218"/>
          </a:xfrm>
          <a:prstGeom prst="rect">
            <a:avLst/>
          </a:prstGeom>
        </p:spPr>
        <p:txBody>
          <a:bodyPr wrap="square">
            <a:spAutoFit/>
          </a:bodyPr>
          <a:lstStyle/>
          <a:p>
            <a:r>
              <a:rPr lang="en-US" sz="2800" b="1" dirty="0">
                <a:solidFill>
                  <a:srgbClr val="222222"/>
                </a:solidFill>
                <a:latin typeface="arial" panose="020B0604020202020204" pitchFamily="34" charset="0"/>
              </a:rPr>
              <a:t>Interpreter</a:t>
            </a:r>
            <a:endParaRPr lang="en-US" b="1"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Converts source code to object code. a program that can analyze and execute a program line by line.</a:t>
            </a:r>
            <a:endParaRPr lang="en-US" dirty="0"/>
          </a:p>
        </p:txBody>
      </p:sp>
    </p:spTree>
    <p:extLst>
      <p:ext uri="{BB962C8B-B14F-4D97-AF65-F5344CB8AC3E}">
        <p14:creationId xmlns:p14="http://schemas.microsoft.com/office/powerpoint/2010/main" val="216386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85BB95-EA1E-4E32-968E-7A8070621F1D}"/>
              </a:ext>
            </a:extLst>
          </p:cNvPr>
          <p:cNvSpPr/>
          <p:nvPr/>
        </p:nvSpPr>
        <p:spPr>
          <a:xfrm>
            <a:off x="381000" y="889844"/>
            <a:ext cx="8382000" cy="3293209"/>
          </a:xfrm>
          <a:prstGeom prst="rect">
            <a:avLst/>
          </a:prstGeom>
        </p:spPr>
        <p:txBody>
          <a:bodyPr wrap="square">
            <a:spAutoFit/>
          </a:bodyPr>
          <a:lstStyle/>
          <a:p>
            <a:r>
              <a:rPr lang="en-US" sz="2800" b="1" u="sng" dirty="0">
                <a:solidFill>
                  <a:schemeClr val="bg2">
                    <a:lumMod val="75000"/>
                  </a:schemeClr>
                </a:solidFill>
                <a:latin typeface="Roboto"/>
              </a:rPr>
              <a:t>4. File Management:</a:t>
            </a:r>
            <a:br>
              <a:rPr lang="en-US" dirty="0"/>
            </a:br>
            <a:r>
              <a:rPr lang="en-US" sz="2000" dirty="0">
                <a:latin typeface="Roboto"/>
              </a:rPr>
              <a:t>The operating System manages the files, folders and directory systems on a computer. Any data on a computer is stored in the form of files and the operating system keeps information about all of them using File Allocation Table (FAT). The FAT stores general information about files like filename, type (text or binary), size, starting address and access mode (sequential/indexed sequential/direct/relative). The file manager of the operating system helps to create, edit, copy, allocate memory to the files and also updates the FAT. The operating system also takes care that files are opened with proper access rights to read or edit them.</a:t>
            </a:r>
            <a:endParaRPr lang="en-US" dirty="0"/>
          </a:p>
        </p:txBody>
      </p:sp>
    </p:spTree>
    <p:extLst>
      <p:ext uri="{BB962C8B-B14F-4D97-AF65-F5344CB8AC3E}">
        <p14:creationId xmlns:p14="http://schemas.microsoft.com/office/powerpoint/2010/main" val="311245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F7E4-0463-4EDE-94F1-8629FC385814}"/>
              </a:ext>
            </a:extLst>
          </p:cNvPr>
          <p:cNvSpPr>
            <a:spLocks noGrp="1"/>
          </p:cNvSpPr>
          <p:nvPr>
            <p:ph type="title"/>
          </p:nvPr>
        </p:nvSpPr>
        <p:spPr>
          <a:xfrm>
            <a:off x="381000" y="152400"/>
            <a:ext cx="6554867" cy="1524000"/>
          </a:xfrm>
        </p:spPr>
        <p:txBody>
          <a:bodyPr/>
          <a:lstStyle/>
          <a:p>
            <a:r>
              <a:rPr lang="en-US" b="1" dirty="0"/>
              <a:t>User Interface</a:t>
            </a:r>
          </a:p>
        </p:txBody>
      </p:sp>
      <p:sp>
        <p:nvSpPr>
          <p:cNvPr id="3" name="Rectangle 2">
            <a:extLst>
              <a:ext uri="{FF2B5EF4-FFF2-40B4-BE49-F238E27FC236}">
                <a16:creationId xmlns:a16="http://schemas.microsoft.com/office/drawing/2014/main" id="{476571A0-1423-4CE3-96C8-2700312F7FEE}"/>
              </a:ext>
            </a:extLst>
          </p:cNvPr>
          <p:cNvSpPr/>
          <p:nvPr/>
        </p:nvSpPr>
        <p:spPr>
          <a:xfrm>
            <a:off x="228600" y="1676400"/>
            <a:ext cx="8459867" cy="2154436"/>
          </a:xfrm>
          <a:prstGeom prst="rect">
            <a:avLst/>
          </a:prstGeom>
        </p:spPr>
        <p:txBody>
          <a:bodyPr wrap="square">
            <a:spAutoFit/>
          </a:bodyPr>
          <a:lstStyle/>
          <a:p>
            <a:r>
              <a:rPr lang="en-US" sz="2000" dirty="0">
                <a:solidFill>
                  <a:srgbClr val="222222"/>
                </a:solidFill>
                <a:latin typeface="arial" panose="020B0604020202020204" pitchFamily="34" charset="0"/>
              </a:rPr>
              <a:t>A </a:t>
            </a:r>
            <a:r>
              <a:rPr lang="en-US" sz="2000" b="1" dirty="0">
                <a:solidFill>
                  <a:srgbClr val="222222"/>
                </a:solidFill>
                <a:latin typeface="arial" panose="020B0604020202020204" pitchFamily="34" charset="0"/>
              </a:rPr>
              <a:t>user interface</a:t>
            </a:r>
            <a:r>
              <a:rPr lang="en-US" sz="2000" dirty="0">
                <a:solidFill>
                  <a:srgbClr val="222222"/>
                </a:solidFill>
                <a:latin typeface="arial" panose="020B0604020202020204" pitchFamily="34" charset="0"/>
              </a:rPr>
              <a:t> (</a:t>
            </a:r>
            <a:r>
              <a:rPr lang="en-US" sz="2000" b="1" dirty="0">
                <a:solidFill>
                  <a:srgbClr val="222222"/>
                </a:solidFill>
                <a:latin typeface="arial" panose="020B0604020202020204" pitchFamily="34" charset="0"/>
              </a:rPr>
              <a:t>UI</a:t>
            </a:r>
            <a:r>
              <a:rPr lang="en-US" sz="2000" dirty="0">
                <a:solidFill>
                  <a:srgbClr val="222222"/>
                </a:solidFill>
                <a:latin typeface="arial" panose="020B0604020202020204" pitchFamily="34" charset="0"/>
              </a:rPr>
              <a:t>) refers to the part of an </a:t>
            </a:r>
            <a:r>
              <a:rPr lang="en-US" sz="2000" b="1" dirty="0">
                <a:solidFill>
                  <a:srgbClr val="222222"/>
                </a:solidFill>
                <a:latin typeface="arial" panose="020B0604020202020204" pitchFamily="34" charset="0"/>
              </a:rPr>
              <a:t>operating system</a:t>
            </a:r>
            <a:r>
              <a:rPr lang="en-US" sz="2000" dirty="0">
                <a:solidFill>
                  <a:srgbClr val="222222"/>
                </a:solidFill>
                <a:latin typeface="arial" panose="020B0604020202020204" pitchFamily="34" charset="0"/>
              </a:rPr>
              <a:t>, program, or device that allows a </a:t>
            </a:r>
            <a:r>
              <a:rPr lang="en-US" sz="2000" b="1" dirty="0">
                <a:solidFill>
                  <a:srgbClr val="222222"/>
                </a:solidFill>
                <a:latin typeface="arial" panose="020B0604020202020204" pitchFamily="34" charset="0"/>
              </a:rPr>
              <a:t>user</a:t>
            </a:r>
            <a:r>
              <a:rPr lang="en-US" sz="2000" dirty="0">
                <a:solidFill>
                  <a:srgbClr val="222222"/>
                </a:solidFill>
                <a:latin typeface="arial" panose="020B0604020202020204" pitchFamily="34" charset="0"/>
              </a:rPr>
              <a:t> to enter and receive information. A text-based </a:t>
            </a:r>
            <a:r>
              <a:rPr lang="en-US" sz="2000" b="1" dirty="0">
                <a:solidFill>
                  <a:srgbClr val="222222"/>
                </a:solidFill>
                <a:latin typeface="arial" panose="020B0604020202020204" pitchFamily="34" charset="0"/>
              </a:rPr>
              <a:t>user interface</a:t>
            </a:r>
            <a:r>
              <a:rPr lang="en-US" sz="2000" dirty="0">
                <a:solidFill>
                  <a:srgbClr val="222222"/>
                </a:solidFill>
                <a:latin typeface="arial" panose="020B0604020202020204" pitchFamily="34" charset="0"/>
              </a:rPr>
              <a:t> (see the image to the left) displays text, and its commands are usually typed on a command line using a keyboard</a:t>
            </a:r>
            <a:r>
              <a:rPr lang="en-US" sz="2000" b="1" dirty="0">
                <a:solidFill>
                  <a:schemeClr val="bg1">
                    <a:lumMod val="95000"/>
                    <a:lumOff val="5000"/>
                  </a:schemeClr>
                </a:solidFill>
                <a:latin typeface="arial" panose="020B0604020202020204" pitchFamily="34" charset="0"/>
              </a:rPr>
              <a:t>.</a:t>
            </a:r>
            <a:r>
              <a:rPr lang="en-US" b="1" dirty="0">
                <a:solidFill>
                  <a:schemeClr val="bg1">
                    <a:lumMod val="95000"/>
                    <a:lumOff val="5000"/>
                  </a:schemeClr>
                </a:solidFill>
              </a:rPr>
              <a:t> With a graphical user interface (see the right-hand image), the functions are carried out by clicking or moving buttons, icons and menus by means of a pointing device.</a:t>
            </a:r>
            <a:endParaRPr lang="en-US" sz="2000" b="1" dirty="0">
              <a:solidFill>
                <a:schemeClr val="bg1">
                  <a:lumMod val="95000"/>
                  <a:lumOff val="5000"/>
                </a:schemeClr>
              </a:solidFill>
            </a:endParaRPr>
          </a:p>
        </p:txBody>
      </p:sp>
      <p:pic>
        <p:nvPicPr>
          <p:cNvPr id="4" name="Picture 3">
            <a:extLst>
              <a:ext uri="{FF2B5EF4-FFF2-40B4-BE49-F238E27FC236}">
                <a16:creationId xmlns:a16="http://schemas.microsoft.com/office/drawing/2014/main" id="{5C30C1EF-7DA7-4291-ADCE-666A9EECD824}"/>
              </a:ext>
            </a:extLst>
          </p:cNvPr>
          <p:cNvPicPr>
            <a:picLocks noChangeAspect="1"/>
          </p:cNvPicPr>
          <p:nvPr/>
        </p:nvPicPr>
        <p:blipFill rotWithShape="1">
          <a:blip r:embed="rId2"/>
          <a:srcRect l="30000" t="24803" r="30000" b="20355"/>
          <a:stretch/>
        </p:blipFill>
        <p:spPr>
          <a:xfrm>
            <a:off x="4724400" y="3945135"/>
            <a:ext cx="3657600" cy="2819401"/>
          </a:xfrm>
          <a:prstGeom prst="rect">
            <a:avLst/>
          </a:prstGeom>
        </p:spPr>
      </p:pic>
      <p:pic>
        <p:nvPicPr>
          <p:cNvPr id="5" name="Picture 4">
            <a:extLst>
              <a:ext uri="{FF2B5EF4-FFF2-40B4-BE49-F238E27FC236}">
                <a16:creationId xmlns:a16="http://schemas.microsoft.com/office/drawing/2014/main" id="{09A27547-DC0D-43BA-9588-29141C4D30F0}"/>
              </a:ext>
            </a:extLst>
          </p:cNvPr>
          <p:cNvPicPr>
            <a:picLocks noChangeAspect="1"/>
          </p:cNvPicPr>
          <p:nvPr/>
        </p:nvPicPr>
        <p:blipFill rotWithShape="1">
          <a:blip r:embed="rId3"/>
          <a:srcRect l="29166" t="24802" r="30833" b="21839"/>
          <a:stretch/>
        </p:blipFill>
        <p:spPr>
          <a:xfrm>
            <a:off x="533400" y="3970605"/>
            <a:ext cx="3657600" cy="2743201"/>
          </a:xfrm>
          <a:prstGeom prst="rect">
            <a:avLst/>
          </a:prstGeom>
        </p:spPr>
      </p:pic>
    </p:spTree>
    <p:extLst>
      <p:ext uri="{BB962C8B-B14F-4D97-AF65-F5344CB8AC3E}">
        <p14:creationId xmlns:p14="http://schemas.microsoft.com/office/powerpoint/2010/main" val="353047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41FB-54A5-46C4-BC7F-A4A71867D50F}"/>
              </a:ext>
            </a:extLst>
          </p:cNvPr>
          <p:cNvSpPr>
            <a:spLocks noGrp="1"/>
          </p:cNvSpPr>
          <p:nvPr>
            <p:ph type="title"/>
          </p:nvPr>
        </p:nvSpPr>
        <p:spPr>
          <a:xfrm>
            <a:off x="570666" y="-35169"/>
            <a:ext cx="6554867" cy="1524000"/>
          </a:xfrm>
        </p:spPr>
        <p:txBody>
          <a:bodyPr/>
          <a:lstStyle/>
          <a:p>
            <a:r>
              <a:rPr lang="en-US" b="1" dirty="0"/>
              <a:t>Cloud Computing</a:t>
            </a:r>
          </a:p>
        </p:txBody>
      </p:sp>
      <p:sp>
        <p:nvSpPr>
          <p:cNvPr id="3" name="Rectangle 2">
            <a:extLst>
              <a:ext uri="{FF2B5EF4-FFF2-40B4-BE49-F238E27FC236}">
                <a16:creationId xmlns:a16="http://schemas.microsoft.com/office/drawing/2014/main" id="{5A265756-DA0D-4202-BB64-763AEBD80244}"/>
              </a:ext>
            </a:extLst>
          </p:cNvPr>
          <p:cNvSpPr/>
          <p:nvPr/>
        </p:nvSpPr>
        <p:spPr>
          <a:xfrm>
            <a:off x="303966" y="1219200"/>
            <a:ext cx="8536067" cy="1477328"/>
          </a:xfrm>
          <a:prstGeom prst="rect">
            <a:avLst/>
          </a:prstGeom>
        </p:spPr>
        <p:txBody>
          <a:bodyPr wrap="square">
            <a:spAutoFit/>
          </a:bodyPr>
          <a:lstStyle/>
          <a:p>
            <a:r>
              <a:rPr lang="en-US" b="1" dirty="0">
                <a:solidFill>
                  <a:srgbClr val="202122"/>
                </a:solidFill>
                <a:latin typeface="Arial" panose="020B0604020202020204" pitchFamily="34" charset="0"/>
              </a:rPr>
              <a:t>Cloud computing</a:t>
            </a:r>
            <a:r>
              <a:rPr lang="en-US" dirty="0">
                <a:solidFill>
                  <a:srgbClr val="202122"/>
                </a:solidFill>
                <a:latin typeface="Arial" panose="020B0604020202020204" pitchFamily="34" charset="0"/>
              </a:rPr>
              <a:t> is the on-demand availability of </a:t>
            </a:r>
            <a:r>
              <a:rPr lang="en-US" dirty="0">
                <a:solidFill>
                  <a:srgbClr val="0B0080"/>
                </a:solidFill>
                <a:latin typeface="Arial" panose="020B0604020202020204" pitchFamily="34" charset="0"/>
                <a:hlinkClick r:id="rId2" tooltip="Computer"/>
              </a:rPr>
              <a:t>computer</a:t>
            </a:r>
            <a:r>
              <a:rPr lang="en-US" dirty="0">
                <a:solidFill>
                  <a:srgbClr val="202122"/>
                </a:solidFill>
                <a:latin typeface="Arial" panose="020B0604020202020204" pitchFamily="34" charset="0"/>
              </a:rPr>
              <a:t> </a:t>
            </a:r>
            <a:r>
              <a:rPr lang="en-US" dirty="0">
                <a:solidFill>
                  <a:srgbClr val="0B0080"/>
                </a:solidFill>
                <a:latin typeface="Arial" panose="020B0604020202020204" pitchFamily="34" charset="0"/>
                <a:hlinkClick r:id="rId3" tooltip="System resource"/>
              </a:rPr>
              <a:t>system resources</a:t>
            </a:r>
            <a:r>
              <a:rPr lang="en-US" dirty="0">
                <a:solidFill>
                  <a:srgbClr val="202122"/>
                </a:solidFill>
                <a:latin typeface="Arial" panose="020B0604020202020204" pitchFamily="34" charset="0"/>
              </a:rPr>
              <a:t>, especially </a:t>
            </a:r>
            <a:r>
              <a:rPr lang="en-US" dirty="0">
                <a:solidFill>
                  <a:srgbClr val="0B0080"/>
                </a:solidFill>
                <a:latin typeface="Arial" panose="020B0604020202020204" pitchFamily="34" charset="0"/>
                <a:hlinkClick r:id="rId4" tooltip="Data storage"/>
              </a:rPr>
              <a:t>data storage</a:t>
            </a:r>
            <a:r>
              <a:rPr lang="en-US" dirty="0">
                <a:solidFill>
                  <a:srgbClr val="202122"/>
                </a:solidFill>
                <a:latin typeface="Arial" panose="020B0604020202020204" pitchFamily="34" charset="0"/>
              </a:rPr>
              <a:t> and </a:t>
            </a:r>
            <a:r>
              <a:rPr lang="en-US" dirty="0">
                <a:solidFill>
                  <a:srgbClr val="0B0080"/>
                </a:solidFill>
                <a:latin typeface="Arial" panose="020B0604020202020204" pitchFamily="34" charset="0"/>
                <a:hlinkClick r:id="rId5" tooltip="Computing power"/>
              </a:rPr>
              <a:t>computing power</a:t>
            </a:r>
            <a:r>
              <a:rPr lang="en-US" dirty="0">
                <a:solidFill>
                  <a:srgbClr val="202122"/>
                </a:solidFill>
                <a:latin typeface="Arial" panose="020B0604020202020204" pitchFamily="34" charset="0"/>
              </a:rPr>
              <a:t>, without direct active management by the user. The term is generally used to describe </a:t>
            </a:r>
            <a:r>
              <a:rPr lang="en-US" dirty="0">
                <a:solidFill>
                  <a:srgbClr val="0B0080"/>
                </a:solidFill>
                <a:latin typeface="Arial" panose="020B0604020202020204" pitchFamily="34" charset="0"/>
                <a:hlinkClick r:id="rId6" tooltip="Data center"/>
              </a:rPr>
              <a:t>data centers</a:t>
            </a:r>
            <a:r>
              <a:rPr lang="en-US" dirty="0">
                <a:solidFill>
                  <a:srgbClr val="202122"/>
                </a:solidFill>
                <a:latin typeface="Arial" panose="020B0604020202020204" pitchFamily="34" charset="0"/>
              </a:rPr>
              <a:t> available to many users over the </a:t>
            </a:r>
            <a:r>
              <a:rPr lang="en-US" dirty="0">
                <a:solidFill>
                  <a:srgbClr val="0B0080"/>
                </a:solidFill>
                <a:latin typeface="Arial" panose="020B0604020202020204" pitchFamily="34" charset="0"/>
                <a:hlinkClick r:id="rId7" tooltip="Internet"/>
              </a:rPr>
              <a:t>Internet</a:t>
            </a:r>
            <a:r>
              <a:rPr lang="en-US" dirty="0">
                <a:solidFill>
                  <a:srgbClr val="202122"/>
                </a:solidFill>
                <a:latin typeface="Arial" panose="020B0604020202020204" pitchFamily="34" charset="0"/>
              </a:rPr>
              <a:t>. Large clouds, predominant today, often have functions distributed over multiple locations from central </a:t>
            </a:r>
            <a:r>
              <a:rPr lang="en-US" dirty="0">
                <a:solidFill>
                  <a:srgbClr val="0B0080"/>
                </a:solidFill>
                <a:latin typeface="Arial" panose="020B0604020202020204" pitchFamily="34" charset="0"/>
                <a:hlinkClick r:id="rId8" tooltip="Server (computing)"/>
              </a:rPr>
              <a:t>servers</a:t>
            </a:r>
            <a:r>
              <a:rPr lang="en-US" dirty="0">
                <a:solidFill>
                  <a:srgbClr val="202122"/>
                </a:solidFill>
                <a:latin typeface="Arial" panose="020B0604020202020204" pitchFamily="34" charset="0"/>
              </a:rPr>
              <a:t>. </a:t>
            </a:r>
            <a:endParaRPr lang="en-US" dirty="0"/>
          </a:p>
        </p:txBody>
      </p:sp>
      <p:sp>
        <p:nvSpPr>
          <p:cNvPr id="4" name="Rectangle 3">
            <a:extLst>
              <a:ext uri="{FF2B5EF4-FFF2-40B4-BE49-F238E27FC236}">
                <a16:creationId xmlns:a16="http://schemas.microsoft.com/office/drawing/2014/main" id="{5DF271A4-F3B9-4D7F-A20D-C7348A231CD9}"/>
              </a:ext>
            </a:extLst>
          </p:cNvPr>
          <p:cNvSpPr/>
          <p:nvPr/>
        </p:nvSpPr>
        <p:spPr>
          <a:xfrm>
            <a:off x="303966" y="2895600"/>
            <a:ext cx="5943600" cy="369332"/>
          </a:xfrm>
          <a:prstGeom prst="rect">
            <a:avLst/>
          </a:prstGeom>
        </p:spPr>
        <p:txBody>
          <a:bodyPr wrap="square">
            <a:spAutoFit/>
          </a:bodyPr>
          <a:lstStyle/>
          <a:p>
            <a:r>
              <a:rPr lang="en-US" dirty="0">
                <a:solidFill>
                  <a:srgbClr val="202122"/>
                </a:solidFill>
                <a:latin typeface="Arial" panose="020B0604020202020204" pitchFamily="34" charset="0"/>
              </a:rPr>
              <a:t>Cloud computing relies on sharing of resources</a:t>
            </a:r>
            <a:endParaRPr lang="en-US" dirty="0"/>
          </a:p>
        </p:txBody>
      </p:sp>
      <p:sp>
        <p:nvSpPr>
          <p:cNvPr id="5" name="Rectangle 4">
            <a:extLst>
              <a:ext uri="{FF2B5EF4-FFF2-40B4-BE49-F238E27FC236}">
                <a16:creationId xmlns:a16="http://schemas.microsoft.com/office/drawing/2014/main" id="{D7A494ED-E659-40DE-BCB3-16739D3763AF}"/>
              </a:ext>
            </a:extLst>
          </p:cNvPr>
          <p:cNvSpPr/>
          <p:nvPr/>
        </p:nvSpPr>
        <p:spPr>
          <a:xfrm>
            <a:off x="303966" y="3254103"/>
            <a:ext cx="8536066" cy="646331"/>
          </a:xfrm>
          <a:prstGeom prst="rect">
            <a:avLst/>
          </a:prstGeom>
        </p:spPr>
        <p:txBody>
          <a:bodyPr wrap="square">
            <a:spAutoFit/>
          </a:bodyPr>
          <a:lstStyle/>
          <a:p>
            <a:r>
              <a:rPr lang="en-US" dirty="0">
                <a:solidFill>
                  <a:srgbClr val="202122"/>
                </a:solidFill>
                <a:latin typeface="Arial" panose="020B0604020202020204" pitchFamily="34" charset="0"/>
              </a:rPr>
              <a:t>cloud computing allows companies to avoid or minimize up-front </a:t>
            </a:r>
            <a:r>
              <a:rPr lang="en-US" dirty="0">
                <a:solidFill>
                  <a:srgbClr val="0B0080"/>
                </a:solidFill>
                <a:latin typeface="Arial" panose="020B0604020202020204" pitchFamily="34" charset="0"/>
                <a:hlinkClick r:id="rId9" tooltip="IT infrastructure"/>
              </a:rPr>
              <a:t>IT infrastructure</a:t>
            </a:r>
            <a:r>
              <a:rPr lang="en-US" dirty="0">
                <a:solidFill>
                  <a:srgbClr val="202122"/>
                </a:solidFill>
                <a:latin typeface="Arial" panose="020B0604020202020204" pitchFamily="34" charset="0"/>
              </a:rPr>
              <a:t> costs.</a:t>
            </a:r>
            <a:endParaRPr lang="en-US" dirty="0"/>
          </a:p>
        </p:txBody>
      </p:sp>
      <p:sp>
        <p:nvSpPr>
          <p:cNvPr id="6" name="Rectangle 5">
            <a:extLst>
              <a:ext uri="{FF2B5EF4-FFF2-40B4-BE49-F238E27FC236}">
                <a16:creationId xmlns:a16="http://schemas.microsoft.com/office/drawing/2014/main" id="{A70364C7-5A16-4BC4-BD2F-BFB3D3FB01F5}"/>
              </a:ext>
            </a:extLst>
          </p:cNvPr>
          <p:cNvSpPr/>
          <p:nvPr/>
        </p:nvSpPr>
        <p:spPr>
          <a:xfrm>
            <a:off x="303966" y="4013539"/>
            <a:ext cx="8522000" cy="646331"/>
          </a:xfrm>
          <a:prstGeom prst="rect">
            <a:avLst/>
          </a:prstGeom>
        </p:spPr>
        <p:txBody>
          <a:bodyPr wrap="square">
            <a:spAutoFit/>
          </a:bodyPr>
          <a:lstStyle/>
          <a:p>
            <a:r>
              <a:rPr lang="en-US" dirty="0">
                <a:solidFill>
                  <a:srgbClr val="202122"/>
                </a:solidFill>
                <a:latin typeface="Arial" panose="020B0604020202020204" pitchFamily="34" charset="0"/>
              </a:rPr>
              <a:t>cloud computing allows </a:t>
            </a:r>
            <a:r>
              <a:rPr lang="en-US" dirty="0">
                <a:solidFill>
                  <a:srgbClr val="0B0080"/>
                </a:solidFill>
                <a:latin typeface="Arial" panose="020B0604020202020204" pitchFamily="34" charset="0"/>
                <a:hlinkClick r:id="rId10" tooltip="Enterprises"/>
              </a:rPr>
              <a:t>enterprises</a:t>
            </a:r>
            <a:r>
              <a:rPr lang="en-US" dirty="0">
                <a:solidFill>
                  <a:srgbClr val="202122"/>
                </a:solidFill>
                <a:latin typeface="Arial" panose="020B0604020202020204" pitchFamily="34" charset="0"/>
              </a:rPr>
              <a:t> to get their applications up and running faster, with improved manageability and </a:t>
            </a:r>
            <a:r>
              <a:rPr lang="en-US">
                <a:solidFill>
                  <a:srgbClr val="202122"/>
                </a:solidFill>
                <a:latin typeface="Arial" panose="020B0604020202020204" pitchFamily="34" charset="0"/>
              </a:rPr>
              <a:t>less maintenance.</a:t>
            </a:r>
            <a:endParaRPr lang="en-US" dirty="0"/>
          </a:p>
        </p:txBody>
      </p:sp>
    </p:spTree>
    <p:extLst>
      <p:ext uri="{BB962C8B-B14F-4D97-AF65-F5344CB8AC3E}">
        <p14:creationId xmlns:p14="http://schemas.microsoft.com/office/powerpoint/2010/main" val="48184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1AD51-AB12-43A7-B4D9-7326B3EE6E6F}"/>
              </a:ext>
            </a:extLst>
          </p:cNvPr>
          <p:cNvPicPr>
            <a:picLocks noChangeAspect="1"/>
          </p:cNvPicPr>
          <p:nvPr/>
        </p:nvPicPr>
        <p:blipFill rotWithShape="1">
          <a:blip r:embed="rId2"/>
          <a:srcRect l="24166" t="26285" r="49305" b="20877"/>
          <a:stretch/>
        </p:blipFill>
        <p:spPr>
          <a:xfrm>
            <a:off x="1752600" y="1143000"/>
            <a:ext cx="6019800" cy="4299857"/>
          </a:xfrm>
          <a:prstGeom prst="rect">
            <a:avLst/>
          </a:prstGeom>
        </p:spPr>
      </p:pic>
      <p:sp>
        <p:nvSpPr>
          <p:cNvPr id="6" name="Title 5">
            <a:extLst>
              <a:ext uri="{FF2B5EF4-FFF2-40B4-BE49-F238E27FC236}">
                <a16:creationId xmlns:a16="http://schemas.microsoft.com/office/drawing/2014/main" id="{F59E6FE5-F1EC-4A6D-B711-82C5A2C75364}"/>
              </a:ext>
            </a:extLst>
          </p:cNvPr>
          <p:cNvSpPr>
            <a:spLocks noGrp="1"/>
          </p:cNvSpPr>
          <p:nvPr>
            <p:ph type="title"/>
          </p:nvPr>
        </p:nvSpPr>
        <p:spPr>
          <a:xfrm>
            <a:off x="304800" y="-228600"/>
            <a:ext cx="6554867" cy="1524000"/>
          </a:xfrm>
        </p:spPr>
        <p:txBody>
          <a:bodyPr>
            <a:normAutofit/>
          </a:bodyPr>
          <a:lstStyle/>
          <a:p>
            <a:r>
              <a:rPr lang="en-US" sz="4000" b="1" dirty="0"/>
              <a:t>Cloud Services</a:t>
            </a:r>
          </a:p>
        </p:txBody>
      </p:sp>
      <p:sp>
        <p:nvSpPr>
          <p:cNvPr id="7" name="Rectangle 6">
            <a:extLst>
              <a:ext uri="{FF2B5EF4-FFF2-40B4-BE49-F238E27FC236}">
                <a16:creationId xmlns:a16="http://schemas.microsoft.com/office/drawing/2014/main" id="{D41D7B32-AB81-49F0-91A5-35CCE03D6E8E}"/>
              </a:ext>
            </a:extLst>
          </p:cNvPr>
          <p:cNvSpPr/>
          <p:nvPr/>
        </p:nvSpPr>
        <p:spPr>
          <a:xfrm>
            <a:off x="533400" y="5715000"/>
            <a:ext cx="8153400" cy="830997"/>
          </a:xfrm>
          <a:prstGeom prst="rect">
            <a:avLst/>
          </a:prstGeom>
        </p:spPr>
        <p:txBody>
          <a:bodyPr wrap="square">
            <a:spAutoFit/>
          </a:bodyPr>
          <a:lstStyle/>
          <a:p>
            <a:r>
              <a:rPr lang="en-US" sz="2400" b="1" dirty="0">
                <a:latin typeface="ibm-plex-sans"/>
              </a:rPr>
              <a:t>Organizations use their own platforms and applications within a service provider’s infrastructure.</a:t>
            </a:r>
            <a:endParaRPr lang="en-US" sz="2400" b="1" dirty="0"/>
          </a:p>
        </p:txBody>
      </p:sp>
    </p:spTree>
    <p:extLst>
      <p:ext uri="{BB962C8B-B14F-4D97-AF65-F5344CB8AC3E}">
        <p14:creationId xmlns:p14="http://schemas.microsoft.com/office/powerpoint/2010/main" val="37914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ADECAF-5A24-4082-8CC8-597800E0E7FC}"/>
              </a:ext>
            </a:extLst>
          </p:cNvPr>
          <p:cNvSpPr/>
          <p:nvPr/>
        </p:nvSpPr>
        <p:spPr>
          <a:xfrm>
            <a:off x="381000" y="1448812"/>
            <a:ext cx="8382000" cy="3046988"/>
          </a:xfrm>
          <a:prstGeom prst="rect">
            <a:avLst/>
          </a:prstGeom>
        </p:spPr>
        <p:txBody>
          <a:bodyPr wrap="square">
            <a:spAutoFit/>
          </a:bodyPr>
          <a:lstStyle/>
          <a:p>
            <a:pPr algn="just" fontAlgn="base">
              <a:buFont typeface="Arial" panose="020B0604020202020204" pitchFamily="34" charset="0"/>
              <a:buChar char="•"/>
            </a:pPr>
            <a:r>
              <a:rPr lang="en-US" sz="2400" b="1" dirty="0">
                <a:latin typeface="ibm-plex-sans"/>
              </a:rPr>
              <a:t>Instead of purchasing hardware outright, users pay for IaaS on demand.</a:t>
            </a:r>
          </a:p>
          <a:p>
            <a:pPr algn="just" fontAlgn="base">
              <a:buFont typeface="Arial" panose="020B0604020202020204" pitchFamily="34" charset="0"/>
              <a:buChar char="•"/>
            </a:pPr>
            <a:r>
              <a:rPr lang="en-US" sz="2400" b="1" dirty="0">
                <a:latin typeface="ibm-plex-sans"/>
              </a:rPr>
              <a:t>Infrastructure is scalable depending on processing and storage needs.</a:t>
            </a:r>
          </a:p>
          <a:p>
            <a:pPr algn="just" fontAlgn="base">
              <a:buFont typeface="Arial" panose="020B0604020202020204" pitchFamily="34" charset="0"/>
              <a:buChar char="•"/>
            </a:pPr>
            <a:r>
              <a:rPr lang="en-US" sz="2400" b="1" dirty="0">
                <a:latin typeface="ibm-plex-sans"/>
              </a:rPr>
              <a:t>Saves enterprises the costs of buying and maintaining their own hardware.</a:t>
            </a:r>
          </a:p>
          <a:p>
            <a:pPr algn="just" fontAlgn="base">
              <a:buFont typeface="Arial" panose="020B0604020202020204" pitchFamily="34" charset="0"/>
              <a:buChar char="•"/>
            </a:pPr>
            <a:r>
              <a:rPr lang="en-US" sz="2400" b="1" dirty="0">
                <a:latin typeface="ibm-plex-sans"/>
              </a:rPr>
              <a:t>Because data is on the cloud, there can be no single point of failure.</a:t>
            </a:r>
            <a:endParaRPr lang="en-US" sz="2400" b="1" i="0" dirty="0">
              <a:effectLst/>
              <a:latin typeface="ibm-plex-sans"/>
            </a:endParaRPr>
          </a:p>
        </p:txBody>
      </p:sp>
      <p:sp>
        <p:nvSpPr>
          <p:cNvPr id="4" name="Rectangle 3">
            <a:extLst>
              <a:ext uri="{FF2B5EF4-FFF2-40B4-BE49-F238E27FC236}">
                <a16:creationId xmlns:a16="http://schemas.microsoft.com/office/drawing/2014/main" id="{EF504EA0-E7F4-4842-B0FD-0C54590E56D9}"/>
              </a:ext>
            </a:extLst>
          </p:cNvPr>
          <p:cNvSpPr/>
          <p:nvPr/>
        </p:nvSpPr>
        <p:spPr>
          <a:xfrm>
            <a:off x="457200" y="990600"/>
            <a:ext cx="2667000" cy="523220"/>
          </a:xfrm>
          <a:prstGeom prst="rect">
            <a:avLst/>
          </a:prstGeom>
        </p:spPr>
        <p:txBody>
          <a:bodyPr wrap="square">
            <a:spAutoFit/>
          </a:bodyPr>
          <a:lstStyle/>
          <a:p>
            <a:r>
              <a:rPr lang="en-US" sz="2800" b="1" u="sng" dirty="0">
                <a:solidFill>
                  <a:schemeClr val="bg1"/>
                </a:solidFill>
                <a:latin typeface="ibm-plex-sans"/>
              </a:rPr>
              <a:t>Key features</a:t>
            </a:r>
            <a:endParaRPr lang="en-US" sz="2800" b="1" u="sng" dirty="0">
              <a:solidFill>
                <a:schemeClr val="bg1"/>
              </a:solidFill>
            </a:endParaRPr>
          </a:p>
        </p:txBody>
      </p:sp>
    </p:spTree>
    <p:extLst>
      <p:ext uri="{BB962C8B-B14F-4D97-AF65-F5344CB8AC3E}">
        <p14:creationId xmlns:p14="http://schemas.microsoft.com/office/powerpoint/2010/main" val="71797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52FE9-CA1E-45FF-BF63-12EDD58B8599}"/>
              </a:ext>
            </a:extLst>
          </p:cNvPr>
          <p:cNvPicPr>
            <a:picLocks noChangeAspect="1"/>
          </p:cNvPicPr>
          <p:nvPr/>
        </p:nvPicPr>
        <p:blipFill rotWithShape="1">
          <a:blip r:embed="rId2"/>
          <a:srcRect l="50000" t="29249" r="25000" b="20357"/>
          <a:stretch/>
        </p:blipFill>
        <p:spPr>
          <a:xfrm>
            <a:off x="1198098" y="60960"/>
            <a:ext cx="7162800" cy="3840480"/>
          </a:xfrm>
          <a:prstGeom prst="rect">
            <a:avLst/>
          </a:prstGeom>
        </p:spPr>
      </p:pic>
      <p:sp>
        <p:nvSpPr>
          <p:cNvPr id="4" name="Rectangle 3">
            <a:extLst>
              <a:ext uri="{FF2B5EF4-FFF2-40B4-BE49-F238E27FC236}">
                <a16:creationId xmlns:a16="http://schemas.microsoft.com/office/drawing/2014/main" id="{9DB3CCC3-40E1-4EBD-A193-9A50CB98C741}"/>
              </a:ext>
            </a:extLst>
          </p:cNvPr>
          <p:cNvSpPr/>
          <p:nvPr/>
        </p:nvSpPr>
        <p:spPr>
          <a:xfrm>
            <a:off x="436098" y="3924886"/>
            <a:ext cx="8686800" cy="2862322"/>
          </a:xfrm>
          <a:prstGeom prst="rect">
            <a:avLst/>
          </a:prstGeom>
        </p:spPr>
        <p:txBody>
          <a:bodyPr wrap="square">
            <a:spAutoFit/>
          </a:bodyPr>
          <a:lstStyle/>
          <a:p>
            <a:pPr fontAlgn="base"/>
            <a:r>
              <a:rPr lang="en-US" sz="2000" b="1" dirty="0">
                <a:latin typeface="ibm-plex-sans"/>
              </a:rPr>
              <a:t>In addition to storage and other computing resources, users are able to use a suite of prebuilt tools to develop, customize and test their own applications.</a:t>
            </a:r>
          </a:p>
          <a:p>
            <a:pPr fontAlgn="base"/>
            <a:r>
              <a:rPr lang="en-US" sz="2000" b="1" dirty="0">
                <a:latin typeface="ibm-plex-sans"/>
              </a:rPr>
              <a:t>Key features</a:t>
            </a:r>
          </a:p>
          <a:p>
            <a:pPr fontAlgn="base">
              <a:buFont typeface="Arial" panose="020B0604020202020204" pitchFamily="34" charset="0"/>
              <a:buChar char="•"/>
            </a:pPr>
            <a:r>
              <a:rPr lang="en-US" sz="2000" b="1" dirty="0">
                <a:latin typeface="ibm-plex-sans"/>
              </a:rPr>
              <a:t>PaaS provides a platform with tools to test, develop and host applications in the same environment.</a:t>
            </a:r>
          </a:p>
          <a:p>
            <a:pPr fontAlgn="base">
              <a:buFont typeface="Arial" panose="020B0604020202020204" pitchFamily="34" charset="0"/>
              <a:buChar char="•"/>
            </a:pPr>
            <a:r>
              <a:rPr lang="en-US" sz="2000" b="1" dirty="0">
                <a:latin typeface="ibm-plex-sans"/>
              </a:rPr>
              <a:t>Enables organizations to focus on development without having to worry about underlying infrastructure.</a:t>
            </a:r>
          </a:p>
          <a:p>
            <a:pPr fontAlgn="base">
              <a:buFont typeface="Arial" panose="020B0604020202020204" pitchFamily="34" charset="0"/>
              <a:buChar char="•"/>
            </a:pPr>
            <a:r>
              <a:rPr lang="en-US" sz="2000" b="1" dirty="0">
                <a:latin typeface="ibm-plex-sans"/>
              </a:rPr>
              <a:t>Providers manage security, operating systems, server software and backups.</a:t>
            </a:r>
          </a:p>
          <a:p>
            <a:pPr fontAlgn="base">
              <a:buFont typeface="Arial" panose="020B0604020202020204" pitchFamily="34" charset="0"/>
              <a:buChar char="•"/>
            </a:pPr>
            <a:r>
              <a:rPr lang="en-US" sz="2000" b="1" dirty="0">
                <a:latin typeface="ibm-plex-sans"/>
              </a:rPr>
              <a:t>Facilitates collaborative work even if teams work remotely.</a:t>
            </a:r>
            <a:endParaRPr lang="en-US" sz="2000" b="1" i="0" dirty="0">
              <a:effectLst/>
              <a:latin typeface="ibm-plex-sans"/>
            </a:endParaRPr>
          </a:p>
        </p:txBody>
      </p:sp>
    </p:spTree>
    <p:extLst>
      <p:ext uri="{BB962C8B-B14F-4D97-AF65-F5344CB8AC3E}">
        <p14:creationId xmlns:p14="http://schemas.microsoft.com/office/powerpoint/2010/main" val="371173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880CB-8407-499E-A1A2-BEF7B69E83EC}"/>
              </a:ext>
            </a:extLst>
          </p:cNvPr>
          <p:cNvPicPr>
            <a:picLocks noChangeAspect="1"/>
          </p:cNvPicPr>
          <p:nvPr/>
        </p:nvPicPr>
        <p:blipFill rotWithShape="1">
          <a:blip r:embed="rId2"/>
          <a:srcRect l="73333" t="27767" b="23321"/>
          <a:stretch/>
        </p:blipFill>
        <p:spPr>
          <a:xfrm>
            <a:off x="762000" y="152400"/>
            <a:ext cx="7620000" cy="4267200"/>
          </a:xfrm>
          <a:prstGeom prst="rect">
            <a:avLst/>
          </a:prstGeom>
        </p:spPr>
      </p:pic>
      <p:sp>
        <p:nvSpPr>
          <p:cNvPr id="4" name="Rectangle 3">
            <a:extLst>
              <a:ext uri="{FF2B5EF4-FFF2-40B4-BE49-F238E27FC236}">
                <a16:creationId xmlns:a16="http://schemas.microsoft.com/office/drawing/2014/main" id="{B0AE9C75-476E-4E6A-8235-CCAFEA8B9DB5}"/>
              </a:ext>
            </a:extLst>
          </p:cNvPr>
          <p:cNvSpPr/>
          <p:nvPr/>
        </p:nvSpPr>
        <p:spPr>
          <a:xfrm>
            <a:off x="726831" y="4724400"/>
            <a:ext cx="7655169" cy="1323439"/>
          </a:xfrm>
          <a:prstGeom prst="rect">
            <a:avLst/>
          </a:prstGeom>
        </p:spPr>
        <p:txBody>
          <a:bodyPr wrap="square">
            <a:spAutoFit/>
          </a:bodyPr>
          <a:lstStyle/>
          <a:p>
            <a:pPr algn="just"/>
            <a:r>
              <a:rPr lang="en-US" sz="2000" b="1" dirty="0">
                <a:latin typeface="ibm-plex-sans"/>
              </a:rPr>
              <a:t>Users do not install applications on their local devices. Instead, the applications reside on a remote cloud network accessed through the web or an API. Through the application, users can store and analyze data and collaborate on projects.</a:t>
            </a:r>
            <a:endParaRPr lang="en-US" sz="2000" b="1" dirty="0"/>
          </a:p>
        </p:txBody>
      </p:sp>
    </p:spTree>
    <p:extLst>
      <p:ext uri="{BB962C8B-B14F-4D97-AF65-F5344CB8AC3E}">
        <p14:creationId xmlns:p14="http://schemas.microsoft.com/office/powerpoint/2010/main" val="242173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973164-3E3C-4B1F-8362-8EBE8A697AC9}"/>
              </a:ext>
            </a:extLst>
          </p:cNvPr>
          <p:cNvSpPr/>
          <p:nvPr/>
        </p:nvSpPr>
        <p:spPr>
          <a:xfrm>
            <a:off x="533400" y="990600"/>
            <a:ext cx="8077200" cy="3785652"/>
          </a:xfrm>
          <a:prstGeom prst="rect">
            <a:avLst/>
          </a:prstGeom>
        </p:spPr>
        <p:txBody>
          <a:bodyPr wrap="square">
            <a:spAutoFit/>
          </a:bodyPr>
          <a:lstStyle/>
          <a:p>
            <a:pPr algn="just" fontAlgn="base">
              <a:buFont typeface="Arial" panose="020B0604020202020204" pitchFamily="34" charset="0"/>
              <a:buChar char="•"/>
            </a:pPr>
            <a:r>
              <a:rPr lang="en-US" sz="2400" b="1" u="sng" dirty="0">
                <a:solidFill>
                  <a:schemeClr val="bg1"/>
                </a:solidFill>
                <a:latin typeface="ibm-plex-sans"/>
              </a:rPr>
              <a:t>Key features</a:t>
            </a:r>
            <a:endParaRPr lang="en-US" sz="2400" b="1" dirty="0">
              <a:latin typeface="ibm-plex-sans"/>
            </a:endParaRPr>
          </a:p>
          <a:p>
            <a:pPr algn="just" fontAlgn="base">
              <a:buFont typeface="Arial" panose="020B0604020202020204" pitchFamily="34" charset="0"/>
              <a:buChar char="•"/>
            </a:pPr>
            <a:r>
              <a:rPr lang="en-US" sz="2400" b="1" dirty="0">
                <a:latin typeface="ibm-plex-sans"/>
              </a:rPr>
              <a:t>SaaS vendors provide users with software and applications via a subscription model.</a:t>
            </a:r>
          </a:p>
          <a:p>
            <a:pPr algn="just" fontAlgn="base">
              <a:buFont typeface="Arial" panose="020B0604020202020204" pitchFamily="34" charset="0"/>
              <a:buChar char="•"/>
            </a:pPr>
            <a:r>
              <a:rPr lang="en-US" sz="2400" b="1" dirty="0">
                <a:latin typeface="ibm-plex-sans"/>
              </a:rPr>
              <a:t>Users do not have to manage, install or upgrade software; SaaS providers manage this.</a:t>
            </a:r>
          </a:p>
          <a:p>
            <a:pPr algn="just" fontAlgn="base">
              <a:buFont typeface="Arial" panose="020B0604020202020204" pitchFamily="34" charset="0"/>
              <a:buChar char="•"/>
            </a:pPr>
            <a:r>
              <a:rPr lang="en-US" sz="2400" b="1" dirty="0">
                <a:latin typeface="ibm-plex-sans"/>
              </a:rPr>
              <a:t>Data is secure in the cloud; equipment failure does not result in loss of data.</a:t>
            </a:r>
          </a:p>
          <a:p>
            <a:pPr algn="just" fontAlgn="base">
              <a:buFont typeface="Arial" panose="020B0604020202020204" pitchFamily="34" charset="0"/>
              <a:buChar char="•"/>
            </a:pPr>
            <a:r>
              <a:rPr lang="en-US" sz="2400" b="1" dirty="0">
                <a:latin typeface="ibm-plex-sans"/>
              </a:rPr>
              <a:t>Use of resources can be scaled depending on service needs.</a:t>
            </a:r>
          </a:p>
          <a:p>
            <a:pPr algn="just" fontAlgn="base">
              <a:buFont typeface="Arial" panose="020B0604020202020204" pitchFamily="34" charset="0"/>
              <a:buChar char="•"/>
            </a:pPr>
            <a:r>
              <a:rPr lang="en-US" sz="2400" b="1" dirty="0">
                <a:latin typeface="ibm-plex-sans"/>
              </a:rPr>
              <a:t>Applications are accessible from almost any internet-connected device, from virtually anywhere in the world.</a:t>
            </a:r>
            <a:endParaRPr lang="en-US" sz="2400" b="1" i="0" dirty="0">
              <a:effectLst/>
              <a:latin typeface="ibm-plex-sans"/>
            </a:endParaRPr>
          </a:p>
        </p:txBody>
      </p:sp>
    </p:spTree>
    <p:extLst>
      <p:ext uri="{BB962C8B-B14F-4D97-AF65-F5344CB8AC3E}">
        <p14:creationId xmlns:p14="http://schemas.microsoft.com/office/powerpoint/2010/main" val="42493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FB170B-B4DB-47C3-B72E-C833682D6D53}"/>
              </a:ext>
            </a:extLst>
          </p:cNvPr>
          <p:cNvSpPr/>
          <p:nvPr/>
        </p:nvSpPr>
        <p:spPr>
          <a:xfrm>
            <a:off x="304800" y="990600"/>
            <a:ext cx="8534400" cy="3477875"/>
          </a:xfrm>
          <a:prstGeom prst="rect">
            <a:avLst/>
          </a:prstGeom>
        </p:spPr>
        <p:txBody>
          <a:bodyPr wrap="square">
            <a:spAutoFit/>
          </a:bodyPr>
          <a:lstStyle/>
          <a:p>
            <a:r>
              <a:rPr lang="en-US" sz="2800" b="1" dirty="0">
                <a:latin typeface="-apple-system"/>
              </a:rPr>
              <a:t>What is a public cloud?</a:t>
            </a:r>
          </a:p>
          <a:p>
            <a:r>
              <a:rPr lang="en-US" sz="2400" dirty="0">
                <a:solidFill>
                  <a:schemeClr val="bg1"/>
                </a:solidFill>
                <a:latin typeface="-apple-system"/>
              </a:rPr>
              <a:t>A public cloud is a </a:t>
            </a:r>
            <a:r>
              <a:rPr lang="en-US" sz="2400" u="sng" dirty="0">
                <a:solidFill>
                  <a:schemeClr val="bg1"/>
                </a:solidFill>
                <a:latin typeface="-apple-system"/>
                <a:hlinkClick r:id="rId2">
                  <a:extLst>
                    <a:ext uri="{A12FA001-AC4F-418D-AE19-62706E023703}">
                      <ahyp:hlinkClr xmlns:ahyp="http://schemas.microsoft.com/office/drawing/2018/hyperlinkcolor" val="tx"/>
                    </a:ext>
                  </a:extLst>
                </a:hlinkClick>
              </a:rPr>
              <a:t>cloud service</a:t>
            </a:r>
            <a:r>
              <a:rPr lang="en-US" sz="2400" dirty="0">
                <a:solidFill>
                  <a:schemeClr val="bg1"/>
                </a:solidFill>
                <a:latin typeface="-apple-system"/>
              </a:rPr>
              <a:t> offered to multiple customers by a cloud provider. The term "public cloud" is used to differentiate between the original cloud model of services accessed over the Internet and the private cloud model. Public clouds include </a:t>
            </a:r>
            <a:r>
              <a:rPr lang="en-US" sz="2400" u="sng" dirty="0">
                <a:solidFill>
                  <a:schemeClr val="bg1"/>
                </a:solidFill>
                <a:latin typeface="-apple-system"/>
                <a:hlinkClick r:id="rId3">
                  <a:extLst>
                    <a:ext uri="{A12FA001-AC4F-418D-AE19-62706E023703}">
                      <ahyp:hlinkClr xmlns:ahyp="http://schemas.microsoft.com/office/drawing/2018/hyperlinkcolor" val="tx"/>
                    </a:ext>
                  </a:extLst>
                </a:hlinkClick>
              </a:rPr>
              <a:t>SaaS</a:t>
            </a:r>
            <a:r>
              <a:rPr lang="en-US" sz="2400" dirty="0">
                <a:solidFill>
                  <a:schemeClr val="bg1"/>
                </a:solidFill>
                <a:latin typeface="-apple-system"/>
              </a:rPr>
              <a:t>, </a:t>
            </a:r>
            <a:r>
              <a:rPr lang="en-US" sz="2400" u="sng" dirty="0">
                <a:solidFill>
                  <a:schemeClr val="bg1"/>
                </a:solidFill>
                <a:latin typeface="-apple-system"/>
                <a:hlinkClick r:id="rId4">
                  <a:extLst>
                    <a:ext uri="{A12FA001-AC4F-418D-AE19-62706E023703}">
                      <ahyp:hlinkClr xmlns:ahyp="http://schemas.microsoft.com/office/drawing/2018/hyperlinkcolor" val="tx"/>
                    </a:ext>
                  </a:extLst>
                </a:hlinkClick>
              </a:rPr>
              <a:t>PaaS</a:t>
            </a:r>
            <a:r>
              <a:rPr lang="en-US" sz="2400" dirty="0">
                <a:solidFill>
                  <a:schemeClr val="bg1"/>
                </a:solidFill>
                <a:latin typeface="-apple-system"/>
              </a:rPr>
              <a:t>, and IaaS services.</a:t>
            </a:r>
          </a:p>
          <a:p>
            <a:r>
              <a:rPr lang="en-US" sz="2400" dirty="0">
                <a:solidFill>
                  <a:schemeClr val="bg1"/>
                </a:solidFill>
                <a:latin typeface="-apple-system"/>
              </a:rPr>
              <a:t>Like all cloud services, a public cloud service runs on remote servers that a provider manages. Customers of that provider access those services over the Internet.</a:t>
            </a:r>
            <a:endParaRPr lang="en-US" sz="2400" b="0" i="0" dirty="0">
              <a:solidFill>
                <a:schemeClr val="bg1"/>
              </a:solidFill>
              <a:effectLst/>
              <a:latin typeface="-apple-system"/>
            </a:endParaRPr>
          </a:p>
        </p:txBody>
      </p:sp>
    </p:spTree>
    <p:extLst>
      <p:ext uri="{BB962C8B-B14F-4D97-AF65-F5344CB8AC3E}">
        <p14:creationId xmlns:p14="http://schemas.microsoft.com/office/powerpoint/2010/main" val="290379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F3B8B-58FB-4DDE-A5D4-521F20D7302B}"/>
              </a:ext>
            </a:extLst>
          </p:cNvPr>
          <p:cNvPicPr>
            <a:picLocks noChangeAspect="1"/>
          </p:cNvPicPr>
          <p:nvPr/>
        </p:nvPicPr>
        <p:blipFill rotWithShape="1">
          <a:blip r:embed="rId2"/>
          <a:srcRect l="36666" t="32214" r="10833" b="21838"/>
          <a:stretch/>
        </p:blipFill>
        <p:spPr>
          <a:xfrm>
            <a:off x="219997" y="1287537"/>
            <a:ext cx="8704006" cy="4282925"/>
          </a:xfrm>
          <a:prstGeom prst="rect">
            <a:avLst/>
          </a:prstGeom>
        </p:spPr>
      </p:pic>
    </p:spTree>
    <p:extLst>
      <p:ext uri="{BB962C8B-B14F-4D97-AF65-F5344CB8AC3E}">
        <p14:creationId xmlns:p14="http://schemas.microsoft.com/office/powerpoint/2010/main" val="321815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DD6F-D8BB-4CA4-9C1C-4CE4196C79FA}"/>
              </a:ext>
            </a:extLst>
          </p:cNvPr>
          <p:cNvSpPr>
            <a:spLocks noGrp="1"/>
          </p:cNvSpPr>
          <p:nvPr>
            <p:ph type="title"/>
          </p:nvPr>
        </p:nvSpPr>
        <p:spPr/>
        <p:txBody>
          <a:bodyPr/>
          <a:lstStyle/>
          <a:p>
            <a:r>
              <a:rPr lang="en-US" dirty="0"/>
              <a:t>Compiler VS interpreter</a:t>
            </a:r>
          </a:p>
        </p:txBody>
      </p:sp>
      <p:graphicFrame>
        <p:nvGraphicFramePr>
          <p:cNvPr id="3" name="Table 2">
            <a:extLst>
              <a:ext uri="{FF2B5EF4-FFF2-40B4-BE49-F238E27FC236}">
                <a16:creationId xmlns:a16="http://schemas.microsoft.com/office/drawing/2014/main" id="{DCDF46ED-5292-4727-BDDD-DF043EBF2E82}"/>
              </a:ext>
            </a:extLst>
          </p:cNvPr>
          <p:cNvGraphicFramePr>
            <a:graphicFrameLocks noGrp="1"/>
          </p:cNvGraphicFramePr>
          <p:nvPr>
            <p:extLst>
              <p:ext uri="{D42A27DB-BD31-4B8C-83A1-F6EECF244321}">
                <p14:modId xmlns:p14="http://schemas.microsoft.com/office/powerpoint/2010/main" val="1720949624"/>
              </p:ext>
            </p:extLst>
          </p:nvPr>
        </p:nvGraphicFramePr>
        <p:xfrm>
          <a:off x="381000" y="838200"/>
          <a:ext cx="8458200" cy="5181599"/>
        </p:xfrm>
        <a:graphic>
          <a:graphicData uri="http://schemas.openxmlformats.org/drawingml/2006/table">
            <a:tbl>
              <a:tblPr/>
              <a:tblGrid>
                <a:gridCol w="2819400">
                  <a:extLst>
                    <a:ext uri="{9D8B030D-6E8A-4147-A177-3AD203B41FA5}">
                      <a16:colId xmlns:a16="http://schemas.microsoft.com/office/drawing/2014/main" val="3859541986"/>
                    </a:ext>
                  </a:extLst>
                </a:gridCol>
                <a:gridCol w="2819400">
                  <a:extLst>
                    <a:ext uri="{9D8B030D-6E8A-4147-A177-3AD203B41FA5}">
                      <a16:colId xmlns:a16="http://schemas.microsoft.com/office/drawing/2014/main" val="4061605357"/>
                    </a:ext>
                  </a:extLst>
                </a:gridCol>
                <a:gridCol w="2819400">
                  <a:extLst>
                    <a:ext uri="{9D8B030D-6E8A-4147-A177-3AD203B41FA5}">
                      <a16:colId xmlns:a16="http://schemas.microsoft.com/office/drawing/2014/main" val="3887082788"/>
                    </a:ext>
                  </a:extLst>
                </a:gridCol>
              </a:tblGrid>
              <a:tr h="396882">
                <a:tc>
                  <a:txBody>
                    <a:bodyPr/>
                    <a:lstStyle/>
                    <a:p>
                      <a:pPr algn="ctr" fontAlgn="ctr"/>
                      <a:r>
                        <a:rPr lang="en-US" sz="1600" b="1" cap="all">
                          <a:solidFill>
                            <a:srgbClr val="0070C0"/>
                          </a:solidFill>
                          <a:effectLst/>
                        </a:rPr>
                        <a:t>BASIS FOR COMPARISON</a:t>
                      </a:r>
                    </a:p>
                  </a:txBody>
                  <a:tcPr marL="34923" marR="34923" marT="34923" marB="3492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a:solidFill>
                            <a:srgbClr val="0070C0"/>
                          </a:solidFill>
                          <a:effectLst/>
                        </a:rPr>
                        <a:t>COMPILER</a:t>
                      </a:r>
                    </a:p>
                  </a:txBody>
                  <a:tcPr marL="34923" marR="34923" marT="34923" marB="3492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a:solidFill>
                            <a:srgbClr val="0070C0"/>
                          </a:solidFill>
                          <a:effectLst/>
                        </a:rPr>
                        <a:t>INTERPRETER</a:t>
                      </a:r>
                    </a:p>
                  </a:txBody>
                  <a:tcPr marL="34923" marR="34923" marT="34923" marB="3492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120752503"/>
                  </a:ext>
                </a:extLst>
              </a:tr>
              <a:tr h="877567">
                <a:tc>
                  <a:txBody>
                    <a:bodyPr/>
                    <a:lstStyle/>
                    <a:p>
                      <a:pPr algn="l" fontAlgn="t"/>
                      <a:r>
                        <a:rPr lang="en-US" sz="1600">
                          <a:solidFill>
                            <a:srgbClr val="0070C0"/>
                          </a:solidFill>
                          <a:effectLst/>
                        </a:rPr>
                        <a:t>Input</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rgbClr val="0070C0"/>
                          </a:solidFill>
                          <a:effectLst/>
                        </a:rPr>
                        <a:t>It takes an entire program at a time.</a:t>
                      </a:r>
                      <a:br>
                        <a:rPr lang="en-US" sz="1600" dirty="0">
                          <a:solidFill>
                            <a:srgbClr val="0070C0"/>
                          </a:solidFill>
                          <a:effectLst/>
                        </a:rPr>
                      </a:br>
                      <a:endParaRPr lang="en-US" sz="1600" dirty="0">
                        <a:solidFill>
                          <a:srgbClr val="0070C0"/>
                        </a:solidFill>
                        <a:effectLst/>
                      </a:endParaRP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rgbClr val="0070C0"/>
                          </a:solidFill>
                          <a:effectLst/>
                        </a:rPr>
                        <a:t>It takes a single line of code or instruction at a time.</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19561789"/>
                  </a:ext>
                </a:extLst>
              </a:tr>
              <a:tr h="877567">
                <a:tc>
                  <a:txBody>
                    <a:bodyPr/>
                    <a:lstStyle/>
                    <a:p>
                      <a:pPr algn="l" fontAlgn="t"/>
                      <a:r>
                        <a:rPr lang="en-US" sz="1600" dirty="0">
                          <a:solidFill>
                            <a:srgbClr val="0070C0"/>
                          </a:solidFill>
                          <a:effectLst/>
                        </a:rPr>
                        <a:t>Working mechanism</a:t>
                      </a:r>
                      <a:br>
                        <a:rPr lang="en-US" sz="1600" dirty="0">
                          <a:solidFill>
                            <a:srgbClr val="0070C0"/>
                          </a:solidFill>
                          <a:effectLst/>
                        </a:rPr>
                      </a:br>
                      <a:endParaRPr lang="en-US" sz="1600" dirty="0">
                        <a:solidFill>
                          <a:srgbClr val="0070C0"/>
                        </a:solidFill>
                        <a:effectLst/>
                      </a:endParaRP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rgbClr val="0070C0"/>
                          </a:solidFill>
                          <a:effectLst/>
                        </a:rPr>
                        <a:t>The compilation is done before execution.</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rgbClr val="0070C0"/>
                          </a:solidFill>
                          <a:effectLst/>
                        </a:rPr>
                        <a:t>Compilation and execution take place simultaneously.</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8105869"/>
                  </a:ext>
                </a:extLst>
              </a:tr>
              <a:tr h="877567">
                <a:tc>
                  <a:txBody>
                    <a:bodyPr/>
                    <a:lstStyle/>
                    <a:p>
                      <a:pPr algn="l" fontAlgn="t"/>
                      <a:r>
                        <a:rPr lang="en-US" sz="1600" dirty="0">
                          <a:solidFill>
                            <a:srgbClr val="0070C0"/>
                          </a:solidFill>
                          <a:effectLst/>
                        </a:rPr>
                        <a:t>Speed</a:t>
                      </a:r>
                      <a:br>
                        <a:rPr lang="en-US" sz="1600" dirty="0">
                          <a:solidFill>
                            <a:srgbClr val="0070C0"/>
                          </a:solidFill>
                          <a:effectLst/>
                        </a:rPr>
                      </a:br>
                      <a:br>
                        <a:rPr lang="en-US" sz="1600" dirty="0">
                          <a:solidFill>
                            <a:srgbClr val="0070C0"/>
                          </a:solidFill>
                          <a:effectLst/>
                        </a:rPr>
                      </a:br>
                      <a:endParaRPr lang="en-US" sz="1600" dirty="0">
                        <a:solidFill>
                          <a:srgbClr val="0070C0"/>
                        </a:solidFill>
                        <a:effectLst/>
                      </a:endParaRP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solidFill>
                            <a:srgbClr val="0070C0"/>
                          </a:solidFill>
                          <a:effectLst/>
                        </a:rPr>
                        <a:t>Comparatively faster</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solidFill>
                            <a:srgbClr val="0070C0"/>
                          </a:solidFill>
                          <a:effectLst/>
                        </a:rPr>
                        <a:t>Slower</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84970440"/>
                  </a:ext>
                </a:extLst>
              </a:tr>
              <a:tr h="877567">
                <a:tc>
                  <a:txBody>
                    <a:bodyPr/>
                    <a:lstStyle/>
                    <a:p>
                      <a:pPr algn="l" fontAlgn="t"/>
                      <a:r>
                        <a:rPr lang="en-US" sz="1600" dirty="0">
                          <a:solidFill>
                            <a:srgbClr val="0070C0"/>
                          </a:solidFill>
                          <a:effectLst/>
                        </a:rPr>
                        <a:t>Errors</a:t>
                      </a:r>
                      <a:br>
                        <a:rPr lang="en-US" sz="1600" dirty="0">
                          <a:solidFill>
                            <a:srgbClr val="0070C0"/>
                          </a:solidFill>
                          <a:effectLst/>
                        </a:rPr>
                      </a:br>
                      <a:endParaRPr lang="en-US" sz="1600" dirty="0">
                        <a:solidFill>
                          <a:srgbClr val="0070C0"/>
                        </a:solidFill>
                        <a:effectLst/>
                      </a:endParaRP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solidFill>
                            <a:srgbClr val="0070C0"/>
                          </a:solidFill>
                          <a:effectLst/>
                        </a:rPr>
                        <a:t>Display all errors after compilation, all at the same time.</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rgbClr val="0070C0"/>
                          </a:solidFill>
                          <a:effectLst/>
                        </a:rPr>
                        <a:t>Displays error of each line one by one.</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74050196"/>
                  </a:ext>
                </a:extLst>
              </a:tr>
              <a:tr h="396882">
                <a:tc>
                  <a:txBody>
                    <a:bodyPr/>
                    <a:lstStyle/>
                    <a:p>
                      <a:pPr algn="l" fontAlgn="t"/>
                      <a:r>
                        <a:rPr lang="en-US" sz="1600">
                          <a:solidFill>
                            <a:srgbClr val="0070C0"/>
                          </a:solidFill>
                          <a:effectLst/>
                        </a:rPr>
                        <a:t>Error detection</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rgbClr val="0070C0"/>
                          </a:solidFill>
                          <a:effectLst/>
                        </a:rPr>
                        <a:t>Difficult</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rgbClr val="0070C0"/>
                          </a:solidFill>
                          <a:effectLst/>
                        </a:rPr>
                        <a:t>Easier comparatively</a:t>
                      </a:r>
                    </a:p>
                  </a:txBody>
                  <a:tcPr marL="34923" marR="34923" marT="34923" marB="349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821050"/>
                  </a:ext>
                </a:extLst>
              </a:tr>
              <a:tr h="877567">
                <a:tc>
                  <a:txBody>
                    <a:bodyPr/>
                    <a:lstStyle/>
                    <a:p>
                      <a:pPr algn="l" fontAlgn="t"/>
                      <a:r>
                        <a:rPr lang="en-US" sz="1600">
                          <a:solidFill>
                            <a:srgbClr val="0070C0"/>
                          </a:solidFill>
                          <a:effectLst/>
                        </a:rPr>
                        <a:t>Pertaining Programming languages</a:t>
                      </a:r>
                      <a:br>
                        <a:rPr lang="en-US" sz="1600">
                          <a:solidFill>
                            <a:srgbClr val="0070C0"/>
                          </a:solidFill>
                          <a:effectLst/>
                        </a:rPr>
                      </a:br>
                      <a:endParaRPr lang="en-US" sz="1600">
                        <a:solidFill>
                          <a:srgbClr val="0070C0"/>
                        </a:solidFill>
                        <a:effectLst/>
                      </a:endParaRPr>
                    </a:p>
                  </a:txBody>
                  <a:tcPr marL="34923" marR="34923" marT="34923" marB="3492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fr-FR" sz="1600">
                          <a:solidFill>
                            <a:srgbClr val="0070C0"/>
                          </a:solidFill>
                          <a:effectLst/>
                        </a:rPr>
                        <a:t>C, C++, C#, Scala, typescript uses compiler.</a:t>
                      </a:r>
                    </a:p>
                  </a:txBody>
                  <a:tcPr marL="34923" marR="34923" marT="34923" marB="3492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dirty="0">
                          <a:solidFill>
                            <a:srgbClr val="0070C0"/>
                          </a:solidFill>
                          <a:effectLst/>
                        </a:rPr>
                        <a:t>PHP, Perl, Python, Ruby uses an interpreter.</a:t>
                      </a:r>
                    </a:p>
                  </a:txBody>
                  <a:tcPr marL="34923" marR="34923" marT="34923" marB="34923">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468990389"/>
                  </a:ext>
                </a:extLst>
              </a:tr>
            </a:tbl>
          </a:graphicData>
        </a:graphic>
      </p:graphicFrame>
    </p:spTree>
    <p:extLst>
      <p:ext uri="{BB962C8B-B14F-4D97-AF65-F5344CB8AC3E}">
        <p14:creationId xmlns:p14="http://schemas.microsoft.com/office/powerpoint/2010/main" val="76466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3A8E5F-58D9-4393-A050-127E4F034779}"/>
              </a:ext>
            </a:extLst>
          </p:cNvPr>
          <p:cNvSpPr/>
          <p:nvPr/>
        </p:nvSpPr>
        <p:spPr>
          <a:xfrm>
            <a:off x="533400" y="335846"/>
            <a:ext cx="8229600" cy="6370975"/>
          </a:xfrm>
          <a:prstGeom prst="rect">
            <a:avLst/>
          </a:prstGeom>
        </p:spPr>
        <p:txBody>
          <a:bodyPr wrap="square">
            <a:spAutoFit/>
          </a:bodyPr>
          <a:lstStyle/>
          <a:p>
            <a:pPr algn="just"/>
            <a:r>
              <a:rPr lang="en-US" sz="2400" b="1" dirty="0">
                <a:latin typeface="-apple-system"/>
              </a:rPr>
              <a:t>A private cloud is a cloud service that is not shared with any other organization. The private cloud user has the cloud to themselves.</a:t>
            </a:r>
          </a:p>
          <a:p>
            <a:pPr algn="just"/>
            <a:r>
              <a:rPr lang="en-US" sz="2400" b="1" dirty="0">
                <a:latin typeface="-apple-system"/>
              </a:rPr>
              <a:t>By contrast, a public cloud is a cloud service that shares computing services among different customers, even though each customer's data and applications running in the cloud remain hidden from other cloud customers.</a:t>
            </a:r>
          </a:p>
          <a:p>
            <a:pPr algn="just"/>
            <a:r>
              <a:rPr lang="en-US" sz="2400" b="1" dirty="0">
                <a:latin typeface="-apple-system"/>
              </a:rPr>
              <a:t>A public cloud is like renting an apartment, while a private cloud is like renting a similarly sized house. The house is more private, but it also typically costs more to rent, and it's not the most efficient use of resources. Maintenance in the apartment is handled by the building supervisor, but it's harder to get a contractor out to fix the house (sometimes, the tenant may have to do it themselves).</a:t>
            </a:r>
          </a:p>
          <a:p>
            <a:pPr algn="just"/>
            <a:r>
              <a:rPr lang="en-US" sz="2400" b="1" dirty="0">
                <a:latin typeface="-apple-system"/>
              </a:rPr>
              <a:t>There are hosted private clouds, which are offered by a third party cloud provider, and internal private clouds, which are managed and maintained by an organization internally.</a:t>
            </a:r>
            <a:endParaRPr lang="en-US" sz="2400" b="1" i="0" dirty="0">
              <a:effectLst/>
              <a:latin typeface="-apple-system"/>
            </a:endParaRPr>
          </a:p>
        </p:txBody>
      </p:sp>
    </p:spTree>
    <p:extLst>
      <p:ext uri="{BB962C8B-B14F-4D97-AF65-F5344CB8AC3E}">
        <p14:creationId xmlns:p14="http://schemas.microsoft.com/office/powerpoint/2010/main" val="69366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CA0F7A-AE6B-4254-93EE-A3C01A077393}"/>
              </a:ext>
            </a:extLst>
          </p:cNvPr>
          <p:cNvSpPr/>
          <p:nvPr/>
        </p:nvSpPr>
        <p:spPr>
          <a:xfrm>
            <a:off x="228600" y="381000"/>
            <a:ext cx="8915400" cy="1323439"/>
          </a:xfrm>
          <a:prstGeom prst="rect">
            <a:avLst/>
          </a:prstGeom>
        </p:spPr>
        <p:txBody>
          <a:bodyPr wrap="square">
            <a:spAutoFit/>
          </a:bodyPr>
          <a:lstStyle/>
          <a:p>
            <a:r>
              <a:rPr lang="en-US" sz="3200" b="1" dirty="0">
                <a:latin typeface="Gotham SSm A"/>
              </a:rPr>
              <a:t>Blockchain Technology</a:t>
            </a:r>
            <a:endParaRPr lang="en-US" sz="2400" b="1" dirty="0">
              <a:latin typeface="Gotham SSm A"/>
            </a:endParaRPr>
          </a:p>
          <a:p>
            <a:r>
              <a:rPr lang="en-US" sz="2400" b="1" dirty="0">
                <a:solidFill>
                  <a:srgbClr val="3A3B41"/>
                </a:solidFill>
                <a:latin typeface="Gotham SSm A"/>
              </a:rPr>
              <a:t>Blockchain technology is most simply defined as a decentralized, distributed ledger that records the provenance of a digital asset.</a:t>
            </a:r>
            <a:endParaRPr lang="en-US" sz="2400" b="1" dirty="0"/>
          </a:p>
        </p:txBody>
      </p:sp>
      <p:sp>
        <p:nvSpPr>
          <p:cNvPr id="4" name="Rectangle 3">
            <a:extLst>
              <a:ext uri="{FF2B5EF4-FFF2-40B4-BE49-F238E27FC236}">
                <a16:creationId xmlns:a16="http://schemas.microsoft.com/office/drawing/2014/main" id="{E5B82EEB-DFB3-4994-AF99-EF5182CD7C9B}"/>
              </a:ext>
            </a:extLst>
          </p:cNvPr>
          <p:cNvSpPr/>
          <p:nvPr/>
        </p:nvSpPr>
        <p:spPr>
          <a:xfrm>
            <a:off x="266700" y="1973731"/>
            <a:ext cx="8610600" cy="4893647"/>
          </a:xfrm>
          <a:prstGeom prst="rect">
            <a:avLst/>
          </a:prstGeom>
        </p:spPr>
        <p:txBody>
          <a:bodyPr wrap="square">
            <a:spAutoFit/>
          </a:bodyPr>
          <a:lstStyle/>
          <a:p>
            <a:r>
              <a:rPr lang="en-US" sz="2400" b="1" dirty="0">
                <a:solidFill>
                  <a:srgbClr val="3A3B41"/>
                </a:solidFill>
                <a:latin typeface="Chronicale Text G1 A"/>
              </a:rPr>
              <a:t>Blockchain, sometimes referred to as Distributed Ledger Technology (DLT), makes the history of any digital asset unalterable and transparent through the use of decentralization and cryptographic hashing. </a:t>
            </a:r>
          </a:p>
          <a:p>
            <a:r>
              <a:rPr lang="en-US" sz="2400" b="1" dirty="0">
                <a:solidFill>
                  <a:srgbClr val="3A3B41"/>
                </a:solidFill>
                <a:latin typeface="Chronicale Text G1 A"/>
              </a:rPr>
              <a:t> </a:t>
            </a:r>
          </a:p>
          <a:p>
            <a:r>
              <a:rPr lang="en-US" sz="2400" b="1" dirty="0">
                <a:solidFill>
                  <a:srgbClr val="3A3B41"/>
                </a:solidFill>
                <a:latin typeface="Chronicale Text G1 A"/>
              </a:rPr>
              <a:t>A simple analogy for understanding blockchain technology is a Google Doc. When we create a document and share it with a group of people, the document is distributed instead of copied or transferred. This creates a decentralized distribution chain that gives everyone access to the document at the same time. No one is locked out awaiting changes from another party, while all modifications to the doc are being recorded in real-time, making changes completely transparent.</a:t>
            </a:r>
            <a:endParaRPr lang="en-US" sz="2400" b="1" i="0" dirty="0">
              <a:solidFill>
                <a:srgbClr val="3A3B41"/>
              </a:solidFill>
              <a:effectLst/>
              <a:latin typeface="Chronicale Text G1 A"/>
            </a:endParaRPr>
          </a:p>
        </p:txBody>
      </p:sp>
    </p:spTree>
    <p:extLst>
      <p:ext uri="{BB962C8B-B14F-4D97-AF65-F5344CB8AC3E}">
        <p14:creationId xmlns:p14="http://schemas.microsoft.com/office/powerpoint/2010/main" val="209748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3A3C-23BB-4FD2-850A-15B7C5690D76}"/>
              </a:ext>
            </a:extLst>
          </p:cNvPr>
          <p:cNvSpPr>
            <a:spLocks noGrp="1"/>
          </p:cNvSpPr>
          <p:nvPr>
            <p:ph type="title"/>
          </p:nvPr>
        </p:nvSpPr>
        <p:spPr>
          <a:xfrm>
            <a:off x="3200400" y="2057400"/>
            <a:ext cx="6554867" cy="1524000"/>
          </a:xfrm>
        </p:spPr>
        <p:txBody>
          <a:bodyPr/>
          <a:lstStyle/>
          <a:p>
            <a:r>
              <a:rPr lang="en-US" b="1" dirty="0"/>
              <a:t>Thank you</a:t>
            </a:r>
          </a:p>
        </p:txBody>
      </p:sp>
    </p:spTree>
    <p:extLst>
      <p:ext uri="{BB962C8B-B14F-4D97-AF65-F5344CB8AC3E}">
        <p14:creationId xmlns:p14="http://schemas.microsoft.com/office/powerpoint/2010/main" val="395020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5882-530F-4C88-9673-5D7CE555AD63}"/>
              </a:ext>
            </a:extLst>
          </p:cNvPr>
          <p:cNvSpPr>
            <a:spLocks noGrp="1"/>
          </p:cNvSpPr>
          <p:nvPr>
            <p:ph type="title"/>
          </p:nvPr>
        </p:nvSpPr>
        <p:spPr>
          <a:xfrm>
            <a:off x="2589133" y="0"/>
            <a:ext cx="6554867" cy="1524000"/>
          </a:xfrm>
        </p:spPr>
        <p:txBody>
          <a:bodyPr/>
          <a:lstStyle/>
          <a:p>
            <a:r>
              <a:rPr lang="en-US" b="1" dirty="0"/>
              <a:t>Operating system</a:t>
            </a:r>
          </a:p>
        </p:txBody>
      </p:sp>
      <p:sp>
        <p:nvSpPr>
          <p:cNvPr id="3" name="Rectangle 2">
            <a:extLst>
              <a:ext uri="{FF2B5EF4-FFF2-40B4-BE49-F238E27FC236}">
                <a16:creationId xmlns:a16="http://schemas.microsoft.com/office/drawing/2014/main" id="{B849BCAE-332D-4677-96D0-4F862AD9FCDE}"/>
              </a:ext>
            </a:extLst>
          </p:cNvPr>
          <p:cNvSpPr/>
          <p:nvPr/>
        </p:nvSpPr>
        <p:spPr>
          <a:xfrm>
            <a:off x="323850" y="1443841"/>
            <a:ext cx="8496300" cy="3970318"/>
          </a:xfrm>
          <a:prstGeom prst="rect">
            <a:avLst/>
          </a:prstGeom>
        </p:spPr>
        <p:txBody>
          <a:bodyPr wrap="square">
            <a:spAutoFit/>
          </a:bodyPr>
          <a:lstStyle/>
          <a:p>
            <a:pPr algn="just"/>
            <a:r>
              <a:rPr lang="en-US" dirty="0">
                <a:latin typeface="Arial" panose="020B0604020202020204" pitchFamily="34" charset="0"/>
              </a:rPr>
              <a:t>An </a:t>
            </a:r>
            <a:r>
              <a:rPr lang="en-US" b="1" dirty="0">
                <a:latin typeface="Arial" panose="020B0604020202020204" pitchFamily="34" charset="0"/>
              </a:rPr>
              <a:t>operating system</a:t>
            </a:r>
            <a:r>
              <a:rPr lang="en-US" dirty="0">
                <a:latin typeface="Arial" panose="020B0604020202020204" pitchFamily="34" charset="0"/>
              </a:rPr>
              <a:t> (</a:t>
            </a:r>
            <a:r>
              <a:rPr lang="en-US" b="1" dirty="0">
                <a:latin typeface="Arial" panose="020B0604020202020204" pitchFamily="34" charset="0"/>
              </a:rPr>
              <a:t>OS</a:t>
            </a:r>
            <a:r>
              <a:rPr lang="en-US" dirty="0">
                <a:latin typeface="Arial" panose="020B0604020202020204" pitchFamily="34" charset="0"/>
              </a:rPr>
              <a:t>) is </a:t>
            </a:r>
            <a:r>
              <a:rPr lang="en-US" dirty="0">
                <a:latin typeface="Arial" panose="020B0604020202020204" pitchFamily="34" charset="0"/>
                <a:hlinkClick r:id="rId2" tooltip="System software">
                  <a:extLst>
                    <a:ext uri="{A12FA001-AC4F-418D-AE19-62706E023703}">
                      <ahyp:hlinkClr xmlns:ahyp="http://schemas.microsoft.com/office/drawing/2018/hyperlinkcolor" val="tx"/>
                    </a:ext>
                  </a:extLst>
                </a:hlinkClick>
              </a:rPr>
              <a:t>system software</a:t>
            </a:r>
            <a:r>
              <a:rPr lang="en-US" dirty="0">
                <a:latin typeface="Arial" panose="020B0604020202020204" pitchFamily="34" charset="0"/>
              </a:rPr>
              <a:t> that manages </a:t>
            </a:r>
            <a:r>
              <a:rPr lang="en-US" dirty="0">
                <a:latin typeface="Arial" panose="020B0604020202020204" pitchFamily="34" charset="0"/>
                <a:hlinkClick r:id="rId3" tooltip="Computer hardware">
                  <a:extLst>
                    <a:ext uri="{A12FA001-AC4F-418D-AE19-62706E023703}">
                      <ahyp:hlinkClr xmlns:ahyp="http://schemas.microsoft.com/office/drawing/2018/hyperlinkcolor" val="tx"/>
                    </a:ext>
                  </a:extLst>
                </a:hlinkClick>
              </a:rPr>
              <a:t>computer hardware</a:t>
            </a:r>
            <a:r>
              <a:rPr lang="en-US" dirty="0">
                <a:latin typeface="Arial" panose="020B0604020202020204" pitchFamily="34" charset="0"/>
              </a:rPr>
              <a:t>, </a:t>
            </a:r>
            <a:r>
              <a:rPr lang="en-US" dirty="0">
                <a:latin typeface="Arial" panose="020B0604020202020204" pitchFamily="34" charset="0"/>
                <a:hlinkClick r:id="rId4" tooltip="Computer software">
                  <a:extLst>
                    <a:ext uri="{A12FA001-AC4F-418D-AE19-62706E023703}">
                      <ahyp:hlinkClr xmlns:ahyp="http://schemas.microsoft.com/office/drawing/2018/hyperlinkcolor" val="tx"/>
                    </a:ext>
                  </a:extLst>
                </a:hlinkClick>
              </a:rPr>
              <a:t>software</a:t>
            </a:r>
            <a:r>
              <a:rPr lang="en-US" dirty="0">
                <a:latin typeface="Arial" panose="020B0604020202020204" pitchFamily="34" charset="0"/>
              </a:rPr>
              <a:t> resources, and provides common </a:t>
            </a:r>
            <a:r>
              <a:rPr lang="en-US" dirty="0">
                <a:latin typeface="Arial" panose="020B0604020202020204" pitchFamily="34" charset="0"/>
                <a:hlinkClick r:id="rId5" tooltip="Daemon (computing)">
                  <a:extLst>
                    <a:ext uri="{A12FA001-AC4F-418D-AE19-62706E023703}">
                      <ahyp:hlinkClr xmlns:ahyp="http://schemas.microsoft.com/office/drawing/2018/hyperlinkcolor" val="tx"/>
                    </a:ext>
                  </a:extLst>
                </a:hlinkClick>
              </a:rPr>
              <a:t>services</a:t>
            </a:r>
            <a:r>
              <a:rPr lang="en-US" dirty="0">
                <a:latin typeface="Arial" panose="020B0604020202020204" pitchFamily="34" charset="0"/>
              </a:rPr>
              <a:t> for </a:t>
            </a:r>
            <a:r>
              <a:rPr lang="en-US" dirty="0">
                <a:latin typeface="Arial" panose="020B0604020202020204" pitchFamily="34" charset="0"/>
                <a:hlinkClick r:id="rId6" tooltip="Computer program">
                  <a:extLst>
                    <a:ext uri="{A12FA001-AC4F-418D-AE19-62706E023703}">
                      <ahyp:hlinkClr xmlns:ahyp="http://schemas.microsoft.com/office/drawing/2018/hyperlinkcolor" val="tx"/>
                    </a:ext>
                  </a:extLst>
                </a:hlinkClick>
              </a:rPr>
              <a:t>computer programs</a:t>
            </a:r>
            <a:r>
              <a:rPr lang="en-US" dirty="0">
                <a:latin typeface="Arial" panose="020B0604020202020204" pitchFamily="34" charset="0"/>
              </a:rPr>
              <a:t>.</a:t>
            </a:r>
          </a:p>
          <a:p>
            <a:pPr algn="just"/>
            <a:endParaRPr lang="en-US" dirty="0">
              <a:latin typeface="Arial" panose="020B0604020202020204" pitchFamily="34" charset="0"/>
            </a:endParaRPr>
          </a:p>
          <a:p>
            <a:pPr algn="just"/>
            <a:r>
              <a:rPr lang="en-US" b="1" dirty="0">
                <a:latin typeface="Arial" panose="020B0604020202020204" pitchFamily="34" charset="0"/>
                <a:hlinkClick r:id="rId7" tooltip="Time-sharing">
                  <a:extLst>
                    <a:ext uri="{A12FA001-AC4F-418D-AE19-62706E023703}">
                      <ahyp:hlinkClr xmlns:ahyp="http://schemas.microsoft.com/office/drawing/2018/hyperlinkcolor" val="tx"/>
                    </a:ext>
                  </a:extLst>
                </a:hlinkClick>
              </a:rPr>
              <a:t>Time-sharing</a:t>
            </a:r>
            <a:r>
              <a:rPr lang="en-US" dirty="0">
                <a:latin typeface="Arial" panose="020B0604020202020204" pitchFamily="34" charset="0"/>
              </a:rPr>
              <a:t> operating systems </a:t>
            </a:r>
            <a:r>
              <a:rPr lang="en-US" dirty="0">
                <a:latin typeface="Arial" panose="020B0604020202020204" pitchFamily="34" charset="0"/>
                <a:hlinkClick r:id="rId8" tooltip="Scheduler (computing)">
                  <a:extLst>
                    <a:ext uri="{A12FA001-AC4F-418D-AE19-62706E023703}">
                      <ahyp:hlinkClr xmlns:ahyp="http://schemas.microsoft.com/office/drawing/2018/hyperlinkcolor" val="tx"/>
                    </a:ext>
                  </a:extLst>
                </a:hlinkClick>
              </a:rPr>
              <a:t>schedule tasks</a:t>
            </a:r>
            <a:r>
              <a:rPr lang="en-US" dirty="0">
                <a:latin typeface="Arial" panose="020B0604020202020204" pitchFamily="34" charset="0"/>
              </a:rPr>
              <a:t> for efficient use of the system and may also include accounting software for cost allocation of </a:t>
            </a:r>
            <a:r>
              <a:rPr lang="en-US" dirty="0">
                <a:latin typeface="Arial" panose="020B0604020202020204" pitchFamily="34" charset="0"/>
                <a:hlinkClick r:id="rId9" tooltip="Scheduling (computing)">
                  <a:extLst>
                    <a:ext uri="{A12FA001-AC4F-418D-AE19-62706E023703}">
                      <ahyp:hlinkClr xmlns:ahyp="http://schemas.microsoft.com/office/drawing/2018/hyperlinkcolor" val="tx"/>
                    </a:ext>
                  </a:extLst>
                </a:hlinkClick>
              </a:rPr>
              <a:t>processor time</a:t>
            </a:r>
            <a:r>
              <a:rPr lang="en-US" dirty="0">
                <a:latin typeface="Arial" panose="020B0604020202020204" pitchFamily="34" charset="0"/>
              </a:rPr>
              <a:t>, </a:t>
            </a:r>
            <a:r>
              <a:rPr lang="en-US" dirty="0">
                <a:latin typeface="Arial" panose="020B0604020202020204" pitchFamily="34" charset="0"/>
                <a:hlinkClick r:id="rId10" tooltip="Mass storage">
                  <a:extLst>
                    <a:ext uri="{A12FA001-AC4F-418D-AE19-62706E023703}">
                      <ahyp:hlinkClr xmlns:ahyp="http://schemas.microsoft.com/office/drawing/2018/hyperlinkcolor" val="tx"/>
                    </a:ext>
                  </a:extLst>
                </a:hlinkClick>
              </a:rPr>
              <a:t>mass storage</a:t>
            </a:r>
            <a:r>
              <a:rPr lang="en-US" dirty="0">
                <a:latin typeface="Arial" panose="020B0604020202020204" pitchFamily="34" charset="0"/>
              </a:rPr>
              <a:t>, printing, and other resources.</a:t>
            </a:r>
          </a:p>
          <a:p>
            <a:pPr algn="just"/>
            <a:endParaRPr lang="en-US" dirty="0">
              <a:latin typeface="Arial" panose="020B0604020202020204" pitchFamily="34" charset="0"/>
            </a:endParaRPr>
          </a:p>
          <a:p>
            <a:pPr algn="just"/>
            <a:r>
              <a:rPr lang="en-US" dirty="0">
                <a:latin typeface="Arial" panose="020B0604020202020204" pitchFamily="34" charset="0"/>
              </a:rPr>
              <a:t>For hardware functions such as </a:t>
            </a:r>
            <a:r>
              <a:rPr lang="en-US" dirty="0">
                <a:latin typeface="Arial" panose="020B0604020202020204" pitchFamily="34" charset="0"/>
                <a:hlinkClick r:id="rId11" tooltip="Input and output">
                  <a:extLst>
                    <a:ext uri="{A12FA001-AC4F-418D-AE19-62706E023703}">
                      <ahyp:hlinkClr xmlns:ahyp="http://schemas.microsoft.com/office/drawing/2018/hyperlinkcolor" val="tx"/>
                    </a:ext>
                  </a:extLst>
                </a:hlinkClick>
              </a:rPr>
              <a:t>input and output</a:t>
            </a:r>
            <a:r>
              <a:rPr lang="en-US" dirty="0">
                <a:latin typeface="Arial" panose="020B0604020202020204" pitchFamily="34" charset="0"/>
              </a:rPr>
              <a:t> and </a:t>
            </a:r>
            <a:r>
              <a:rPr lang="en-US" dirty="0">
                <a:latin typeface="Arial" panose="020B0604020202020204" pitchFamily="34" charset="0"/>
                <a:hlinkClick r:id="rId12" tooltip="Memory allocation">
                  <a:extLst>
                    <a:ext uri="{A12FA001-AC4F-418D-AE19-62706E023703}">
                      <ahyp:hlinkClr xmlns:ahyp="http://schemas.microsoft.com/office/drawing/2018/hyperlinkcolor" val="tx"/>
                    </a:ext>
                  </a:extLst>
                </a:hlinkClick>
              </a:rPr>
              <a:t>memory allocation</a:t>
            </a:r>
            <a:r>
              <a:rPr lang="en-US" dirty="0">
                <a:latin typeface="Arial" panose="020B0604020202020204" pitchFamily="34" charset="0"/>
              </a:rPr>
              <a:t>, the operating system acts as an intermediary between programs and the computer hardware, although the application code is usually executed directly by the hardware and frequently makes </a:t>
            </a:r>
            <a:r>
              <a:rPr lang="en-US" dirty="0">
                <a:latin typeface="Arial" panose="020B0604020202020204" pitchFamily="34" charset="0"/>
                <a:hlinkClick r:id="rId13" tooltip="System call">
                  <a:extLst>
                    <a:ext uri="{A12FA001-AC4F-418D-AE19-62706E023703}">
                      <ahyp:hlinkClr xmlns:ahyp="http://schemas.microsoft.com/office/drawing/2018/hyperlinkcolor" val="tx"/>
                    </a:ext>
                  </a:extLst>
                </a:hlinkClick>
              </a:rPr>
              <a:t>system calls</a:t>
            </a:r>
            <a:r>
              <a:rPr lang="en-US" dirty="0">
                <a:latin typeface="Arial" panose="020B0604020202020204" pitchFamily="34" charset="0"/>
              </a:rPr>
              <a:t> to an OS function or is </a:t>
            </a:r>
            <a:r>
              <a:rPr lang="en-US" dirty="0">
                <a:latin typeface="Arial" panose="020B0604020202020204" pitchFamily="34" charset="0"/>
                <a:hlinkClick r:id="rId14" tooltip="Interrupt">
                  <a:extLst>
                    <a:ext uri="{A12FA001-AC4F-418D-AE19-62706E023703}">
                      <ahyp:hlinkClr xmlns:ahyp="http://schemas.microsoft.com/office/drawing/2018/hyperlinkcolor" val="tx"/>
                    </a:ext>
                  </a:extLst>
                </a:hlinkClick>
              </a:rPr>
              <a:t>interrupted</a:t>
            </a:r>
            <a:r>
              <a:rPr lang="en-US" dirty="0">
                <a:latin typeface="Arial" panose="020B0604020202020204" pitchFamily="34" charset="0"/>
              </a:rPr>
              <a:t> by it. Operating systems are found on many devices that contain a computer – from cellular phones and video game consoles to </a:t>
            </a:r>
            <a:r>
              <a:rPr lang="en-US" dirty="0">
                <a:latin typeface="Arial" panose="020B0604020202020204" pitchFamily="34" charset="0"/>
                <a:hlinkClick r:id="rId15" tooltip="Web server">
                  <a:extLst>
                    <a:ext uri="{A12FA001-AC4F-418D-AE19-62706E023703}">
                      <ahyp:hlinkClr xmlns:ahyp="http://schemas.microsoft.com/office/drawing/2018/hyperlinkcolor" val="tx"/>
                    </a:ext>
                  </a:extLst>
                </a:hlinkClick>
              </a:rPr>
              <a:t>web servers</a:t>
            </a:r>
            <a:r>
              <a:rPr lang="en-US" dirty="0">
                <a:latin typeface="Arial" panose="020B0604020202020204" pitchFamily="34" charset="0"/>
              </a:rPr>
              <a:t> and </a:t>
            </a:r>
            <a:r>
              <a:rPr lang="en-US" dirty="0">
                <a:latin typeface="Arial" panose="020B0604020202020204" pitchFamily="34" charset="0"/>
                <a:hlinkClick r:id="rId16" tooltip="Supercomputer">
                  <a:extLst>
                    <a:ext uri="{A12FA001-AC4F-418D-AE19-62706E023703}">
                      <ahyp:hlinkClr xmlns:ahyp="http://schemas.microsoft.com/office/drawing/2018/hyperlinkcolor" val="tx"/>
                    </a:ext>
                  </a:extLst>
                </a:hlinkClick>
              </a:rPr>
              <a:t>supercomputers</a:t>
            </a:r>
            <a:r>
              <a:rPr lang="en-US" dirty="0">
                <a:latin typeface="Arial" panose="020B0604020202020204" pitchFamily="34" charset="0"/>
              </a:rPr>
              <a:t>.</a:t>
            </a:r>
            <a:endParaRPr lang="en-US" b="0" i="0" dirty="0">
              <a:effectLst/>
              <a:latin typeface="Arial" panose="020B0604020202020204" pitchFamily="34" charset="0"/>
            </a:endParaRPr>
          </a:p>
        </p:txBody>
      </p:sp>
    </p:spTree>
    <p:extLst>
      <p:ext uri="{BB962C8B-B14F-4D97-AF65-F5344CB8AC3E}">
        <p14:creationId xmlns:p14="http://schemas.microsoft.com/office/powerpoint/2010/main" val="346256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C73901-57B9-4237-846F-97E791324FED}"/>
              </a:ext>
            </a:extLst>
          </p:cNvPr>
          <p:cNvPicPr>
            <a:picLocks noChangeAspect="1"/>
          </p:cNvPicPr>
          <p:nvPr/>
        </p:nvPicPr>
        <p:blipFill rotWithShape="1">
          <a:blip r:embed="rId2"/>
          <a:srcRect l="76667" t="32213" r="3334" b="20356"/>
          <a:stretch/>
        </p:blipFill>
        <p:spPr>
          <a:xfrm>
            <a:off x="2171700" y="228599"/>
            <a:ext cx="4800600" cy="6400802"/>
          </a:xfrm>
          <a:prstGeom prst="rect">
            <a:avLst/>
          </a:prstGeom>
        </p:spPr>
      </p:pic>
    </p:spTree>
    <p:extLst>
      <p:ext uri="{BB962C8B-B14F-4D97-AF65-F5344CB8AC3E}">
        <p14:creationId xmlns:p14="http://schemas.microsoft.com/office/powerpoint/2010/main" val="50775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5BD7D9-CAB0-4D76-8A99-59D409A14BD9}"/>
              </a:ext>
            </a:extLst>
          </p:cNvPr>
          <p:cNvSpPr/>
          <p:nvPr/>
        </p:nvSpPr>
        <p:spPr>
          <a:xfrm>
            <a:off x="1981200" y="304800"/>
            <a:ext cx="4799712" cy="523220"/>
          </a:xfrm>
          <a:prstGeom prst="rect">
            <a:avLst/>
          </a:prstGeom>
        </p:spPr>
        <p:txBody>
          <a:bodyPr wrap="none">
            <a:spAutoFit/>
          </a:bodyPr>
          <a:lstStyle/>
          <a:p>
            <a:r>
              <a:rPr lang="en-US" sz="2800" b="1" dirty="0">
                <a:latin typeface="Roboto"/>
              </a:rPr>
              <a:t>Need of Operating System:</a:t>
            </a:r>
            <a:endParaRPr lang="en-US" sz="2800" dirty="0"/>
          </a:p>
        </p:txBody>
      </p:sp>
      <p:sp>
        <p:nvSpPr>
          <p:cNvPr id="4" name="Rectangle 3">
            <a:extLst>
              <a:ext uri="{FF2B5EF4-FFF2-40B4-BE49-F238E27FC236}">
                <a16:creationId xmlns:a16="http://schemas.microsoft.com/office/drawing/2014/main" id="{89C227FD-29DC-4E49-AEAE-9D868D35C42F}"/>
              </a:ext>
            </a:extLst>
          </p:cNvPr>
          <p:cNvSpPr/>
          <p:nvPr/>
        </p:nvSpPr>
        <p:spPr>
          <a:xfrm>
            <a:off x="228600" y="1070162"/>
            <a:ext cx="8686800" cy="5632311"/>
          </a:xfrm>
          <a:prstGeom prst="rect">
            <a:avLst/>
          </a:prstGeom>
        </p:spPr>
        <p:txBody>
          <a:bodyPr wrap="square">
            <a:spAutoFit/>
          </a:bodyPr>
          <a:lstStyle/>
          <a:p>
            <a:pPr fontAlgn="base">
              <a:buFont typeface="Arial" panose="020B0604020202020204" pitchFamily="34" charset="0"/>
              <a:buChar char="•"/>
            </a:pPr>
            <a:r>
              <a:rPr lang="en-US" b="1" u="sng" dirty="0">
                <a:solidFill>
                  <a:schemeClr val="bg2">
                    <a:lumMod val="75000"/>
                  </a:schemeClr>
                </a:solidFill>
                <a:latin typeface="Roboto"/>
              </a:rPr>
              <a:t>OS as a platform for Application programs:</a:t>
            </a:r>
            <a:r>
              <a:rPr lang="en-US" dirty="0">
                <a:latin typeface="Roboto"/>
              </a:rPr>
              <a:t> Operating system provides a platform, on top of which, other programs, called application programs can run. These application programs help the users to perform a specific task easily. It acts as an interface between the computer and the user</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b="1" u="sng" dirty="0">
                <a:solidFill>
                  <a:schemeClr val="bg2">
                    <a:lumMod val="75000"/>
                  </a:schemeClr>
                </a:solidFill>
                <a:latin typeface="Roboto"/>
              </a:rPr>
              <a:t>Managing Input-Output unit:</a:t>
            </a:r>
            <a:r>
              <a:rPr lang="en-US" dirty="0">
                <a:latin typeface="Roboto"/>
              </a:rPr>
              <a:t> Operating System also allows the computer to manage its own resources such as memory, monitor, keyboard, printer etc. The operating system controls the various system input-output resources and allocates them to the users or programs as per their requirement.</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b="1" u="sng" dirty="0">
                <a:solidFill>
                  <a:schemeClr val="bg2">
                    <a:lumMod val="75000"/>
                  </a:schemeClr>
                </a:solidFill>
                <a:latin typeface="Roboto"/>
              </a:rPr>
              <a:t>Consistent user interface:</a:t>
            </a:r>
            <a:r>
              <a:rPr lang="en-US" dirty="0">
                <a:latin typeface="Roboto"/>
              </a:rPr>
              <a:t> Operating System provides the user an easy-to-work user interface, so the user doesn’t have to learn a different UI every time and can focus on the content and be productive as quickly as possible. Operating System provides templates, UI components to make the working of a computer, really easy for the user.</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b="1" u="sng" dirty="0">
                <a:solidFill>
                  <a:schemeClr val="bg2">
                    <a:lumMod val="75000"/>
                  </a:schemeClr>
                </a:solidFill>
                <a:latin typeface="Roboto"/>
              </a:rPr>
              <a:t>Multitasking:</a:t>
            </a:r>
            <a:r>
              <a:rPr lang="en-US" u="sng" dirty="0">
                <a:latin typeface="Roboto"/>
              </a:rPr>
              <a:t> </a:t>
            </a:r>
            <a:r>
              <a:rPr lang="en-US" dirty="0">
                <a:latin typeface="Roboto"/>
              </a:rPr>
              <a:t>Operating System manages memory and allow multiple programs to run in their own space and even communicate with each other through shared memory. Multitasking gives users a good experience as they can perform several tasks on a computer at a time.</a:t>
            </a:r>
            <a:endParaRPr lang="en-US" b="0" i="0" dirty="0">
              <a:effectLst/>
              <a:latin typeface="Roboto"/>
            </a:endParaRPr>
          </a:p>
        </p:txBody>
      </p:sp>
    </p:spTree>
    <p:extLst>
      <p:ext uri="{BB962C8B-B14F-4D97-AF65-F5344CB8AC3E}">
        <p14:creationId xmlns:p14="http://schemas.microsoft.com/office/powerpoint/2010/main" val="149153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F3D052-40DD-430B-B1E0-6C8C3196D657}"/>
              </a:ext>
            </a:extLst>
          </p:cNvPr>
          <p:cNvSpPr/>
          <p:nvPr/>
        </p:nvSpPr>
        <p:spPr>
          <a:xfrm>
            <a:off x="1976577" y="152400"/>
            <a:ext cx="5190845" cy="461665"/>
          </a:xfrm>
          <a:prstGeom prst="rect">
            <a:avLst/>
          </a:prstGeom>
        </p:spPr>
        <p:txBody>
          <a:bodyPr wrap="none">
            <a:spAutoFit/>
          </a:bodyPr>
          <a:lstStyle/>
          <a:p>
            <a:r>
              <a:rPr lang="en-US" sz="2400" b="1" dirty="0">
                <a:latin typeface="Roboto"/>
              </a:rPr>
              <a:t>Functions of an Operating System</a:t>
            </a:r>
            <a:endParaRPr lang="en-US" sz="2400" dirty="0"/>
          </a:p>
        </p:txBody>
      </p:sp>
      <p:sp>
        <p:nvSpPr>
          <p:cNvPr id="4" name="Rectangle 3">
            <a:extLst>
              <a:ext uri="{FF2B5EF4-FFF2-40B4-BE49-F238E27FC236}">
                <a16:creationId xmlns:a16="http://schemas.microsoft.com/office/drawing/2014/main" id="{962B539E-EF81-4278-A7C3-4CD33C0E6FAC}"/>
              </a:ext>
            </a:extLst>
          </p:cNvPr>
          <p:cNvSpPr/>
          <p:nvPr/>
        </p:nvSpPr>
        <p:spPr>
          <a:xfrm>
            <a:off x="304799" y="1143000"/>
            <a:ext cx="8534400" cy="4401205"/>
          </a:xfrm>
          <a:prstGeom prst="rect">
            <a:avLst/>
          </a:prstGeom>
        </p:spPr>
        <p:txBody>
          <a:bodyPr wrap="square">
            <a:spAutoFit/>
          </a:bodyPr>
          <a:lstStyle/>
          <a:p>
            <a:pPr fontAlgn="base"/>
            <a:r>
              <a:rPr lang="en-US" dirty="0">
                <a:latin typeface="Roboto"/>
              </a:rPr>
              <a:t>An operating system has variety of functions to perform. Some of the prominent functions of an operating system can be broadly outlined as:</a:t>
            </a:r>
          </a:p>
          <a:p>
            <a:pPr fontAlgn="base"/>
            <a:r>
              <a:rPr lang="en-US" sz="2800" b="1" dirty="0">
                <a:solidFill>
                  <a:srgbClr val="EC4E20"/>
                </a:solidFill>
                <a:latin typeface="Roboto"/>
                <a:hlinkClick r:id="rId2"/>
              </a:rPr>
              <a:t>1.Processor Management</a:t>
            </a:r>
            <a:r>
              <a:rPr lang="en-US" sz="2800" b="1" dirty="0">
                <a:latin typeface="Roboto"/>
              </a:rPr>
              <a:t>:</a:t>
            </a:r>
            <a:r>
              <a:rPr lang="en-US" dirty="0">
                <a:latin typeface="Roboto"/>
              </a:rPr>
              <a:t> This deals with management of the Central Processing Unit (CPU). The operating system takes care of the allotment of CPU time to different processes. When a process finishes its CPU processing after executing for the allotted time period, this is called scheduling. There are various type of scheduling techniques that are used by the operating systems:</a:t>
            </a:r>
          </a:p>
          <a:p>
            <a:pPr marL="742950" lvl="1" indent="-285750" fontAlgn="base">
              <a:buFont typeface="Arial" panose="020B0604020202020204" pitchFamily="34" charset="0"/>
              <a:buChar char="•"/>
            </a:pPr>
            <a:r>
              <a:rPr lang="en-US" b="1" dirty="0">
                <a:solidFill>
                  <a:srgbClr val="EC4E20"/>
                </a:solidFill>
                <a:latin typeface="Roboto"/>
                <a:hlinkClick r:id="rId3"/>
              </a:rPr>
              <a:t>Shortest Job First(SJF</a:t>
            </a:r>
            <a:r>
              <a:rPr lang="en-US" b="1" dirty="0">
                <a:latin typeface="Roboto"/>
              </a:rPr>
              <a:t>)</a:t>
            </a:r>
            <a:r>
              <a:rPr lang="en-US" dirty="0">
                <a:latin typeface="Roboto"/>
              </a:rPr>
              <a:t>: Process which need the shortest CPU time are scheduled first.</a:t>
            </a:r>
          </a:p>
          <a:p>
            <a:pPr marL="742950" lvl="1" indent="-285750" fontAlgn="base">
              <a:buFont typeface="Arial" panose="020B0604020202020204" pitchFamily="34" charset="0"/>
              <a:buChar char="•"/>
            </a:pPr>
            <a:r>
              <a:rPr lang="en-US" b="1" dirty="0">
                <a:solidFill>
                  <a:srgbClr val="EC4E20"/>
                </a:solidFill>
                <a:latin typeface="Roboto"/>
                <a:hlinkClick r:id="rId4"/>
              </a:rPr>
              <a:t>Round Robin Scheduling</a:t>
            </a:r>
            <a:r>
              <a:rPr lang="en-US" b="1" dirty="0">
                <a:latin typeface="Roboto"/>
              </a:rPr>
              <a:t>:</a:t>
            </a:r>
            <a:r>
              <a:rPr lang="en-US" dirty="0">
                <a:latin typeface="Roboto"/>
              </a:rPr>
              <a:t> Each process is assigned a fixed CPU execution time in cyclic way.</a:t>
            </a:r>
          </a:p>
          <a:p>
            <a:pPr marL="742950" lvl="1" indent="-285750" fontAlgn="base">
              <a:buFont typeface="Arial" panose="020B0604020202020204" pitchFamily="34" charset="0"/>
              <a:buChar char="•"/>
            </a:pPr>
            <a:r>
              <a:rPr lang="en-US" b="1" dirty="0">
                <a:solidFill>
                  <a:srgbClr val="EC4E20"/>
                </a:solidFill>
                <a:latin typeface="Roboto"/>
                <a:hlinkClick r:id="rId5"/>
              </a:rPr>
              <a:t>Priority Based scheduling (Non Preemptive)</a:t>
            </a:r>
            <a:r>
              <a:rPr lang="en-US" b="1" dirty="0">
                <a:latin typeface="Roboto"/>
              </a:rPr>
              <a:t>:</a:t>
            </a:r>
            <a:r>
              <a:rPr lang="en-US" dirty="0">
                <a:latin typeface="Roboto"/>
              </a:rPr>
              <a:t> In this scheduling, processes are scheduled according to their priorities, i.e., highest priority process is schedule first. If priorities of two processes match, then schedule according to arrival time</a:t>
            </a:r>
            <a:endParaRPr lang="en-US" b="0" i="0" dirty="0">
              <a:effectLst/>
              <a:latin typeface="Roboto"/>
            </a:endParaRPr>
          </a:p>
        </p:txBody>
      </p:sp>
    </p:spTree>
    <p:extLst>
      <p:ext uri="{BB962C8B-B14F-4D97-AF65-F5344CB8AC3E}">
        <p14:creationId xmlns:p14="http://schemas.microsoft.com/office/powerpoint/2010/main" val="241112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589E69-3C04-4B5B-BB1D-AC1A9C1C9F8F}"/>
              </a:ext>
            </a:extLst>
          </p:cNvPr>
          <p:cNvSpPr/>
          <p:nvPr/>
        </p:nvSpPr>
        <p:spPr>
          <a:xfrm>
            <a:off x="342900" y="1066800"/>
            <a:ext cx="8458200" cy="5970865"/>
          </a:xfrm>
          <a:prstGeom prst="rect">
            <a:avLst/>
          </a:prstGeom>
        </p:spPr>
        <p:txBody>
          <a:bodyPr wrap="square">
            <a:spAutoFit/>
          </a:bodyPr>
          <a:lstStyle/>
          <a:p>
            <a:pPr fontAlgn="base"/>
            <a:r>
              <a:rPr lang="en-US" sz="2800" b="1" u="sng" dirty="0">
                <a:solidFill>
                  <a:schemeClr val="bg2">
                    <a:lumMod val="75000"/>
                  </a:schemeClr>
                </a:solidFill>
                <a:latin typeface="Roboto"/>
              </a:rPr>
              <a:t>2.Device Management:</a:t>
            </a:r>
            <a:br>
              <a:rPr lang="en-US" dirty="0">
                <a:latin typeface="Roboto"/>
              </a:rPr>
            </a:br>
            <a:r>
              <a:rPr lang="en-US" sz="2000" dirty="0">
                <a:latin typeface="Roboto"/>
              </a:rPr>
              <a:t>The Operating System communicates with hardware and the attached devices and maintains a balance between them and the CPU. This is all the more important because the CPU processing speed is much higher than that</a:t>
            </a:r>
            <a:br>
              <a:rPr lang="en-US" sz="2000" dirty="0">
                <a:latin typeface="Roboto"/>
              </a:rPr>
            </a:br>
            <a:r>
              <a:rPr lang="en-US" sz="2000" dirty="0">
                <a:latin typeface="Roboto"/>
              </a:rPr>
              <a:t>of I/O devices. In order to optimize the CPU time, the operating system employs two techniques – Buffering and Spooling.</a:t>
            </a:r>
          </a:p>
          <a:p>
            <a:pPr fontAlgn="base">
              <a:buFont typeface="Arial" panose="020B0604020202020204" pitchFamily="34" charset="0"/>
              <a:buChar char="•"/>
            </a:pPr>
            <a:endParaRPr lang="en-US" dirty="0">
              <a:latin typeface="Roboto"/>
            </a:endParaRPr>
          </a:p>
          <a:p>
            <a:pPr algn="just" fontAlgn="base">
              <a:buFont typeface="Arial" panose="020B0604020202020204" pitchFamily="34" charset="0"/>
              <a:buChar char="•"/>
            </a:pPr>
            <a:r>
              <a:rPr lang="en-US" b="1" u="sng" dirty="0">
                <a:solidFill>
                  <a:schemeClr val="bg2">
                    <a:lumMod val="75000"/>
                  </a:schemeClr>
                </a:solidFill>
                <a:latin typeface="Roboto"/>
              </a:rPr>
              <a:t>Buffering:</a:t>
            </a:r>
            <a:br>
              <a:rPr lang="en-US" dirty="0">
                <a:latin typeface="Roboto"/>
              </a:rPr>
            </a:br>
            <a:r>
              <a:rPr lang="en-US" sz="2000" dirty="0">
                <a:latin typeface="Roboto"/>
              </a:rPr>
              <a:t>In this technique, input and output data is temporarily stored in Input Buffer and Output Buffer. Once the signal for input or output is sent to or from the CPU respectively, the operating system through the device controller moves the data from the input device to the input buffer and for the output device to the output buffer. In case of input, if the buffer is full, the operating system sends a signal to the program which processes the data stored in the buffer. When the buffer becomes empty, the program informs the operating system which reloads the buffer and the input operation continues.</a:t>
            </a:r>
          </a:p>
          <a:p>
            <a:pPr fontAlgn="base">
              <a:buFont typeface="Arial" panose="020B0604020202020204" pitchFamily="34" charset="0"/>
              <a:buChar char="•"/>
            </a:pPr>
            <a:endParaRPr lang="en-US" b="0" i="0" dirty="0">
              <a:effectLst/>
              <a:latin typeface="Roboto"/>
            </a:endParaRPr>
          </a:p>
        </p:txBody>
      </p:sp>
    </p:spTree>
    <p:extLst>
      <p:ext uri="{BB962C8B-B14F-4D97-AF65-F5344CB8AC3E}">
        <p14:creationId xmlns:p14="http://schemas.microsoft.com/office/powerpoint/2010/main" val="188418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D174FE-836A-4E4D-A3FB-6FA81F08DD5A}"/>
              </a:ext>
            </a:extLst>
          </p:cNvPr>
          <p:cNvSpPr/>
          <p:nvPr/>
        </p:nvSpPr>
        <p:spPr>
          <a:xfrm>
            <a:off x="533400" y="889844"/>
            <a:ext cx="8382000" cy="3447098"/>
          </a:xfrm>
          <a:prstGeom prst="rect">
            <a:avLst/>
          </a:prstGeom>
        </p:spPr>
        <p:txBody>
          <a:bodyPr wrap="square">
            <a:spAutoFit/>
          </a:bodyPr>
          <a:lstStyle/>
          <a:p>
            <a:pPr algn="just"/>
            <a:r>
              <a:rPr lang="en-US" b="1" dirty="0">
                <a:solidFill>
                  <a:srgbClr val="EC4E20"/>
                </a:solidFill>
                <a:latin typeface="Roboto"/>
                <a:hlinkClick r:id="rId2"/>
              </a:rPr>
              <a:t>Spooling (Simultaneous Peripheral Operation on Line)</a:t>
            </a:r>
            <a:r>
              <a:rPr lang="en-US" b="1" dirty="0">
                <a:latin typeface="Roboto"/>
              </a:rPr>
              <a:t>:</a:t>
            </a:r>
            <a:br>
              <a:rPr lang="en-US" dirty="0"/>
            </a:br>
            <a:r>
              <a:rPr lang="en-US" sz="2000" dirty="0">
                <a:latin typeface="Roboto"/>
              </a:rPr>
              <a:t>This is a device management technique used for processing of different tasks on the same input/output device. When there are various users on a network sharing the same resource then it can be a possibility that more than one user might give it a command at the same point of time. So, the operating system temporarily stores the data of every user on the hard disk of the computer to which the resource is attached. The individual user need not wait for the execution process to be completed. Instead the operating system sends the data from the hard disk to the resource one by one.</a:t>
            </a:r>
            <a:br>
              <a:rPr lang="en-US" sz="2000" dirty="0"/>
            </a:br>
            <a:r>
              <a:rPr lang="en-US" sz="2000" b="1" dirty="0">
                <a:latin typeface="Roboto"/>
              </a:rPr>
              <a:t>Example:</a:t>
            </a:r>
            <a:r>
              <a:rPr lang="en-US" sz="2000" dirty="0">
                <a:latin typeface="Roboto"/>
              </a:rPr>
              <a:t> printer</a:t>
            </a:r>
            <a:endParaRPr lang="en-US" dirty="0"/>
          </a:p>
        </p:txBody>
      </p:sp>
    </p:spTree>
    <p:extLst>
      <p:ext uri="{BB962C8B-B14F-4D97-AF65-F5344CB8AC3E}">
        <p14:creationId xmlns:p14="http://schemas.microsoft.com/office/powerpoint/2010/main" val="165989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428F31-FD57-44FB-AD30-25237FD1A9AD}"/>
              </a:ext>
            </a:extLst>
          </p:cNvPr>
          <p:cNvSpPr/>
          <p:nvPr/>
        </p:nvSpPr>
        <p:spPr>
          <a:xfrm>
            <a:off x="190500" y="476415"/>
            <a:ext cx="8763000" cy="6001643"/>
          </a:xfrm>
          <a:prstGeom prst="rect">
            <a:avLst/>
          </a:prstGeom>
        </p:spPr>
        <p:txBody>
          <a:bodyPr wrap="square">
            <a:spAutoFit/>
          </a:bodyPr>
          <a:lstStyle/>
          <a:p>
            <a:pPr fontAlgn="base"/>
            <a:r>
              <a:rPr lang="en-US" sz="2800" b="1" dirty="0">
                <a:solidFill>
                  <a:srgbClr val="EC4E20"/>
                </a:solidFill>
                <a:latin typeface="Roboto"/>
                <a:hlinkClick r:id="rId2"/>
              </a:rPr>
              <a:t>3. Memory management</a:t>
            </a:r>
            <a:r>
              <a:rPr lang="en-US" sz="2800" b="1" dirty="0">
                <a:latin typeface="Roboto"/>
              </a:rPr>
              <a:t>:</a:t>
            </a:r>
            <a:br>
              <a:rPr lang="en-US" dirty="0">
                <a:latin typeface="Roboto"/>
              </a:rPr>
            </a:br>
            <a:r>
              <a:rPr lang="en-US" sz="2000" dirty="0">
                <a:latin typeface="Roboto"/>
              </a:rPr>
              <a:t>In a computer, both the CPU and the I/O devices interact with the memory. When a program needs to be executed it is loaded onto the main memory till the execution is completed. Thereafter that memory space is freed and is available for other programs. The common memory management techniques used by the operating system are Partitioning and Virtual Memory.</a:t>
            </a:r>
          </a:p>
          <a:p>
            <a:pPr fontAlgn="base">
              <a:buFont typeface="Arial" panose="020B0604020202020204" pitchFamily="34" charset="0"/>
              <a:buChar char="•"/>
            </a:pPr>
            <a:r>
              <a:rPr lang="en-US" b="1" dirty="0">
                <a:solidFill>
                  <a:schemeClr val="bg2">
                    <a:lumMod val="75000"/>
                  </a:schemeClr>
                </a:solidFill>
                <a:latin typeface="Roboto"/>
              </a:rPr>
              <a:t>Partitioning:</a:t>
            </a:r>
            <a:br>
              <a:rPr lang="en-US" dirty="0">
                <a:latin typeface="Roboto"/>
              </a:rPr>
            </a:br>
            <a:r>
              <a:rPr lang="en-US" sz="2000" dirty="0">
                <a:latin typeface="Roboto"/>
              </a:rPr>
              <a:t>The total memory is divided into various partitions of same size or different sizes. This helps to accommodate number of programs in the memory. The partition can be fixed i.e. remains same for all the programs in the memory or variable i.e. memory is allocated when a program is loaded on to the memory. </a:t>
            </a:r>
          </a:p>
          <a:p>
            <a:pPr fontAlgn="base">
              <a:buFont typeface="Arial" panose="020B0604020202020204" pitchFamily="34" charset="0"/>
              <a:buChar char="•"/>
            </a:pPr>
            <a:r>
              <a:rPr lang="en-US" b="1" dirty="0">
                <a:solidFill>
                  <a:srgbClr val="EC4E20"/>
                </a:solidFill>
                <a:latin typeface="Roboto"/>
                <a:hlinkClick r:id="rId3"/>
              </a:rPr>
              <a:t>Virtual Memory</a:t>
            </a:r>
            <a:r>
              <a:rPr lang="en-US" b="1" dirty="0">
                <a:latin typeface="Roboto"/>
              </a:rPr>
              <a:t>:</a:t>
            </a:r>
            <a:br>
              <a:rPr lang="en-US" dirty="0">
                <a:latin typeface="Roboto"/>
              </a:rPr>
            </a:br>
            <a:r>
              <a:rPr lang="en-US" sz="2000" dirty="0">
                <a:latin typeface="Roboto"/>
              </a:rPr>
              <a:t>This is a technique used by the operating systems which allow the user can load the programs which are larger than the main memory of the computer. In this technique the program is executed even if the complete program can not be loaded inside the main memory leading to efficient memory utilization.</a:t>
            </a:r>
            <a:endParaRPr lang="en-US" b="0" i="0" dirty="0">
              <a:effectLst/>
              <a:latin typeface="Roboto"/>
            </a:endParaRPr>
          </a:p>
        </p:txBody>
      </p:sp>
    </p:spTree>
    <p:extLst>
      <p:ext uri="{BB962C8B-B14F-4D97-AF65-F5344CB8AC3E}">
        <p14:creationId xmlns:p14="http://schemas.microsoft.com/office/powerpoint/2010/main" val="237595836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304</TotalTime>
  <Words>658</Words>
  <Application>Microsoft Office PowerPoint</Application>
  <PresentationFormat>On-screen Show (4:3)</PresentationFormat>
  <Paragraphs>95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Arial</vt:lpstr>
      <vt:lpstr>Century Gothic</vt:lpstr>
      <vt:lpstr>Chronicale Text G1 A</vt:lpstr>
      <vt:lpstr>Gotham SSm A</vt:lpstr>
      <vt:lpstr>ibm-plex-sans</vt:lpstr>
      <vt:lpstr>Roboto</vt:lpstr>
      <vt:lpstr>Wingdings 3</vt:lpstr>
      <vt:lpstr>Slice</vt:lpstr>
      <vt:lpstr>Concept of Compiler and Interpreter</vt:lpstr>
      <vt:lpstr>Compiler VS interpreter</vt:lpstr>
      <vt:lpstr>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vt:lpstr>
      <vt:lpstr>Cloud Computing</vt:lpstr>
      <vt:lpstr>Cloud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Compiler and Interpreter</dc:title>
  <dc:creator>Maria</dc:creator>
  <cp:lastModifiedBy>Maria</cp:lastModifiedBy>
  <cp:revision>28</cp:revision>
  <dcterms:created xsi:type="dcterms:W3CDTF">2006-08-16T00:00:00Z</dcterms:created>
  <dcterms:modified xsi:type="dcterms:W3CDTF">2020-05-10T11:43:13Z</dcterms:modified>
</cp:coreProperties>
</file>