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activeX/activeX1.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4" r:id="rId19"/>
    <p:sldId id="277" r:id="rId20"/>
    <p:sldId id="27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1A-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897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327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054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1222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0632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0333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2315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319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2481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986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8370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5/13/2020</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706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5/13/2020</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212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238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328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9222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5/13/2020</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5835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hyperlink" Target="https://www.quora.com/profile/Prabesh-Pradhan" TargetMode="External"/><Relationship Id="rId4" Type="http://schemas.openxmlformats.org/officeDocument/2006/relationships/hyperlink" Target="https://www.quora.com/What-is-the-algorithm-for-finding-the-greatest-of-three-number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Workflow" TargetMode="External"/><Relationship Id="rId2" Type="http://schemas.openxmlformats.org/officeDocument/2006/relationships/hyperlink" Target="https://en.wikipedia.org/wiki/Diagram" TargetMode="External"/><Relationship Id="rId1" Type="http://schemas.openxmlformats.org/officeDocument/2006/relationships/slideLayout" Target="../slideLayouts/slideLayout6.xml"/><Relationship Id="rId6" Type="http://schemas.openxmlformats.org/officeDocument/2006/relationships/hyperlink" Target="https://en.wikipedia.org/wiki/Problem_solving" TargetMode="External"/><Relationship Id="rId5" Type="http://schemas.openxmlformats.org/officeDocument/2006/relationships/hyperlink" Target="https://en.wikipedia.org/wiki/Algorithm" TargetMode="External"/><Relationship Id="rId4" Type="http://schemas.openxmlformats.org/officeDocument/2006/relationships/hyperlink" Target="https://en.wikipedia.org/wiki/Proces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High-level_programming"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6.xml"/><Relationship Id="rId6" Type="http://schemas.openxmlformats.org/officeDocument/2006/relationships/hyperlink" Target="https://en.wikipedia.org/wiki/Programming_language" TargetMode="External"/><Relationship Id="rId5" Type="http://schemas.openxmlformats.org/officeDocument/2006/relationships/hyperlink" Target="https://en.wikipedia.org/wiki/Algorithm" TargetMode="External"/><Relationship Id="rId4" Type="http://schemas.openxmlformats.org/officeDocument/2006/relationships/hyperlink" Target="https://en.wikipedia.org/wiki/Computer_progra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Effective_method" TargetMode="External"/><Relationship Id="rId3" Type="http://schemas.openxmlformats.org/officeDocument/2006/relationships/hyperlink" Target="https://en.wikipedia.org/wiki/Well-defined" TargetMode="External"/><Relationship Id="rId7" Type="http://schemas.openxmlformats.org/officeDocument/2006/relationships/hyperlink" Target="https://en.wikipedia.org/wiki/Automated_reasoning" TargetMode="External"/><Relationship Id="rId12" Type="http://schemas.openxmlformats.org/officeDocument/2006/relationships/hyperlink" Target="https://en.wikipedia.org/wiki/File:En-us-algorithm.ogg"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6.xml"/><Relationship Id="rId6" Type="http://schemas.openxmlformats.org/officeDocument/2006/relationships/hyperlink" Target="https://en.wikipedia.org/wiki/Data_processing" TargetMode="External"/><Relationship Id="rId11" Type="http://schemas.openxmlformats.org/officeDocument/2006/relationships/hyperlink" Target="https://en.wikipedia.org/wiki/Execution_(computing)" TargetMode="External"/><Relationship Id="rId5" Type="http://schemas.openxmlformats.org/officeDocument/2006/relationships/hyperlink" Target="https://en.wikipedia.org/wiki/Calculation" TargetMode="External"/><Relationship Id="rId10" Type="http://schemas.openxmlformats.org/officeDocument/2006/relationships/hyperlink" Target="https://en.wikipedia.org/wiki/Computation" TargetMode="External"/><Relationship Id="rId4" Type="http://schemas.openxmlformats.org/officeDocument/2006/relationships/hyperlink" Target="https://en.wikipedia.org/wiki/Unambiguous" TargetMode="External"/><Relationship Id="rId9" Type="http://schemas.openxmlformats.org/officeDocument/2006/relationships/hyperlink" Target="https://en.wikipedia.org/wiki/Function_(mathematic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Dynamic_programming" TargetMode="External"/><Relationship Id="rId2" Type="http://schemas.openxmlformats.org/officeDocument/2006/relationships/hyperlink" Target="https://en.wikipedia.org/wiki/Operation_research"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Correctness_(computer_science)"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1B84-A679-4798-931F-8186468C0634}"/>
              </a:ext>
            </a:extLst>
          </p:cNvPr>
          <p:cNvSpPr>
            <a:spLocks noGrp="1"/>
          </p:cNvSpPr>
          <p:nvPr>
            <p:ph type="ctrTitle"/>
          </p:nvPr>
        </p:nvSpPr>
        <p:spPr/>
        <p:txBody>
          <a:bodyPr>
            <a:normAutofit fontScale="90000"/>
          </a:bodyPr>
          <a:lstStyle/>
          <a:p>
            <a:r>
              <a:rPr lang="en-US" dirty="0"/>
              <a:t>Computational thinking and programming -1</a:t>
            </a:r>
          </a:p>
        </p:txBody>
      </p:sp>
    </p:spTree>
    <p:extLst>
      <p:ext uri="{BB962C8B-B14F-4D97-AF65-F5344CB8AC3E}">
        <p14:creationId xmlns:p14="http://schemas.microsoft.com/office/powerpoint/2010/main" val="378206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B41C-3E8F-4EDC-8754-18186723DA02}"/>
              </a:ext>
            </a:extLst>
          </p:cNvPr>
          <p:cNvSpPr>
            <a:spLocks noGrp="1"/>
          </p:cNvSpPr>
          <p:nvPr>
            <p:ph type="title"/>
          </p:nvPr>
        </p:nvSpPr>
        <p:spPr/>
        <p:txBody>
          <a:bodyPr/>
          <a:lstStyle/>
          <a:p>
            <a:r>
              <a:rPr lang="en-US" dirty="0"/>
              <a:t>EXAMPLE</a:t>
            </a:r>
          </a:p>
        </p:txBody>
      </p:sp>
      <p:pic>
        <p:nvPicPr>
          <p:cNvPr id="3" name="Picture 2">
            <a:extLst>
              <a:ext uri="{FF2B5EF4-FFF2-40B4-BE49-F238E27FC236}">
                <a16:creationId xmlns:a16="http://schemas.microsoft.com/office/drawing/2014/main" id="{B44B94B4-5EC9-42B3-BE85-20EEE3549570}"/>
              </a:ext>
            </a:extLst>
          </p:cNvPr>
          <p:cNvPicPr>
            <a:picLocks noChangeAspect="1"/>
          </p:cNvPicPr>
          <p:nvPr/>
        </p:nvPicPr>
        <p:blipFill rotWithShape="1">
          <a:blip r:embed="rId2"/>
          <a:srcRect l="14166" t="33696" r="40000" b="27767"/>
          <a:stretch/>
        </p:blipFill>
        <p:spPr>
          <a:xfrm>
            <a:off x="542194" y="1524000"/>
            <a:ext cx="8381995" cy="3962400"/>
          </a:xfrm>
          <a:prstGeom prst="rect">
            <a:avLst/>
          </a:prstGeom>
        </p:spPr>
      </p:pic>
    </p:spTree>
    <p:extLst>
      <p:ext uri="{BB962C8B-B14F-4D97-AF65-F5344CB8AC3E}">
        <p14:creationId xmlns:p14="http://schemas.microsoft.com/office/powerpoint/2010/main" val="1467078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4CCE-78E9-4CCC-A694-FDFAC5790DDE}"/>
              </a:ext>
            </a:extLst>
          </p:cNvPr>
          <p:cNvSpPr>
            <a:spLocks noGrp="1"/>
          </p:cNvSpPr>
          <p:nvPr>
            <p:ph type="title"/>
          </p:nvPr>
        </p:nvSpPr>
        <p:spPr/>
        <p:txBody>
          <a:bodyPr/>
          <a:lstStyle/>
          <a:p>
            <a:r>
              <a:rPr lang="en-US" dirty="0"/>
              <a:t>EXAMPLE 2</a:t>
            </a:r>
          </a:p>
        </p:txBody>
      </p:sp>
      <p:sp>
        <p:nvSpPr>
          <p:cNvPr id="4" name="Rectangle 2">
            <a:extLst>
              <a:ext uri="{FF2B5EF4-FFF2-40B4-BE49-F238E27FC236}">
                <a16:creationId xmlns:a16="http://schemas.microsoft.com/office/drawing/2014/main" id="{16671EAD-991A-4BF9-8328-60241F948A50}"/>
              </a:ext>
            </a:extLst>
          </p:cNvPr>
          <p:cNvSpPr>
            <a:spLocks noChangeArrowheads="1"/>
          </p:cNvSpPr>
          <p:nvPr/>
        </p:nvSpPr>
        <p:spPr bwMode="auto">
          <a:xfrm>
            <a:off x="1674812" y="3581400"/>
            <a:ext cx="5649913" cy="0"/>
          </a:xfrm>
          <a:prstGeom prst="rect">
            <a:avLst/>
          </a:prstGeom>
          <a:solidFill>
            <a:srgbClr val="E6E6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FFFFFF"/>
                </a:solidFill>
                <a:effectLst/>
                <a:latin typeface="-apple-system"/>
              </a:rPr>
            </a:br>
            <a:endParaRPr kumimoji="0" lang="en-US" altLang="en-US" sz="900" b="0" i="0" u="none" strike="noStrike" cap="none" normalizeH="0" baseline="0">
              <a:ln>
                <a:noFill/>
              </a:ln>
              <a:solidFill>
                <a:srgbClr val="FFFFF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pple-system"/>
              </a:rPr>
              <a:t>Sign In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33333"/>
                </a:solidFill>
                <a:effectLst/>
                <a:latin typeface="-apple-system"/>
              </a:rPr>
              <a:t>Quora uses cookies to improve your experience. </a:t>
            </a:r>
            <a:r>
              <a:rPr kumimoji="0" lang="en-US" altLang="en-US" sz="900" b="0" i="0" u="none" strike="noStrike" cap="none" normalizeH="0" baseline="0">
                <a:ln>
                  <a:noFill/>
                </a:ln>
                <a:solidFill>
                  <a:srgbClr val="2B6DAD"/>
                </a:solidFill>
                <a:effectLst/>
                <a:latin typeface="-apple-system"/>
                <a:hlinkClick r:id="rId4"/>
              </a:rPr>
              <a:t>Read more</a:t>
            </a:r>
            <a:endParaRPr kumimoji="0" lang="en-US" altLang="en-US" sz="900" b="0" i="0" u="none" strike="noStrike" cap="none" normalizeH="0" baseline="0">
              <a:ln>
                <a:noFill/>
              </a:ln>
              <a:solidFill>
                <a:srgbClr val="333333"/>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hlinkClick r:id="rId4"/>
            <a:extLst>
              <a:ext uri="{FF2B5EF4-FFF2-40B4-BE49-F238E27FC236}">
                <a16:creationId xmlns:a16="http://schemas.microsoft.com/office/drawing/2014/main" id="{8FE7E13D-A6AB-4A6F-97AD-46F13B9E4775}"/>
              </a:ext>
            </a:extLst>
          </p:cNvPr>
          <p:cNvSpPr>
            <a:spLocks noChangeArrowheads="1"/>
          </p:cNvSpPr>
          <p:nvPr/>
        </p:nvSpPr>
        <p:spPr bwMode="auto">
          <a:xfrm>
            <a:off x="990600" y="1550074"/>
            <a:ext cx="7391400"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apple-system"/>
              </a:rPr>
              <a:t>What is the algorithm for finding the greatest of three numbers?</a:t>
            </a:r>
            <a:endParaRPr kumimoji="0" lang="en-US" altLang="en-US" sz="2400" b="0" i="0" u="none" strike="noStrike" cap="none" normalizeH="0" baseline="0" dirty="0">
              <a:ln>
                <a:noFill/>
              </a:ln>
              <a:solidFill>
                <a:srgbClr val="333333"/>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pple-system"/>
              </a:rPr>
              <a:t>Step 1:Star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pple-system"/>
              </a:rPr>
              <a:t>Step 2:Read three numbers A,B &amp;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pple-system"/>
              </a:rPr>
              <a:t>Step 3:If A&gt;</a:t>
            </a:r>
            <a:r>
              <a:rPr kumimoji="0" lang="en-US" altLang="en-US" sz="2400" b="0" i="0" u="none" strike="noStrike" cap="none" normalizeH="0" baseline="0" dirty="0" err="1">
                <a:ln>
                  <a:noFill/>
                </a:ln>
                <a:solidFill>
                  <a:srgbClr val="333333"/>
                </a:solidFill>
                <a:effectLst/>
                <a:latin typeface="-apple-system"/>
              </a:rPr>
              <a:t>B,then</a:t>
            </a:r>
            <a:r>
              <a:rPr kumimoji="0" lang="en-US" altLang="en-US" sz="2400" b="0" i="0" u="none" strike="noStrike" cap="none" normalizeH="0" baseline="0" dirty="0">
                <a:ln>
                  <a:noFill/>
                </a:ln>
                <a:solidFill>
                  <a:srgbClr val="333333"/>
                </a:solidFill>
                <a:effectLst/>
                <a:latin typeface="-apple-system"/>
              </a:rPr>
              <a:t> go to step 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pple-system"/>
              </a:rPr>
              <a:t>Step 4:If B&gt;</a:t>
            </a:r>
            <a:r>
              <a:rPr kumimoji="0" lang="en-US" altLang="en-US" sz="2400" b="0" i="0" u="none" strike="noStrike" cap="none" normalizeH="0" baseline="0" dirty="0" err="1">
                <a:ln>
                  <a:noFill/>
                </a:ln>
                <a:solidFill>
                  <a:srgbClr val="333333"/>
                </a:solidFill>
                <a:effectLst/>
                <a:latin typeface="-apple-system"/>
              </a:rPr>
              <a:t>C,then</a:t>
            </a:r>
            <a:r>
              <a:rPr kumimoji="0" lang="en-US" altLang="en-US" sz="2400" b="0" i="0" u="none" strike="noStrike" cap="none" normalizeH="0" baseline="0" dirty="0">
                <a:ln>
                  <a:noFill/>
                </a:ln>
                <a:solidFill>
                  <a:srgbClr val="333333"/>
                </a:solidFill>
                <a:effectLst/>
                <a:latin typeface="-apple-system"/>
              </a:rPr>
              <a:t> print B &amp; go to step 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pple-system"/>
              </a:rPr>
              <a:t>Step 5:print C is greatest &amp; go to step 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pple-system"/>
              </a:rPr>
              <a:t>Step 6:If A&gt;</a:t>
            </a:r>
            <a:r>
              <a:rPr kumimoji="0" lang="en-US" altLang="en-US" sz="2400" b="0" i="0" u="none" strike="noStrike" cap="none" normalizeH="0" baseline="0" dirty="0" err="1">
                <a:ln>
                  <a:noFill/>
                </a:ln>
                <a:solidFill>
                  <a:srgbClr val="333333"/>
                </a:solidFill>
                <a:effectLst/>
                <a:latin typeface="-apple-system"/>
              </a:rPr>
              <a:t>C,then</a:t>
            </a:r>
            <a:r>
              <a:rPr kumimoji="0" lang="en-US" altLang="en-US" sz="2400" b="0" i="0" u="none" strike="noStrike" cap="none" normalizeH="0" baseline="0" dirty="0">
                <a:ln>
                  <a:noFill/>
                </a:ln>
                <a:solidFill>
                  <a:srgbClr val="333333"/>
                </a:solidFill>
                <a:effectLst/>
                <a:latin typeface="-apple-system"/>
              </a:rPr>
              <a:t> print A is greatest &amp; go to step 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pple-system"/>
              </a:rPr>
              <a:t>Step 7:Print C is greatest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pple-system"/>
              </a:rPr>
              <a:t>Step 8:end</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AutoShape 4" descr="Prabesh Pradhan">
            <a:hlinkClick r:id="rId5"/>
            <a:extLst>
              <a:ext uri="{FF2B5EF4-FFF2-40B4-BE49-F238E27FC236}">
                <a16:creationId xmlns:a16="http://schemas.microsoft.com/office/drawing/2014/main" id="{C2E6F178-A8DB-424D-BEA9-16268F5052B3}"/>
              </a:ext>
            </a:extLst>
          </p:cNvPr>
          <p:cNvSpPr>
            <a:spLocks noChangeAspect="1" noChangeArrowheads="1"/>
          </p:cNvSpPr>
          <p:nvPr/>
        </p:nvSpPr>
        <p:spPr bwMode="auto">
          <a:xfrm>
            <a:off x="1738312" y="304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ontrols>
      <mc:AlternateContent xmlns:mc="http://schemas.openxmlformats.org/markup-compatibility/2006">
        <mc:Choice xmlns:v="urn:schemas-microsoft-com:vml" Requires="v">
          <p:control spid="2069" name="HTMLText1" r:id="rId2" imgW="914400" imgH="228600"/>
        </mc:Choice>
        <mc:Fallback>
          <p:control name="HTMLText1" r:id="rId2" imgW="914400" imgH="228600">
            <p:pic>
              <p:nvPicPr>
                <p:cNvPr id="3" name="HTMLText1">
                  <a:extLst>
                    <a:ext uri="{FF2B5EF4-FFF2-40B4-BE49-F238E27FC236}">
                      <a16:creationId xmlns:a16="http://schemas.microsoft.com/office/drawing/2014/main" id="{D2B188B6-58D4-4344-AE15-EA70F4D0772F}"/>
                    </a:ext>
                  </a:extLst>
                </p:cNvPr>
                <p:cNvPicPr preferRelativeResize="0">
                  <a:picLocks noChangeArrowheads="1" noChangeShapeType="1"/>
                </p:cNvPicPr>
                <p:nvPr/>
              </p:nvPicPr>
              <p:blipFill>
                <a:blip r:embed="rId6"/>
                <a:srcRect/>
                <a:stretch>
                  <a:fillRect/>
                </a:stretch>
              </p:blipFill>
              <p:spPr bwMode="auto">
                <a:xfrm>
                  <a:off x="1679575" y="3581400"/>
                  <a:ext cx="909638" cy="23177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8388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656D-3FB8-4B5C-B970-04AC606C1329}"/>
              </a:ext>
            </a:extLst>
          </p:cNvPr>
          <p:cNvSpPr>
            <a:spLocks noGrp="1"/>
          </p:cNvSpPr>
          <p:nvPr>
            <p:ph type="title"/>
          </p:nvPr>
        </p:nvSpPr>
        <p:spPr>
          <a:xfrm>
            <a:off x="914400" y="609600"/>
            <a:ext cx="6589200" cy="1280890"/>
          </a:xfrm>
        </p:spPr>
        <p:txBody>
          <a:bodyPr>
            <a:normAutofit/>
          </a:bodyPr>
          <a:lstStyle/>
          <a:p>
            <a:pPr algn="ctr"/>
            <a:r>
              <a:rPr lang="en-US" sz="4400" b="1" dirty="0"/>
              <a:t>Flowchart</a:t>
            </a:r>
          </a:p>
        </p:txBody>
      </p:sp>
      <p:sp>
        <p:nvSpPr>
          <p:cNvPr id="3" name="Rectangle 2">
            <a:extLst>
              <a:ext uri="{FF2B5EF4-FFF2-40B4-BE49-F238E27FC236}">
                <a16:creationId xmlns:a16="http://schemas.microsoft.com/office/drawing/2014/main" id="{D91F7DBC-7A81-4D62-A529-0902B49F22BB}"/>
              </a:ext>
            </a:extLst>
          </p:cNvPr>
          <p:cNvSpPr/>
          <p:nvPr/>
        </p:nvSpPr>
        <p:spPr>
          <a:xfrm>
            <a:off x="609600" y="1443841"/>
            <a:ext cx="8153400" cy="3785652"/>
          </a:xfrm>
          <a:prstGeom prst="rect">
            <a:avLst/>
          </a:prstGeom>
        </p:spPr>
        <p:txBody>
          <a:bodyPr wrap="square">
            <a:spAutoFit/>
          </a:bodyPr>
          <a:lstStyle/>
          <a:p>
            <a:pPr algn="just"/>
            <a:r>
              <a:rPr lang="en-US" sz="2400" dirty="0">
                <a:solidFill>
                  <a:srgbClr val="FF0000"/>
                </a:solidFill>
                <a:latin typeface="Arial" panose="020B0604020202020204" pitchFamily="34" charset="0"/>
              </a:rPr>
              <a:t>A </a:t>
            </a:r>
            <a:r>
              <a:rPr lang="en-US" sz="2400" b="1" dirty="0">
                <a:solidFill>
                  <a:srgbClr val="FF0000"/>
                </a:solidFill>
                <a:latin typeface="Arial" panose="020B0604020202020204" pitchFamily="34" charset="0"/>
              </a:rPr>
              <a:t>flowchart</a:t>
            </a:r>
            <a:r>
              <a:rPr lang="en-US" sz="2400" dirty="0">
                <a:solidFill>
                  <a:srgbClr val="FF0000"/>
                </a:solidFill>
                <a:latin typeface="Arial" panose="020B0604020202020204" pitchFamily="34" charset="0"/>
              </a:rPr>
              <a:t> is a type of </a:t>
            </a:r>
            <a:r>
              <a:rPr lang="en-US" sz="2400" dirty="0">
                <a:solidFill>
                  <a:srgbClr val="FF0000"/>
                </a:solidFill>
                <a:latin typeface="Arial" panose="020B0604020202020204" pitchFamily="34" charset="0"/>
                <a:hlinkClick r:id="rId2" tooltip="Diagram">
                  <a:extLst>
                    <a:ext uri="{A12FA001-AC4F-418D-AE19-62706E023703}">
                      <ahyp:hlinkClr xmlns:ahyp="http://schemas.microsoft.com/office/drawing/2018/hyperlinkcolor" val="tx"/>
                    </a:ext>
                  </a:extLst>
                </a:hlinkClick>
              </a:rPr>
              <a:t>diagram</a:t>
            </a:r>
            <a:r>
              <a:rPr lang="en-US" sz="2400" dirty="0">
                <a:solidFill>
                  <a:srgbClr val="FF0000"/>
                </a:solidFill>
                <a:latin typeface="Arial" panose="020B0604020202020204" pitchFamily="34" charset="0"/>
              </a:rPr>
              <a:t> that represents a </a:t>
            </a:r>
            <a:r>
              <a:rPr lang="en-US" sz="2400" dirty="0">
                <a:solidFill>
                  <a:srgbClr val="FF0000"/>
                </a:solidFill>
                <a:latin typeface="Arial" panose="020B0604020202020204" pitchFamily="34" charset="0"/>
                <a:hlinkClick r:id="rId3" tooltip="Workflow">
                  <a:extLst>
                    <a:ext uri="{A12FA001-AC4F-418D-AE19-62706E023703}">
                      <ahyp:hlinkClr xmlns:ahyp="http://schemas.microsoft.com/office/drawing/2018/hyperlinkcolor" val="tx"/>
                    </a:ext>
                  </a:extLst>
                </a:hlinkClick>
              </a:rPr>
              <a:t>workflow</a:t>
            </a:r>
            <a:r>
              <a:rPr lang="en-US" sz="2400" dirty="0">
                <a:solidFill>
                  <a:srgbClr val="FF0000"/>
                </a:solidFill>
                <a:latin typeface="Arial" panose="020B0604020202020204" pitchFamily="34" charset="0"/>
              </a:rPr>
              <a:t> or </a:t>
            </a:r>
            <a:r>
              <a:rPr lang="en-US" sz="2400" dirty="0">
                <a:solidFill>
                  <a:srgbClr val="FF0000"/>
                </a:solidFill>
                <a:latin typeface="Arial" panose="020B0604020202020204" pitchFamily="34" charset="0"/>
                <a:hlinkClick r:id="rId4" tooltip="Process">
                  <a:extLst>
                    <a:ext uri="{A12FA001-AC4F-418D-AE19-62706E023703}">
                      <ahyp:hlinkClr xmlns:ahyp="http://schemas.microsoft.com/office/drawing/2018/hyperlinkcolor" val="tx"/>
                    </a:ext>
                  </a:extLst>
                </a:hlinkClick>
              </a:rPr>
              <a:t>process</a:t>
            </a:r>
            <a:r>
              <a:rPr lang="en-US" sz="2400" dirty="0">
                <a:solidFill>
                  <a:srgbClr val="FF0000"/>
                </a:solidFill>
                <a:latin typeface="Arial" panose="020B0604020202020204" pitchFamily="34" charset="0"/>
              </a:rPr>
              <a:t>. A flowchart can also be defined as a diagrammatic representation of an </a:t>
            </a:r>
            <a:r>
              <a:rPr lang="en-US" sz="2400" dirty="0">
                <a:solidFill>
                  <a:srgbClr val="FF0000"/>
                </a:solidFill>
                <a:latin typeface="Arial" panose="020B0604020202020204" pitchFamily="34" charset="0"/>
                <a:hlinkClick r:id="rId5" tooltip="Algorithm">
                  <a:extLst>
                    <a:ext uri="{A12FA001-AC4F-418D-AE19-62706E023703}">
                      <ahyp:hlinkClr xmlns:ahyp="http://schemas.microsoft.com/office/drawing/2018/hyperlinkcolor" val="tx"/>
                    </a:ext>
                  </a:extLst>
                </a:hlinkClick>
              </a:rPr>
              <a:t>algorithm</a:t>
            </a:r>
            <a:r>
              <a:rPr lang="en-US" sz="2400" dirty="0">
                <a:solidFill>
                  <a:srgbClr val="FF0000"/>
                </a:solidFill>
                <a:latin typeface="Arial" panose="020B0604020202020204" pitchFamily="34" charset="0"/>
              </a:rPr>
              <a:t>, a step-by-step approach to solving a task.</a:t>
            </a:r>
          </a:p>
          <a:p>
            <a:pPr algn="just"/>
            <a:r>
              <a:rPr lang="en-US" sz="2400" dirty="0">
                <a:solidFill>
                  <a:srgbClr val="FF0000"/>
                </a:solidFill>
                <a:latin typeface="Arial" panose="020B0604020202020204" pitchFamily="34" charset="0"/>
              </a:rPr>
              <a:t>The flowchart shows the steps as boxes of various kinds, and their order by connecting the boxes with arrows. This diagrammatic representation illustrates a solution model to a given </a:t>
            </a:r>
            <a:r>
              <a:rPr lang="en-US" sz="2400" dirty="0">
                <a:solidFill>
                  <a:srgbClr val="FF0000"/>
                </a:solidFill>
                <a:latin typeface="Arial" panose="020B0604020202020204" pitchFamily="34" charset="0"/>
                <a:hlinkClick r:id="rId6" tooltip="Problem solving">
                  <a:extLst>
                    <a:ext uri="{A12FA001-AC4F-418D-AE19-62706E023703}">
                      <ahyp:hlinkClr xmlns:ahyp="http://schemas.microsoft.com/office/drawing/2018/hyperlinkcolor" val="tx"/>
                    </a:ext>
                  </a:extLst>
                </a:hlinkClick>
              </a:rPr>
              <a:t>problem</a:t>
            </a:r>
            <a:r>
              <a:rPr lang="en-US" sz="2400" dirty="0">
                <a:solidFill>
                  <a:srgbClr val="FF0000"/>
                </a:solidFill>
                <a:latin typeface="Arial" panose="020B0604020202020204" pitchFamily="34" charset="0"/>
              </a:rPr>
              <a:t>. Flowcharts are used in analyzing, designing, documenting or managing a process or program in various fields.</a:t>
            </a:r>
            <a:endParaRPr lang="en-US" sz="2400" b="0"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59229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A6FF-D7A9-447F-9880-152061857CB5}"/>
              </a:ext>
            </a:extLst>
          </p:cNvPr>
          <p:cNvSpPr>
            <a:spLocks noGrp="1"/>
          </p:cNvSpPr>
          <p:nvPr>
            <p:ph type="title"/>
          </p:nvPr>
        </p:nvSpPr>
        <p:spPr>
          <a:xfrm>
            <a:off x="1910031" y="335625"/>
            <a:ext cx="6589200" cy="1280890"/>
          </a:xfrm>
        </p:spPr>
        <p:txBody>
          <a:bodyPr/>
          <a:lstStyle/>
          <a:p>
            <a:r>
              <a:rPr lang="en-US" dirty="0"/>
              <a:t>Flowchart symbols</a:t>
            </a:r>
          </a:p>
        </p:txBody>
      </p:sp>
      <p:pic>
        <p:nvPicPr>
          <p:cNvPr id="3" name="Picture 2">
            <a:extLst>
              <a:ext uri="{FF2B5EF4-FFF2-40B4-BE49-F238E27FC236}">
                <a16:creationId xmlns:a16="http://schemas.microsoft.com/office/drawing/2014/main" id="{2558055A-C57D-4EAB-8FFF-5084ADD0B3F2}"/>
              </a:ext>
            </a:extLst>
          </p:cNvPr>
          <p:cNvPicPr>
            <a:picLocks noChangeAspect="1"/>
          </p:cNvPicPr>
          <p:nvPr/>
        </p:nvPicPr>
        <p:blipFill rotWithShape="1">
          <a:blip r:embed="rId2"/>
          <a:srcRect l="55000" t="27767" r="10000" b="8498"/>
          <a:stretch/>
        </p:blipFill>
        <p:spPr>
          <a:xfrm>
            <a:off x="1524000" y="976070"/>
            <a:ext cx="5674800" cy="5809916"/>
          </a:xfrm>
          <a:prstGeom prst="rect">
            <a:avLst/>
          </a:prstGeom>
        </p:spPr>
      </p:pic>
    </p:spTree>
    <p:extLst>
      <p:ext uri="{BB962C8B-B14F-4D97-AF65-F5344CB8AC3E}">
        <p14:creationId xmlns:p14="http://schemas.microsoft.com/office/powerpoint/2010/main" val="111520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BADE4-D13B-46CB-A9FE-71A408AB89B8}"/>
              </a:ext>
            </a:extLst>
          </p:cNvPr>
          <p:cNvPicPr>
            <a:picLocks noChangeAspect="1"/>
          </p:cNvPicPr>
          <p:nvPr/>
        </p:nvPicPr>
        <p:blipFill rotWithShape="1">
          <a:blip r:embed="rId2"/>
          <a:srcRect l="12500" t="15910" r="50000" b="11462"/>
          <a:stretch/>
        </p:blipFill>
        <p:spPr>
          <a:xfrm>
            <a:off x="1676400" y="151552"/>
            <a:ext cx="6019800" cy="6554895"/>
          </a:xfrm>
          <a:prstGeom prst="rect">
            <a:avLst/>
          </a:prstGeom>
        </p:spPr>
      </p:pic>
    </p:spTree>
    <p:extLst>
      <p:ext uri="{BB962C8B-B14F-4D97-AF65-F5344CB8AC3E}">
        <p14:creationId xmlns:p14="http://schemas.microsoft.com/office/powerpoint/2010/main" val="107959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FCD0-FAEE-4D03-AD24-AB08EC624C6E}"/>
              </a:ext>
            </a:extLst>
          </p:cNvPr>
          <p:cNvSpPr>
            <a:spLocks noGrp="1"/>
          </p:cNvSpPr>
          <p:nvPr>
            <p:ph type="title"/>
          </p:nvPr>
        </p:nvSpPr>
        <p:spPr>
          <a:xfrm>
            <a:off x="1447800" y="685800"/>
            <a:ext cx="6589200" cy="1280890"/>
          </a:xfrm>
        </p:spPr>
        <p:txBody>
          <a:bodyPr/>
          <a:lstStyle/>
          <a:p>
            <a:r>
              <a:rPr lang="en-US" dirty="0"/>
              <a:t>Flowchart to check entered number is even or odd</a:t>
            </a:r>
          </a:p>
        </p:txBody>
      </p:sp>
      <p:pic>
        <p:nvPicPr>
          <p:cNvPr id="4" name="Picture 3">
            <a:extLst>
              <a:ext uri="{FF2B5EF4-FFF2-40B4-BE49-F238E27FC236}">
                <a16:creationId xmlns:a16="http://schemas.microsoft.com/office/drawing/2014/main" id="{701C8559-6A99-4D2F-84C1-732DED7EC300}"/>
              </a:ext>
            </a:extLst>
          </p:cNvPr>
          <p:cNvPicPr>
            <a:picLocks noChangeAspect="1"/>
          </p:cNvPicPr>
          <p:nvPr/>
        </p:nvPicPr>
        <p:blipFill rotWithShape="1">
          <a:blip r:embed="rId2"/>
          <a:srcRect l="8333" t="29249" r="35834" b="15909"/>
          <a:stretch/>
        </p:blipFill>
        <p:spPr>
          <a:xfrm>
            <a:off x="762000" y="1966691"/>
            <a:ext cx="8259992" cy="4561490"/>
          </a:xfrm>
          <a:prstGeom prst="rect">
            <a:avLst/>
          </a:prstGeom>
        </p:spPr>
      </p:pic>
    </p:spTree>
    <p:extLst>
      <p:ext uri="{BB962C8B-B14F-4D97-AF65-F5344CB8AC3E}">
        <p14:creationId xmlns:p14="http://schemas.microsoft.com/office/powerpoint/2010/main" val="58660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9AC4-5DA4-4CD0-9975-F093953694D6}"/>
              </a:ext>
            </a:extLst>
          </p:cNvPr>
          <p:cNvSpPr>
            <a:spLocks noGrp="1"/>
          </p:cNvSpPr>
          <p:nvPr>
            <p:ph type="title"/>
          </p:nvPr>
        </p:nvSpPr>
        <p:spPr>
          <a:xfrm>
            <a:off x="1447800" y="457200"/>
            <a:ext cx="6589200" cy="1280890"/>
          </a:xfrm>
        </p:spPr>
        <p:txBody>
          <a:bodyPr/>
          <a:lstStyle/>
          <a:p>
            <a:pPr algn="ctr"/>
            <a:r>
              <a:rPr lang="en-US" b="1" dirty="0"/>
              <a:t>Pseudocode</a:t>
            </a:r>
          </a:p>
        </p:txBody>
      </p:sp>
      <p:sp>
        <p:nvSpPr>
          <p:cNvPr id="3" name="Rectangle 2">
            <a:extLst>
              <a:ext uri="{FF2B5EF4-FFF2-40B4-BE49-F238E27FC236}">
                <a16:creationId xmlns:a16="http://schemas.microsoft.com/office/drawing/2014/main" id="{EC4D7D3A-3BBF-459D-A1FA-68576BB5F1C5}"/>
              </a:ext>
            </a:extLst>
          </p:cNvPr>
          <p:cNvSpPr/>
          <p:nvPr/>
        </p:nvSpPr>
        <p:spPr>
          <a:xfrm>
            <a:off x="342900" y="1243280"/>
            <a:ext cx="8458200" cy="1323439"/>
          </a:xfrm>
          <a:prstGeom prst="rect">
            <a:avLst/>
          </a:prstGeom>
        </p:spPr>
        <p:txBody>
          <a:bodyPr wrap="square">
            <a:spAutoFit/>
          </a:bodyPr>
          <a:lstStyle/>
          <a:p>
            <a:pPr algn="just"/>
            <a:r>
              <a:rPr lang="en-US" sz="2000" dirty="0">
                <a:solidFill>
                  <a:srgbClr val="202122"/>
                </a:solidFill>
                <a:latin typeface="Arial" panose="020B0604020202020204" pitchFamily="34" charset="0"/>
              </a:rPr>
              <a:t>In </a:t>
            </a:r>
            <a:r>
              <a:rPr lang="en-US" sz="2000" dirty="0">
                <a:solidFill>
                  <a:srgbClr val="0B0080"/>
                </a:solidFill>
                <a:latin typeface="Arial" panose="020B0604020202020204" pitchFamily="34" charset="0"/>
                <a:hlinkClick r:id="rId2" tooltip="Computer science"/>
              </a:rPr>
              <a:t>computer science</a:t>
            </a:r>
            <a:r>
              <a:rPr lang="en-US" sz="2000" dirty="0">
                <a:solidFill>
                  <a:srgbClr val="202122"/>
                </a:solidFill>
                <a:latin typeface="Arial" panose="020B0604020202020204" pitchFamily="34" charset="0"/>
              </a:rPr>
              <a:t>, </a:t>
            </a:r>
            <a:r>
              <a:rPr lang="en-US" sz="2000" b="1" dirty="0">
                <a:solidFill>
                  <a:srgbClr val="202122"/>
                </a:solidFill>
                <a:latin typeface="Arial" panose="020B0604020202020204" pitchFamily="34" charset="0"/>
              </a:rPr>
              <a:t>pseudocode</a:t>
            </a:r>
            <a:r>
              <a:rPr lang="en-US" sz="2000" dirty="0">
                <a:solidFill>
                  <a:srgbClr val="202122"/>
                </a:solidFill>
                <a:latin typeface="Arial" panose="020B0604020202020204" pitchFamily="34" charset="0"/>
              </a:rPr>
              <a:t> is an informal </a:t>
            </a:r>
            <a:r>
              <a:rPr lang="en-US" sz="2000" dirty="0">
                <a:solidFill>
                  <a:srgbClr val="0B0080"/>
                </a:solidFill>
                <a:latin typeface="Arial" panose="020B0604020202020204" pitchFamily="34" charset="0"/>
                <a:hlinkClick r:id="rId3" tooltip="High-level programming"/>
              </a:rPr>
              <a:t>high-level</a:t>
            </a:r>
            <a:r>
              <a:rPr lang="en-US" sz="2000" dirty="0">
                <a:solidFill>
                  <a:srgbClr val="202122"/>
                </a:solidFill>
                <a:latin typeface="Arial" panose="020B0604020202020204" pitchFamily="34" charset="0"/>
              </a:rPr>
              <a:t> description of the operating principle of a </a:t>
            </a:r>
            <a:r>
              <a:rPr lang="en-US" sz="2000" dirty="0">
                <a:solidFill>
                  <a:srgbClr val="0B0080"/>
                </a:solidFill>
                <a:latin typeface="Arial" panose="020B0604020202020204" pitchFamily="34" charset="0"/>
                <a:hlinkClick r:id="rId4" tooltip="Computer program"/>
              </a:rPr>
              <a:t>computer program</a:t>
            </a:r>
            <a:r>
              <a:rPr lang="en-US" sz="2000" dirty="0">
                <a:solidFill>
                  <a:srgbClr val="202122"/>
                </a:solidFill>
                <a:latin typeface="Arial" panose="020B0604020202020204" pitchFamily="34" charset="0"/>
              </a:rPr>
              <a:t> or other </a:t>
            </a:r>
            <a:r>
              <a:rPr lang="en-US" sz="2000" dirty="0">
                <a:solidFill>
                  <a:srgbClr val="0B0080"/>
                </a:solidFill>
                <a:latin typeface="Arial" panose="020B0604020202020204" pitchFamily="34" charset="0"/>
                <a:hlinkClick r:id="rId5" tooltip="Algorithm"/>
              </a:rPr>
              <a:t>algorithm</a:t>
            </a:r>
            <a:r>
              <a:rPr lang="en-US" sz="2000" dirty="0">
                <a:solidFill>
                  <a:srgbClr val="202122"/>
                </a:solidFill>
                <a:latin typeface="Arial" panose="020B0604020202020204" pitchFamily="34" charset="0"/>
              </a:rPr>
              <a:t>. It uses the structural conventions of a normal </a:t>
            </a:r>
            <a:r>
              <a:rPr lang="en-US" sz="2000" dirty="0">
                <a:solidFill>
                  <a:srgbClr val="0B0080"/>
                </a:solidFill>
                <a:latin typeface="Arial" panose="020B0604020202020204" pitchFamily="34" charset="0"/>
                <a:hlinkClick r:id="rId6" tooltip="Programming language"/>
              </a:rPr>
              <a:t>programming language</a:t>
            </a:r>
            <a:r>
              <a:rPr lang="en-US" sz="2000" dirty="0">
                <a:solidFill>
                  <a:srgbClr val="202122"/>
                </a:solidFill>
                <a:latin typeface="Arial" panose="020B0604020202020204" pitchFamily="34" charset="0"/>
              </a:rPr>
              <a:t>, but is intended for human reading rather than machine reading. </a:t>
            </a:r>
            <a:endParaRPr lang="en-US" sz="2000" dirty="0"/>
          </a:p>
        </p:txBody>
      </p:sp>
      <p:sp>
        <p:nvSpPr>
          <p:cNvPr id="4" name="Rectangle 3">
            <a:extLst>
              <a:ext uri="{FF2B5EF4-FFF2-40B4-BE49-F238E27FC236}">
                <a16:creationId xmlns:a16="http://schemas.microsoft.com/office/drawing/2014/main" id="{A896C586-65DF-446E-BD73-8987D3405CE6}"/>
              </a:ext>
            </a:extLst>
          </p:cNvPr>
          <p:cNvSpPr/>
          <p:nvPr/>
        </p:nvSpPr>
        <p:spPr>
          <a:xfrm>
            <a:off x="1752600" y="2743200"/>
            <a:ext cx="4572000" cy="3970318"/>
          </a:xfrm>
          <a:prstGeom prst="rect">
            <a:avLst/>
          </a:prstGeom>
        </p:spPr>
        <p:txBody>
          <a:bodyPr>
            <a:spAutoFit/>
          </a:bodyPr>
          <a:lstStyle/>
          <a:p>
            <a:r>
              <a:rPr lang="en-US" b="1" dirty="0">
                <a:solidFill>
                  <a:srgbClr val="000000"/>
                </a:solidFill>
                <a:latin typeface="Arial" panose="020B0604020202020204" pitchFamily="34" charset="0"/>
              </a:rPr>
              <a:t>Pseudocode to Check Whether Number is Odd or Even</a:t>
            </a:r>
          </a:p>
          <a:p>
            <a:br>
              <a:rPr lang="en-US" dirty="0"/>
            </a:br>
            <a:r>
              <a:rPr lang="en-US" b="1" dirty="0">
                <a:solidFill>
                  <a:srgbClr val="000000"/>
                </a:solidFill>
                <a:latin typeface="Arial" panose="020B0604020202020204" pitchFamily="34" charset="0"/>
              </a:rPr>
              <a:t>1st Method:</a:t>
            </a:r>
            <a:br>
              <a:rPr lang="en-US" dirty="0"/>
            </a:br>
            <a:br>
              <a:rPr lang="en-US" dirty="0"/>
            </a:br>
            <a:r>
              <a:rPr lang="en-US" dirty="0">
                <a:solidFill>
                  <a:srgbClr val="000000"/>
                </a:solidFill>
                <a:latin typeface="Arial" panose="020B0604020202020204" pitchFamily="34" charset="0"/>
              </a:rPr>
              <a:t>0. Start</a:t>
            </a:r>
            <a:br>
              <a:rPr lang="en-US" dirty="0"/>
            </a:br>
            <a:r>
              <a:rPr lang="en-US" dirty="0">
                <a:solidFill>
                  <a:srgbClr val="000000"/>
                </a:solidFill>
                <a:latin typeface="Arial" panose="020B0604020202020204" pitchFamily="34" charset="0"/>
              </a:rPr>
              <a:t>1. Print "Enter Any Number to Check, Even or Odd"</a:t>
            </a:r>
            <a:br>
              <a:rPr lang="en-US" dirty="0"/>
            </a:br>
            <a:r>
              <a:rPr lang="en-US" dirty="0">
                <a:solidFill>
                  <a:srgbClr val="000000"/>
                </a:solidFill>
                <a:latin typeface="Arial" panose="020B0604020202020204" pitchFamily="34" charset="0"/>
              </a:rPr>
              <a:t>2. Read input of a number</a:t>
            </a:r>
            <a:br>
              <a:rPr lang="en-US" dirty="0"/>
            </a:br>
            <a:r>
              <a:rPr lang="en-US" dirty="0">
                <a:solidFill>
                  <a:srgbClr val="000000"/>
                </a:solidFill>
                <a:latin typeface="Arial" panose="020B0604020202020204" pitchFamily="34" charset="0"/>
              </a:rPr>
              <a:t>3. If number mod = 0</a:t>
            </a:r>
            <a:br>
              <a:rPr lang="en-US" dirty="0"/>
            </a:br>
            <a:r>
              <a:rPr lang="en-US" dirty="0">
                <a:solidFill>
                  <a:srgbClr val="000000"/>
                </a:solidFill>
                <a:latin typeface="Arial" panose="020B0604020202020204" pitchFamily="34" charset="0"/>
              </a:rPr>
              <a:t>4.  Print "Number is Even"</a:t>
            </a:r>
            <a:br>
              <a:rPr lang="en-US" dirty="0"/>
            </a:br>
            <a:r>
              <a:rPr lang="en-US" dirty="0">
                <a:solidFill>
                  <a:srgbClr val="000000"/>
                </a:solidFill>
                <a:latin typeface="Arial" panose="020B0604020202020204" pitchFamily="34" charset="0"/>
              </a:rPr>
              <a:t>5. Else</a:t>
            </a:r>
            <a:br>
              <a:rPr lang="en-US" dirty="0"/>
            </a:br>
            <a:r>
              <a:rPr lang="en-US" dirty="0">
                <a:solidFill>
                  <a:srgbClr val="000000"/>
                </a:solidFill>
                <a:latin typeface="Arial" panose="020B0604020202020204" pitchFamily="34" charset="0"/>
              </a:rPr>
              <a:t>6.  Print "Number is Odd"</a:t>
            </a:r>
            <a:br>
              <a:rPr lang="en-US" dirty="0"/>
            </a:br>
            <a:r>
              <a:rPr lang="en-US" dirty="0">
                <a:solidFill>
                  <a:srgbClr val="000000"/>
                </a:solidFill>
                <a:latin typeface="Arial" panose="020B0604020202020204" pitchFamily="34" charset="0"/>
              </a:rPr>
              <a:t>7. End</a:t>
            </a:r>
            <a:endParaRPr lang="en-US" dirty="0"/>
          </a:p>
        </p:txBody>
      </p:sp>
    </p:spTree>
    <p:extLst>
      <p:ext uri="{BB962C8B-B14F-4D97-AF65-F5344CB8AC3E}">
        <p14:creationId xmlns:p14="http://schemas.microsoft.com/office/powerpoint/2010/main" val="1633688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D6FB-2D58-4E1C-B4C6-B42EDD467E25}"/>
              </a:ext>
            </a:extLst>
          </p:cNvPr>
          <p:cNvSpPr>
            <a:spLocks noGrp="1"/>
          </p:cNvSpPr>
          <p:nvPr>
            <p:ph type="title"/>
          </p:nvPr>
        </p:nvSpPr>
        <p:spPr/>
        <p:txBody>
          <a:bodyPr/>
          <a:lstStyle/>
          <a:p>
            <a:r>
              <a:rPr lang="en-US" b="1" dirty="0"/>
              <a:t>Decomposition </a:t>
            </a:r>
            <a:br>
              <a:rPr lang="en-US" dirty="0"/>
            </a:br>
            <a:endParaRPr lang="en-US" dirty="0"/>
          </a:p>
        </p:txBody>
      </p:sp>
      <p:sp>
        <p:nvSpPr>
          <p:cNvPr id="3" name="Rectangle 2">
            <a:extLst>
              <a:ext uri="{FF2B5EF4-FFF2-40B4-BE49-F238E27FC236}">
                <a16:creationId xmlns:a16="http://schemas.microsoft.com/office/drawing/2014/main" id="{6E344CD4-F0F8-4693-980E-57D76CBB21CC}"/>
              </a:ext>
            </a:extLst>
          </p:cNvPr>
          <p:cNvSpPr/>
          <p:nvPr/>
        </p:nvSpPr>
        <p:spPr>
          <a:xfrm>
            <a:off x="609600" y="1827280"/>
            <a:ext cx="8077200" cy="2003112"/>
          </a:xfrm>
          <a:prstGeom prst="rect">
            <a:avLst/>
          </a:prstGeom>
        </p:spPr>
        <p:txBody>
          <a:bodyPr wrap="square">
            <a:spAutoFit/>
          </a:bodyPr>
          <a:lstStyle/>
          <a:p>
            <a:pPr algn="just">
              <a:spcBef>
                <a:spcPts val="500"/>
              </a:spcBef>
            </a:pP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Decomposition is the process of breaking down a complex problem or system into smaller, more easily solved parts. These smaller problems are solved one after another until the bigger complex problem is solved. </a:t>
            </a:r>
            <a:endParaRPr lang="en-US" sz="2000" dirty="0">
              <a:latin typeface="Helvetica" panose="020B0604020202020204" pitchFamily="34" charset="0"/>
              <a:ea typeface="Calibri" panose="020F0502020204030204" pitchFamily="34" charset="0"/>
              <a:cs typeface="Mangal" panose="02040503050203030202" pitchFamily="18" charset="0"/>
            </a:endParaRPr>
          </a:p>
          <a:p>
            <a:pPr algn="just">
              <a:spcBef>
                <a:spcPts val="500"/>
              </a:spcBef>
            </a:pP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This stage involves breaking down the problem into smaller components so that they can be tackled easily. The more you can break down a problem, the easier it is to solve. </a:t>
            </a:r>
            <a:endParaRPr lang="en-US" sz="2000" dirty="0">
              <a:latin typeface="Helvetica" panose="020B0604020202020204" pitchFamily="34" charset="0"/>
              <a:ea typeface="Calibri" panose="020F0502020204030204" pitchFamily="34" charset="0"/>
              <a:cs typeface="Mangal" panose="02040503050203030202" pitchFamily="18" charset="0"/>
            </a:endParaRPr>
          </a:p>
        </p:txBody>
      </p:sp>
      <p:sp>
        <p:nvSpPr>
          <p:cNvPr id="4" name="Rectangle 3">
            <a:extLst>
              <a:ext uri="{FF2B5EF4-FFF2-40B4-BE49-F238E27FC236}">
                <a16:creationId xmlns:a16="http://schemas.microsoft.com/office/drawing/2014/main" id="{69B5D57D-BBF5-4793-8A7E-CEDAE15F15BA}"/>
              </a:ext>
            </a:extLst>
          </p:cNvPr>
          <p:cNvSpPr/>
          <p:nvPr/>
        </p:nvSpPr>
        <p:spPr>
          <a:xfrm>
            <a:off x="609600" y="3915092"/>
            <a:ext cx="8305800" cy="1733808"/>
          </a:xfrm>
          <a:prstGeom prst="rect">
            <a:avLst/>
          </a:prstGeom>
        </p:spPr>
        <p:txBody>
          <a:bodyPr wrap="square">
            <a:spAutoFit/>
          </a:bodyPr>
          <a:lstStyle/>
          <a:p>
            <a:pPr algn="just">
              <a:spcBef>
                <a:spcPts val="500"/>
              </a:spcBef>
            </a:pP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Some real-life examples of decomposition process are: </a:t>
            </a:r>
            <a:endParaRPr lang="en-US" sz="2000" dirty="0">
              <a:latin typeface="Helvetica" panose="020B0604020202020204" pitchFamily="34" charset="0"/>
              <a:ea typeface="Calibri" panose="020F0502020204030204" pitchFamily="34" charset="0"/>
              <a:cs typeface="Mangal" panose="02040503050203030202" pitchFamily="18" charset="0"/>
            </a:endParaRPr>
          </a:p>
          <a:p>
            <a:pPr marL="317500" marR="0" indent="-317500" algn="just">
              <a:spcBef>
                <a:spcPts val="400"/>
              </a:spcBef>
              <a:spcAft>
                <a:spcPts val="0"/>
              </a:spcAft>
            </a:pPr>
            <a:r>
              <a:rPr lang="en-US" sz="2000" dirty="0">
                <a:solidFill>
                  <a:srgbClr val="000000"/>
                </a:solidFill>
                <a:latin typeface="Wingdings" panose="05000000000000000000" pitchFamily="2" charset="2"/>
                <a:ea typeface="Calibri" panose="020F0502020204030204" pitchFamily="34" charset="0"/>
                <a:cs typeface="Wingdings" panose="05000000000000000000" pitchFamily="2" charset="2"/>
              </a:rPr>
              <a:t>F </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When we give someone directions to our house, we are </a:t>
            </a:r>
            <a:r>
              <a:rPr lang="en-US" sz="2000" i="1" dirty="0">
                <a:solidFill>
                  <a:srgbClr val="000000"/>
                </a:solidFill>
                <a:latin typeface="Cambria" panose="02040503050406030204" pitchFamily="18" charset="0"/>
                <a:ea typeface="Calibri" panose="020F0502020204030204" pitchFamily="34" charset="0"/>
                <a:cs typeface="Cambria" panose="02040503050406030204" pitchFamily="18" charset="0"/>
              </a:rPr>
              <a:t>decomposing </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the process of getting from one place to another (</a:t>
            </a:r>
            <a:r>
              <a:rPr lang="en-US" sz="2000" i="1" dirty="0">
                <a:solidFill>
                  <a:srgbClr val="000000"/>
                </a:solidFill>
                <a:latin typeface="Cambria" panose="02040503050406030204" pitchFamily="18" charset="0"/>
                <a:ea typeface="Calibri" panose="020F0502020204030204" pitchFamily="34" charset="0"/>
                <a:cs typeface="Cambria" panose="02040503050406030204" pitchFamily="18" charset="0"/>
              </a:rPr>
              <a:t>e</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a:t>
            </a:r>
            <a:r>
              <a:rPr lang="en-US" sz="2000" i="1" dirty="0">
                <a:solidFill>
                  <a:srgbClr val="000000"/>
                </a:solidFill>
                <a:latin typeface="Cambria" panose="02040503050406030204" pitchFamily="18" charset="0"/>
                <a:ea typeface="Calibri" panose="020F0502020204030204" pitchFamily="34" charset="0"/>
                <a:cs typeface="Cambria" panose="02040503050406030204" pitchFamily="18" charset="0"/>
              </a:rPr>
              <a:t>g</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 city, state, etc.). </a:t>
            </a:r>
            <a:endParaRPr lang="en-US" sz="2000" dirty="0">
              <a:latin typeface="Helvetica" panose="020B0604020202020204" pitchFamily="34" charset="0"/>
              <a:ea typeface="Calibri" panose="020F0502020204030204" pitchFamily="34" charset="0"/>
              <a:cs typeface="Mangal" panose="02040503050203030202" pitchFamily="18" charset="0"/>
            </a:endParaRPr>
          </a:p>
          <a:p>
            <a:pPr marL="317500" marR="0" indent="-317500" algn="just">
              <a:spcBef>
                <a:spcPts val="400"/>
              </a:spcBef>
              <a:spcAft>
                <a:spcPts val="0"/>
              </a:spcAft>
            </a:pPr>
            <a:r>
              <a:rPr lang="en-US" sz="2000" dirty="0">
                <a:solidFill>
                  <a:srgbClr val="000000"/>
                </a:solidFill>
                <a:latin typeface="Wingdings" panose="05000000000000000000" pitchFamily="2" charset="2"/>
                <a:ea typeface="Calibri" panose="020F0502020204030204" pitchFamily="34" charset="0"/>
                <a:cs typeface="Wingdings" panose="05000000000000000000" pitchFamily="2" charset="2"/>
              </a:rPr>
              <a:t>F </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In mathematics, we can </a:t>
            </a:r>
            <a:r>
              <a:rPr lang="en-US" sz="2000" i="1" dirty="0">
                <a:solidFill>
                  <a:srgbClr val="000000"/>
                </a:solidFill>
                <a:latin typeface="Cambria" panose="02040503050406030204" pitchFamily="18" charset="0"/>
                <a:ea typeface="Calibri" panose="020F0502020204030204" pitchFamily="34" charset="0"/>
                <a:cs typeface="Cambria" panose="02040503050406030204" pitchFamily="18" charset="0"/>
              </a:rPr>
              <a:t>decompose </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a number such as </a:t>
            </a:r>
            <a:r>
              <a:rPr lang="en-US" sz="2000" b="1" i="1" dirty="0">
                <a:solidFill>
                  <a:srgbClr val="000000"/>
                </a:solidFill>
                <a:latin typeface="Cambria" panose="02040503050406030204" pitchFamily="18" charset="0"/>
                <a:ea typeface="Calibri" panose="020F0502020204030204" pitchFamily="34" charset="0"/>
                <a:cs typeface="Cambria" panose="02040503050406030204" pitchFamily="18" charset="0"/>
              </a:rPr>
              <a:t>256.37 </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as follows: </a:t>
            </a:r>
            <a:r>
              <a:rPr lang="en-US" sz="2000" b="1" dirty="0">
                <a:solidFill>
                  <a:srgbClr val="000000"/>
                </a:solidFill>
                <a:latin typeface="Cambria" panose="02040503050406030204" pitchFamily="18" charset="0"/>
                <a:ea typeface="Calibri" panose="020F0502020204030204" pitchFamily="34" charset="0"/>
                <a:cs typeface="Cambria" panose="02040503050406030204" pitchFamily="18" charset="0"/>
              </a:rPr>
              <a:t>2</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*10</a:t>
            </a:r>
            <a:r>
              <a:rPr lang="en-US" sz="900" dirty="0">
                <a:solidFill>
                  <a:srgbClr val="000000"/>
                </a:solidFill>
                <a:latin typeface="Cambria" panose="02040503050406030204" pitchFamily="18" charset="0"/>
                <a:ea typeface="Calibri" panose="020F0502020204030204" pitchFamily="34" charset="0"/>
                <a:cs typeface="Cambria" panose="02040503050406030204" pitchFamily="18" charset="0"/>
              </a:rPr>
              <a:t>2</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a:t>
            </a:r>
            <a:r>
              <a:rPr lang="en-US" sz="2000" b="1" dirty="0">
                <a:solidFill>
                  <a:srgbClr val="000000"/>
                </a:solidFill>
                <a:latin typeface="Cambria" panose="02040503050406030204" pitchFamily="18" charset="0"/>
                <a:ea typeface="Calibri" panose="020F0502020204030204" pitchFamily="34" charset="0"/>
                <a:cs typeface="Cambria" panose="02040503050406030204" pitchFamily="18" charset="0"/>
              </a:rPr>
              <a:t>5</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*10</a:t>
            </a:r>
            <a:r>
              <a:rPr lang="en-US" sz="900" dirty="0">
                <a:solidFill>
                  <a:srgbClr val="000000"/>
                </a:solidFill>
                <a:latin typeface="Cambria" panose="02040503050406030204" pitchFamily="18" charset="0"/>
                <a:ea typeface="Calibri" panose="020F0502020204030204" pitchFamily="34" charset="0"/>
                <a:cs typeface="Cambria" panose="02040503050406030204" pitchFamily="18" charset="0"/>
              </a:rPr>
              <a:t>1</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a:t>
            </a:r>
            <a:r>
              <a:rPr lang="en-US" sz="2000" b="1" dirty="0">
                <a:solidFill>
                  <a:srgbClr val="000000"/>
                </a:solidFill>
                <a:latin typeface="Cambria" panose="02040503050406030204" pitchFamily="18" charset="0"/>
                <a:ea typeface="Calibri" panose="020F0502020204030204" pitchFamily="34" charset="0"/>
                <a:cs typeface="Cambria" panose="02040503050406030204" pitchFamily="18" charset="0"/>
              </a:rPr>
              <a:t>6</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*10</a:t>
            </a:r>
            <a:r>
              <a:rPr lang="en-US" sz="900" dirty="0">
                <a:solidFill>
                  <a:srgbClr val="000000"/>
                </a:solidFill>
                <a:latin typeface="Cambria" panose="02040503050406030204" pitchFamily="18" charset="0"/>
                <a:ea typeface="Calibri" panose="020F0502020204030204" pitchFamily="34" charset="0"/>
                <a:cs typeface="Cambria" panose="02040503050406030204" pitchFamily="18" charset="0"/>
              </a:rPr>
              <a:t>0</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a:t>
            </a:r>
            <a:r>
              <a:rPr lang="en-US" sz="2000" b="1" dirty="0">
                <a:solidFill>
                  <a:srgbClr val="000000"/>
                </a:solidFill>
                <a:latin typeface="Cambria" panose="02040503050406030204" pitchFamily="18" charset="0"/>
                <a:ea typeface="Calibri" panose="020F0502020204030204" pitchFamily="34" charset="0"/>
                <a:cs typeface="Cambria" panose="02040503050406030204" pitchFamily="18" charset="0"/>
              </a:rPr>
              <a:t>3</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*10</a:t>
            </a:r>
            <a:r>
              <a:rPr lang="en-US" sz="900" dirty="0">
                <a:solidFill>
                  <a:srgbClr val="000000"/>
                </a:solidFill>
                <a:latin typeface="Cambria" panose="02040503050406030204" pitchFamily="18" charset="0"/>
                <a:ea typeface="Calibri" panose="020F0502020204030204" pitchFamily="34" charset="0"/>
                <a:cs typeface="Cambria" panose="02040503050406030204" pitchFamily="18" charset="0"/>
              </a:rPr>
              <a:t>–1</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a:t>
            </a:r>
            <a:r>
              <a:rPr lang="en-US" sz="2000" b="1" dirty="0">
                <a:solidFill>
                  <a:srgbClr val="000000"/>
                </a:solidFill>
                <a:latin typeface="Cambria" panose="02040503050406030204" pitchFamily="18" charset="0"/>
                <a:ea typeface="Calibri" panose="020F0502020204030204" pitchFamily="34" charset="0"/>
                <a:cs typeface="Cambria" panose="02040503050406030204" pitchFamily="18" charset="0"/>
              </a:rPr>
              <a:t>7</a:t>
            </a:r>
            <a:r>
              <a:rPr lang="en-US" sz="2000" dirty="0">
                <a:solidFill>
                  <a:srgbClr val="000000"/>
                </a:solidFill>
                <a:latin typeface="Cambria" panose="02040503050406030204" pitchFamily="18" charset="0"/>
                <a:ea typeface="Calibri" panose="020F0502020204030204" pitchFamily="34" charset="0"/>
                <a:cs typeface="Cambria" panose="02040503050406030204" pitchFamily="18" charset="0"/>
              </a:rPr>
              <a:t>*10</a:t>
            </a:r>
            <a:r>
              <a:rPr lang="en-US" sz="900" dirty="0">
                <a:solidFill>
                  <a:srgbClr val="000000"/>
                </a:solidFill>
                <a:latin typeface="Cambria" panose="02040503050406030204" pitchFamily="18" charset="0"/>
                <a:ea typeface="Calibri" panose="020F0502020204030204" pitchFamily="34" charset="0"/>
                <a:cs typeface="Cambria" panose="02040503050406030204" pitchFamily="18" charset="0"/>
              </a:rPr>
              <a:t>–2 </a:t>
            </a:r>
            <a:endParaRPr lang="en-US" sz="2000" dirty="0">
              <a:latin typeface="Helvetica" panose="020B060402020202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9031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5FEB-6EBE-48AA-A24E-ACCA5318289A}"/>
              </a:ext>
            </a:extLst>
          </p:cNvPr>
          <p:cNvSpPr>
            <a:spLocks noGrp="1"/>
          </p:cNvSpPr>
          <p:nvPr>
            <p:ph type="title"/>
          </p:nvPr>
        </p:nvSpPr>
        <p:spPr>
          <a:xfrm>
            <a:off x="838200" y="618518"/>
            <a:ext cx="7447359" cy="1478570"/>
          </a:xfrm>
        </p:spPr>
        <p:txBody>
          <a:bodyPr>
            <a:normAutofit/>
          </a:bodyPr>
          <a:lstStyle/>
          <a:p>
            <a:pPr algn="ctr"/>
            <a:r>
              <a:rPr lang="en-US" b="1" dirty="0"/>
              <a:t>Python Interactive and script mode</a:t>
            </a:r>
          </a:p>
        </p:txBody>
      </p:sp>
      <p:sp>
        <p:nvSpPr>
          <p:cNvPr id="3" name="Rectangle 1">
            <a:extLst>
              <a:ext uri="{FF2B5EF4-FFF2-40B4-BE49-F238E27FC236}">
                <a16:creationId xmlns:a16="http://schemas.microsoft.com/office/drawing/2014/main" id="{AD43C99D-A367-4260-88F9-CE16EB639DCA}"/>
              </a:ext>
            </a:extLst>
          </p:cNvPr>
          <p:cNvSpPr>
            <a:spLocks noChangeArrowheads="1"/>
          </p:cNvSpPr>
          <p:nvPr/>
        </p:nvSpPr>
        <p:spPr bwMode="auto">
          <a:xfrm>
            <a:off x="419100" y="2100605"/>
            <a:ext cx="8305800" cy="17543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panose="020B0604020202020204" pitchFamily="34" charset="0"/>
              </a:rPr>
              <a:t>Python has two basic modes: script and interactive. The normal mode is the mode where the scripted and finished </a:t>
            </a:r>
            <a:r>
              <a:rPr kumimoji="0" lang="en-US" altLang="en-US" b="0" i="0" u="none" strike="noStrike" cap="none" normalizeH="0" baseline="0" dirty="0">
                <a:ln>
                  <a:noFill/>
                </a:ln>
                <a:solidFill>
                  <a:srgbClr val="000000"/>
                </a:solidFill>
                <a:effectLst/>
                <a:latin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rPr>
              <a:t>py</a:t>
            </a:r>
            <a:r>
              <a:rPr kumimoji="0" lang="en-US" altLang="en-US" b="0" i="0" u="none" strike="noStrike" cap="none" normalizeH="0" baseline="0" dirty="0">
                <a:ln>
                  <a:noFill/>
                </a:ln>
                <a:solidFill>
                  <a:srgbClr val="202122"/>
                </a:solidFill>
                <a:effectLst/>
                <a:latin typeface="Arial" panose="020B0604020202020204" pitchFamily="34" charset="0"/>
              </a:rPr>
              <a:t> files are run in the Python interpreter. Interactive mode is a command line shell which gives immediate feedback for each statement, while running previously fed statements in active memory. As new lines are fed into the interpreter, the fed program is evaluated both in part and in whole.</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E8AF0DF-B0A4-4369-9860-96E409E9EDD6}"/>
              </a:ext>
            </a:extLst>
          </p:cNvPr>
          <p:cNvSpPr>
            <a:spLocks noChangeArrowheads="1"/>
          </p:cNvSpPr>
          <p:nvPr/>
        </p:nvSpPr>
        <p:spPr bwMode="auto">
          <a:xfrm>
            <a:off x="436684" y="4158735"/>
            <a:ext cx="2230316" cy="218521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interactive</a:t>
            </a:r>
            <a:endParaRPr kumimoji="0" lang="en-US" altLang="en-US" sz="1600" b="1"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&gt;&gt;&gt; </a:t>
            </a:r>
            <a:r>
              <a:rPr kumimoji="0" lang="en-US" altLang="en-US" sz="1600" b="1" i="0" u="none" strike="noStrike" cap="none" normalizeH="0" baseline="0" dirty="0">
                <a:ln>
                  <a:noFill/>
                </a:ln>
                <a:solidFill>
                  <a:srgbClr val="000000"/>
                </a:solidFill>
                <a:effectLst/>
                <a:latin typeface="Courier New" panose="02070309020205020404" pitchFamily="49" charset="0"/>
              </a:rPr>
              <a:t>5</a:t>
            </a:r>
            <a:r>
              <a:rPr kumimoji="0" lang="en-US" altLang="en-US" sz="1600" b="0" i="0" u="none" strike="noStrike" cap="none" normalizeH="0" baseline="0" dirty="0">
                <a:ln>
                  <a:noFill/>
                </a:ln>
                <a:solidFill>
                  <a:srgbClr val="000000"/>
                </a:solidFill>
                <a:effectLst/>
                <a:latin typeface="Courier New" panose="02070309020205020404" pitchFamily="49" charset="0"/>
              </a:rPr>
              <a:t> 5 &gt;&gt;&gt; </a:t>
            </a:r>
            <a:r>
              <a:rPr kumimoji="0" lang="en-US" altLang="en-US" sz="1600" b="1" i="0" u="none" strike="noStrike" cap="none" normalizeH="0" baseline="0" dirty="0">
                <a:ln>
                  <a:noFill/>
                </a:ln>
                <a:solidFill>
                  <a:srgbClr val="000000"/>
                </a:solidFill>
                <a:effectLst/>
                <a:latin typeface="Courier New" panose="02070309020205020404" pitchFamily="49" charset="0"/>
              </a:rPr>
              <a:t>print(5*7)</a:t>
            </a:r>
            <a:r>
              <a:rPr kumimoji="0" lang="en-US" altLang="en-US" sz="1600" b="0" i="0" u="none" strike="noStrike" cap="none" normalizeH="0" baseline="0" dirty="0">
                <a:ln>
                  <a:noFill/>
                </a:ln>
                <a:solidFill>
                  <a:srgbClr val="000000"/>
                </a:solidFill>
                <a:effectLst/>
                <a:latin typeface="Courier New" panose="02070309020205020404" pitchFamily="49" charset="0"/>
              </a:rPr>
              <a:t> 35 &gt;&gt;&gt; </a:t>
            </a:r>
            <a:r>
              <a:rPr kumimoji="0" lang="en-US" altLang="en-US" sz="1600" b="1" i="0" u="none" strike="noStrike" cap="none" normalizeH="0" baseline="0" dirty="0">
                <a:ln>
                  <a:noFill/>
                </a:ln>
                <a:solidFill>
                  <a:srgbClr val="000000"/>
                </a:solidFill>
                <a:effectLst/>
                <a:latin typeface="Courier New" panose="02070309020205020404" pitchFamily="49" charset="0"/>
              </a:rPr>
              <a:t>"hello" * 4</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rPr>
              <a:t>hellohellohellohello</a:t>
            </a:r>
            <a:r>
              <a:rPr kumimoji="0" lang="en-US" altLang="en-US" sz="1600" b="0" i="0" u="none" strike="noStrike" cap="none" normalizeH="0" baseline="0" dirty="0">
                <a:ln>
                  <a:noFill/>
                </a:ln>
                <a:solidFill>
                  <a:srgbClr val="000000"/>
                </a:solidFill>
                <a:effectLst/>
                <a:latin typeface="Courier New" panose="02070309020205020404" pitchFamily="49" charset="0"/>
              </a:rPr>
              <a:t>' &gt;&gt;&gt; </a:t>
            </a:r>
            <a:r>
              <a:rPr kumimoji="0" lang="en-US" altLang="en-US" sz="1600" b="1" i="0" u="none" strike="noStrike" cap="none" normalizeH="0" baseline="0" dirty="0">
                <a:ln>
                  <a:noFill/>
                </a:ln>
                <a:solidFill>
                  <a:srgbClr val="000000"/>
                </a:solidFill>
                <a:effectLst/>
                <a:latin typeface="Courier New" panose="02070309020205020404" pitchFamily="49" charset="0"/>
              </a:rPr>
              <a:t>"</a:t>
            </a:r>
            <a:r>
              <a:rPr kumimoji="0" lang="en-US" altLang="en-US" sz="1600" b="1" i="0" u="none" strike="noStrike" cap="none" normalizeH="0" baseline="0" dirty="0" err="1">
                <a:ln>
                  <a:noFill/>
                </a:ln>
                <a:solidFill>
                  <a:srgbClr val="000000"/>
                </a:solidFill>
                <a:effectLst/>
                <a:latin typeface="Courier New" panose="02070309020205020404" pitchFamily="49" charset="0"/>
              </a:rPr>
              <a:t>hello".__class</a:t>
            </a:r>
            <a:r>
              <a:rPr kumimoji="0" lang="en-US" altLang="en-US" sz="1600" b="1" i="0" u="none" strike="noStrike" cap="none" normalizeH="0" baseline="0" dirty="0">
                <a:ln>
                  <a:noFill/>
                </a:ln>
                <a:solidFill>
                  <a:srgbClr val="000000"/>
                </a:solidFill>
                <a:effectLst/>
                <a:latin typeface="Courier New" panose="02070309020205020404" pitchFamily="49" charset="0"/>
              </a:rPr>
              <a:t>__</a:t>
            </a:r>
            <a:r>
              <a:rPr kumimoji="0" lang="en-US" altLang="en-US" sz="1600" b="0" i="0" u="none" strike="noStrike" cap="none" normalizeH="0" baseline="0" dirty="0">
                <a:ln>
                  <a:noFill/>
                </a:ln>
                <a:solidFill>
                  <a:srgbClr val="000000"/>
                </a:solidFill>
                <a:effectLst/>
                <a:latin typeface="Courier New" panose="02070309020205020404" pitchFamily="49" charset="0"/>
              </a:rPr>
              <a:t> &lt;type 'str'&gt;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EDB333B1-1516-4895-860C-4B46A9AF99EF}"/>
              </a:ext>
            </a:extLst>
          </p:cNvPr>
          <p:cNvSpPr>
            <a:spLocks noChangeArrowheads="1"/>
          </p:cNvSpPr>
          <p:nvPr/>
        </p:nvSpPr>
        <p:spPr bwMode="auto">
          <a:xfrm>
            <a:off x="3428999" y="4189512"/>
            <a:ext cx="3246709" cy="132343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8000"/>
                </a:solidFill>
                <a:effectLst/>
                <a:latin typeface="Courier New" panose="02070309020205020404" pitchFamily="49" charset="0"/>
              </a:rPr>
              <a:t>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8000"/>
                </a:solidFill>
                <a:effectLst/>
                <a:latin typeface="Courier New" panose="02070309020205020404" pitchFamily="49" charset="0"/>
              </a:rPr>
              <a:t>if</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66"/>
                </a:solidFill>
                <a:effectLst/>
                <a:latin typeface="Courier New" panose="02070309020205020404" pitchFamily="49" charset="0"/>
              </a:rPr>
              <a:t>1</a:t>
            </a:r>
            <a:r>
              <a:rPr kumimoji="0" lang="en-US" altLang="en-US" sz="2000" b="0" i="0" u="none" strike="noStrike" cap="none" normalizeH="0" baseline="0" dirty="0">
                <a:ln>
                  <a:noFill/>
                </a:ln>
                <a:solidFill>
                  <a:srgbClr val="000000"/>
                </a:solidFill>
                <a:effectLst/>
                <a:latin typeface="Courier New" panose="02070309020205020404" pitchFamily="49" charset="0"/>
              </a:rPr>
              <a:t>: </a:t>
            </a:r>
            <a:endParaRPr kumimoji="0" lang="en-US" altLang="en-US" sz="3200" b="0" i="0" u="none" strike="noStrike" cap="none" normalizeH="0" baseline="0" dirty="0">
              <a:ln>
                <a:noFill/>
              </a:ln>
              <a:solidFill>
                <a:srgbClr val="008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print(</a:t>
            </a:r>
            <a:r>
              <a:rPr kumimoji="0" lang="en-US" altLang="en-US" sz="2000" b="0" i="0" u="none" strike="noStrike" cap="none" normalizeH="0" baseline="0" dirty="0">
                <a:ln>
                  <a:noFill/>
                </a:ln>
                <a:solidFill>
                  <a:srgbClr val="BA2121"/>
                </a:solidFill>
                <a:effectLst/>
                <a:latin typeface="Courier New" panose="02070309020205020404" pitchFamily="49" charset="0"/>
              </a:rPr>
              <a:t>"True"</a:t>
            </a:r>
            <a:r>
              <a:rPr kumimoji="0" lang="en-US" altLang="en-US" sz="2000" b="0" i="0" u="none" strike="noStrike" cap="none" normalizeH="0" baseline="0" dirty="0">
                <a:ln>
                  <a:noFill/>
                </a:ln>
                <a:solidFill>
                  <a:srgbClr val="000000"/>
                </a:solidFill>
                <a:effectLst/>
                <a:latin typeface="Courier New" panose="02070309020205020404" pitchFamily="49" charset="0"/>
              </a:rPr>
              <a:t>) </a:t>
            </a:r>
            <a:endParaRPr kumimoji="0" lang="en-US" altLang="en-US" sz="3200" b="0" i="0" u="none" strike="noStrike" cap="none" normalizeH="0" baseline="0" dirty="0">
              <a:ln>
                <a:noFill/>
              </a:ln>
              <a:solidFill>
                <a:srgbClr val="008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print(</a:t>
            </a:r>
            <a:r>
              <a:rPr kumimoji="0" lang="en-US" altLang="en-US" sz="2000" b="0" i="0" u="none" strike="noStrike" cap="none" normalizeH="0" baseline="0" dirty="0">
                <a:ln>
                  <a:noFill/>
                </a:ln>
                <a:solidFill>
                  <a:srgbClr val="BA2121"/>
                </a:solidFill>
                <a:effectLst/>
                <a:latin typeface="Courier New" panose="02070309020205020404" pitchFamily="49" charset="0"/>
              </a:rPr>
              <a:t>"Done"</a:t>
            </a:r>
            <a:r>
              <a:rPr kumimoji="0" lang="en-US" altLang="en-US" sz="2000" b="0" i="0" u="none" strike="noStrike" cap="none" normalizeH="0" baseline="0" dirty="0">
                <a:ln>
                  <a:noFill/>
                </a:ln>
                <a:solidFill>
                  <a:srgbClr val="000000"/>
                </a:solidFill>
                <a:effectLst/>
                <a:latin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DDF5EA7F-A1C9-458E-92C7-EF20949440F1}"/>
              </a:ext>
            </a:extLst>
          </p:cNvPr>
          <p:cNvSpPr txBox="1">
            <a:spLocks/>
          </p:cNvSpPr>
          <p:nvPr/>
        </p:nvSpPr>
        <p:spPr>
          <a:xfrm>
            <a:off x="1447800" y="-61690"/>
            <a:ext cx="6589200"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Basic python programming</a:t>
            </a:r>
            <a:endParaRPr lang="en-US" dirty="0"/>
          </a:p>
        </p:txBody>
      </p:sp>
    </p:spTree>
    <p:extLst>
      <p:ext uri="{BB962C8B-B14F-4D97-AF65-F5344CB8AC3E}">
        <p14:creationId xmlns:p14="http://schemas.microsoft.com/office/powerpoint/2010/main" val="4053749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C07B67-54F6-4B52-86EF-F442F59F51F9}"/>
              </a:ext>
            </a:extLst>
          </p:cNvPr>
          <p:cNvSpPr>
            <a:spLocks noChangeArrowheads="1"/>
          </p:cNvSpPr>
          <p:nvPr/>
        </p:nvSpPr>
        <p:spPr bwMode="auto">
          <a:xfrm>
            <a:off x="457200" y="1049925"/>
            <a:ext cx="8382000" cy="1646605"/>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22222"/>
                </a:solidFill>
                <a:effectLst/>
                <a:latin typeface="source sans pro" panose="020B0503030403020204" pitchFamily="34" charset="0"/>
              </a:rPr>
              <a:t>Integers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source sans pro" panose="020B0503030403020204" pitchFamily="34" charset="0"/>
              </a:rPr>
              <a:t>In Python 3, there is effectively no limit to how long an integer value can be. Of course, it is constrained by the amount of memory your system has, as are all things, but beyond that an integer can be as long as you need it to be: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482A3"/>
                </a:solidFill>
                <a:effectLst/>
                <a:latin typeface="source sans pro" panose="020B0503030403020204" pitchFamily="34" charset="0"/>
              </a:rPr>
              <a:t>&gt;&gt;&gt;</a:t>
            </a:r>
            <a:r>
              <a:rPr kumimoji="0" lang="en-US" altLang="en-US" sz="1100" b="0" i="0" u="none" strike="noStrike" cap="none" normalizeH="0" baseline="0" dirty="0">
                <a:ln>
                  <a:noFill/>
                </a:ln>
                <a:solidFill>
                  <a:srgbClr val="8F5902"/>
                </a:solidFill>
                <a:effectLst/>
                <a:latin typeface="SFMono-Regular"/>
              </a:rPr>
              <a:t>&gt;&gt;&gt; </a:t>
            </a:r>
            <a:endParaRPr kumimoji="0" lang="en-US" altLang="en-US" sz="1600" b="0" i="0" u="none" strike="noStrike" cap="none" normalizeH="0" baseline="0" dirty="0">
              <a:ln>
                <a:noFill/>
              </a:ln>
              <a:solidFill>
                <a:srgbClr val="204A8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0000CF"/>
                </a:solidFill>
                <a:effectLst/>
                <a:latin typeface="SFMono-Regular"/>
              </a:rPr>
              <a:t>123123123123123123123123123123123123123123123123</a:t>
            </a:r>
            <a:r>
              <a:rPr kumimoji="0" lang="en-US" altLang="en-US" sz="1100" b="0" i="0" u="none" strike="noStrike" cap="none" normalizeH="0" baseline="0" dirty="0">
                <a:ln>
                  <a:noFill/>
                </a:ln>
                <a:solidFill>
                  <a:srgbClr val="212529"/>
                </a:solidFill>
                <a:effectLst/>
                <a:latin typeface="SFMono-Regular"/>
              </a:rPr>
              <a:t> </a:t>
            </a:r>
            <a:r>
              <a:rPr kumimoji="0" lang="en-US" altLang="en-US" sz="24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CF"/>
                </a:solidFill>
                <a:effectLst/>
                <a:latin typeface="SFMono-Regular"/>
              </a:rPr>
              <a:t>1</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6C757D"/>
                </a:solidFill>
                <a:effectLst/>
                <a:latin typeface="SFMono-Regular"/>
              </a:rPr>
              <a:t>123123123123123123123123123123123123123123123124</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34F4BEBD-5F23-4E5E-A168-DDFE6A3BEFDA}"/>
              </a:ext>
            </a:extLst>
          </p:cNvPr>
          <p:cNvSpPr>
            <a:spLocks noGrp="1"/>
          </p:cNvSpPr>
          <p:nvPr>
            <p:ph type="title"/>
          </p:nvPr>
        </p:nvSpPr>
        <p:spPr>
          <a:xfrm>
            <a:off x="857250" y="0"/>
            <a:ext cx="7429499" cy="1478570"/>
          </a:xfrm>
        </p:spPr>
        <p:txBody>
          <a:bodyPr>
            <a:normAutofit/>
          </a:bodyPr>
          <a:lstStyle/>
          <a:p>
            <a:r>
              <a:rPr lang="en-US" sz="4400" b="1" dirty="0"/>
              <a:t>Python data types</a:t>
            </a:r>
          </a:p>
        </p:txBody>
      </p:sp>
      <p:sp>
        <p:nvSpPr>
          <p:cNvPr id="4" name="Rectangle 2">
            <a:extLst>
              <a:ext uri="{FF2B5EF4-FFF2-40B4-BE49-F238E27FC236}">
                <a16:creationId xmlns:a16="http://schemas.microsoft.com/office/drawing/2014/main" id="{0C38A745-6539-4768-BB40-02D2973FB4DF}"/>
              </a:ext>
            </a:extLst>
          </p:cNvPr>
          <p:cNvSpPr>
            <a:spLocks noChangeArrowheads="1"/>
          </p:cNvSpPr>
          <p:nvPr/>
        </p:nvSpPr>
        <p:spPr bwMode="auto">
          <a:xfrm>
            <a:off x="457200" y="3077043"/>
            <a:ext cx="8382000" cy="1338828"/>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22222"/>
                </a:solidFill>
                <a:effectLst/>
                <a:latin typeface="source sans pro" panose="020B0503030403020204" pitchFamily="34" charset="0"/>
              </a:rPr>
              <a:t>Floating-Point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source sans pro" panose="020B0503030403020204" pitchFamily="34" charset="0"/>
              </a:rPr>
              <a:t>The </a:t>
            </a:r>
            <a:r>
              <a:rPr kumimoji="0" lang="en-US" altLang="en-US" sz="1200" b="0" i="0" u="none" strike="noStrike" cap="none" normalizeH="0" baseline="0" dirty="0">
                <a:ln>
                  <a:noFill/>
                </a:ln>
                <a:solidFill>
                  <a:srgbClr val="222222"/>
                </a:solidFill>
                <a:effectLst/>
                <a:latin typeface="SFMono-Regular"/>
              </a:rPr>
              <a:t>float</a:t>
            </a:r>
            <a:r>
              <a:rPr kumimoji="0" lang="en-US" altLang="en-US" b="0" i="0" u="none" strike="noStrike" cap="none" normalizeH="0" baseline="0" dirty="0">
                <a:ln>
                  <a:noFill/>
                </a:ln>
                <a:solidFill>
                  <a:srgbClr val="222222"/>
                </a:solidFill>
                <a:effectLst/>
                <a:latin typeface="source sans pro" panose="020B0503030403020204" pitchFamily="34" charset="0"/>
              </a:rPr>
              <a:t> type in Python designates a floating-point number. </a:t>
            </a:r>
            <a:r>
              <a:rPr kumimoji="0" lang="en-US" altLang="en-US" sz="1200" b="0" i="0" u="none" strike="noStrike" cap="none" normalizeH="0" baseline="0" dirty="0">
                <a:ln>
                  <a:noFill/>
                </a:ln>
                <a:solidFill>
                  <a:srgbClr val="222222"/>
                </a:solidFill>
                <a:effectLst/>
                <a:latin typeface="SFMono-Regular"/>
              </a:rPr>
              <a:t>float</a:t>
            </a:r>
            <a:r>
              <a:rPr kumimoji="0" lang="en-US" altLang="en-US" b="0" i="0" u="none" strike="noStrike" cap="none" normalizeH="0" baseline="0" dirty="0">
                <a:ln>
                  <a:noFill/>
                </a:ln>
                <a:solidFill>
                  <a:srgbClr val="222222"/>
                </a:solidFill>
                <a:effectLst/>
                <a:latin typeface="source sans pro" panose="020B0503030403020204" pitchFamily="34" charset="0"/>
              </a:rPr>
              <a:t> values are specified with a decimal point.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482A3"/>
                </a:solidFill>
                <a:effectLst/>
                <a:latin typeface="source sans pro" panose="020B0503030403020204" pitchFamily="34" charset="0"/>
              </a:rPr>
              <a:t>&gt;&gt;&gt;</a:t>
            </a:r>
            <a:r>
              <a:rPr kumimoji="0" lang="en-US" altLang="en-US" sz="1200" b="0" i="0" u="none" strike="noStrike" cap="none" normalizeH="0" baseline="0" dirty="0">
                <a:ln>
                  <a:noFill/>
                </a:ln>
                <a:solidFill>
                  <a:srgbClr val="8F5902"/>
                </a:solidFill>
                <a:effectLst/>
                <a:latin typeface="SFMono-Regular"/>
              </a:rPr>
              <a:t>&gt;&gt;&gt; </a:t>
            </a:r>
            <a:r>
              <a:rPr kumimoji="0" lang="en-US" altLang="en-US" sz="1200" b="0" i="0" u="none" strike="noStrike" cap="none" normalizeH="0" baseline="0" dirty="0">
                <a:ln>
                  <a:noFill/>
                </a:ln>
                <a:solidFill>
                  <a:srgbClr val="0000CF"/>
                </a:solidFill>
                <a:effectLst/>
                <a:latin typeface="SFMono-Regular"/>
              </a:rPr>
              <a:t>4.2</a:t>
            </a:r>
            <a:r>
              <a:rPr kumimoji="0" lang="en-US" altLang="en-US" sz="12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a:ln>
                  <a:noFill/>
                </a:ln>
                <a:solidFill>
                  <a:srgbClr val="6C757D"/>
                </a:solidFill>
                <a:effectLst/>
                <a:latin typeface="SFMono-Regular"/>
              </a:rPr>
              <a:t>4.2</a:t>
            </a:r>
            <a:r>
              <a:rPr kumimoji="0" lang="en-US" altLang="en-US" sz="12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a:ln>
                  <a:noFill/>
                </a:ln>
                <a:solidFill>
                  <a:srgbClr val="8F5902"/>
                </a:solidFill>
                <a:effectLst/>
                <a:latin typeface="SFMono-Regular"/>
              </a:rPr>
              <a:t>&gt;&gt;&gt; </a:t>
            </a:r>
            <a:endParaRPr kumimoji="0" lang="en-US" altLang="en-US" b="0" i="0" u="none" strike="noStrike" cap="none" normalizeH="0" baseline="0" dirty="0">
              <a:ln>
                <a:noFill/>
              </a:ln>
              <a:solidFill>
                <a:srgbClr val="204A8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FMono-Regular"/>
              </a:rPr>
              <a:t>(</a:t>
            </a:r>
            <a:r>
              <a:rPr kumimoji="0" lang="en-US" altLang="en-US" sz="1200" b="0" i="0" u="none" strike="noStrike" cap="none" normalizeH="0" baseline="0" dirty="0">
                <a:ln>
                  <a:noFill/>
                </a:ln>
                <a:solidFill>
                  <a:srgbClr val="0000CF"/>
                </a:solidFill>
                <a:effectLst/>
                <a:latin typeface="SFMono-Regular"/>
              </a:rPr>
              <a:t>4.2</a:t>
            </a:r>
            <a:r>
              <a:rPr kumimoji="0" lang="en-US" altLang="en-US" sz="1200" b="0" i="0" u="none" strike="noStrike" cap="none" normalizeH="0" baseline="0" dirty="0">
                <a:ln>
                  <a:noFill/>
                </a:ln>
                <a:solidFill>
                  <a:srgbClr val="000000"/>
                </a:solidFill>
                <a:effectLst/>
                <a:latin typeface="SFMono-Regular"/>
              </a:rPr>
              <a:t>)</a:t>
            </a:r>
            <a:r>
              <a:rPr kumimoji="0" lang="en-US" altLang="en-US" sz="12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a:ln>
                  <a:noFill/>
                </a:ln>
                <a:solidFill>
                  <a:srgbClr val="6C757D"/>
                </a:solidFill>
                <a:effectLst/>
                <a:latin typeface="SFMono-Regular"/>
              </a:rPr>
              <a:t>&lt;class 'float'&gt;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53250474-C1DF-47FD-8E12-EA10DAD47D8B}"/>
              </a:ext>
            </a:extLst>
          </p:cNvPr>
          <p:cNvSpPr>
            <a:spLocks noChangeArrowheads="1"/>
          </p:cNvSpPr>
          <p:nvPr/>
        </p:nvSpPr>
        <p:spPr bwMode="auto">
          <a:xfrm>
            <a:off x="436097" y="4738231"/>
            <a:ext cx="8382001" cy="1600438"/>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22222"/>
                </a:solidFill>
                <a:effectLst/>
                <a:latin typeface="source sans pro" panose="020B0503030403020204" pitchFamily="34" charset="0"/>
              </a:rPr>
              <a:t>Strings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source sans pro" panose="020B0503030403020204" pitchFamily="34" charset="0"/>
              </a:rPr>
              <a:t>Strings are sequences of character data. The string type in Python is called </a:t>
            </a:r>
            <a:r>
              <a:rPr kumimoji="0" lang="en-US" altLang="en-US" sz="1100" b="0" i="0" u="none" strike="noStrike" cap="none" normalizeH="0" baseline="0" dirty="0">
                <a:ln>
                  <a:noFill/>
                </a:ln>
                <a:solidFill>
                  <a:srgbClr val="222222"/>
                </a:solidFill>
                <a:effectLst/>
                <a:latin typeface="SFMono-Regular"/>
              </a:rPr>
              <a:t>str</a:t>
            </a:r>
            <a:r>
              <a:rPr kumimoji="0" lang="en-US" altLang="en-US" sz="1600" b="0" i="0" u="none" strike="noStrike" cap="none" normalizeH="0" baseline="0" dirty="0">
                <a:ln>
                  <a:noFill/>
                </a:ln>
                <a:solidFill>
                  <a:srgbClr val="222222"/>
                </a:solidFill>
                <a:effectLst/>
                <a:latin typeface="source sans pro" panose="020B0503030403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source sans pro" panose="020B0503030403020204" pitchFamily="34" charset="0"/>
              </a:rPr>
              <a:t>String literals may be delimited using either single or double quotes. All the characters between the opening delimiter and matching closing delimiter are part of the string:</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482A3"/>
                </a:solidFill>
                <a:effectLst/>
                <a:latin typeface="source sans pro" panose="020B0503030403020204" pitchFamily="34" charset="0"/>
              </a:rPr>
              <a:t>&gt;&gt;&gt;</a:t>
            </a:r>
            <a:r>
              <a:rPr kumimoji="0" lang="en-US" altLang="en-US" sz="1100" b="0" i="0" u="none" strike="noStrike" cap="none" normalizeH="0" baseline="0" dirty="0">
                <a:ln>
                  <a:noFill/>
                </a:ln>
                <a:solidFill>
                  <a:srgbClr val="8F5902"/>
                </a:solidFill>
                <a:effectLst/>
                <a:latin typeface="SFMono-Regular"/>
              </a:rPr>
              <a:t>&gt;&gt;&gt; </a:t>
            </a:r>
            <a:endParaRPr kumimoji="0" lang="en-US" altLang="en-US" sz="1600" b="0" i="0" u="none" strike="noStrike" cap="none" normalizeH="0" baseline="0" dirty="0">
              <a:ln>
                <a:noFill/>
              </a:ln>
              <a:solidFill>
                <a:srgbClr val="204A8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4E9A06"/>
                </a:solidFill>
                <a:effectLst/>
                <a:latin typeface="SFMono-Regular"/>
              </a:rPr>
              <a:t>"I am a string."</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6C757D"/>
                </a:solidFill>
                <a:effectLst/>
                <a:latin typeface="SFMono-Regular"/>
              </a:rPr>
              <a:t>I am a string.</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8F5902"/>
                </a:solidFill>
                <a:effectLst/>
                <a:latin typeface="SFMono-Regular"/>
              </a:rPr>
              <a:t>&gt;&gt;&gt; </a:t>
            </a:r>
            <a:endParaRPr kumimoji="0" lang="en-US" altLang="en-US" sz="1600" b="0" i="0" u="none" strike="noStrike" cap="none" normalizeH="0" baseline="0" dirty="0">
              <a:ln>
                <a:noFill/>
              </a:ln>
              <a:solidFill>
                <a:srgbClr val="204A8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4E9A06"/>
                </a:solidFill>
                <a:effectLst/>
                <a:latin typeface="SFMono-Regular"/>
              </a:rPr>
              <a:t>"I am a string."</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6C757D"/>
                </a:solidFill>
                <a:effectLst/>
                <a:latin typeface="SFMono-Regular"/>
              </a:rPr>
              <a:t>&lt;class 'str'&gt;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800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9E2B83-821E-4D01-85D0-129BF88C1A43}"/>
              </a:ext>
            </a:extLst>
          </p:cNvPr>
          <p:cNvPicPr>
            <a:picLocks noChangeAspect="1"/>
          </p:cNvPicPr>
          <p:nvPr/>
        </p:nvPicPr>
        <p:blipFill rotWithShape="1">
          <a:blip r:embed="rId2"/>
          <a:srcRect l="16667" t="29249" r="43333" b="14428"/>
          <a:stretch/>
        </p:blipFill>
        <p:spPr>
          <a:xfrm>
            <a:off x="1371600" y="838200"/>
            <a:ext cx="6781800" cy="5368927"/>
          </a:xfrm>
          <a:prstGeom prst="rect">
            <a:avLst/>
          </a:prstGeom>
        </p:spPr>
      </p:pic>
    </p:spTree>
    <p:extLst>
      <p:ext uri="{BB962C8B-B14F-4D97-AF65-F5344CB8AC3E}">
        <p14:creationId xmlns:p14="http://schemas.microsoft.com/office/powerpoint/2010/main" val="1129115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4AC21C-B3B7-4068-885C-73053DE4CCC3}"/>
              </a:ext>
            </a:extLst>
          </p:cNvPr>
          <p:cNvSpPr>
            <a:spLocks noGrp="1"/>
          </p:cNvSpPr>
          <p:nvPr>
            <p:ph type="title"/>
          </p:nvPr>
        </p:nvSpPr>
        <p:spPr>
          <a:xfrm>
            <a:off x="2895600" y="2788555"/>
            <a:ext cx="6589200" cy="1280890"/>
          </a:xfrm>
        </p:spPr>
        <p:txBody>
          <a:bodyPr/>
          <a:lstStyle/>
          <a:p>
            <a:r>
              <a:rPr lang="en-US" dirty="0"/>
              <a:t>Thanks</a:t>
            </a:r>
          </a:p>
        </p:txBody>
      </p:sp>
    </p:spTree>
    <p:extLst>
      <p:ext uri="{BB962C8B-B14F-4D97-AF65-F5344CB8AC3E}">
        <p14:creationId xmlns:p14="http://schemas.microsoft.com/office/powerpoint/2010/main" val="249467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C56C99-728C-4176-8EFB-274FDF315580}"/>
              </a:ext>
            </a:extLst>
          </p:cNvPr>
          <p:cNvPicPr>
            <a:picLocks noChangeAspect="1"/>
          </p:cNvPicPr>
          <p:nvPr/>
        </p:nvPicPr>
        <p:blipFill rotWithShape="1">
          <a:blip r:embed="rId2"/>
          <a:srcRect l="15000" t="29249" r="39167" b="12945"/>
          <a:stretch/>
        </p:blipFill>
        <p:spPr>
          <a:xfrm>
            <a:off x="1295400" y="1143000"/>
            <a:ext cx="7092460" cy="5029200"/>
          </a:xfrm>
          <a:prstGeom prst="rect">
            <a:avLst/>
          </a:prstGeom>
        </p:spPr>
      </p:pic>
    </p:spTree>
    <p:extLst>
      <p:ext uri="{BB962C8B-B14F-4D97-AF65-F5344CB8AC3E}">
        <p14:creationId xmlns:p14="http://schemas.microsoft.com/office/powerpoint/2010/main" val="130638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533D4-C8FF-4827-996A-F8AB15E74BA0}"/>
              </a:ext>
            </a:extLst>
          </p:cNvPr>
          <p:cNvPicPr>
            <a:picLocks noChangeAspect="1"/>
          </p:cNvPicPr>
          <p:nvPr/>
        </p:nvPicPr>
        <p:blipFill rotWithShape="1">
          <a:blip r:embed="rId2"/>
          <a:srcRect l="15000" t="29249" r="39167" b="14428"/>
          <a:stretch/>
        </p:blipFill>
        <p:spPr>
          <a:xfrm>
            <a:off x="1295400" y="1219200"/>
            <a:ext cx="7058524" cy="4876800"/>
          </a:xfrm>
          <a:prstGeom prst="rect">
            <a:avLst/>
          </a:prstGeom>
        </p:spPr>
      </p:pic>
    </p:spTree>
    <p:extLst>
      <p:ext uri="{BB962C8B-B14F-4D97-AF65-F5344CB8AC3E}">
        <p14:creationId xmlns:p14="http://schemas.microsoft.com/office/powerpoint/2010/main" val="64425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CC3451-2086-4249-9FA8-75B189D6EE5D}"/>
              </a:ext>
            </a:extLst>
          </p:cNvPr>
          <p:cNvPicPr>
            <a:picLocks noChangeAspect="1"/>
          </p:cNvPicPr>
          <p:nvPr/>
        </p:nvPicPr>
        <p:blipFill rotWithShape="1">
          <a:blip r:embed="rId2"/>
          <a:srcRect l="15000" t="30731" r="39167" b="14427"/>
          <a:stretch/>
        </p:blipFill>
        <p:spPr>
          <a:xfrm>
            <a:off x="1219200" y="1295400"/>
            <a:ext cx="7362565" cy="4953000"/>
          </a:xfrm>
          <a:prstGeom prst="rect">
            <a:avLst/>
          </a:prstGeom>
        </p:spPr>
      </p:pic>
    </p:spTree>
    <p:extLst>
      <p:ext uri="{BB962C8B-B14F-4D97-AF65-F5344CB8AC3E}">
        <p14:creationId xmlns:p14="http://schemas.microsoft.com/office/powerpoint/2010/main" val="307542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11C171-9FE4-4373-B083-C60B44B269BA}"/>
              </a:ext>
            </a:extLst>
          </p:cNvPr>
          <p:cNvPicPr>
            <a:picLocks noChangeAspect="1"/>
          </p:cNvPicPr>
          <p:nvPr/>
        </p:nvPicPr>
        <p:blipFill rotWithShape="1">
          <a:blip r:embed="rId2"/>
          <a:srcRect l="15000" t="29249" r="39167" b="14428"/>
          <a:stretch/>
        </p:blipFill>
        <p:spPr>
          <a:xfrm>
            <a:off x="838200" y="838200"/>
            <a:ext cx="7620000" cy="5633260"/>
          </a:xfrm>
          <a:prstGeom prst="rect">
            <a:avLst/>
          </a:prstGeom>
        </p:spPr>
      </p:pic>
    </p:spTree>
    <p:extLst>
      <p:ext uri="{BB962C8B-B14F-4D97-AF65-F5344CB8AC3E}">
        <p14:creationId xmlns:p14="http://schemas.microsoft.com/office/powerpoint/2010/main" val="186379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3EABBB5-907D-4C82-984E-8C52BA0280FB}"/>
              </a:ext>
            </a:extLst>
          </p:cNvPr>
          <p:cNvSpPr>
            <a:spLocks noChangeArrowheads="1"/>
          </p:cNvSpPr>
          <p:nvPr/>
        </p:nvSpPr>
        <p:spPr bwMode="auto">
          <a:xfrm>
            <a:off x="738506" y="1721968"/>
            <a:ext cx="8253094" cy="3724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Arial" panose="020B0604020202020204" pitchFamily="34" charset="0"/>
              </a:rPr>
              <a:t>In </a:t>
            </a:r>
            <a:r>
              <a:rPr kumimoji="0" lang="en-US" altLang="en-US" sz="2000" b="0" i="0" u="none" strike="noStrike" cap="none" normalizeH="0" baseline="0" dirty="0">
                <a:ln>
                  <a:noFill/>
                </a:ln>
                <a:solidFill>
                  <a:srgbClr val="FF0000"/>
                </a:solidFill>
                <a:effectLst/>
                <a:latin typeface="Arial" panose="020B0604020202020204" pitchFamily="34" charset="0"/>
                <a:hlinkClick r:id="rId2" tooltip="Computer science">
                  <a:extLst>
                    <a:ext uri="{A12FA001-AC4F-418D-AE19-62706E023703}">
                      <ahyp:hlinkClr xmlns:ahyp="http://schemas.microsoft.com/office/drawing/2018/hyperlinkcolor" val="tx"/>
                    </a:ext>
                  </a:extLst>
                </a:hlinkClick>
              </a:rPr>
              <a:t>computer science</a:t>
            </a:r>
            <a:r>
              <a:rPr kumimoji="0" lang="en-US" altLang="en-US" sz="2000" b="0" i="0" u="none" strike="noStrike" cap="none" normalizeH="0" baseline="0" dirty="0">
                <a:ln>
                  <a:noFill/>
                </a:ln>
                <a:solidFill>
                  <a:srgbClr val="FF0000"/>
                </a:solidFill>
                <a:effectLst/>
                <a:latin typeface="Arial" panose="020B0604020202020204" pitchFamily="34" charset="0"/>
              </a:rPr>
              <a:t>, is a finite sequence of </a:t>
            </a:r>
            <a:r>
              <a:rPr kumimoji="0" lang="en-US" altLang="en-US" sz="2000" b="0" i="0" u="none" strike="noStrike" cap="none" normalizeH="0" baseline="0" dirty="0">
                <a:ln>
                  <a:noFill/>
                </a:ln>
                <a:solidFill>
                  <a:srgbClr val="FF0000"/>
                </a:solidFill>
                <a:effectLst/>
                <a:latin typeface="Arial" panose="020B0604020202020204" pitchFamily="34" charset="0"/>
                <a:hlinkClick r:id="rId3" tooltip="Well-defined">
                  <a:extLst>
                    <a:ext uri="{A12FA001-AC4F-418D-AE19-62706E023703}">
                      <ahyp:hlinkClr xmlns:ahyp="http://schemas.microsoft.com/office/drawing/2018/hyperlinkcolor" val="tx"/>
                    </a:ext>
                  </a:extLst>
                </a:hlinkClick>
              </a:rPr>
              <a:t>well-defined</a:t>
            </a:r>
            <a:r>
              <a:rPr kumimoji="0" lang="en-US" altLang="en-US" sz="2000" b="0" i="0" u="none" strike="noStrike" cap="none" normalizeH="0" baseline="0" dirty="0">
                <a:ln>
                  <a:noFill/>
                </a:ln>
                <a:solidFill>
                  <a:srgbClr val="FF0000"/>
                </a:solidFill>
                <a:effectLst/>
                <a:latin typeface="Arial" panose="020B0604020202020204" pitchFamily="34" charset="0"/>
              </a:rPr>
              <a:t>, computer-implementable instructions, typically to solve a class of problems or to perform a computation.</a:t>
            </a:r>
            <a:r>
              <a:rPr kumimoji="0" lang="en-US" altLang="en-US" sz="1600" b="0" i="0" u="none" strike="noStrike" cap="none" normalizeH="0" baseline="30000" dirty="0">
                <a:ln>
                  <a:noFill/>
                </a:ln>
                <a:solidFill>
                  <a:srgbClr val="FF0000"/>
                </a:solidFill>
                <a:effectLst/>
                <a:latin typeface="Arial" panose="020B0604020202020204" pitchFamily="34" charset="0"/>
              </a:rPr>
              <a:t> </a:t>
            </a:r>
            <a:r>
              <a:rPr kumimoji="0" lang="en-US" altLang="en-US" sz="2000" b="0" i="0" u="none" strike="noStrike" cap="none" normalizeH="0" baseline="0" dirty="0">
                <a:ln>
                  <a:noFill/>
                </a:ln>
                <a:solidFill>
                  <a:srgbClr val="FF0000"/>
                </a:solidFill>
                <a:effectLst/>
                <a:latin typeface="Arial" panose="020B0604020202020204" pitchFamily="34" charset="0"/>
              </a:rPr>
              <a:t>Algorithms are always </a:t>
            </a:r>
            <a:r>
              <a:rPr kumimoji="0" lang="en-US" altLang="en-US" sz="2000" b="0" i="0" u="none" strike="noStrike" cap="none" normalizeH="0" baseline="0" dirty="0">
                <a:ln>
                  <a:noFill/>
                </a:ln>
                <a:solidFill>
                  <a:srgbClr val="FF0000"/>
                </a:solidFill>
                <a:effectLst/>
                <a:latin typeface="Arial" panose="020B0604020202020204" pitchFamily="34" charset="0"/>
                <a:hlinkClick r:id="rId4" tooltip="Unambiguous">
                  <a:extLst>
                    <a:ext uri="{A12FA001-AC4F-418D-AE19-62706E023703}">
                      <ahyp:hlinkClr xmlns:ahyp="http://schemas.microsoft.com/office/drawing/2018/hyperlinkcolor" val="tx"/>
                    </a:ext>
                  </a:extLst>
                </a:hlinkClick>
              </a:rPr>
              <a:t>unambiguous</a:t>
            </a:r>
            <a:r>
              <a:rPr kumimoji="0" lang="en-US" altLang="en-US" sz="2000" b="0" i="0" u="none" strike="noStrike" cap="none" normalizeH="0" baseline="0" dirty="0">
                <a:ln>
                  <a:noFill/>
                </a:ln>
                <a:solidFill>
                  <a:srgbClr val="FF0000"/>
                </a:solidFill>
                <a:effectLst/>
                <a:latin typeface="Arial" panose="020B0604020202020204" pitchFamily="34" charset="0"/>
              </a:rPr>
              <a:t> and are used as specifications for performing </a:t>
            </a:r>
            <a:r>
              <a:rPr kumimoji="0" lang="en-US" altLang="en-US" sz="2000" b="0" i="0" u="none" strike="noStrike" cap="none" normalizeH="0" baseline="0" dirty="0">
                <a:ln>
                  <a:noFill/>
                </a:ln>
                <a:solidFill>
                  <a:srgbClr val="FF0000"/>
                </a:solidFill>
                <a:effectLst/>
                <a:latin typeface="Arial" panose="020B0604020202020204" pitchFamily="34" charset="0"/>
                <a:hlinkClick r:id="rId5" tooltip="Calculation">
                  <a:extLst>
                    <a:ext uri="{A12FA001-AC4F-418D-AE19-62706E023703}">
                      <ahyp:hlinkClr xmlns:ahyp="http://schemas.microsoft.com/office/drawing/2018/hyperlinkcolor" val="tx"/>
                    </a:ext>
                  </a:extLst>
                </a:hlinkClick>
              </a:rPr>
              <a:t>calculations</a:t>
            </a:r>
            <a:r>
              <a:rPr kumimoji="0" lang="en-US" altLang="en-US" sz="2000" b="0" i="0" u="none" strike="noStrike" cap="none" normalizeH="0" baseline="0" dirty="0">
                <a:ln>
                  <a:noFill/>
                </a:ln>
                <a:solidFill>
                  <a:srgbClr val="FF0000"/>
                </a:solidFill>
                <a:effectLst/>
                <a:latin typeface="Arial" panose="020B0604020202020204" pitchFamily="34" charset="0"/>
              </a:rPr>
              <a:t>, </a:t>
            </a:r>
            <a:r>
              <a:rPr kumimoji="0" lang="en-US" altLang="en-US" sz="2000" b="0" i="0" u="none" strike="noStrike" cap="none" normalizeH="0" baseline="0" dirty="0">
                <a:ln>
                  <a:noFill/>
                </a:ln>
                <a:solidFill>
                  <a:srgbClr val="FF0000"/>
                </a:solidFill>
                <a:effectLst/>
                <a:latin typeface="Arial" panose="020B0604020202020204" pitchFamily="34" charset="0"/>
                <a:hlinkClick r:id="rId6" tooltip="Data processing">
                  <a:extLst>
                    <a:ext uri="{A12FA001-AC4F-418D-AE19-62706E023703}">
                      <ahyp:hlinkClr xmlns:ahyp="http://schemas.microsoft.com/office/drawing/2018/hyperlinkcolor" val="tx"/>
                    </a:ext>
                  </a:extLst>
                </a:hlinkClick>
              </a:rPr>
              <a:t>data processing</a:t>
            </a:r>
            <a:r>
              <a:rPr kumimoji="0" lang="en-US" altLang="en-US" sz="2000" b="0" i="0" u="none" strike="noStrike" cap="none" normalizeH="0" baseline="0" dirty="0">
                <a:ln>
                  <a:noFill/>
                </a:ln>
                <a:solidFill>
                  <a:srgbClr val="FF0000"/>
                </a:solidFill>
                <a:effectLst/>
                <a:latin typeface="Arial" panose="020B0604020202020204" pitchFamily="34" charset="0"/>
              </a:rPr>
              <a:t>, </a:t>
            </a:r>
            <a:r>
              <a:rPr kumimoji="0" lang="en-US" altLang="en-US" sz="2000" b="0" i="0" u="none" strike="noStrike" cap="none" normalizeH="0" baseline="0" dirty="0">
                <a:ln>
                  <a:noFill/>
                </a:ln>
                <a:solidFill>
                  <a:srgbClr val="FF0000"/>
                </a:solidFill>
                <a:effectLst/>
                <a:latin typeface="Arial" panose="020B0604020202020204" pitchFamily="34" charset="0"/>
                <a:hlinkClick r:id="rId7" tooltip="Automated reasoning">
                  <a:extLst>
                    <a:ext uri="{A12FA001-AC4F-418D-AE19-62706E023703}">
                      <ahyp:hlinkClr xmlns:ahyp="http://schemas.microsoft.com/office/drawing/2018/hyperlinkcolor" val="tx"/>
                    </a:ext>
                  </a:extLst>
                </a:hlinkClick>
              </a:rPr>
              <a:t>automated reasoning</a:t>
            </a:r>
            <a:r>
              <a:rPr kumimoji="0" lang="en-US" altLang="en-US" sz="2000" b="0" i="0" u="none" strike="noStrike" cap="none" normalizeH="0" baseline="0" dirty="0">
                <a:ln>
                  <a:noFill/>
                </a:ln>
                <a:solidFill>
                  <a:srgbClr val="FF0000"/>
                </a:solidFill>
                <a:effectLst/>
                <a:latin typeface="Arial" panose="020B0604020202020204" pitchFamily="34" charset="0"/>
              </a:rPr>
              <a:t>, and other tasks.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FF000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As an </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hlinkClick r:id="rId8" tooltip="Effective method">
                  <a:extLst>
                    <a:ext uri="{A12FA001-AC4F-418D-AE19-62706E023703}">
                      <ahyp:hlinkClr xmlns:ahyp="http://schemas.microsoft.com/office/drawing/2018/hyperlinkcolor" val="tx"/>
                    </a:ext>
                  </a:extLst>
                </a:hlinkClick>
              </a:rPr>
              <a:t>effective method</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an algorithm can be expressed within a finite amount of space and </a:t>
            </a:r>
            <a:r>
              <a:rPr kumimoji="0" lang="en-US" altLang="en-US" sz="2000" b="0"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time,and</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in a well-defined formal language for calculating a </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hlinkClick r:id="rId9" tooltip="Function (mathematics)">
                  <a:extLst>
                    <a:ext uri="{A12FA001-AC4F-418D-AE19-62706E023703}">
                      <ahyp:hlinkClr xmlns:ahyp="http://schemas.microsoft.com/office/drawing/2018/hyperlinkcolor" val="tx"/>
                    </a:ext>
                  </a:extLst>
                </a:hlinkClick>
              </a:rPr>
              <a:t>function</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Starting from an initial state and initial input , the instructions describe a </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hlinkClick r:id="rId10" tooltip="Computation">
                  <a:extLst>
                    <a:ext uri="{A12FA001-AC4F-418D-AE19-62706E023703}">
                      <ahyp:hlinkClr xmlns:ahyp="http://schemas.microsoft.com/office/drawing/2018/hyperlinkcolor" val="tx"/>
                    </a:ext>
                  </a:extLst>
                </a:hlinkClick>
              </a:rPr>
              <a:t>computation</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that, when </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hlinkClick r:id="rId11" tooltip="Execution (computing)">
                  <a:extLst>
                    <a:ext uri="{A12FA001-AC4F-418D-AE19-62706E023703}">
                      <ahyp:hlinkClr xmlns:ahyp="http://schemas.microsoft.com/office/drawing/2018/hyperlinkcolor" val="tx"/>
                    </a:ext>
                  </a:extLst>
                </a:hlinkClick>
              </a:rPr>
              <a:t>executed</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proceeds through a finite number of well-defined successive states, eventually producing "output" and terminating at a final ending state.</a:t>
            </a:r>
            <a:endParaRPr kumimoji="0" lang="en-US" altLang="en-US" sz="4400" b="0" i="0" u="none" strike="noStrike" cap="none" normalizeH="0" baseline="0" dirty="0">
              <a:ln>
                <a:noFill/>
              </a:ln>
              <a:solidFill>
                <a:srgbClr val="FF0000"/>
              </a:solidFill>
              <a:effectLst/>
              <a:latin typeface="Arial" panose="020B0604020202020204" pitchFamily="34" charset="0"/>
            </a:endParaRPr>
          </a:p>
        </p:txBody>
      </p:sp>
      <p:sp>
        <p:nvSpPr>
          <p:cNvPr id="3" name="AutoShape 3" descr="About this sound">
            <a:hlinkClick r:id="rId12" tooltip="About this sound"/>
            <a:extLst>
              <a:ext uri="{FF2B5EF4-FFF2-40B4-BE49-F238E27FC236}">
                <a16:creationId xmlns:a16="http://schemas.microsoft.com/office/drawing/2014/main" id="{8FD2BD07-2599-4838-A9BA-292EABF00D35}"/>
              </a:ext>
            </a:extLst>
          </p:cNvPr>
          <p:cNvSpPr>
            <a:spLocks noChangeAspect="1" noChangeArrowheads="1"/>
          </p:cNvSpPr>
          <p:nvPr/>
        </p:nvSpPr>
        <p:spPr bwMode="auto">
          <a:xfrm>
            <a:off x="738506" y="3487817"/>
            <a:ext cx="45719" cy="104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B6903445-0763-4908-BEAC-D1069EB2C991}"/>
              </a:ext>
            </a:extLst>
          </p:cNvPr>
          <p:cNvSpPr>
            <a:spLocks noGrp="1"/>
          </p:cNvSpPr>
          <p:nvPr>
            <p:ph type="title"/>
          </p:nvPr>
        </p:nvSpPr>
        <p:spPr>
          <a:xfrm>
            <a:off x="2286000" y="609600"/>
            <a:ext cx="6589200" cy="1280890"/>
          </a:xfrm>
        </p:spPr>
        <p:txBody>
          <a:bodyPr/>
          <a:lstStyle/>
          <a:p>
            <a:r>
              <a:rPr lang="en-US" b="1" dirty="0"/>
              <a:t>ALGORITHM</a:t>
            </a:r>
          </a:p>
        </p:txBody>
      </p:sp>
    </p:spTree>
    <p:extLst>
      <p:ext uri="{BB962C8B-B14F-4D97-AF65-F5344CB8AC3E}">
        <p14:creationId xmlns:p14="http://schemas.microsoft.com/office/powerpoint/2010/main" val="158512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3839C98-06DB-4C9E-9D22-40C1066C66FF}"/>
              </a:ext>
            </a:extLst>
          </p:cNvPr>
          <p:cNvSpPr>
            <a:spLocks noGrp="1"/>
          </p:cNvSpPr>
          <p:nvPr>
            <p:ph type="title"/>
          </p:nvPr>
        </p:nvSpPr>
        <p:spPr>
          <a:xfrm>
            <a:off x="1944688" y="623888"/>
            <a:ext cx="6589712" cy="1281112"/>
          </a:xfrm>
        </p:spPr>
        <p:txBody>
          <a:bodyPr/>
          <a:lstStyle/>
          <a:p>
            <a:r>
              <a:rPr lang="en-US" b="1" dirty="0"/>
              <a:t>DESIGNING ALGORITHMS</a:t>
            </a:r>
          </a:p>
        </p:txBody>
      </p:sp>
      <p:sp>
        <p:nvSpPr>
          <p:cNvPr id="4" name="Rectangle 3">
            <a:extLst>
              <a:ext uri="{FF2B5EF4-FFF2-40B4-BE49-F238E27FC236}">
                <a16:creationId xmlns:a16="http://schemas.microsoft.com/office/drawing/2014/main" id="{C4238E0A-B88F-4C90-9122-3B7E812F8BAD}"/>
              </a:ext>
            </a:extLst>
          </p:cNvPr>
          <p:cNvSpPr/>
          <p:nvPr/>
        </p:nvSpPr>
        <p:spPr>
          <a:xfrm>
            <a:off x="762000" y="1859340"/>
            <a:ext cx="7772400" cy="2308324"/>
          </a:xfrm>
          <a:prstGeom prst="rect">
            <a:avLst/>
          </a:prstGeom>
        </p:spPr>
        <p:txBody>
          <a:bodyPr wrap="square">
            <a:spAutoFit/>
          </a:bodyPr>
          <a:lstStyle/>
          <a:p>
            <a:pPr algn="just"/>
            <a:r>
              <a:rPr lang="en-US" sz="2400" dirty="0">
                <a:solidFill>
                  <a:srgbClr val="202122"/>
                </a:solidFill>
                <a:latin typeface="Arial" panose="020B0604020202020204" pitchFamily="34" charset="0"/>
              </a:rPr>
              <a:t>Algorithm design refers to a method for problem-solving and engineering algorithms. The design of algorithms is part of many solution theories of </a:t>
            </a:r>
            <a:r>
              <a:rPr lang="en-US" sz="2400" dirty="0">
                <a:solidFill>
                  <a:srgbClr val="0B0080"/>
                </a:solidFill>
                <a:latin typeface="Arial" panose="020B0604020202020204" pitchFamily="34" charset="0"/>
                <a:hlinkClick r:id="rId2" tooltip="Operation research"/>
              </a:rPr>
              <a:t>operation research</a:t>
            </a:r>
            <a:r>
              <a:rPr lang="en-US" sz="2400" dirty="0">
                <a:solidFill>
                  <a:srgbClr val="202122"/>
                </a:solidFill>
                <a:latin typeface="Arial" panose="020B0604020202020204" pitchFamily="34" charset="0"/>
              </a:rPr>
              <a:t>, such as </a:t>
            </a:r>
            <a:r>
              <a:rPr lang="en-US" sz="2400" dirty="0">
                <a:solidFill>
                  <a:srgbClr val="0B0080"/>
                </a:solidFill>
                <a:latin typeface="Arial" panose="020B0604020202020204" pitchFamily="34" charset="0"/>
                <a:hlinkClick r:id="rId3" tooltip="Dynamic programming"/>
              </a:rPr>
              <a:t>dynamic programming</a:t>
            </a:r>
            <a:r>
              <a:rPr lang="en-US" sz="2400" dirty="0">
                <a:solidFill>
                  <a:srgbClr val="202122"/>
                </a:solidFill>
                <a:latin typeface="Arial" panose="020B0604020202020204" pitchFamily="34" charset="0"/>
              </a:rPr>
              <a:t>. Techniques for designing and implementing algorithm designs are also called algorithm design patterns.</a:t>
            </a:r>
            <a:endParaRPr lang="en-US" sz="2400" dirty="0"/>
          </a:p>
        </p:txBody>
      </p:sp>
    </p:spTree>
    <p:extLst>
      <p:ext uri="{BB962C8B-B14F-4D97-AF65-F5344CB8AC3E}">
        <p14:creationId xmlns:p14="http://schemas.microsoft.com/office/powerpoint/2010/main" val="199222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3113-4B35-4198-B2C7-C7DD43959706}"/>
              </a:ext>
            </a:extLst>
          </p:cNvPr>
          <p:cNvSpPr>
            <a:spLocks noGrp="1"/>
          </p:cNvSpPr>
          <p:nvPr>
            <p:ph type="title"/>
          </p:nvPr>
        </p:nvSpPr>
        <p:spPr>
          <a:xfrm>
            <a:off x="1371600" y="624110"/>
            <a:ext cx="7391400" cy="1280890"/>
          </a:xfrm>
        </p:spPr>
        <p:txBody>
          <a:bodyPr/>
          <a:lstStyle/>
          <a:p>
            <a:r>
              <a:rPr lang="en-US" dirty="0">
                <a:solidFill>
                  <a:srgbClr val="202122"/>
                </a:solidFill>
                <a:latin typeface="Arial" panose="020B0604020202020204" pitchFamily="34" charset="0"/>
              </a:rPr>
              <a:t>Typical steps in the development of algorithms:</a:t>
            </a:r>
            <a:endParaRPr lang="en-US" dirty="0"/>
          </a:p>
        </p:txBody>
      </p:sp>
      <p:sp>
        <p:nvSpPr>
          <p:cNvPr id="3" name="Rectangle 2">
            <a:extLst>
              <a:ext uri="{FF2B5EF4-FFF2-40B4-BE49-F238E27FC236}">
                <a16:creationId xmlns:a16="http://schemas.microsoft.com/office/drawing/2014/main" id="{B0545E30-7CA9-4F02-9BEA-3AC39CFA8A68}"/>
              </a:ext>
            </a:extLst>
          </p:cNvPr>
          <p:cNvSpPr/>
          <p:nvPr/>
        </p:nvSpPr>
        <p:spPr>
          <a:xfrm>
            <a:off x="1752600" y="2133600"/>
            <a:ext cx="4572000" cy="3785652"/>
          </a:xfrm>
          <a:prstGeom prst="rect">
            <a:avLst/>
          </a:prstGeom>
        </p:spPr>
        <p:txBody>
          <a:bodyPr>
            <a:spAutoFit/>
          </a:bodyPr>
          <a:lstStyle/>
          <a:p>
            <a:pPr>
              <a:buFont typeface="+mj-lt"/>
              <a:buAutoNum type="arabicPeriod"/>
            </a:pPr>
            <a:r>
              <a:rPr lang="en-US" sz="2400" dirty="0">
                <a:solidFill>
                  <a:srgbClr val="002060"/>
                </a:solidFill>
                <a:latin typeface="Arial" panose="020B0604020202020204" pitchFamily="34" charset="0"/>
              </a:rPr>
              <a:t>Problem definition</a:t>
            </a:r>
          </a:p>
          <a:p>
            <a:pPr>
              <a:buFont typeface="+mj-lt"/>
              <a:buAutoNum type="arabicPeriod"/>
            </a:pPr>
            <a:r>
              <a:rPr lang="en-US" sz="2400" dirty="0">
                <a:solidFill>
                  <a:srgbClr val="002060"/>
                </a:solidFill>
                <a:latin typeface="Arial" panose="020B0604020202020204" pitchFamily="34" charset="0"/>
              </a:rPr>
              <a:t>Development of a model</a:t>
            </a:r>
          </a:p>
          <a:p>
            <a:pPr>
              <a:buFont typeface="+mj-lt"/>
              <a:buAutoNum type="arabicPeriod"/>
            </a:pPr>
            <a:r>
              <a:rPr lang="en-US" sz="2400" dirty="0">
                <a:solidFill>
                  <a:srgbClr val="002060"/>
                </a:solidFill>
                <a:latin typeface="Arial" panose="020B0604020202020204" pitchFamily="34" charset="0"/>
              </a:rPr>
              <a:t>Specification of the algorithm</a:t>
            </a:r>
          </a:p>
          <a:p>
            <a:pPr>
              <a:buFont typeface="+mj-lt"/>
              <a:buAutoNum type="arabicPeriod"/>
            </a:pPr>
            <a:r>
              <a:rPr lang="en-US" sz="2400" dirty="0">
                <a:solidFill>
                  <a:srgbClr val="002060"/>
                </a:solidFill>
                <a:latin typeface="Arial" panose="020B0604020202020204" pitchFamily="34" charset="0"/>
              </a:rPr>
              <a:t>Designing an algorithm</a:t>
            </a:r>
          </a:p>
          <a:p>
            <a:pPr>
              <a:buFont typeface="+mj-lt"/>
              <a:buAutoNum type="arabicPeriod"/>
            </a:pPr>
            <a:r>
              <a:rPr lang="en-US" sz="2400" dirty="0">
                <a:solidFill>
                  <a:srgbClr val="002060"/>
                </a:solidFill>
                <a:latin typeface="Arial" panose="020B0604020202020204" pitchFamily="34" charset="0"/>
              </a:rPr>
              <a:t>Checking the </a:t>
            </a:r>
            <a:r>
              <a:rPr lang="en-US" sz="2400" dirty="0">
                <a:solidFill>
                  <a:srgbClr val="002060"/>
                </a:solidFill>
                <a:latin typeface="Arial" panose="020B0604020202020204" pitchFamily="34" charset="0"/>
                <a:hlinkClick r:id="rId2" tooltip="Correctness (computer science)">
                  <a:extLst>
                    <a:ext uri="{A12FA001-AC4F-418D-AE19-62706E023703}">
                      <ahyp:hlinkClr xmlns:ahyp="http://schemas.microsoft.com/office/drawing/2018/hyperlinkcolor" val="tx"/>
                    </a:ext>
                  </a:extLst>
                </a:hlinkClick>
              </a:rPr>
              <a:t>correctness</a:t>
            </a:r>
            <a:r>
              <a:rPr lang="en-US" sz="2400" dirty="0">
                <a:solidFill>
                  <a:srgbClr val="002060"/>
                </a:solidFill>
                <a:latin typeface="Arial" panose="020B0604020202020204" pitchFamily="34" charset="0"/>
              </a:rPr>
              <a:t> of the algorithm</a:t>
            </a:r>
          </a:p>
          <a:p>
            <a:pPr>
              <a:buFont typeface="+mj-lt"/>
              <a:buAutoNum type="arabicPeriod"/>
            </a:pPr>
            <a:r>
              <a:rPr lang="en-US" sz="2400" dirty="0">
                <a:solidFill>
                  <a:srgbClr val="002060"/>
                </a:solidFill>
                <a:latin typeface="Arial" panose="020B0604020202020204" pitchFamily="34" charset="0"/>
              </a:rPr>
              <a:t>Analysis of algorithm</a:t>
            </a:r>
          </a:p>
          <a:p>
            <a:pPr>
              <a:buFont typeface="+mj-lt"/>
              <a:buAutoNum type="arabicPeriod"/>
            </a:pPr>
            <a:r>
              <a:rPr lang="en-US" sz="2400" dirty="0">
                <a:solidFill>
                  <a:srgbClr val="002060"/>
                </a:solidFill>
                <a:latin typeface="Arial" panose="020B0604020202020204" pitchFamily="34" charset="0"/>
              </a:rPr>
              <a:t>Implementation of algorithm</a:t>
            </a:r>
          </a:p>
          <a:p>
            <a:pPr>
              <a:buFont typeface="+mj-lt"/>
              <a:buAutoNum type="arabicPeriod"/>
            </a:pPr>
            <a:r>
              <a:rPr lang="en-US" sz="2400" dirty="0">
                <a:solidFill>
                  <a:srgbClr val="002060"/>
                </a:solidFill>
                <a:latin typeface="Arial" panose="020B0604020202020204" pitchFamily="34" charset="0"/>
              </a:rPr>
              <a:t>Program testing</a:t>
            </a:r>
          </a:p>
          <a:p>
            <a:pPr>
              <a:buFont typeface="+mj-lt"/>
              <a:buAutoNum type="arabicPeriod"/>
            </a:pPr>
            <a:r>
              <a:rPr lang="en-US" sz="2400" dirty="0">
                <a:solidFill>
                  <a:srgbClr val="002060"/>
                </a:solidFill>
                <a:latin typeface="Arial" panose="020B0604020202020204" pitchFamily="34" charset="0"/>
              </a:rPr>
              <a:t>Documentation preparation</a:t>
            </a:r>
            <a:endParaRPr lang="en-US" sz="2400" b="0" i="0" dirty="0">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41187498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137</TotalTime>
  <Words>453</Words>
  <Application>Microsoft Office PowerPoint</Application>
  <PresentationFormat>On-screen Show (4:3)</PresentationFormat>
  <Paragraphs>71</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Arial</vt:lpstr>
      <vt:lpstr>Cambria</vt:lpstr>
      <vt:lpstr>Century Gothic</vt:lpstr>
      <vt:lpstr>Courier New</vt:lpstr>
      <vt:lpstr>Helvetica</vt:lpstr>
      <vt:lpstr>SFMono-Regular</vt:lpstr>
      <vt:lpstr>source sans pro</vt:lpstr>
      <vt:lpstr>Wingdings</vt:lpstr>
      <vt:lpstr>Wingdings 3</vt:lpstr>
      <vt:lpstr>Wisp</vt:lpstr>
      <vt:lpstr>Computational thinking and programming -1</vt:lpstr>
      <vt:lpstr>PowerPoint Presentation</vt:lpstr>
      <vt:lpstr>PowerPoint Presentation</vt:lpstr>
      <vt:lpstr>PowerPoint Presentation</vt:lpstr>
      <vt:lpstr>PowerPoint Presentation</vt:lpstr>
      <vt:lpstr>PowerPoint Presentation</vt:lpstr>
      <vt:lpstr>ALGORITHM</vt:lpstr>
      <vt:lpstr>DESIGNING ALGORITHMS</vt:lpstr>
      <vt:lpstr>Typical steps in the development of algorithms:</vt:lpstr>
      <vt:lpstr>EXAMPLE</vt:lpstr>
      <vt:lpstr>EXAMPLE 2</vt:lpstr>
      <vt:lpstr>Flowchart</vt:lpstr>
      <vt:lpstr>Flowchart symbols</vt:lpstr>
      <vt:lpstr>PowerPoint Presentation</vt:lpstr>
      <vt:lpstr>Flowchart to check entered number is even or odd</vt:lpstr>
      <vt:lpstr>Pseudocode</vt:lpstr>
      <vt:lpstr>Decomposition  </vt:lpstr>
      <vt:lpstr>Python Interactive and script mode</vt:lpstr>
      <vt:lpstr>Python data types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Maria</cp:lastModifiedBy>
  <cp:revision>22</cp:revision>
  <dcterms:created xsi:type="dcterms:W3CDTF">2006-08-16T00:00:00Z</dcterms:created>
  <dcterms:modified xsi:type="dcterms:W3CDTF">2020-05-13T15:37:06Z</dcterms:modified>
</cp:coreProperties>
</file>