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65" r:id="rId5"/>
    <p:sldId id="285" r:id="rId6"/>
    <p:sldId id="286" r:id="rId7"/>
    <p:sldId id="290" r:id="rId8"/>
    <p:sldId id="266" r:id="rId9"/>
    <p:sldId id="268" r:id="rId10"/>
    <p:sldId id="291" r:id="rId11"/>
    <p:sldId id="267" r:id="rId12"/>
    <p:sldId id="287" r:id="rId13"/>
    <p:sldId id="279" r:id="rId14"/>
    <p:sldId id="281" r:id="rId15"/>
    <p:sldId id="277" r:id="rId16"/>
    <p:sldId id="278" r:id="rId17"/>
    <p:sldId id="289" r:id="rId18"/>
    <p:sldId id="269" r:id="rId19"/>
    <p:sldId id="270" r:id="rId20"/>
    <p:sldId id="271" r:id="rId21"/>
    <p:sldId id="272" r:id="rId22"/>
    <p:sldId id="273" r:id="rId23"/>
    <p:sldId id="274" r:id="rId24"/>
    <p:sldId id="275" r:id="rId25"/>
    <p:sldId id="282" r:id="rId26"/>
    <p:sldId id="288" r:id="rId27"/>
    <p:sldId id="292" r:id="rId28"/>
    <p:sldId id="293" r:id="rId29"/>
    <p:sldId id="294" r:id="rId30"/>
    <p:sldId id="295" r:id="rId31"/>
    <p:sldId id="28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0960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164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2655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933953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0894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5/16/2020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2567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5/16/2020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8945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7799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534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794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65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800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399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5/16/2020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259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5/16/2020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637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5/16/2020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25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836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5/16/2020</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915451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s://www.w3schools.com/python/ref_keyword_del.asp" TargetMode="External"/><Relationship Id="rId13" Type="http://schemas.openxmlformats.org/officeDocument/2006/relationships/hyperlink" Target="https://www.w3schools.com/python/ref_keyword_if.asp" TargetMode="External"/><Relationship Id="rId18" Type="http://schemas.openxmlformats.org/officeDocument/2006/relationships/hyperlink" Target="https://www.w3schools.com/python/ref_keyword_not.asp" TargetMode="External"/><Relationship Id="rId3" Type="http://schemas.openxmlformats.org/officeDocument/2006/relationships/hyperlink" Target="https://www.w3schools.com/python/ref_keyword_as.asp" TargetMode="External"/><Relationship Id="rId7" Type="http://schemas.openxmlformats.org/officeDocument/2006/relationships/hyperlink" Target="https://www.w3schools.com/python/ref_keyword_def.asp" TargetMode="External"/><Relationship Id="rId12" Type="http://schemas.openxmlformats.org/officeDocument/2006/relationships/hyperlink" Target="https://www.w3schools.com/python/ref_keyword_from.asp" TargetMode="External"/><Relationship Id="rId17" Type="http://schemas.openxmlformats.org/officeDocument/2006/relationships/hyperlink" Target="https://www.w3schools.com/python/ref_keyword_none.asp" TargetMode="External"/><Relationship Id="rId2" Type="http://schemas.openxmlformats.org/officeDocument/2006/relationships/hyperlink" Target="https://www.w3schools.com/python/ref_keyword_and.asp" TargetMode="External"/><Relationship Id="rId16" Type="http://schemas.openxmlformats.org/officeDocument/2006/relationships/hyperlink" Target="https://www.w3schools.com/python/ref_keyword_is.asp" TargetMode="External"/><Relationship Id="rId1" Type="http://schemas.openxmlformats.org/officeDocument/2006/relationships/slideLayout" Target="../slideLayouts/slideLayout6.xml"/><Relationship Id="rId6" Type="http://schemas.openxmlformats.org/officeDocument/2006/relationships/hyperlink" Target="https://www.w3schools.com/python/ref_keyword_continue.asp" TargetMode="External"/><Relationship Id="rId11" Type="http://schemas.openxmlformats.org/officeDocument/2006/relationships/hyperlink" Target="https://www.w3schools.com/python/ref_keyword_for.asp" TargetMode="External"/><Relationship Id="rId5" Type="http://schemas.openxmlformats.org/officeDocument/2006/relationships/hyperlink" Target="https://www.w3schools.com/python/ref_keyword_class.asp" TargetMode="External"/><Relationship Id="rId15" Type="http://schemas.openxmlformats.org/officeDocument/2006/relationships/hyperlink" Target="https://www.w3schools.com/python/ref_keyword_in.asp" TargetMode="External"/><Relationship Id="rId10" Type="http://schemas.openxmlformats.org/officeDocument/2006/relationships/hyperlink" Target="https://www.w3schools.com/python/ref_keyword_else.asp" TargetMode="External"/><Relationship Id="rId4" Type="http://schemas.openxmlformats.org/officeDocument/2006/relationships/hyperlink" Target="https://www.w3schools.com/python/ref_keyword_break.asp" TargetMode="External"/><Relationship Id="rId9" Type="http://schemas.openxmlformats.org/officeDocument/2006/relationships/hyperlink" Target="https://www.w3schools.com/python/ref_keyword_elif.asp" TargetMode="External"/><Relationship Id="rId14" Type="http://schemas.openxmlformats.org/officeDocument/2006/relationships/hyperlink" Target="https://www.w3schools.com/python/ref_keyword_import.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C3B8D01-293E-4582-89DE-9B210FC040BD}"/>
              </a:ext>
            </a:extLst>
          </p:cNvPr>
          <p:cNvSpPr/>
          <p:nvPr/>
        </p:nvSpPr>
        <p:spPr>
          <a:xfrm>
            <a:off x="533400" y="381000"/>
            <a:ext cx="6324600" cy="5693866"/>
          </a:xfrm>
          <a:prstGeom prst="rect">
            <a:avLst/>
          </a:prstGeom>
        </p:spPr>
        <p:txBody>
          <a:bodyPr wrap="square">
            <a:spAutoFit/>
          </a:bodyPr>
          <a:lstStyle/>
          <a:p>
            <a:r>
              <a:rPr lang="en-US" sz="2800" b="1" dirty="0">
                <a:latin typeface="arial" panose="020B0604020202020204" pitchFamily="34" charset="0"/>
              </a:rPr>
              <a:t>Python Features</a:t>
            </a:r>
            <a:endParaRPr lang="en-US" sz="2800" dirty="0">
              <a:latin typeface="arial" panose="020B0604020202020204" pitchFamily="34" charset="0"/>
            </a:endParaRPr>
          </a:p>
          <a:p>
            <a:pPr>
              <a:buFont typeface="Arial" panose="020B0604020202020204" pitchFamily="34" charset="0"/>
              <a:buChar char="•"/>
            </a:pPr>
            <a:r>
              <a:rPr lang="en-US" sz="2800" dirty="0">
                <a:latin typeface="arial" panose="020B0604020202020204" pitchFamily="34" charset="0"/>
              </a:rPr>
              <a:t>1) Easy to Learn and Use. Python is easy to learn and use. ...</a:t>
            </a:r>
          </a:p>
          <a:p>
            <a:pPr>
              <a:buFont typeface="Arial" panose="020B0604020202020204" pitchFamily="34" charset="0"/>
              <a:buChar char="•"/>
            </a:pPr>
            <a:r>
              <a:rPr lang="en-US" sz="2800" dirty="0">
                <a:latin typeface="arial" panose="020B0604020202020204" pitchFamily="34" charset="0"/>
              </a:rPr>
              <a:t>2) Expressive Language. Python language is more expressive means that it is more understandable and readable.</a:t>
            </a:r>
          </a:p>
          <a:p>
            <a:pPr>
              <a:buFont typeface="Arial" panose="020B0604020202020204" pitchFamily="34" charset="0"/>
              <a:buChar char="•"/>
            </a:pPr>
            <a:r>
              <a:rPr lang="en-US" sz="2800" dirty="0">
                <a:latin typeface="arial" panose="020B0604020202020204" pitchFamily="34" charset="0"/>
              </a:rPr>
              <a:t>3) Interpreted Language. ...</a:t>
            </a:r>
          </a:p>
          <a:p>
            <a:pPr>
              <a:buFont typeface="Arial" panose="020B0604020202020204" pitchFamily="34" charset="0"/>
              <a:buChar char="•"/>
            </a:pPr>
            <a:r>
              <a:rPr lang="en-US" sz="2800" dirty="0">
                <a:latin typeface="arial" panose="020B0604020202020204" pitchFamily="34" charset="0"/>
              </a:rPr>
              <a:t>4) Cross-platform Language. ...</a:t>
            </a:r>
          </a:p>
          <a:p>
            <a:pPr>
              <a:buFont typeface="Arial" panose="020B0604020202020204" pitchFamily="34" charset="0"/>
              <a:buChar char="•"/>
            </a:pPr>
            <a:r>
              <a:rPr lang="en-US" sz="2800" dirty="0">
                <a:latin typeface="arial" panose="020B0604020202020204" pitchFamily="34" charset="0"/>
              </a:rPr>
              <a:t>5) Free and Open Source. ...</a:t>
            </a:r>
          </a:p>
          <a:p>
            <a:pPr>
              <a:buFont typeface="Arial" panose="020B0604020202020204" pitchFamily="34" charset="0"/>
              <a:buChar char="•"/>
            </a:pPr>
            <a:r>
              <a:rPr lang="en-US" sz="2800" dirty="0">
                <a:latin typeface="arial" panose="020B0604020202020204" pitchFamily="34" charset="0"/>
              </a:rPr>
              <a:t>6) </a:t>
            </a:r>
            <a:r>
              <a:rPr lang="en-US" sz="2800" b="1" dirty="0">
                <a:latin typeface="arial" panose="020B0604020202020204" pitchFamily="34" charset="0"/>
              </a:rPr>
              <a:t>Object</a:t>
            </a:r>
            <a:r>
              <a:rPr lang="en-US" sz="2800" dirty="0">
                <a:latin typeface="arial" panose="020B0604020202020204" pitchFamily="34" charset="0"/>
              </a:rPr>
              <a:t>-Oriented Language. ...</a:t>
            </a:r>
          </a:p>
          <a:p>
            <a:pPr>
              <a:buFont typeface="Arial" panose="020B0604020202020204" pitchFamily="34" charset="0"/>
              <a:buChar char="•"/>
            </a:pPr>
            <a:r>
              <a:rPr lang="en-US" sz="2800" dirty="0">
                <a:latin typeface="arial" panose="020B0604020202020204" pitchFamily="34" charset="0"/>
              </a:rPr>
              <a:t>7) Extensible. ...</a:t>
            </a:r>
          </a:p>
          <a:p>
            <a:pPr>
              <a:buFont typeface="Arial" panose="020B0604020202020204" pitchFamily="34" charset="0"/>
              <a:buChar char="•"/>
            </a:pPr>
            <a:r>
              <a:rPr lang="en-US" sz="2800" dirty="0">
                <a:latin typeface="arial" panose="020B0604020202020204" pitchFamily="34" charset="0"/>
              </a:rPr>
              <a:t>8) Large Standard Library.</a:t>
            </a:r>
            <a:endParaRPr lang="en-US" sz="2800" b="0" i="0" dirty="0">
              <a:effectLst/>
              <a:latin typeface="arial" panose="020B0604020202020204" pitchFamily="34" charset="0"/>
            </a:endParaRPr>
          </a:p>
        </p:txBody>
      </p:sp>
    </p:spTree>
    <p:extLst>
      <p:ext uri="{BB962C8B-B14F-4D97-AF65-F5344CB8AC3E}">
        <p14:creationId xmlns:p14="http://schemas.microsoft.com/office/powerpoint/2010/main" val="3220178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5FB006-BF32-40BC-AD49-B2C999DAA00E}"/>
              </a:ext>
            </a:extLst>
          </p:cNvPr>
          <p:cNvSpPr/>
          <p:nvPr/>
        </p:nvSpPr>
        <p:spPr>
          <a:xfrm>
            <a:off x="457200" y="1905000"/>
            <a:ext cx="8229600" cy="3046988"/>
          </a:xfrm>
          <a:prstGeom prst="rect">
            <a:avLst/>
          </a:prstGeom>
        </p:spPr>
        <p:txBody>
          <a:bodyPr wrap="square">
            <a:spAutoFit/>
          </a:bodyPr>
          <a:lstStyle/>
          <a:p>
            <a:pPr algn="just"/>
            <a:r>
              <a:rPr lang="en-US" sz="2400" b="1" u="sng" dirty="0"/>
              <a:t>Left and right values. </a:t>
            </a:r>
          </a:p>
          <a:p>
            <a:pPr marL="457200" indent="-457200" algn="just">
              <a:buAutoNum type="alphaLcParenBoth"/>
            </a:pPr>
            <a:r>
              <a:rPr lang="en-US" sz="2400" dirty="0"/>
              <a:t>A left value or l-value is an assignable object. It is any expression that may occur on the left side of an assignment. Variables are obvious l-values, but so are items in lists. </a:t>
            </a:r>
          </a:p>
          <a:p>
            <a:pPr marL="457200" indent="-457200" algn="just">
              <a:buAutoNum type="alphaLcParenBoth"/>
            </a:pPr>
            <a:r>
              <a:rPr lang="en-US" sz="2400" dirty="0"/>
              <a:t>(b) A right value or </a:t>
            </a:r>
            <a:r>
              <a:rPr lang="en-US" sz="2400" dirty="0" err="1"/>
              <a:t>r-value</a:t>
            </a:r>
            <a:r>
              <a:rPr lang="en-US" sz="2400" dirty="0"/>
              <a:t> is any expression that has a value that may appear on the right of an assignment. In python, everything is an </a:t>
            </a:r>
            <a:r>
              <a:rPr lang="en-US" sz="2400" dirty="0" err="1"/>
              <a:t>r-value</a:t>
            </a:r>
            <a:r>
              <a:rPr lang="en-US" sz="2400" dirty="0"/>
              <a:t>.</a:t>
            </a:r>
          </a:p>
        </p:txBody>
      </p:sp>
    </p:spTree>
    <p:extLst>
      <p:ext uri="{BB962C8B-B14F-4D97-AF65-F5344CB8AC3E}">
        <p14:creationId xmlns:p14="http://schemas.microsoft.com/office/powerpoint/2010/main" val="35900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4B9461-8348-4D6E-8E44-4464A40781E0}"/>
              </a:ext>
            </a:extLst>
          </p:cNvPr>
          <p:cNvPicPr>
            <a:picLocks noChangeAspect="1"/>
          </p:cNvPicPr>
          <p:nvPr/>
        </p:nvPicPr>
        <p:blipFill rotWithShape="1">
          <a:blip r:embed="rId2"/>
          <a:srcRect l="35833" t="24092" r="24167" b="14427"/>
          <a:stretch/>
        </p:blipFill>
        <p:spPr>
          <a:xfrm>
            <a:off x="1066800" y="2057400"/>
            <a:ext cx="7239000" cy="4579178"/>
          </a:xfrm>
          <a:prstGeom prst="rect">
            <a:avLst/>
          </a:prstGeom>
        </p:spPr>
      </p:pic>
      <p:sp>
        <p:nvSpPr>
          <p:cNvPr id="4" name="Rectangle 3">
            <a:extLst>
              <a:ext uri="{FF2B5EF4-FFF2-40B4-BE49-F238E27FC236}">
                <a16:creationId xmlns:a16="http://schemas.microsoft.com/office/drawing/2014/main" id="{26C91C9B-2730-466B-92F3-61D734B1B52E}"/>
              </a:ext>
            </a:extLst>
          </p:cNvPr>
          <p:cNvSpPr/>
          <p:nvPr/>
        </p:nvSpPr>
        <p:spPr>
          <a:xfrm>
            <a:off x="533400" y="42263"/>
            <a:ext cx="8287939" cy="1815882"/>
          </a:xfrm>
          <a:prstGeom prst="rect">
            <a:avLst/>
          </a:prstGeom>
        </p:spPr>
        <p:txBody>
          <a:bodyPr wrap="square">
            <a:spAutoFit/>
          </a:bodyPr>
          <a:lstStyle/>
          <a:p>
            <a:pPr algn="just"/>
            <a:r>
              <a:rPr lang="en-US" sz="4000" b="1" dirty="0">
                <a:solidFill>
                  <a:srgbClr val="25265E"/>
                </a:solidFill>
                <a:latin typeface="euclid_circular_a"/>
              </a:rPr>
              <a:t>Constants</a:t>
            </a:r>
          </a:p>
          <a:p>
            <a:pPr algn="just"/>
            <a:r>
              <a:rPr lang="en-US" sz="2400" dirty="0">
                <a:latin typeface="euclid_circular_a"/>
              </a:rPr>
              <a:t>A constant is a type of variable whose value cannot be changed. It is helpful to think of constants as containers that hold information which cannot be changed later.</a:t>
            </a:r>
            <a:endParaRPr lang="en-US" sz="2400" b="0" i="0" dirty="0">
              <a:effectLst/>
              <a:latin typeface="euclid_circular_a"/>
            </a:endParaRPr>
          </a:p>
        </p:txBody>
      </p:sp>
    </p:spTree>
    <p:extLst>
      <p:ext uri="{BB962C8B-B14F-4D97-AF65-F5344CB8AC3E}">
        <p14:creationId xmlns:p14="http://schemas.microsoft.com/office/powerpoint/2010/main" val="833032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77C980-B88A-4CC1-9E7F-C2BD2678A030}"/>
              </a:ext>
            </a:extLst>
          </p:cNvPr>
          <p:cNvSpPr/>
          <p:nvPr/>
        </p:nvSpPr>
        <p:spPr>
          <a:xfrm>
            <a:off x="457200" y="353927"/>
            <a:ext cx="8153400" cy="2369880"/>
          </a:xfrm>
          <a:prstGeom prst="rect">
            <a:avLst/>
          </a:prstGeom>
        </p:spPr>
        <p:txBody>
          <a:bodyPr wrap="square">
            <a:spAutoFit/>
          </a:bodyPr>
          <a:lstStyle/>
          <a:p>
            <a:pPr algn="just"/>
            <a:r>
              <a:rPr lang="en-US" sz="2800" b="1" dirty="0">
                <a:latin typeface="Helvetica Neue"/>
              </a:rPr>
              <a:t>Comments in Python</a:t>
            </a:r>
          </a:p>
          <a:p>
            <a:pPr algn="just"/>
            <a:r>
              <a:rPr lang="en-US" sz="2000" dirty="0">
                <a:latin typeface="Helvetica Neue"/>
              </a:rPr>
              <a:t>When working with any programming language, you include comments in the code to notate your work. This details what certain parts of the code are for, and lets other developers – you included – know what you were up to when you wrote the code. This is a necessary practice, and good developers make heavy use of the comment system. Without it, things can get real confusing, real fast.</a:t>
            </a:r>
            <a:endParaRPr lang="en-US" sz="2000" b="0" i="0" dirty="0">
              <a:effectLst/>
              <a:latin typeface="Helvetica Neue"/>
            </a:endParaRPr>
          </a:p>
        </p:txBody>
      </p:sp>
      <p:sp>
        <p:nvSpPr>
          <p:cNvPr id="3" name="Rectangle 1">
            <a:extLst>
              <a:ext uri="{FF2B5EF4-FFF2-40B4-BE49-F238E27FC236}">
                <a16:creationId xmlns:a16="http://schemas.microsoft.com/office/drawing/2014/main" id="{FC0281A0-B3E9-433A-8B2C-C0A643E0E53F}"/>
              </a:ext>
            </a:extLst>
          </p:cNvPr>
          <p:cNvSpPr>
            <a:spLocks noChangeArrowheads="1"/>
          </p:cNvSpPr>
          <p:nvPr/>
        </p:nvSpPr>
        <p:spPr bwMode="auto">
          <a:xfrm>
            <a:off x="1143000" y="4321390"/>
            <a:ext cx="4419600" cy="443683"/>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 b="0" i="0" u="none" strike="noStrike" cap="none" normalizeH="0" baseline="0" dirty="0">
                <a:ln>
                  <a:noFill/>
                </a:ln>
                <a:solidFill>
                  <a:srgbClr val="333333"/>
                </a:solidFill>
                <a:effectLst/>
                <a:latin typeface="Helvetica Neue"/>
              </a:rPr>
              <a:t>Single-line comments are created simply by beginning a line with the hash (#) character, and they are automatically terminated by the end of line.</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 b="0" i="0" u="none" strike="noStrike" cap="none" normalizeH="0" baseline="0" dirty="0">
                <a:ln>
                  <a:noFill/>
                </a:ln>
                <a:solidFill>
                  <a:srgbClr val="333333"/>
                </a:solidFill>
                <a:effectLst/>
                <a:latin typeface="Helvetica Neue"/>
              </a:rPr>
              <a:t>For example:</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 b="0" i="0" u="none" strike="noStrike" cap="none" normalizeH="0" baseline="0" dirty="0">
                <a:ln>
                  <a:noFill/>
                </a:ln>
                <a:solidFill>
                  <a:srgbClr val="333333"/>
                </a:solidFill>
                <a:effectLst/>
                <a:latin typeface="Helvetica Neue"/>
              </a:rPr>
              <a:t> </a:t>
            </a:r>
            <a:endParaRPr kumimoji="0" lang="en-US" altLang="en-US" sz="2000" b="0" i="1" u="none" strike="noStrike" cap="none" normalizeH="0" baseline="0" dirty="0">
              <a:ln>
                <a:noFill/>
              </a:ln>
              <a:solidFill>
                <a:srgbClr val="87CEEB"/>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87CEEB"/>
                </a:solidFill>
                <a:effectLst/>
                <a:latin typeface="Helvetica Neue"/>
              </a:rPr>
              <a:t>#This would be a comment in Python</a:t>
            </a:r>
            <a:r>
              <a:rPr kumimoji="0" lang="en-US" altLang="en-US" sz="100" b="0" i="0" u="none" strike="noStrike" cap="none" normalizeH="0" baseline="0" dirty="0">
                <a:ln>
                  <a:noFill/>
                </a:ln>
                <a:solidFill>
                  <a:schemeClr val="tx1"/>
                </a:solidFill>
                <a:effectLst/>
              </a:rPr>
              <a:t> </a:t>
            </a:r>
            <a:endParaRPr kumimoji="0" lang="en-US" altLang="en-US" sz="1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F9FE128-1695-4008-8ED0-215271D7D9CD}"/>
              </a:ext>
            </a:extLst>
          </p:cNvPr>
          <p:cNvSpPr/>
          <p:nvPr/>
        </p:nvSpPr>
        <p:spPr>
          <a:xfrm>
            <a:off x="533400" y="2971800"/>
            <a:ext cx="8077200" cy="1323439"/>
          </a:xfrm>
          <a:prstGeom prst="rect">
            <a:avLst/>
          </a:prstGeom>
        </p:spPr>
        <p:txBody>
          <a:bodyPr wrap="square">
            <a:spAutoFit/>
          </a:bodyPr>
          <a:lstStyle/>
          <a:p>
            <a:r>
              <a:rPr lang="en-US" sz="2000" u="sng" dirty="0">
                <a:latin typeface="Helvetica Neue"/>
              </a:rPr>
              <a:t>Single-line comments </a:t>
            </a:r>
            <a:r>
              <a:rPr lang="en-US" sz="2000" dirty="0">
                <a:latin typeface="Helvetica Neue"/>
              </a:rPr>
              <a:t>are created simply by beginning a line with the hash (#) character, and they are automatically terminated by the end of line.</a:t>
            </a:r>
          </a:p>
          <a:p>
            <a:r>
              <a:rPr lang="en-US" sz="2000" dirty="0">
                <a:latin typeface="Helvetica Neue"/>
              </a:rPr>
              <a:t>For example:</a:t>
            </a:r>
            <a:endParaRPr lang="en-US" sz="2000" b="0" i="0" dirty="0">
              <a:effectLst/>
              <a:latin typeface="Helvetica Neue"/>
            </a:endParaRPr>
          </a:p>
        </p:txBody>
      </p:sp>
      <p:sp>
        <p:nvSpPr>
          <p:cNvPr id="5" name="Rectangle 4">
            <a:extLst>
              <a:ext uri="{FF2B5EF4-FFF2-40B4-BE49-F238E27FC236}">
                <a16:creationId xmlns:a16="http://schemas.microsoft.com/office/drawing/2014/main" id="{AAE26BD7-EB92-4DEA-9330-B05551AB7012}"/>
              </a:ext>
            </a:extLst>
          </p:cNvPr>
          <p:cNvSpPr/>
          <p:nvPr/>
        </p:nvSpPr>
        <p:spPr>
          <a:xfrm>
            <a:off x="609600" y="4851737"/>
            <a:ext cx="8001000" cy="707886"/>
          </a:xfrm>
          <a:prstGeom prst="rect">
            <a:avLst/>
          </a:prstGeom>
        </p:spPr>
        <p:txBody>
          <a:bodyPr wrap="square">
            <a:spAutoFit/>
          </a:bodyPr>
          <a:lstStyle/>
          <a:p>
            <a:r>
              <a:rPr lang="en-US" sz="2000" dirty="0">
                <a:latin typeface="Helvetica Neue"/>
              </a:rPr>
              <a:t>Comments multiple lines – used to explain things in more detail – are created by adding a delimiter (""") on each end of the comment.</a:t>
            </a:r>
            <a:endParaRPr lang="en-US" sz="2000" dirty="0"/>
          </a:p>
        </p:txBody>
      </p:sp>
      <p:sp>
        <p:nvSpPr>
          <p:cNvPr id="6" name="Rectangle 2">
            <a:extLst>
              <a:ext uri="{FF2B5EF4-FFF2-40B4-BE49-F238E27FC236}">
                <a16:creationId xmlns:a16="http://schemas.microsoft.com/office/drawing/2014/main" id="{4FEE8B1D-BC9C-4BCD-B553-B913FBD6C2EF}"/>
              </a:ext>
            </a:extLst>
          </p:cNvPr>
          <p:cNvSpPr>
            <a:spLocks noChangeArrowheads="1"/>
          </p:cNvSpPr>
          <p:nvPr/>
        </p:nvSpPr>
        <p:spPr bwMode="auto">
          <a:xfrm>
            <a:off x="838200" y="5633732"/>
            <a:ext cx="7865455" cy="520627"/>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FFA0A0"/>
                </a:solidFill>
                <a:effectLst/>
                <a:latin typeface="Helvetica Neue"/>
              </a:rPr>
              <a:t>""" This would be a multiline comment</a:t>
            </a:r>
            <a:r>
              <a:rPr kumimoji="0" lang="en-US" altLang="en-US" sz="1400" b="0" i="0" u="none" strike="noStrike" cap="none" normalizeH="0" baseline="0" dirty="0">
                <a:ln>
                  <a:noFill/>
                </a:ln>
                <a:solidFill>
                  <a:srgbClr val="FFA0A0"/>
                </a:solidFill>
                <a:effectLst/>
                <a:latin typeface="Helvetica Neue"/>
              </a:rPr>
              <a:t> </a:t>
            </a:r>
            <a:r>
              <a:rPr kumimoji="0" lang="en-US" altLang="en-US" sz="1400" b="0" i="1" u="none" strike="noStrike" cap="none" normalizeH="0" baseline="0" dirty="0">
                <a:ln>
                  <a:noFill/>
                </a:ln>
                <a:solidFill>
                  <a:srgbClr val="FFA0A0"/>
                </a:solidFill>
                <a:effectLst/>
                <a:latin typeface="Helvetica Neue"/>
              </a:rPr>
              <a:t>in Python that spans several lines and</a:t>
            </a:r>
            <a:r>
              <a:rPr kumimoji="0" lang="en-US" altLang="en-US" sz="1400" b="0" i="0" u="none" strike="noStrike" cap="none" normalizeH="0" baseline="0" dirty="0">
                <a:ln>
                  <a:noFill/>
                </a:ln>
                <a:solidFill>
                  <a:srgbClr val="FFA0A0"/>
                </a:solidFill>
                <a:effectLst/>
                <a:latin typeface="Helvetica Neue"/>
              </a:rPr>
              <a:t> </a:t>
            </a:r>
            <a:r>
              <a:rPr kumimoji="0" lang="en-US" altLang="en-US" sz="1400" b="0" i="1" u="none" strike="noStrike" cap="none" normalizeH="0" baseline="0" dirty="0">
                <a:ln>
                  <a:noFill/>
                </a:ln>
                <a:solidFill>
                  <a:srgbClr val="FFA0A0"/>
                </a:solidFill>
                <a:effectLst/>
                <a:latin typeface="Helvetica Neue"/>
              </a:rPr>
              <a:t>describes your code, your day, or anything you want it to</a:t>
            </a:r>
            <a:r>
              <a:rPr kumimoji="0" lang="en-US" altLang="en-US" sz="1400" b="0" i="0" u="none" strike="noStrike" cap="none" normalizeH="0" baseline="0" dirty="0">
                <a:ln>
                  <a:noFill/>
                </a:ln>
                <a:solidFill>
                  <a:srgbClr val="FFA0A0"/>
                </a:solidFill>
                <a:effectLst/>
                <a:latin typeface="Helvetica Neue"/>
              </a:rPr>
              <a:t> </a:t>
            </a:r>
            <a:r>
              <a:rPr kumimoji="0" lang="en-US" altLang="en-US" sz="1400" b="0" i="1" u="none" strike="noStrike" cap="none" normalizeH="0" baseline="0" dirty="0">
                <a:ln>
                  <a:noFill/>
                </a:ln>
                <a:solidFill>
                  <a:srgbClr val="FFA0A0"/>
                </a:solidFill>
                <a:effectLst/>
                <a:latin typeface="Helvetica Neue"/>
              </a:rPr>
              <a:t>"""</a:t>
            </a:r>
            <a:r>
              <a:rPr kumimoji="0" lang="en-US" altLang="en-US" sz="1400" b="0" i="0" u="none" strike="noStrike" cap="none" normalizeH="0" baseline="0" dirty="0">
                <a:ln>
                  <a:noFill/>
                </a:ln>
                <a:solidFill>
                  <a:srgbClr val="FFFFFF"/>
                </a:solidFill>
                <a:effectLst/>
                <a:latin typeface="Helvetica Neue"/>
              </a:rPr>
              <a:t> </a:t>
            </a:r>
            <a:r>
              <a:rPr kumimoji="0" lang="en-US" altLang="en-US" sz="200" b="0" i="0" u="none" strike="noStrike" cap="none" normalizeH="0" baseline="0" dirty="0">
                <a:ln>
                  <a:noFill/>
                </a:ln>
                <a:solidFill>
                  <a:schemeClr val="tx1"/>
                </a:solidFill>
                <a:effectLst/>
              </a:rPr>
              <a:t> </a:t>
            </a:r>
            <a:endParaRPr kumimoji="0" lang="en-US" altLang="en-US" sz="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131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D32E-549F-4844-9904-83389DC804B8}"/>
              </a:ext>
            </a:extLst>
          </p:cNvPr>
          <p:cNvSpPr>
            <a:spLocks noGrp="1"/>
          </p:cNvSpPr>
          <p:nvPr>
            <p:ph type="title"/>
          </p:nvPr>
        </p:nvSpPr>
        <p:spPr>
          <a:xfrm>
            <a:off x="856060" y="618518"/>
            <a:ext cx="7429499" cy="829282"/>
          </a:xfrm>
        </p:spPr>
        <p:txBody>
          <a:bodyPr/>
          <a:lstStyle/>
          <a:p>
            <a:r>
              <a:rPr lang="en-US" b="1" dirty="0"/>
              <a:t>statements in python</a:t>
            </a:r>
          </a:p>
        </p:txBody>
      </p:sp>
      <p:sp>
        <p:nvSpPr>
          <p:cNvPr id="3" name="Rectangle 1">
            <a:extLst>
              <a:ext uri="{FF2B5EF4-FFF2-40B4-BE49-F238E27FC236}">
                <a16:creationId xmlns:a16="http://schemas.microsoft.com/office/drawing/2014/main" id="{2652A450-646E-4BAE-A388-0132E3194034}"/>
              </a:ext>
            </a:extLst>
          </p:cNvPr>
          <p:cNvSpPr>
            <a:spLocks noChangeArrowheads="1"/>
          </p:cNvSpPr>
          <p:nvPr/>
        </p:nvSpPr>
        <p:spPr bwMode="auto">
          <a:xfrm>
            <a:off x="265509" y="1466557"/>
            <a:ext cx="8610600" cy="11079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euclid_circular_a"/>
              </a:rPr>
              <a:t>Instructions that a Python interpreter can execute are called statements. For example, </a:t>
            </a:r>
            <a:r>
              <a:rPr kumimoji="0" lang="en-US" altLang="en-US" sz="1600" b="1" i="0" u="none" strike="noStrike" cap="none" normalizeH="0" baseline="0" dirty="0">
                <a:ln>
                  <a:noFill/>
                </a:ln>
                <a:solidFill>
                  <a:srgbClr val="002060"/>
                </a:solidFill>
                <a:effectLst/>
                <a:latin typeface="Droid Sans Mono"/>
              </a:rPr>
              <a:t>a = 1</a:t>
            </a:r>
            <a:r>
              <a:rPr kumimoji="0" lang="en-US" altLang="en-US" sz="2400" b="1" i="0" u="none" strike="noStrike" cap="none" normalizeH="0" baseline="0" dirty="0">
                <a:ln>
                  <a:noFill/>
                </a:ln>
                <a:solidFill>
                  <a:srgbClr val="002060"/>
                </a:solidFill>
                <a:effectLst/>
                <a:latin typeface="euclid_circular_a"/>
              </a:rPr>
              <a:t> is an assignment statement. </a:t>
            </a:r>
            <a:r>
              <a:rPr kumimoji="0" lang="en-US" altLang="en-US" sz="1600" b="1" i="0" u="none" strike="noStrike" cap="none" normalizeH="0" baseline="0" dirty="0">
                <a:ln>
                  <a:noFill/>
                </a:ln>
                <a:solidFill>
                  <a:srgbClr val="002060"/>
                </a:solidFill>
                <a:effectLst/>
                <a:latin typeface="Droid Sans Mono"/>
              </a:rPr>
              <a:t>if</a:t>
            </a:r>
            <a:r>
              <a:rPr kumimoji="0" lang="en-US" altLang="en-US" sz="2400" b="1" i="0" u="none" strike="noStrike" cap="none" normalizeH="0" baseline="0" dirty="0">
                <a:ln>
                  <a:noFill/>
                </a:ln>
                <a:solidFill>
                  <a:srgbClr val="002060"/>
                </a:solidFill>
                <a:effectLst/>
                <a:latin typeface="euclid_circular_a"/>
              </a:rPr>
              <a:t> statement, </a:t>
            </a:r>
            <a:r>
              <a:rPr kumimoji="0" lang="en-US" altLang="en-US" sz="1600" b="1" i="0" u="none" strike="noStrike" cap="none" normalizeH="0" baseline="0" dirty="0">
                <a:ln>
                  <a:noFill/>
                </a:ln>
                <a:solidFill>
                  <a:srgbClr val="002060"/>
                </a:solidFill>
                <a:effectLst/>
                <a:latin typeface="Droid Sans Mono"/>
              </a:rPr>
              <a:t>for</a:t>
            </a:r>
            <a:r>
              <a:rPr kumimoji="0" lang="en-US" altLang="en-US" sz="2400" b="1" i="0" u="none" strike="noStrike" cap="none" normalizeH="0" baseline="0" dirty="0">
                <a:ln>
                  <a:noFill/>
                </a:ln>
                <a:solidFill>
                  <a:srgbClr val="002060"/>
                </a:solidFill>
                <a:effectLst/>
                <a:latin typeface="euclid_circular_a"/>
              </a:rPr>
              <a:t> statement, </a:t>
            </a:r>
            <a:r>
              <a:rPr kumimoji="0" lang="en-US" altLang="en-US" sz="1600" b="1" i="0" u="none" strike="noStrike" cap="none" normalizeH="0" baseline="0" dirty="0">
                <a:ln>
                  <a:noFill/>
                </a:ln>
                <a:solidFill>
                  <a:srgbClr val="002060"/>
                </a:solidFill>
                <a:effectLst/>
                <a:latin typeface="Droid Sans Mono"/>
              </a:rPr>
              <a:t>while</a:t>
            </a:r>
            <a:r>
              <a:rPr kumimoji="0" lang="en-US" altLang="en-US" sz="2400" b="1" i="0" u="none" strike="noStrike" cap="none" normalizeH="0" baseline="0" dirty="0">
                <a:ln>
                  <a:noFill/>
                </a:ln>
                <a:solidFill>
                  <a:srgbClr val="002060"/>
                </a:solidFill>
                <a:effectLst/>
                <a:latin typeface="euclid_circular_a"/>
              </a:rPr>
              <a:t> statement, etc. </a:t>
            </a:r>
            <a:r>
              <a:rPr kumimoji="0" lang="en-US" altLang="en-US" sz="1200" b="1" i="0" u="none" strike="noStrike" cap="none" normalizeH="0" baseline="0" dirty="0">
                <a:ln>
                  <a:noFill/>
                </a:ln>
                <a:solidFill>
                  <a:srgbClr val="002060"/>
                </a:solidFill>
                <a:effectLst/>
              </a:rPr>
              <a:t> </a:t>
            </a:r>
            <a:endParaRPr kumimoji="0" lang="en-US" altLang="en-US" sz="3600" b="1" i="0" u="none" strike="noStrike" cap="none" normalizeH="0" baseline="0" dirty="0">
              <a:ln>
                <a:noFill/>
              </a:ln>
              <a:solidFill>
                <a:srgbClr val="002060"/>
              </a:solidFill>
              <a:effectLst/>
            </a:endParaRPr>
          </a:p>
        </p:txBody>
      </p:sp>
    </p:spTree>
    <p:extLst>
      <p:ext uri="{BB962C8B-B14F-4D97-AF65-F5344CB8AC3E}">
        <p14:creationId xmlns:p14="http://schemas.microsoft.com/office/powerpoint/2010/main" val="3917967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1D03A2-BCEC-4C03-BA3A-C643E09E5DE7}"/>
              </a:ext>
            </a:extLst>
          </p:cNvPr>
          <p:cNvSpPr/>
          <p:nvPr/>
        </p:nvSpPr>
        <p:spPr>
          <a:xfrm>
            <a:off x="419100" y="381000"/>
            <a:ext cx="8305800" cy="1477328"/>
          </a:xfrm>
          <a:prstGeom prst="rect">
            <a:avLst/>
          </a:prstGeom>
        </p:spPr>
        <p:txBody>
          <a:bodyPr wrap="square">
            <a:spAutoFit/>
          </a:bodyPr>
          <a:lstStyle/>
          <a:p>
            <a:r>
              <a:rPr lang="en-US" b="1" dirty="0">
                <a:latin typeface="Open Sans" panose="020B0606030504020204" pitchFamily="34" charset="0"/>
              </a:rPr>
              <a:t>Python Expressions:</a:t>
            </a:r>
          </a:p>
          <a:p>
            <a:r>
              <a:rPr lang="en-US" dirty="0">
                <a:solidFill>
                  <a:srgbClr val="252C33"/>
                </a:solidFill>
                <a:latin typeface="Open Sans" panose="020B0606030504020204" pitchFamily="34" charset="0"/>
              </a:rPr>
              <a:t>Expressions are representations of value. They are different from statement in the fact that statements do something while expressions are representation of value. For example any string is also an expressions since it represents the value of the string as well.</a:t>
            </a:r>
            <a:endParaRPr lang="en-US" b="0" i="0" dirty="0">
              <a:solidFill>
                <a:srgbClr val="252C33"/>
              </a:solidFill>
              <a:effectLst/>
              <a:latin typeface="Open Sans" panose="020B0606030504020204" pitchFamily="34" charset="0"/>
            </a:endParaRPr>
          </a:p>
        </p:txBody>
      </p:sp>
      <p:sp>
        <p:nvSpPr>
          <p:cNvPr id="4" name="Rectangle 1">
            <a:extLst>
              <a:ext uri="{FF2B5EF4-FFF2-40B4-BE49-F238E27FC236}">
                <a16:creationId xmlns:a16="http://schemas.microsoft.com/office/drawing/2014/main" id="{596C0540-00C2-4704-B3DB-EDDCB5093AA8}"/>
              </a:ext>
            </a:extLst>
          </p:cNvPr>
          <p:cNvSpPr>
            <a:spLocks noChangeArrowheads="1"/>
          </p:cNvSpPr>
          <p:nvPr/>
        </p:nvSpPr>
        <p:spPr bwMode="auto">
          <a:xfrm>
            <a:off x="419100" y="1981200"/>
            <a:ext cx="7162800" cy="118494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Arial Unicode MS" panose="020B0604020202020204" pitchFamily="34" charset="-128"/>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00"/>
                </a:solidFill>
                <a:effectLst/>
                <a:latin typeface="Arial Unicode MS" panose="020B0604020202020204" pitchFamily="34" charset="-128"/>
              </a:rPr>
              <a:t>[</a:t>
            </a:r>
            <a:r>
              <a:rPr kumimoji="0" lang="en-US" altLang="en-US" sz="1400" b="0" i="0" u="none" strike="noStrike" cap="none" normalizeH="0" baseline="0" dirty="0">
                <a:ln>
                  <a:noFill/>
                </a:ln>
                <a:solidFill>
                  <a:srgbClr val="252C33"/>
                </a:solidFill>
                <a:effectLst/>
                <a:latin typeface="Arial Unicode MS" panose="020B0604020202020204" pitchFamily="34" charset="-128"/>
              </a:rPr>
              <a:t>x </a:t>
            </a:r>
            <a:r>
              <a:rPr kumimoji="0" lang="en-US" altLang="en-US" sz="1400" b="0" i="0" u="none" strike="noStrike" cap="none" normalizeH="0" baseline="0" dirty="0">
                <a:ln>
                  <a:noFill/>
                </a:ln>
                <a:solidFill>
                  <a:srgbClr val="000088"/>
                </a:solidFill>
                <a:effectLst/>
                <a:latin typeface="Arial Unicode MS" panose="020B0604020202020204" pitchFamily="34" charset="-128"/>
              </a:rPr>
              <a:t>for</a:t>
            </a:r>
            <a:r>
              <a:rPr kumimoji="0" lang="en-US" altLang="en-US" sz="1400" b="0" i="0" u="none" strike="noStrike" cap="none" normalizeH="0" baseline="0" dirty="0">
                <a:ln>
                  <a:noFill/>
                </a:ln>
                <a:solidFill>
                  <a:srgbClr val="252C33"/>
                </a:solidFill>
                <a:effectLst/>
                <a:latin typeface="Arial Unicode MS" panose="020B0604020202020204" pitchFamily="34" charset="-128"/>
              </a:rPr>
              <a:t> x </a:t>
            </a:r>
            <a:r>
              <a:rPr kumimoji="0" lang="en-US" altLang="en-US" sz="1400" b="0" i="0" u="none" strike="noStrike" cap="none" normalizeH="0" baseline="0" dirty="0">
                <a:ln>
                  <a:noFill/>
                </a:ln>
                <a:solidFill>
                  <a:srgbClr val="000088"/>
                </a:solidFill>
                <a:effectLst/>
                <a:latin typeface="Arial Unicode MS" panose="020B0604020202020204" pitchFamily="34" charset="-128"/>
              </a:rPr>
              <a:t>in</a:t>
            </a:r>
            <a:r>
              <a:rPr kumimoji="0" lang="en-US" altLang="en-US" sz="1400" b="0" i="0" u="none" strike="noStrike" cap="none" normalizeH="0" baseline="0" dirty="0">
                <a:ln>
                  <a:noFill/>
                </a:ln>
                <a:solidFill>
                  <a:srgbClr val="252C33"/>
                </a:solidFill>
                <a:effectLst/>
                <a:latin typeface="Arial Unicode MS" panose="020B0604020202020204" pitchFamily="34" charset="-128"/>
              </a:rPr>
              <a:t> range</a:t>
            </a:r>
            <a:r>
              <a:rPr kumimoji="0" lang="en-US" altLang="en-US" sz="1400" b="0" i="0" u="none" strike="noStrike" cap="none" normalizeH="0" baseline="0" dirty="0">
                <a:ln>
                  <a:noFill/>
                </a:ln>
                <a:solidFill>
                  <a:srgbClr val="666600"/>
                </a:solidFill>
                <a:effectLst/>
                <a:latin typeface="Arial Unicode MS" panose="020B0604020202020204" pitchFamily="34" charset="-128"/>
              </a:rPr>
              <a:t>(</a:t>
            </a:r>
            <a:r>
              <a:rPr kumimoji="0" lang="en-US" altLang="en-US" sz="1400" b="0" i="0" u="none" strike="noStrike" cap="none" normalizeH="0" baseline="0" dirty="0">
                <a:ln>
                  <a:noFill/>
                </a:ln>
                <a:solidFill>
                  <a:srgbClr val="006666"/>
                </a:solidFill>
                <a:effectLst/>
                <a:latin typeface="Arial Unicode MS" panose="020B0604020202020204" pitchFamily="34" charset="-128"/>
              </a:rPr>
              <a:t>10</a:t>
            </a:r>
            <a:r>
              <a:rPr kumimoji="0" lang="en-US" altLang="en-US" sz="1400" b="0" i="0" u="none" strike="noStrike" cap="none" normalizeH="0" baseline="0" dirty="0">
                <a:ln>
                  <a:noFill/>
                </a:ln>
                <a:solidFill>
                  <a:srgbClr val="666600"/>
                </a:solidFill>
                <a:effectLst/>
                <a:latin typeface="Arial Unicode MS" panose="020B0604020202020204" pitchFamily="34" charset="-128"/>
              </a:rPr>
              <a:t>)]</a:t>
            </a:r>
            <a:r>
              <a:rPr kumimoji="0" lang="en-US" altLang="en-US"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63AEB93-D167-4DD9-83A6-B20DC342DCD6}"/>
              </a:ext>
            </a:extLst>
          </p:cNvPr>
          <p:cNvSpPr>
            <a:spLocks noChangeArrowheads="1"/>
          </p:cNvSpPr>
          <p:nvPr/>
        </p:nvSpPr>
        <p:spPr bwMode="auto">
          <a:xfrm>
            <a:off x="419100" y="2580704"/>
            <a:ext cx="3765774" cy="33855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52C33"/>
                </a:solidFill>
                <a:effectLst/>
                <a:latin typeface="Arial Unicode MS" panose="020B0604020202020204" pitchFamily="34" charset="-128"/>
              </a:rPr>
              <a:t>true_value</a:t>
            </a:r>
            <a:r>
              <a:rPr kumimoji="0" lang="en-US" altLang="en-US" sz="1600" b="0" i="0" u="none" strike="noStrike" cap="none" normalizeH="0" baseline="0" dirty="0">
                <a:ln>
                  <a:noFill/>
                </a:ln>
                <a:solidFill>
                  <a:srgbClr val="252C33"/>
                </a:solidFill>
                <a:effectLst/>
                <a:latin typeface="Arial Unicode MS" panose="020B0604020202020204" pitchFamily="34" charset="-128"/>
              </a:rPr>
              <a:t> </a:t>
            </a:r>
            <a:r>
              <a:rPr kumimoji="0" lang="en-US" altLang="en-US" sz="1600" b="0" i="0" u="none" strike="noStrike" cap="none" normalizeH="0" baseline="0" dirty="0">
                <a:ln>
                  <a:noFill/>
                </a:ln>
                <a:solidFill>
                  <a:srgbClr val="000088"/>
                </a:solidFill>
                <a:effectLst/>
                <a:latin typeface="Arial Unicode MS" panose="020B0604020202020204" pitchFamily="34" charset="-128"/>
              </a:rPr>
              <a:t>if</a:t>
            </a:r>
            <a:r>
              <a:rPr kumimoji="0" lang="en-US" altLang="en-US" sz="1600" b="0" i="0" u="none" strike="noStrike" cap="none" normalizeH="0" baseline="0" dirty="0">
                <a:ln>
                  <a:noFill/>
                </a:ln>
                <a:solidFill>
                  <a:srgbClr val="252C33"/>
                </a:solidFill>
                <a:effectLst/>
                <a:latin typeface="Arial Unicode MS" panose="020B0604020202020204" pitchFamily="34" charset="-128"/>
              </a:rPr>
              <a:t> </a:t>
            </a:r>
            <a:r>
              <a:rPr kumimoji="0" lang="en-US" altLang="en-US" sz="1600" b="0" i="0" u="none" strike="noStrike" cap="none" normalizeH="0" baseline="0" dirty="0">
                <a:ln>
                  <a:noFill/>
                </a:ln>
                <a:solidFill>
                  <a:srgbClr val="660066"/>
                </a:solidFill>
                <a:effectLst/>
                <a:latin typeface="Arial Unicode MS" panose="020B0604020202020204" pitchFamily="34" charset="-128"/>
              </a:rPr>
              <a:t>Condition</a:t>
            </a:r>
            <a:r>
              <a:rPr kumimoji="0" lang="en-US" altLang="en-US" sz="1600" b="0" i="0" u="none" strike="noStrike" cap="none" normalizeH="0" baseline="0" dirty="0">
                <a:ln>
                  <a:noFill/>
                </a:ln>
                <a:solidFill>
                  <a:srgbClr val="252C33"/>
                </a:solidFill>
                <a:effectLst/>
                <a:latin typeface="Arial Unicode MS" panose="020B0604020202020204" pitchFamily="34" charset="-128"/>
              </a:rPr>
              <a:t> </a:t>
            </a:r>
            <a:r>
              <a:rPr kumimoji="0" lang="en-US" altLang="en-US" sz="1600" b="0" i="0" u="none" strike="noStrike" cap="none" normalizeH="0" baseline="0" dirty="0">
                <a:ln>
                  <a:noFill/>
                </a:ln>
                <a:solidFill>
                  <a:srgbClr val="000088"/>
                </a:solidFill>
                <a:effectLst/>
                <a:latin typeface="Arial Unicode MS" panose="020B0604020202020204" pitchFamily="34" charset="-128"/>
              </a:rPr>
              <a:t>else</a:t>
            </a:r>
            <a:r>
              <a:rPr kumimoji="0" lang="en-US" altLang="en-US" sz="1600" b="0" i="0" u="none" strike="noStrike" cap="none" normalizeH="0" baseline="0" dirty="0">
                <a:ln>
                  <a:noFill/>
                </a:ln>
                <a:solidFill>
                  <a:srgbClr val="252C33"/>
                </a:solidFill>
                <a:effectLst/>
                <a:latin typeface="Arial Unicode MS" panose="020B0604020202020204" pitchFamily="34" charset="-128"/>
              </a:rPr>
              <a:t> </a:t>
            </a:r>
            <a:r>
              <a:rPr kumimoji="0" lang="en-US" altLang="en-US" sz="1600" b="0" i="0" u="none" strike="noStrike" cap="none" normalizeH="0" baseline="0" dirty="0" err="1">
                <a:ln>
                  <a:noFill/>
                </a:ln>
                <a:solidFill>
                  <a:srgbClr val="252C33"/>
                </a:solidFill>
                <a:effectLst/>
                <a:latin typeface="Arial Unicode MS" panose="020B0604020202020204" pitchFamily="34" charset="-128"/>
              </a:rPr>
              <a:t>false_value</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89E964F2-270B-41A5-AFB4-AA61B8A3EDDD}"/>
              </a:ext>
            </a:extLst>
          </p:cNvPr>
          <p:cNvSpPr/>
          <p:nvPr/>
        </p:nvSpPr>
        <p:spPr>
          <a:xfrm>
            <a:off x="1828800" y="4399508"/>
            <a:ext cx="8305800" cy="1200329"/>
          </a:xfrm>
          <a:prstGeom prst="rect">
            <a:avLst/>
          </a:prstGeom>
        </p:spPr>
        <p:txBody>
          <a:bodyPr wrap="square">
            <a:spAutoFit/>
          </a:bodyPr>
          <a:lstStyle/>
          <a:p>
            <a:r>
              <a:rPr lang="en-US" b="1" dirty="0">
                <a:latin typeface="Open Sans" panose="020B0606030504020204" pitchFamily="34" charset="0"/>
              </a:rPr>
              <a:t>Input / Output statement:</a:t>
            </a:r>
          </a:p>
          <a:p>
            <a:r>
              <a:rPr lang="en-US" b="1" dirty="0">
                <a:solidFill>
                  <a:srgbClr val="252C33"/>
                </a:solidFill>
                <a:latin typeface="Open Sans" panose="020B0606030504020204" pitchFamily="34" charset="0"/>
              </a:rPr>
              <a:t>A=input(‘Enter your name’)</a:t>
            </a:r>
          </a:p>
          <a:p>
            <a:endParaRPr lang="en-US" b="1" i="0" dirty="0">
              <a:solidFill>
                <a:srgbClr val="252C33"/>
              </a:solidFill>
              <a:effectLst/>
              <a:latin typeface="Open Sans" panose="020B0606030504020204" pitchFamily="34" charset="0"/>
            </a:endParaRPr>
          </a:p>
          <a:p>
            <a:r>
              <a:rPr lang="en-US" b="1" dirty="0">
                <a:solidFill>
                  <a:srgbClr val="252C33"/>
                </a:solidFill>
                <a:latin typeface="Open Sans" panose="020B0606030504020204" pitchFamily="34" charset="0"/>
              </a:rPr>
              <a:t>Print(a)</a:t>
            </a:r>
            <a:endParaRPr lang="en-US" b="1" i="0" dirty="0">
              <a:solidFill>
                <a:srgbClr val="252C33"/>
              </a:solidFill>
              <a:effectLst/>
              <a:latin typeface="Open Sans" panose="020B0606030504020204" pitchFamily="34" charset="0"/>
            </a:endParaRPr>
          </a:p>
        </p:txBody>
      </p:sp>
    </p:spTree>
    <p:extLst>
      <p:ext uri="{BB962C8B-B14F-4D97-AF65-F5344CB8AC3E}">
        <p14:creationId xmlns:p14="http://schemas.microsoft.com/office/powerpoint/2010/main" val="1258861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C07B67-54F6-4B52-86EF-F442F59F51F9}"/>
              </a:ext>
            </a:extLst>
          </p:cNvPr>
          <p:cNvSpPr>
            <a:spLocks noChangeArrowheads="1"/>
          </p:cNvSpPr>
          <p:nvPr/>
        </p:nvSpPr>
        <p:spPr bwMode="auto">
          <a:xfrm>
            <a:off x="457200" y="1049925"/>
            <a:ext cx="8382000" cy="1646605"/>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22222"/>
                </a:solidFill>
                <a:effectLst/>
                <a:latin typeface="source sans pro" panose="020B0503030403020204" pitchFamily="34" charset="0"/>
              </a:rPr>
              <a:t>Integers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source sans pro" panose="020B0503030403020204" pitchFamily="34" charset="0"/>
              </a:rPr>
              <a:t>In Python 3, there is effectively no limit to how long an integer value can be. Of course, it is constrained by the amount of memory your system has, as are all things, but beyond that an integer can be as long as you need it to be: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482A3"/>
                </a:solidFill>
                <a:effectLst/>
                <a:latin typeface="source sans pro" panose="020B0503030403020204" pitchFamily="34" charset="0"/>
              </a:rPr>
              <a:t>&gt;&gt;&gt;</a:t>
            </a:r>
            <a:r>
              <a:rPr kumimoji="0" lang="en-US" altLang="en-US" sz="1100" b="0" i="0" u="none" strike="noStrike" cap="none" normalizeH="0" baseline="0" dirty="0">
                <a:ln>
                  <a:noFill/>
                </a:ln>
                <a:solidFill>
                  <a:srgbClr val="8F5902"/>
                </a:solidFill>
                <a:effectLst/>
                <a:latin typeface="SFMono-Regular"/>
              </a:rPr>
              <a:t>&gt;&gt;&gt; </a:t>
            </a:r>
            <a:endParaRPr kumimoji="0" lang="en-US" altLang="en-US" sz="1600" b="0" i="0" u="none" strike="noStrike" cap="none" normalizeH="0" baseline="0" dirty="0">
              <a:ln>
                <a:noFill/>
              </a:ln>
              <a:solidFill>
                <a:srgbClr val="204A8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0000CF"/>
                </a:solidFill>
                <a:effectLst/>
                <a:latin typeface="SFMono-Regular"/>
              </a:rPr>
              <a:t>123123123123123123123123123123123123123123123123</a:t>
            </a:r>
            <a:r>
              <a:rPr kumimoji="0" lang="en-US" altLang="en-US" sz="1100" b="0" i="0" u="none" strike="noStrike" cap="none" normalizeH="0" baseline="0" dirty="0">
                <a:ln>
                  <a:noFill/>
                </a:ln>
                <a:solidFill>
                  <a:srgbClr val="212529"/>
                </a:solidFill>
                <a:effectLst/>
                <a:latin typeface="SFMono-Regular"/>
              </a:rPr>
              <a:t> </a:t>
            </a:r>
            <a:r>
              <a:rPr kumimoji="0" lang="en-US" altLang="en-US" sz="2400" b="0" i="0" u="none" strike="noStrike" cap="none" normalizeH="0" baseline="0" dirty="0">
                <a:ln>
                  <a:noFill/>
                </a:ln>
                <a:solidFill>
                  <a:srgbClr val="CE5C00"/>
                </a:solidFill>
                <a:effectLst/>
                <a:latin typeface="Arial" panose="020B0604020202020204" pitchFamily="34" charset="0"/>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0000CF"/>
                </a:solidFill>
                <a:effectLst/>
                <a:latin typeface="SFMono-Regular"/>
              </a:rPr>
              <a:t>1</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6C757D"/>
                </a:solidFill>
                <a:effectLst/>
                <a:latin typeface="SFMono-Regular"/>
              </a:rPr>
              <a:t>123123123123123123123123123123123123123123123124</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34F4BEBD-5F23-4E5E-A168-DDFE6A3BEFDA}"/>
              </a:ext>
            </a:extLst>
          </p:cNvPr>
          <p:cNvSpPr>
            <a:spLocks noGrp="1"/>
          </p:cNvSpPr>
          <p:nvPr>
            <p:ph type="title"/>
          </p:nvPr>
        </p:nvSpPr>
        <p:spPr>
          <a:xfrm>
            <a:off x="857250" y="0"/>
            <a:ext cx="7429499" cy="1478570"/>
          </a:xfrm>
        </p:spPr>
        <p:txBody>
          <a:bodyPr>
            <a:normAutofit/>
          </a:bodyPr>
          <a:lstStyle/>
          <a:p>
            <a:r>
              <a:rPr lang="en-US" sz="4400" b="1" dirty="0"/>
              <a:t>Python data types</a:t>
            </a:r>
          </a:p>
        </p:txBody>
      </p:sp>
      <p:sp>
        <p:nvSpPr>
          <p:cNvPr id="4" name="Rectangle 2">
            <a:extLst>
              <a:ext uri="{FF2B5EF4-FFF2-40B4-BE49-F238E27FC236}">
                <a16:creationId xmlns:a16="http://schemas.microsoft.com/office/drawing/2014/main" id="{0C38A745-6539-4768-BB40-02D2973FB4DF}"/>
              </a:ext>
            </a:extLst>
          </p:cNvPr>
          <p:cNvSpPr>
            <a:spLocks noChangeArrowheads="1"/>
          </p:cNvSpPr>
          <p:nvPr/>
        </p:nvSpPr>
        <p:spPr bwMode="auto">
          <a:xfrm>
            <a:off x="457200" y="3077043"/>
            <a:ext cx="8382000" cy="1338828"/>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22222"/>
                </a:solidFill>
                <a:effectLst/>
                <a:latin typeface="source sans pro" panose="020B0503030403020204" pitchFamily="34" charset="0"/>
              </a:rPr>
              <a:t>Floating-Point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source sans pro" panose="020B0503030403020204" pitchFamily="34" charset="0"/>
              </a:rPr>
              <a:t>The </a:t>
            </a:r>
            <a:r>
              <a:rPr kumimoji="0" lang="en-US" altLang="en-US" sz="1200" b="0" i="0" u="none" strike="noStrike" cap="none" normalizeH="0" baseline="0" dirty="0">
                <a:ln>
                  <a:noFill/>
                </a:ln>
                <a:solidFill>
                  <a:srgbClr val="222222"/>
                </a:solidFill>
                <a:effectLst/>
                <a:latin typeface="SFMono-Regular"/>
              </a:rPr>
              <a:t>float</a:t>
            </a:r>
            <a:r>
              <a:rPr kumimoji="0" lang="en-US" altLang="en-US" b="0" i="0" u="none" strike="noStrike" cap="none" normalizeH="0" baseline="0" dirty="0">
                <a:ln>
                  <a:noFill/>
                </a:ln>
                <a:solidFill>
                  <a:srgbClr val="222222"/>
                </a:solidFill>
                <a:effectLst/>
                <a:latin typeface="source sans pro" panose="020B0503030403020204" pitchFamily="34" charset="0"/>
              </a:rPr>
              <a:t> type in Python designates a floating-point number. </a:t>
            </a:r>
            <a:r>
              <a:rPr kumimoji="0" lang="en-US" altLang="en-US" sz="1200" b="0" i="0" u="none" strike="noStrike" cap="none" normalizeH="0" baseline="0" dirty="0">
                <a:ln>
                  <a:noFill/>
                </a:ln>
                <a:solidFill>
                  <a:srgbClr val="222222"/>
                </a:solidFill>
                <a:effectLst/>
                <a:latin typeface="SFMono-Regular"/>
              </a:rPr>
              <a:t>float</a:t>
            </a:r>
            <a:r>
              <a:rPr kumimoji="0" lang="en-US" altLang="en-US" b="0" i="0" u="none" strike="noStrike" cap="none" normalizeH="0" baseline="0" dirty="0">
                <a:ln>
                  <a:noFill/>
                </a:ln>
                <a:solidFill>
                  <a:srgbClr val="222222"/>
                </a:solidFill>
                <a:effectLst/>
                <a:latin typeface="source sans pro" panose="020B0503030403020204" pitchFamily="34" charset="0"/>
              </a:rPr>
              <a:t> values are specified with a decimal point.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482A3"/>
                </a:solidFill>
                <a:effectLst/>
                <a:latin typeface="source sans pro" panose="020B0503030403020204" pitchFamily="34" charset="0"/>
              </a:rPr>
              <a:t>&gt;&gt;&gt;</a:t>
            </a:r>
            <a:r>
              <a:rPr kumimoji="0" lang="en-US" altLang="en-US" sz="1200" b="0" i="0" u="none" strike="noStrike" cap="none" normalizeH="0" baseline="0" dirty="0">
                <a:ln>
                  <a:noFill/>
                </a:ln>
                <a:solidFill>
                  <a:srgbClr val="8F5902"/>
                </a:solidFill>
                <a:effectLst/>
                <a:latin typeface="SFMono-Regular"/>
              </a:rPr>
              <a:t>&gt;&gt;&gt; </a:t>
            </a:r>
            <a:r>
              <a:rPr kumimoji="0" lang="en-US" altLang="en-US" sz="1200" b="0" i="0" u="none" strike="noStrike" cap="none" normalizeH="0" baseline="0" dirty="0">
                <a:ln>
                  <a:noFill/>
                </a:ln>
                <a:solidFill>
                  <a:srgbClr val="0000CF"/>
                </a:solidFill>
                <a:effectLst/>
                <a:latin typeface="SFMono-Regular"/>
              </a:rPr>
              <a:t>4.2</a:t>
            </a:r>
            <a:r>
              <a:rPr kumimoji="0" lang="en-US" altLang="en-US" sz="1200" b="0" i="0" u="none" strike="noStrike" cap="none" normalizeH="0" baseline="0" dirty="0">
                <a:ln>
                  <a:noFill/>
                </a:ln>
                <a:solidFill>
                  <a:srgbClr val="212529"/>
                </a:solidFill>
                <a:effectLst/>
                <a:latin typeface="SFMono-Regular"/>
              </a:rPr>
              <a:t> </a:t>
            </a:r>
            <a:r>
              <a:rPr kumimoji="0" lang="en-US" altLang="en-US" sz="1200" b="0" i="0" u="none" strike="noStrike" cap="none" normalizeH="0" baseline="0" dirty="0">
                <a:ln>
                  <a:noFill/>
                </a:ln>
                <a:solidFill>
                  <a:srgbClr val="6C757D"/>
                </a:solidFill>
                <a:effectLst/>
                <a:latin typeface="SFMono-Regular"/>
              </a:rPr>
              <a:t>4.2</a:t>
            </a:r>
            <a:r>
              <a:rPr kumimoji="0" lang="en-US" altLang="en-US" sz="1200" b="0" i="0" u="none" strike="noStrike" cap="none" normalizeH="0" baseline="0" dirty="0">
                <a:ln>
                  <a:noFill/>
                </a:ln>
                <a:solidFill>
                  <a:srgbClr val="212529"/>
                </a:solidFill>
                <a:effectLst/>
                <a:latin typeface="SFMono-Regular"/>
              </a:rPr>
              <a:t> </a:t>
            </a:r>
            <a:r>
              <a:rPr kumimoji="0" lang="en-US" altLang="en-US" sz="1200" b="0" i="0" u="none" strike="noStrike" cap="none" normalizeH="0" baseline="0" dirty="0">
                <a:ln>
                  <a:noFill/>
                </a:ln>
                <a:solidFill>
                  <a:srgbClr val="8F5902"/>
                </a:solidFill>
                <a:effectLst/>
                <a:latin typeface="SFMono-Regular"/>
              </a:rPr>
              <a:t>&gt;&gt;&gt; </a:t>
            </a:r>
            <a:endParaRPr kumimoji="0" lang="en-US" altLang="en-US" b="0" i="0" u="none" strike="noStrike" cap="none" normalizeH="0" baseline="0" dirty="0">
              <a:ln>
                <a:noFill/>
              </a:ln>
              <a:solidFill>
                <a:srgbClr val="204A8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FMono-Regular"/>
              </a:rPr>
              <a:t>(</a:t>
            </a:r>
            <a:r>
              <a:rPr kumimoji="0" lang="en-US" altLang="en-US" sz="1200" b="0" i="0" u="none" strike="noStrike" cap="none" normalizeH="0" baseline="0" dirty="0">
                <a:ln>
                  <a:noFill/>
                </a:ln>
                <a:solidFill>
                  <a:srgbClr val="0000CF"/>
                </a:solidFill>
                <a:effectLst/>
                <a:latin typeface="SFMono-Regular"/>
              </a:rPr>
              <a:t>4.2</a:t>
            </a:r>
            <a:r>
              <a:rPr kumimoji="0" lang="en-US" altLang="en-US" sz="1200" b="0" i="0" u="none" strike="noStrike" cap="none" normalizeH="0" baseline="0" dirty="0">
                <a:ln>
                  <a:noFill/>
                </a:ln>
                <a:solidFill>
                  <a:srgbClr val="000000"/>
                </a:solidFill>
                <a:effectLst/>
                <a:latin typeface="SFMono-Regular"/>
              </a:rPr>
              <a:t>)</a:t>
            </a:r>
            <a:r>
              <a:rPr kumimoji="0" lang="en-US" altLang="en-US" sz="1200" b="0" i="0" u="none" strike="noStrike" cap="none" normalizeH="0" baseline="0" dirty="0">
                <a:ln>
                  <a:noFill/>
                </a:ln>
                <a:solidFill>
                  <a:srgbClr val="212529"/>
                </a:solidFill>
                <a:effectLst/>
                <a:latin typeface="SFMono-Regular"/>
              </a:rPr>
              <a:t> </a:t>
            </a:r>
            <a:r>
              <a:rPr kumimoji="0" lang="en-US" altLang="en-US" sz="1200" b="0" i="0" u="none" strike="noStrike" cap="none" normalizeH="0" baseline="0" dirty="0">
                <a:ln>
                  <a:noFill/>
                </a:ln>
                <a:solidFill>
                  <a:srgbClr val="6C757D"/>
                </a:solidFill>
                <a:effectLst/>
                <a:latin typeface="SFMono-Regular"/>
              </a:rPr>
              <a:t>&lt;class 'float'&gt;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53250474-C1DF-47FD-8E12-EA10DAD47D8B}"/>
              </a:ext>
            </a:extLst>
          </p:cNvPr>
          <p:cNvSpPr>
            <a:spLocks noChangeArrowheads="1"/>
          </p:cNvSpPr>
          <p:nvPr/>
        </p:nvSpPr>
        <p:spPr bwMode="auto">
          <a:xfrm>
            <a:off x="436097" y="4738231"/>
            <a:ext cx="8382001" cy="1600438"/>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22222"/>
                </a:solidFill>
                <a:effectLst/>
                <a:latin typeface="source sans pro" panose="020B0503030403020204" pitchFamily="34" charset="0"/>
              </a:rPr>
              <a:t>Strings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source sans pro" panose="020B0503030403020204" pitchFamily="34" charset="0"/>
              </a:rPr>
              <a:t>Strings are sequences of character data. The string type in Python is called </a:t>
            </a:r>
            <a:r>
              <a:rPr kumimoji="0" lang="en-US" altLang="en-US" sz="1100" b="0" i="0" u="none" strike="noStrike" cap="none" normalizeH="0" baseline="0" dirty="0">
                <a:ln>
                  <a:noFill/>
                </a:ln>
                <a:solidFill>
                  <a:srgbClr val="222222"/>
                </a:solidFill>
                <a:effectLst/>
                <a:latin typeface="SFMono-Regular"/>
              </a:rPr>
              <a:t>str</a:t>
            </a:r>
            <a:r>
              <a:rPr kumimoji="0" lang="en-US" altLang="en-US" sz="1600" b="0" i="0" u="none" strike="noStrike" cap="none" normalizeH="0" baseline="0" dirty="0">
                <a:ln>
                  <a:noFill/>
                </a:ln>
                <a:solidFill>
                  <a:srgbClr val="222222"/>
                </a:solidFill>
                <a:effectLst/>
                <a:latin typeface="source sans pro" panose="020B0503030403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source sans pro" panose="020B0503030403020204" pitchFamily="34" charset="0"/>
              </a:rPr>
              <a:t>String literals may be delimited using either single or double quotes. All the characters between the opening delimiter and matching closing delimiter are part of the string:</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482A3"/>
                </a:solidFill>
                <a:effectLst/>
                <a:latin typeface="source sans pro" panose="020B0503030403020204" pitchFamily="34" charset="0"/>
              </a:rPr>
              <a:t>&gt;&gt;&gt;</a:t>
            </a:r>
            <a:r>
              <a:rPr kumimoji="0" lang="en-US" altLang="en-US" sz="1100" b="0" i="0" u="none" strike="noStrike" cap="none" normalizeH="0" baseline="0" dirty="0">
                <a:ln>
                  <a:noFill/>
                </a:ln>
                <a:solidFill>
                  <a:srgbClr val="8F5902"/>
                </a:solidFill>
                <a:effectLst/>
                <a:latin typeface="SFMono-Regular"/>
              </a:rPr>
              <a:t>&gt;&gt;&gt; </a:t>
            </a:r>
            <a:endParaRPr kumimoji="0" lang="en-US" altLang="en-US" sz="1600" b="0" i="0" u="none" strike="noStrike" cap="none" normalizeH="0" baseline="0" dirty="0">
              <a:ln>
                <a:noFill/>
              </a:ln>
              <a:solidFill>
                <a:srgbClr val="204A8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4E9A06"/>
                </a:solidFill>
                <a:effectLst/>
                <a:latin typeface="SFMono-Regular"/>
              </a:rPr>
              <a:t>"I am a string."</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6C757D"/>
                </a:solidFill>
                <a:effectLst/>
                <a:latin typeface="SFMono-Regular"/>
              </a:rPr>
              <a:t>I am a string.</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8F5902"/>
                </a:solidFill>
                <a:effectLst/>
                <a:latin typeface="SFMono-Regular"/>
              </a:rPr>
              <a:t>&gt;&gt;&gt; </a:t>
            </a:r>
            <a:endParaRPr kumimoji="0" lang="en-US" altLang="en-US" sz="1600" b="0" i="0" u="none" strike="noStrike" cap="none" normalizeH="0" baseline="0" dirty="0">
              <a:ln>
                <a:noFill/>
              </a:ln>
              <a:solidFill>
                <a:srgbClr val="204A8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4E9A06"/>
                </a:solidFill>
                <a:effectLst/>
                <a:latin typeface="SFMono-Regular"/>
              </a:rPr>
              <a:t>"I am a string."</a:t>
            </a:r>
            <a:r>
              <a:rPr kumimoji="0" lang="en-US" altLang="en-US" sz="1100" b="0" i="0" u="none" strike="noStrike" cap="none" normalizeH="0" baseline="0" dirty="0">
                <a:ln>
                  <a:noFill/>
                </a:ln>
                <a:solidFill>
                  <a:srgbClr val="000000"/>
                </a:solidFill>
                <a:effectLst/>
                <a:latin typeface="SFMono-Regular"/>
              </a:rPr>
              <a:t>)</a:t>
            </a:r>
            <a:r>
              <a:rPr kumimoji="0" lang="en-US" altLang="en-US" sz="11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rgbClr val="6C757D"/>
                </a:solidFill>
                <a:effectLst/>
                <a:latin typeface="SFMono-Regular"/>
              </a:rPr>
              <a:t>&lt;class 'str'&gt;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9167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4B2D-1FCF-49AB-874A-3D759B3E874C}"/>
              </a:ext>
            </a:extLst>
          </p:cNvPr>
          <p:cNvSpPr>
            <a:spLocks noGrp="1"/>
          </p:cNvSpPr>
          <p:nvPr>
            <p:ph type="title"/>
          </p:nvPr>
        </p:nvSpPr>
        <p:spPr/>
        <p:txBody>
          <a:bodyPr>
            <a:normAutofit fontScale="90000"/>
          </a:bodyPr>
          <a:lstStyle/>
          <a:p>
            <a:r>
              <a:rPr lang="en-US" b="1" dirty="0"/>
              <a:t>Mutable and immutable data type</a:t>
            </a:r>
            <a:br>
              <a:rPr lang="en-US" b="1" dirty="0"/>
            </a:br>
            <a:endParaRPr lang="en-US" b="1" dirty="0"/>
          </a:p>
        </p:txBody>
      </p:sp>
      <p:sp>
        <p:nvSpPr>
          <p:cNvPr id="3" name="Rectangle 2">
            <a:extLst>
              <a:ext uri="{FF2B5EF4-FFF2-40B4-BE49-F238E27FC236}">
                <a16:creationId xmlns:a16="http://schemas.microsoft.com/office/drawing/2014/main" id="{24A55DBC-7427-4022-88A3-3A4EC729B7C2}"/>
              </a:ext>
            </a:extLst>
          </p:cNvPr>
          <p:cNvSpPr/>
          <p:nvPr/>
        </p:nvSpPr>
        <p:spPr>
          <a:xfrm>
            <a:off x="152400" y="2413338"/>
            <a:ext cx="8839200" cy="1938992"/>
          </a:xfrm>
          <a:prstGeom prst="rect">
            <a:avLst/>
          </a:prstGeom>
        </p:spPr>
        <p:txBody>
          <a:bodyPr wrap="square">
            <a:spAutoFit/>
          </a:bodyPr>
          <a:lstStyle/>
          <a:p>
            <a:pPr algn="just"/>
            <a:r>
              <a:rPr lang="en-US" sz="2400" b="1" dirty="0">
                <a:solidFill>
                  <a:srgbClr val="222222"/>
                </a:solidFill>
                <a:latin typeface="arial" panose="020B0604020202020204" pitchFamily="34" charset="0"/>
              </a:rPr>
              <a:t>Simple put, a mutable object can be changed after it is created, and an immutable object can't. Objects of built-in types like (int, float, bool, str, tuple, </a:t>
            </a:r>
            <a:r>
              <a:rPr lang="en-US" sz="2400" b="1" dirty="0" err="1">
                <a:solidFill>
                  <a:srgbClr val="222222"/>
                </a:solidFill>
                <a:latin typeface="arial" panose="020B0604020202020204" pitchFamily="34" charset="0"/>
              </a:rPr>
              <a:t>unicode</a:t>
            </a:r>
            <a:r>
              <a:rPr lang="en-US" sz="2400" b="1" dirty="0">
                <a:solidFill>
                  <a:srgbClr val="222222"/>
                </a:solidFill>
                <a:latin typeface="arial" panose="020B0604020202020204" pitchFamily="34" charset="0"/>
              </a:rPr>
              <a:t>) are immutable. Objects of built-in types like (list, set, </a:t>
            </a:r>
            <a:r>
              <a:rPr lang="en-US" sz="2400" b="1" dirty="0" err="1">
                <a:solidFill>
                  <a:srgbClr val="222222"/>
                </a:solidFill>
                <a:latin typeface="arial" panose="020B0604020202020204" pitchFamily="34" charset="0"/>
              </a:rPr>
              <a:t>dict</a:t>
            </a:r>
            <a:r>
              <a:rPr lang="en-US" sz="2400" b="1" dirty="0">
                <a:solidFill>
                  <a:srgbClr val="222222"/>
                </a:solidFill>
                <a:latin typeface="arial" panose="020B0604020202020204" pitchFamily="34" charset="0"/>
              </a:rPr>
              <a:t>) are mutable. Custom classes are generally mutable.</a:t>
            </a:r>
            <a:endParaRPr lang="en-US" sz="2400" b="1" dirty="0"/>
          </a:p>
        </p:txBody>
      </p:sp>
    </p:spTree>
    <p:extLst>
      <p:ext uri="{BB962C8B-B14F-4D97-AF65-F5344CB8AC3E}">
        <p14:creationId xmlns:p14="http://schemas.microsoft.com/office/powerpoint/2010/main" val="1315316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6FC5E2-6405-4AD9-8EB2-FEDC4925A385}"/>
              </a:ext>
            </a:extLst>
          </p:cNvPr>
          <p:cNvSpPr/>
          <p:nvPr/>
        </p:nvSpPr>
        <p:spPr>
          <a:xfrm>
            <a:off x="1066800" y="76200"/>
            <a:ext cx="8915400" cy="677108"/>
          </a:xfrm>
          <a:prstGeom prst="rect">
            <a:avLst/>
          </a:prstGeom>
        </p:spPr>
        <p:txBody>
          <a:bodyPr wrap="square">
            <a:spAutoFit/>
          </a:bodyPr>
          <a:lstStyle/>
          <a:p>
            <a:r>
              <a:rPr lang="en-US" sz="2000" b="1" dirty="0">
                <a:latin typeface="Arial" panose="020B0604020202020204" pitchFamily="34" charset="0"/>
              </a:rPr>
              <a:t>Python Operators Precedence</a:t>
            </a:r>
          </a:p>
          <a:p>
            <a:pPr algn="just"/>
            <a:r>
              <a:rPr lang="en-US" dirty="0">
                <a:latin typeface="Arial" panose="020B0604020202020204" pitchFamily="34" charset="0"/>
              </a:rPr>
              <a:t>The following table lists all operators from highest precedence to lowest.</a:t>
            </a:r>
            <a:endParaRPr lang="en-US" b="0" i="0" dirty="0">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EBB47CBE-B584-4882-B03C-C7413542C6BD}"/>
              </a:ext>
            </a:extLst>
          </p:cNvPr>
          <p:cNvGraphicFramePr>
            <a:graphicFrameLocks noGrp="1"/>
          </p:cNvGraphicFramePr>
          <p:nvPr/>
        </p:nvGraphicFramePr>
        <p:xfrm>
          <a:off x="990600" y="990600"/>
          <a:ext cx="7162802" cy="5630284"/>
        </p:xfrm>
        <a:graphic>
          <a:graphicData uri="http://schemas.openxmlformats.org/drawingml/2006/table">
            <a:tbl>
              <a:tblPr/>
              <a:tblGrid>
                <a:gridCol w="914400">
                  <a:extLst>
                    <a:ext uri="{9D8B030D-6E8A-4147-A177-3AD203B41FA5}">
                      <a16:colId xmlns:a16="http://schemas.microsoft.com/office/drawing/2014/main" val="3843729135"/>
                    </a:ext>
                  </a:extLst>
                </a:gridCol>
                <a:gridCol w="6248402">
                  <a:extLst>
                    <a:ext uri="{9D8B030D-6E8A-4147-A177-3AD203B41FA5}">
                      <a16:colId xmlns:a16="http://schemas.microsoft.com/office/drawing/2014/main" val="1919832449"/>
                    </a:ext>
                  </a:extLst>
                </a:gridCol>
              </a:tblGrid>
              <a:tr h="0">
                <a:tc>
                  <a:txBody>
                    <a:bodyPr/>
                    <a:lstStyle/>
                    <a:p>
                      <a:pPr algn="ctr" fontAlgn="t"/>
                      <a:r>
                        <a:rPr lang="en-US" sz="1200">
                          <a:solidFill>
                            <a:schemeClr val="tx1"/>
                          </a:solidFill>
                          <a:effectLst/>
                        </a:rPr>
                        <a:t>Sr.No.</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solidFill>
                            <a:schemeClr val="tx1"/>
                          </a:solidFill>
                          <a:effectLst/>
                        </a:rPr>
                        <a:t>Operator &amp; Description</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574133447"/>
                  </a:ext>
                </a:extLst>
              </a:tr>
              <a:tr h="147829">
                <a:tc>
                  <a:txBody>
                    <a:bodyPr/>
                    <a:lstStyle/>
                    <a:p>
                      <a:pPr fontAlgn="t"/>
                      <a:r>
                        <a:rPr lang="en-US" sz="1200">
                          <a:solidFill>
                            <a:schemeClr val="tx1"/>
                          </a:solidFill>
                          <a:effectLst/>
                        </a:rPr>
                        <a:t>1</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chemeClr val="tx1"/>
                          </a:solidFill>
                          <a:effectLst/>
                        </a:rPr>
                        <a:t>**</a:t>
                      </a:r>
                      <a:endParaRPr lang="en-US" sz="1200">
                        <a:solidFill>
                          <a:schemeClr val="tx1"/>
                        </a:solidFill>
                        <a:effectLst/>
                      </a:endParaRPr>
                    </a:p>
                    <a:p>
                      <a:pPr algn="just" fontAlgn="t"/>
                      <a:r>
                        <a:rPr lang="en-US" sz="1200">
                          <a:solidFill>
                            <a:schemeClr val="tx1"/>
                          </a:solidFill>
                          <a:effectLst/>
                        </a:rPr>
                        <a:t>Exponentiation (raise to the power)</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19381612"/>
                  </a:ext>
                </a:extLst>
              </a:tr>
              <a:tr h="189406">
                <a:tc>
                  <a:txBody>
                    <a:bodyPr/>
                    <a:lstStyle/>
                    <a:p>
                      <a:pPr fontAlgn="t"/>
                      <a:r>
                        <a:rPr lang="en-US" sz="1200">
                          <a:solidFill>
                            <a:schemeClr val="tx1"/>
                          </a:solidFill>
                          <a:effectLst/>
                        </a:rPr>
                        <a:t>2</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chemeClr val="tx1"/>
                          </a:solidFill>
                          <a:effectLst/>
                        </a:rPr>
                        <a:t>~ + -</a:t>
                      </a:r>
                      <a:endParaRPr lang="en-US" sz="1200">
                        <a:solidFill>
                          <a:schemeClr val="tx1"/>
                        </a:solidFill>
                        <a:effectLst/>
                      </a:endParaRPr>
                    </a:p>
                    <a:p>
                      <a:pPr algn="just" fontAlgn="t"/>
                      <a:r>
                        <a:rPr lang="en-US" sz="1200">
                          <a:solidFill>
                            <a:schemeClr val="tx1"/>
                          </a:solidFill>
                          <a:effectLst/>
                        </a:rPr>
                        <a:t>Complement, unary plus and minus (method names for the last two are +@ and -@)</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65410428"/>
                  </a:ext>
                </a:extLst>
              </a:tr>
              <a:tr h="147829">
                <a:tc>
                  <a:txBody>
                    <a:bodyPr/>
                    <a:lstStyle/>
                    <a:p>
                      <a:pPr fontAlgn="t"/>
                      <a:r>
                        <a:rPr lang="en-US" sz="1200" dirty="0">
                          <a:solidFill>
                            <a:schemeClr val="tx1"/>
                          </a:solidFill>
                          <a:effectLst/>
                        </a:rPr>
                        <a:t>3</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chemeClr val="tx1"/>
                          </a:solidFill>
                          <a:effectLst/>
                        </a:rPr>
                        <a:t>* / % //</a:t>
                      </a:r>
                      <a:endParaRPr lang="en-US" sz="1200">
                        <a:solidFill>
                          <a:schemeClr val="tx1"/>
                        </a:solidFill>
                        <a:effectLst/>
                      </a:endParaRPr>
                    </a:p>
                    <a:p>
                      <a:pPr algn="just" fontAlgn="t"/>
                      <a:r>
                        <a:rPr lang="en-US" sz="1200">
                          <a:solidFill>
                            <a:schemeClr val="tx1"/>
                          </a:solidFill>
                          <a:effectLst/>
                        </a:rPr>
                        <a:t>Multiply, divide, modulo and floor division</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60630289"/>
                  </a:ext>
                </a:extLst>
              </a:tr>
              <a:tr h="108496">
                <a:tc>
                  <a:txBody>
                    <a:bodyPr/>
                    <a:lstStyle/>
                    <a:p>
                      <a:pPr fontAlgn="t"/>
                      <a:r>
                        <a:rPr lang="en-US" sz="1200">
                          <a:solidFill>
                            <a:schemeClr val="tx1"/>
                          </a:solidFill>
                          <a:effectLst/>
                        </a:rPr>
                        <a:t>4</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chemeClr val="tx1"/>
                          </a:solidFill>
                          <a:effectLst/>
                        </a:rPr>
                        <a:t>+ -</a:t>
                      </a:r>
                      <a:endParaRPr lang="en-US" sz="1200" dirty="0">
                        <a:solidFill>
                          <a:schemeClr val="tx1"/>
                        </a:solidFill>
                        <a:effectLst/>
                      </a:endParaRPr>
                    </a:p>
                    <a:p>
                      <a:pPr algn="just" fontAlgn="t"/>
                      <a:r>
                        <a:rPr lang="en-US" sz="1200" dirty="0">
                          <a:solidFill>
                            <a:schemeClr val="tx1"/>
                          </a:solidFill>
                          <a:effectLst/>
                        </a:rPr>
                        <a:t>Addition and subtraction</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76701618"/>
                  </a:ext>
                </a:extLst>
              </a:tr>
              <a:tr h="108496">
                <a:tc>
                  <a:txBody>
                    <a:bodyPr/>
                    <a:lstStyle/>
                    <a:p>
                      <a:pPr fontAlgn="t"/>
                      <a:r>
                        <a:rPr lang="en-US" sz="1200">
                          <a:solidFill>
                            <a:schemeClr val="tx1"/>
                          </a:solidFill>
                          <a:effectLst/>
                        </a:rPr>
                        <a:t>5</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chemeClr val="tx1"/>
                          </a:solidFill>
                          <a:effectLst/>
                        </a:rPr>
                        <a:t>&gt;&gt; &lt;&lt;</a:t>
                      </a:r>
                      <a:endParaRPr lang="en-US" sz="1200">
                        <a:solidFill>
                          <a:schemeClr val="tx1"/>
                        </a:solidFill>
                        <a:effectLst/>
                      </a:endParaRPr>
                    </a:p>
                    <a:p>
                      <a:pPr algn="just" fontAlgn="t"/>
                      <a:r>
                        <a:rPr lang="en-US" sz="1200">
                          <a:solidFill>
                            <a:schemeClr val="tx1"/>
                          </a:solidFill>
                          <a:effectLst/>
                        </a:rPr>
                        <a:t>Right and left bitwise shift</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10818609"/>
                  </a:ext>
                </a:extLst>
              </a:tr>
              <a:tr h="108496">
                <a:tc>
                  <a:txBody>
                    <a:bodyPr/>
                    <a:lstStyle/>
                    <a:p>
                      <a:pPr fontAlgn="t"/>
                      <a:r>
                        <a:rPr lang="en-US" sz="1200" dirty="0">
                          <a:solidFill>
                            <a:schemeClr val="tx1"/>
                          </a:solidFill>
                          <a:effectLst/>
                        </a:rPr>
                        <a:t>6</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chemeClr val="tx1"/>
                          </a:solidFill>
                          <a:effectLst/>
                        </a:rPr>
                        <a:t>&amp;</a:t>
                      </a:r>
                      <a:endParaRPr lang="en-US" sz="1200" dirty="0">
                        <a:solidFill>
                          <a:schemeClr val="tx1"/>
                        </a:solidFill>
                        <a:effectLst/>
                      </a:endParaRPr>
                    </a:p>
                    <a:p>
                      <a:pPr algn="just" fontAlgn="t"/>
                      <a:r>
                        <a:rPr lang="en-US" sz="1200" dirty="0">
                          <a:solidFill>
                            <a:schemeClr val="tx1"/>
                          </a:solidFill>
                          <a:effectLst/>
                        </a:rPr>
                        <a:t>Bitwise 'AND'</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36384087"/>
                  </a:ext>
                </a:extLst>
              </a:tr>
              <a:tr h="147829">
                <a:tc>
                  <a:txBody>
                    <a:bodyPr/>
                    <a:lstStyle/>
                    <a:p>
                      <a:pPr fontAlgn="t"/>
                      <a:r>
                        <a:rPr lang="en-US" sz="1200">
                          <a:solidFill>
                            <a:schemeClr val="tx1"/>
                          </a:solidFill>
                          <a:effectLst/>
                        </a:rPr>
                        <a:t>7</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chemeClr val="tx1"/>
                          </a:solidFill>
                          <a:effectLst/>
                        </a:rPr>
                        <a:t>^ |</a:t>
                      </a:r>
                      <a:endParaRPr lang="en-US" sz="1200">
                        <a:solidFill>
                          <a:schemeClr val="tx1"/>
                        </a:solidFill>
                        <a:effectLst/>
                      </a:endParaRPr>
                    </a:p>
                    <a:p>
                      <a:pPr algn="just" fontAlgn="t"/>
                      <a:r>
                        <a:rPr lang="en-US" sz="1200">
                          <a:solidFill>
                            <a:schemeClr val="tx1"/>
                          </a:solidFill>
                          <a:effectLst/>
                        </a:rPr>
                        <a:t>Bitwise exclusive `OR' and regular `OR'</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05895709"/>
                  </a:ext>
                </a:extLst>
              </a:tr>
              <a:tr h="108496">
                <a:tc>
                  <a:txBody>
                    <a:bodyPr/>
                    <a:lstStyle/>
                    <a:p>
                      <a:pPr fontAlgn="t"/>
                      <a:r>
                        <a:rPr lang="en-US" sz="1200">
                          <a:solidFill>
                            <a:schemeClr val="tx1"/>
                          </a:solidFill>
                          <a:effectLst/>
                        </a:rPr>
                        <a:t>8</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chemeClr val="tx1"/>
                          </a:solidFill>
                          <a:effectLst/>
                        </a:rPr>
                        <a:t>&lt;= &lt; &gt; &gt;=</a:t>
                      </a:r>
                      <a:endParaRPr lang="en-US" sz="1200">
                        <a:solidFill>
                          <a:schemeClr val="tx1"/>
                        </a:solidFill>
                        <a:effectLst/>
                      </a:endParaRPr>
                    </a:p>
                    <a:p>
                      <a:pPr algn="just" fontAlgn="t"/>
                      <a:r>
                        <a:rPr lang="en-US" sz="1200">
                          <a:solidFill>
                            <a:schemeClr val="tx1"/>
                          </a:solidFill>
                          <a:effectLst/>
                        </a:rPr>
                        <a:t>Comparison operators</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79431485"/>
                  </a:ext>
                </a:extLst>
              </a:tr>
              <a:tr h="108496">
                <a:tc>
                  <a:txBody>
                    <a:bodyPr/>
                    <a:lstStyle/>
                    <a:p>
                      <a:pPr fontAlgn="t"/>
                      <a:r>
                        <a:rPr lang="en-US" sz="1200">
                          <a:solidFill>
                            <a:schemeClr val="tx1"/>
                          </a:solidFill>
                          <a:effectLst/>
                        </a:rPr>
                        <a:t>9</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chemeClr val="tx1"/>
                          </a:solidFill>
                          <a:effectLst/>
                        </a:rPr>
                        <a:t>&lt;&gt; == !=</a:t>
                      </a:r>
                      <a:endParaRPr lang="en-US" sz="1200">
                        <a:solidFill>
                          <a:schemeClr val="tx1"/>
                        </a:solidFill>
                        <a:effectLst/>
                      </a:endParaRPr>
                    </a:p>
                    <a:p>
                      <a:pPr algn="just" fontAlgn="t"/>
                      <a:r>
                        <a:rPr lang="en-US" sz="1200">
                          <a:solidFill>
                            <a:schemeClr val="tx1"/>
                          </a:solidFill>
                          <a:effectLst/>
                        </a:rPr>
                        <a:t>Equality operators</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71722537"/>
                  </a:ext>
                </a:extLst>
              </a:tr>
              <a:tr h="108496">
                <a:tc>
                  <a:txBody>
                    <a:bodyPr/>
                    <a:lstStyle/>
                    <a:p>
                      <a:pPr fontAlgn="t"/>
                      <a:r>
                        <a:rPr lang="en-US" sz="1200">
                          <a:solidFill>
                            <a:schemeClr val="tx1"/>
                          </a:solidFill>
                          <a:effectLst/>
                        </a:rPr>
                        <a:t>10</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chemeClr val="tx1"/>
                          </a:solidFill>
                          <a:effectLst/>
                        </a:rPr>
                        <a:t>= %= /= //= -= += *= **=</a:t>
                      </a:r>
                      <a:endParaRPr lang="en-US" sz="1200">
                        <a:solidFill>
                          <a:schemeClr val="tx1"/>
                        </a:solidFill>
                        <a:effectLst/>
                      </a:endParaRPr>
                    </a:p>
                    <a:p>
                      <a:pPr algn="just" fontAlgn="t"/>
                      <a:r>
                        <a:rPr lang="en-US" sz="1200">
                          <a:solidFill>
                            <a:schemeClr val="tx1"/>
                          </a:solidFill>
                          <a:effectLst/>
                        </a:rPr>
                        <a:t>Assignment operators</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82748677"/>
                  </a:ext>
                </a:extLst>
              </a:tr>
              <a:tr h="108496">
                <a:tc>
                  <a:txBody>
                    <a:bodyPr/>
                    <a:lstStyle/>
                    <a:p>
                      <a:pPr fontAlgn="t"/>
                      <a:r>
                        <a:rPr lang="en-US" sz="1200">
                          <a:solidFill>
                            <a:schemeClr val="tx1"/>
                          </a:solidFill>
                          <a:effectLst/>
                        </a:rPr>
                        <a:t>11</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chemeClr val="tx1"/>
                          </a:solidFill>
                          <a:effectLst/>
                        </a:rPr>
                        <a:t>is </a:t>
                      </a:r>
                      <a:r>
                        <a:rPr lang="en-US" sz="1200" b="1" dirty="0" err="1">
                          <a:solidFill>
                            <a:schemeClr val="tx1"/>
                          </a:solidFill>
                          <a:effectLst/>
                        </a:rPr>
                        <a:t>is</a:t>
                      </a:r>
                      <a:r>
                        <a:rPr lang="en-US" sz="1200" b="1" dirty="0">
                          <a:solidFill>
                            <a:schemeClr val="tx1"/>
                          </a:solidFill>
                          <a:effectLst/>
                        </a:rPr>
                        <a:t> not</a:t>
                      </a:r>
                      <a:endParaRPr lang="en-US" sz="1200" dirty="0">
                        <a:solidFill>
                          <a:schemeClr val="tx1"/>
                        </a:solidFill>
                        <a:effectLst/>
                      </a:endParaRPr>
                    </a:p>
                    <a:p>
                      <a:pPr algn="just" fontAlgn="t"/>
                      <a:r>
                        <a:rPr lang="en-US" sz="1200" dirty="0">
                          <a:solidFill>
                            <a:schemeClr val="tx1"/>
                          </a:solidFill>
                          <a:effectLst/>
                        </a:rPr>
                        <a:t>Identity operators</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83574561"/>
                  </a:ext>
                </a:extLst>
              </a:tr>
              <a:tr h="108496">
                <a:tc>
                  <a:txBody>
                    <a:bodyPr/>
                    <a:lstStyle/>
                    <a:p>
                      <a:pPr fontAlgn="t"/>
                      <a:r>
                        <a:rPr lang="en-US" sz="1200">
                          <a:solidFill>
                            <a:schemeClr val="tx1"/>
                          </a:solidFill>
                          <a:effectLst/>
                        </a:rPr>
                        <a:t>12</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chemeClr val="tx1"/>
                          </a:solidFill>
                          <a:effectLst/>
                        </a:rPr>
                        <a:t>in not in</a:t>
                      </a:r>
                      <a:endParaRPr lang="en-US" sz="1200">
                        <a:solidFill>
                          <a:schemeClr val="tx1"/>
                        </a:solidFill>
                        <a:effectLst/>
                      </a:endParaRPr>
                    </a:p>
                    <a:p>
                      <a:pPr algn="just" fontAlgn="t"/>
                      <a:r>
                        <a:rPr lang="en-US" sz="1200">
                          <a:solidFill>
                            <a:schemeClr val="tx1"/>
                          </a:solidFill>
                          <a:effectLst/>
                        </a:rPr>
                        <a:t>Membership operators</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1846499"/>
                  </a:ext>
                </a:extLst>
              </a:tr>
              <a:tr h="108496">
                <a:tc>
                  <a:txBody>
                    <a:bodyPr/>
                    <a:lstStyle/>
                    <a:p>
                      <a:pPr fontAlgn="t"/>
                      <a:r>
                        <a:rPr lang="en-US" sz="1200">
                          <a:solidFill>
                            <a:schemeClr val="tx1"/>
                          </a:solidFill>
                          <a:effectLst/>
                        </a:rPr>
                        <a:t>13</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chemeClr val="tx1"/>
                          </a:solidFill>
                          <a:effectLst/>
                        </a:rPr>
                        <a:t>not or and</a:t>
                      </a:r>
                      <a:endParaRPr lang="en-US" sz="1200" dirty="0">
                        <a:solidFill>
                          <a:schemeClr val="tx1"/>
                        </a:solidFill>
                        <a:effectLst/>
                      </a:endParaRPr>
                    </a:p>
                    <a:p>
                      <a:pPr algn="just" fontAlgn="t"/>
                      <a:r>
                        <a:rPr lang="en-US" sz="1200" dirty="0">
                          <a:solidFill>
                            <a:schemeClr val="tx1"/>
                          </a:solidFill>
                          <a:effectLst/>
                        </a:rPr>
                        <a:t>Logical operators</a:t>
                      </a:r>
                    </a:p>
                  </a:txBody>
                  <a:tcPr marL="24733" marR="24733" marT="24733" marB="247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92281910"/>
                  </a:ext>
                </a:extLst>
              </a:tr>
            </a:tbl>
          </a:graphicData>
        </a:graphic>
      </p:graphicFrame>
    </p:spTree>
    <p:extLst>
      <p:ext uri="{BB962C8B-B14F-4D97-AF65-F5344CB8AC3E}">
        <p14:creationId xmlns:p14="http://schemas.microsoft.com/office/powerpoint/2010/main" val="1474990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6C08B1-1042-45DF-84FC-6083CB807E6E}"/>
              </a:ext>
            </a:extLst>
          </p:cNvPr>
          <p:cNvSpPr/>
          <p:nvPr/>
        </p:nvSpPr>
        <p:spPr>
          <a:xfrm>
            <a:off x="762000" y="457200"/>
            <a:ext cx="8077200" cy="4154984"/>
          </a:xfrm>
          <a:prstGeom prst="rect">
            <a:avLst/>
          </a:prstGeom>
        </p:spPr>
        <p:txBody>
          <a:bodyPr wrap="square">
            <a:spAutoFit/>
          </a:bodyPr>
          <a:lstStyle/>
          <a:p>
            <a:pPr algn="ctr"/>
            <a:r>
              <a:rPr lang="en-US" sz="3600" b="1" u="sng" dirty="0">
                <a:latin typeface="Arial" panose="020B0604020202020204" pitchFamily="34" charset="0"/>
              </a:rPr>
              <a:t>Types of Operator</a:t>
            </a:r>
          </a:p>
          <a:p>
            <a:pPr algn="ctr"/>
            <a:endParaRPr lang="en-US" sz="3600" b="1" u="sng" dirty="0">
              <a:latin typeface="Arial" panose="020B0604020202020204" pitchFamily="34" charset="0"/>
            </a:endParaRPr>
          </a:p>
          <a:p>
            <a:pPr algn="just"/>
            <a:r>
              <a:rPr lang="en-US" sz="2400" dirty="0">
                <a:solidFill>
                  <a:srgbClr val="000000"/>
                </a:solidFill>
                <a:latin typeface="Arial" panose="020B0604020202020204" pitchFamily="34" charset="0"/>
              </a:rPr>
              <a:t>Python language supports the following types of operators.</a:t>
            </a:r>
          </a:p>
          <a:p>
            <a:pPr>
              <a:buFont typeface="Arial" panose="020B0604020202020204" pitchFamily="34" charset="0"/>
              <a:buChar char="•"/>
            </a:pPr>
            <a:r>
              <a:rPr lang="en-US" sz="2400" dirty="0">
                <a:latin typeface="Arial" panose="020B0604020202020204" pitchFamily="34" charset="0"/>
              </a:rPr>
              <a:t>Arithmetic Operators</a:t>
            </a:r>
          </a:p>
          <a:p>
            <a:pPr>
              <a:buFont typeface="Arial" panose="020B0604020202020204" pitchFamily="34" charset="0"/>
              <a:buChar char="•"/>
            </a:pPr>
            <a:r>
              <a:rPr lang="en-US" sz="2400" dirty="0">
                <a:latin typeface="Arial" panose="020B0604020202020204" pitchFamily="34" charset="0"/>
              </a:rPr>
              <a:t>Comparison (Relational) Operators</a:t>
            </a:r>
          </a:p>
          <a:p>
            <a:pPr>
              <a:buFont typeface="Arial" panose="020B0604020202020204" pitchFamily="34" charset="0"/>
              <a:buChar char="•"/>
            </a:pPr>
            <a:r>
              <a:rPr lang="en-US" sz="2400" dirty="0">
                <a:latin typeface="Arial" panose="020B0604020202020204" pitchFamily="34" charset="0"/>
              </a:rPr>
              <a:t>Assignment Operators</a:t>
            </a:r>
          </a:p>
          <a:p>
            <a:pPr>
              <a:buFont typeface="Arial" panose="020B0604020202020204" pitchFamily="34" charset="0"/>
              <a:buChar char="•"/>
            </a:pPr>
            <a:r>
              <a:rPr lang="en-US" sz="2400" dirty="0">
                <a:latin typeface="Arial" panose="020B0604020202020204" pitchFamily="34" charset="0"/>
              </a:rPr>
              <a:t>Logical Operators</a:t>
            </a:r>
          </a:p>
          <a:p>
            <a:pPr>
              <a:buFont typeface="Arial" panose="020B0604020202020204" pitchFamily="34" charset="0"/>
              <a:buChar char="•"/>
            </a:pPr>
            <a:r>
              <a:rPr lang="en-US" sz="2400" dirty="0">
                <a:latin typeface="Arial" panose="020B0604020202020204" pitchFamily="34" charset="0"/>
              </a:rPr>
              <a:t>Membership Operators</a:t>
            </a:r>
          </a:p>
          <a:p>
            <a:pPr>
              <a:buFont typeface="Arial" panose="020B0604020202020204" pitchFamily="34" charset="0"/>
              <a:buChar char="•"/>
            </a:pPr>
            <a:r>
              <a:rPr lang="en-US" sz="2400" dirty="0">
                <a:latin typeface="Arial" panose="020B0604020202020204" pitchFamily="34" charset="0"/>
              </a:rPr>
              <a:t>Identity Operators</a:t>
            </a:r>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700383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68AE5-89D6-43B8-A5C7-28CE8F479FA8}"/>
              </a:ext>
            </a:extLst>
          </p:cNvPr>
          <p:cNvSpPr/>
          <p:nvPr/>
        </p:nvSpPr>
        <p:spPr>
          <a:xfrm>
            <a:off x="990600" y="304800"/>
            <a:ext cx="6324600" cy="677108"/>
          </a:xfrm>
          <a:prstGeom prst="rect">
            <a:avLst/>
          </a:prstGeom>
        </p:spPr>
        <p:txBody>
          <a:bodyPr wrap="square">
            <a:spAutoFit/>
          </a:bodyPr>
          <a:lstStyle/>
          <a:p>
            <a:r>
              <a:rPr lang="en-US" sz="2000" b="1" dirty="0">
                <a:latin typeface="Arial" panose="020B0604020202020204" pitchFamily="34" charset="0"/>
              </a:rPr>
              <a:t>Python Arithmetic Operators</a:t>
            </a:r>
          </a:p>
          <a:p>
            <a:pPr algn="just"/>
            <a:r>
              <a:rPr lang="en-US" dirty="0">
                <a:solidFill>
                  <a:srgbClr val="000000"/>
                </a:solidFill>
                <a:latin typeface="Arial" panose="020B0604020202020204" pitchFamily="34" charset="0"/>
              </a:rPr>
              <a:t>Assume variable a holds 10 and variable b holds 20, then −</a:t>
            </a:r>
            <a:endParaRPr lang="en-US" b="0" i="0" dirty="0">
              <a:solidFill>
                <a:srgbClr val="000000"/>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32FEEC56-336B-4F72-BAA2-9E7A55451CA6}"/>
              </a:ext>
            </a:extLst>
          </p:cNvPr>
          <p:cNvGraphicFramePr>
            <a:graphicFrameLocks noGrp="1"/>
          </p:cNvGraphicFramePr>
          <p:nvPr/>
        </p:nvGraphicFramePr>
        <p:xfrm>
          <a:off x="152400" y="1373794"/>
          <a:ext cx="8762999" cy="6309152"/>
        </p:xfrm>
        <a:graphic>
          <a:graphicData uri="http://schemas.openxmlformats.org/drawingml/2006/table">
            <a:tbl>
              <a:tblPr/>
              <a:tblGrid>
                <a:gridCol w="1072210">
                  <a:extLst>
                    <a:ext uri="{9D8B030D-6E8A-4147-A177-3AD203B41FA5}">
                      <a16:colId xmlns:a16="http://schemas.microsoft.com/office/drawing/2014/main" val="1544819444"/>
                    </a:ext>
                  </a:extLst>
                </a:gridCol>
                <a:gridCol w="3706407">
                  <a:extLst>
                    <a:ext uri="{9D8B030D-6E8A-4147-A177-3AD203B41FA5}">
                      <a16:colId xmlns:a16="http://schemas.microsoft.com/office/drawing/2014/main" val="101474187"/>
                    </a:ext>
                  </a:extLst>
                </a:gridCol>
                <a:gridCol w="3984382">
                  <a:extLst>
                    <a:ext uri="{9D8B030D-6E8A-4147-A177-3AD203B41FA5}">
                      <a16:colId xmlns:a16="http://schemas.microsoft.com/office/drawing/2014/main" val="51762229"/>
                    </a:ext>
                  </a:extLst>
                </a:gridCol>
              </a:tblGrid>
              <a:tr h="262772">
                <a:tc>
                  <a:txBody>
                    <a:bodyPr/>
                    <a:lstStyle/>
                    <a:p>
                      <a:pPr algn="ctr" fontAlgn="t"/>
                      <a:r>
                        <a:rPr lang="en-US" sz="1600" b="1">
                          <a:solidFill>
                            <a:schemeClr val="accent3"/>
                          </a:solidFill>
                          <a:effectLst/>
                        </a:rPr>
                        <a:t>Operator</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1">
                          <a:solidFill>
                            <a:schemeClr val="accent3"/>
                          </a:solidFill>
                          <a:effectLst/>
                        </a:rPr>
                        <a:t>Description</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1" dirty="0">
                          <a:solidFill>
                            <a:schemeClr val="accent3"/>
                          </a:solidFill>
                          <a:effectLst/>
                        </a:rPr>
                        <a:t>Example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682173541"/>
                  </a:ext>
                </a:extLst>
              </a:tr>
              <a:tr h="365596">
                <a:tc>
                  <a:txBody>
                    <a:bodyPr/>
                    <a:lstStyle/>
                    <a:p>
                      <a:pPr fontAlgn="t"/>
                      <a:r>
                        <a:rPr lang="en-US" sz="1600" b="1">
                          <a:effectLst/>
                        </a:rPr>
                        <a:t>+ Addition</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Adds values on either side of the operator.</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a + b = 30</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96538139"/>
                  </a:ext>
                </a:extLst>
              </a:tr>
              <a:tr h="365596">
                <a:tc>
                  <a:txBody>
                    <a:bodyPr/>
                    <a:lstStyle/>
                    <a:p>
                      <a:pPr fontAlgn="t"/>
                      <a:r>
                        <a:rPr lang="en-US" sz="1600" b="1">
                          <a:effectLst/>
                        </a:rPr>
                        <a:t>- Subtraction</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Subtracts right hand operand from left hand operand.</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a – b = -10</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5772623"/>
                  </a:ext>
                </a:extLst>
              </a:tr>
              <a:tr h="365596">
                <a:tc>
                  <a:txBody>
                    <a:bodyPr/>
                    <a:lstStyle/>
                    <a:p>
                      <a:pPr fontAlgn="t"/>
                      <a:r>
                        <a:rPr lang="en-US" sz="1600" b="1">
                          <a:effectLst/>
                        </a:rPr>
                        <a:t>* Multiplication</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Multiplies values on either side of the operator</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a * b = 200</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81531427"/>
                  </a:ext>
                </a:extLst>
              </a:tr>
              <a:tr h="365596">
                <a:tc>
                  <a:txBody>
                    <a:bodyPr/>
                    <a:lstStyle/>
                    <a:p>
                      <a:pPr fontAlgn="t"/>
                      <a:r>
                        <a:rPr lang="en-US" sz="1600" b="1">
                          <a:effectLst/>
                        </a:rPr>
                        <a:t>/ Division</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Divides left hand operand by right hand operand</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b / a = 2</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59602137"/>
                  </a:ext>
                </a:extLst>
              </a:tr>
              <a:tr h="365596">
                <a:tc>
                  <a:txBody>
                    <a:bodyPr/>
                    <a:lstStyle/>
                    <a:p>
                      <a:pPr fontAlgn="t"/>
                      <a:r>
                        <a:rPr lang="en-US" sz="1600" b="1">
                          <a:effectLst/>
                        </a:rPr>
                        <a:t>% Modulus</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Divides left hand operand by right hand operand and returns remainder</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b % a = 0</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22284054"/>
                  </a:ext>
                </a:extLst>
              </a:tr>
              <a:tr h="365596">
                <a:tc>
                  <a:txBody>
                    <a:bodyPr/>
                    <a:lstStyle/>
                    <a:p>
                      <a:pPr fontAlgn="t"/>
                      <a:r>
                        <a:rPr lang="en-US" sz="1600" b="1">
                          <a:effectLst/>
                        </a:rPr>
                        <a:t>** Exponent</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Performs exponential (power) calculation on operators</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a**b =10 to the power 20</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67354440"/>
                  </a:ext>
                </a:extLst>
              </a:tr>
              <a:tr h="1085363">
                <a:tc>
                  <a:txBody>
                    <a:bodyPr/>
                    <a:lstStyle/>
                    <a:p>
                      <a:pPr fontAlgn="t"/>
                      <a:r>
                        <a:rPr lang="en-US" sz="1600" b="1">
                          <a:effectLst/>
                        </a:rPr>
                        <a:t>//</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Floor Division - The division of operands where the result is the quotient in which the digits after the decimal point are removed. But if one of the operands is negative, the result is floored, i.e., rounded away from zero (towards negative infinity) −</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9//2 = 4 and 9.0//2.0 = 4.0, -11//3 = -4, -11.0//3 = -4.0</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05687757"/>
                  </a:ext>
                </a:extLst>
              </a:tr>
            </a:tbl>
          </a:graphicData>
        </a:graphic>
      </p:graphicFrame>
      <p:sp>
        <p:nvSpPr>
          <p:cNvPr id="4" name="Rectangle 1">
            <a:extLst>
              <a:ext uri="{FF2B5EF4-FFF2-40B4-BE49-F238E27FC236}">
                <a16:creationId xmlns:a16="http://schemas.microsoft.com/office/drawing/2014/main" id="{DD6748DB-611C-431B-B494-AC2769DC9798}"/>
              </a:ext>
            </a:extLst>
          </p:cNvPr>
          <p:cNvSpPr>
            <a:spLocks noChangeArrowheads="1"/>
          </p:cNvSpPr>
          <p:nvPr/>
        </p:nvSpPr>
        <p:spPr bwMode="auto">
          <a:xfrm>
            <a:off x="-5593478" y="1761223"/>
            <a:ext cx="181267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22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A471D3-9B5A-4EDB-A498-2A5D00201F13}"/>
              </a:ext>
            </a:extLst>
          </p:cNvPr>
          <p:cNvSpPr/>
          <p:nvPr/>
        </p:nvSpPr>
        <p:spPr>
          <a:xfrm>
            <a:off x="190500" y="685800"/>
            <a:ext cx="8763000" cy="1569660"/>
          </a:xfrm>
          <a:prstGeom prst="rect">
            <a:avLst/>
          </a:prstGeom>
        </p:spPr>
        <p:txBody>
          <a:bodyPr wrap="square">
            <a:spAutoFit/>
          </a:bodyPr>
          <a:lstStyle/>
          <a:p>
            <a:pPr algn="just"/>
            <a:r>
              <a:rPr lang="en-US" sz="2400" b="1" u="sng" dirty="0">
                <a:latin typeface="Times New Roman" panose="02020603050405020304" pitchFamily="18" charset="0"/>
              </a:rPr>
              <a:t>Character Set in Python</a:t>
            </a:r>
          </a:p>
          <a:p>
            <a:pPr algn="just"/>
            <a:r>
              <a:rPr lang="en-US" sz="2400" dirty="0">
                <a:latin typeface="Times New Roman" panose="02020603050405020304" pitchFamily="18" charset="0"/>
              </a:rPr>
              <a:t>Python uses the traditional ASCII character set. The latest version (2.7) also recognizes the Unicode character set. The ASCII character set is a subset of the Unicode character set.</a:t>
            </a:r>
            <a:endParaRPr lang="en-US" sz="2400" b="0" i="0" dirty="0">
              <a:effectLst/>
              <a:latin typeface="Times New Roman" panose="02020603050405020304" pitchFamily="18" charset="0"/>
            </a:endParaRPr>
          </a:p>
        </p:txBody>
      </p:sp>
      <p:sp>
        <p:nvSpPr>
          <p:cNvPr id="4" name="Rectangle 3">
            <a:extLst>
              <a:ext uri="{FF2B5EF4-FFF2-40B4-BE49-F238E27FC236}">
                <a16:creationId xmlns:a16="http://schemas.microsoft.com/office/drawing/2014/main" id="{271AB3FD-7EA8-4CCE-8125-12A8071E1386}"/>
              </a:ext>
            </a:extLst>
          </p:cNvPr>
          <p:cNvSpPr/>
          <p:nvPr/>
        </p:nvSpPr>
        <p:spPr>
          <a:xfrm>
            <a:off x="304800" y="2459504"/>
            <a:ext cx="8534400" cy="1938992"/>
          </a:xfrm>
          <a:prstGeom prst="rect">
            <a:avLst/>
          </a:prstGeom>
        </p:spPr>
        <p:txBody>
          <a:bodyPr wrap="square">
            <a:spAutoFit/>
          </a:bodyPr>
          <a:lstStyle/>
          <a:p>
            <a:pPr algn="just" fontAlgn="base"/>
            <a:r>
              <a:rPr lang="en-US" sz="2400" b="1" u="sng" dirty="0">
                <a:latin typeface="gilroy"/>
              </a:rPr>
              <a:t>Tokens</a:t>
            </a:r>
          </a:p>
          <a:p>
            <a:pPr algn="just" fontAlgn="base"/>
            <a:r>
              <a:rPr lang="en-US" sz="2400" dirty="0">
                <a:latin typeface="guardian-text-oreilly"/>
              </a:rPr>
              <a:t>Python breaks each logical line into a sequence of elementary lexical components known as </a:t>
            </a:r>
            <a:r>
              <a:rPr lang="en-US" sz="2400" i="1" dirty="0">
                <a:latin typeface="guardian-text-oreilly"/>
              </a:rPr>
              <a:t>tokens</a:t>
            </a:r>
            <a:r>
              <a:rPr lang="en-US" sz="2400" dirty="0">
                <a:latin typeface="guardian-text-oreilly"/>
              </a:rPr>
              <a:t>. Each token corresponds to a substring of the logical line. The normal token types are </a:t>
            </a:r>
            <a:r>
              <a:rPr lang="en-US" sz="2400" i="1" dirty="0">
                <a:latin typeface="guardian-text-oreilly"/>
              </a:rPr>
              <a:t>identifiers</a:t>
            </a:r>
            <a:r>
              <a:rPr lang="en-US" sz="2400" dirty="0">
                <a:latin typeface="guardian-text-oreilly"/>
              </a:rPr>
              <a:t>, </a:t>
            </a:r>
            <a:r>
              <a:rPr lang="en-US" sz="2400" i="1" dirty="0">
                <a:latin typeface="guardian-text-oreilly"/>
              </a:rPr>
              <a:t>keywords</a:t>
            </a:r>
            <a:r>
              <a:rPr lang="en-US" sz="2400" dirty="0">
                <a:latin typeface="guardian-text-oreilly"/>
              </a:rPr>
              <a:t>, </a:t>
            </a:r>
            <a:r>
              <a:rPr lang="en-US" sz="2400" i="1" dirty="0">
                <a:latin typeface="guardian-text-oreilly"/>
              </a:rPr>
              <a:t>operators</a:t>
            </a:r>
            <a:r>
              <a:rPr lang="en-US" sz="2400" dirty="0">
                <a:latin typeface="guardian-text-oreilly"/>
              </a:rPr>
              <a:t>, </a:t>
            </a:r>
            <a:r>
              <a:rPr lang="en-US" sz="2400" i="1" dirty="0">
                <a:latin typeface="guardian-text-oreilly"/>
              </a:rPr>
              <a:t>delimiters</a:t>
            </a:r>
            <a:r>
              <a:rPr lang="en-US" sz="2400" dirty="0">
                <a:latin typeface="guardian-text-oreilly"/>
              </a:rPr>
              <a:t>, and </a:t>
            </a:r>
            <a:r>
              <a:rPr lang="en-US" sz="2400" i="1" dirty="0">
                <a:latin typeface="guardian-text-oreilly"/>
              </a:rPr>
              <a:t>literals</a:t>
            </a:r>
            <a:endParaRPr lang="en-US" sz="2400" b="0" i="0" dirty="0">
              <a:effectLst/>
              <a:latin typeface="guardian-text-oreilly"/>
            </a:endParaRPr>
          </a:p>
        </p:txBody>
      </p:sp>
    </p:spTree>
    <p:extLst>
      <p:ext uri="{BB962C8B-B14F-4D97-AF65-F5344CB8AC3E}">
        <p14:creationId xmlns:p14="http://schemas.microsoft.com/office/powerpoint/2010/main" val="313703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C79C0B-2975-4E97-8A38-E0A80E7CE4E8}"/>
              </a:ext>
            </a:extLst>
          </p:cNvPr>
          <p:cNvSpPr/>
          <p:nvPr/>
        </p:nvSpPr>
        <p:spPr>
          <a:xfrm>
            <a:off x="990600" y="304800"/>
            <a:ext cx="6324600" cy="677108"/>
          </a:xfrm>
          <a:prstGeom prst="rect">
            <a:avLst/>
          </a:prstGeom>
        </p:spPr>
        <p:txBody>
          <a:bodyPr wrap="square">
            <a:spAutoFit/>
          </a:bodyPr>
          <a:lstStyle/>
          <a:p>
            <a:r>
              <a:rPr lang="en-US" sz="2000" b="1" dirty="0">
                <a:latin typeface="Arial" panose="020B0604020202020204" pitchFamily="34" charset="0"/>
              </a:rPr>
              <a:t>Python Comparison(Relational) Operators</a:t>
            </a:r>
          </a:p>
          <a:p>
            <a:pPr algn="just"/>
            <a:r>
              <a:rPr lang="en-US" dirty="0">
                <a:solidFill>
                  <a:srgbClr val="000000"/>
                </a:solidFill>
                <a:latin typeface="Arial" panose="020B0604020202020204" pitchFamily="34" charset="0"/>
              </a:rPr>
              <a:t>Assume variable a holds 10 and variable b holds 20, then −</a:t>
            </a:r>
            <a:endParaRPr lang="en-US" b="0" i="0" dirty="0">
              <a:solidFill>
                <a:srgbClr val="000000"/>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35D40C4E-BEB4-4AAA-B27D-29CEF1A053D7}"/>
              </a:ext>
            </a:extLst>
          </p:cNvPr>
          <p:cNvGraphicFramePr>
            <a:graphicFrameLocks noGrp="1"/>
          </p:cNvGraphicFramePr>
          <p:nvPr/>
        </p:nvGraphicFramePr>
        <p:xfrm>
          <a:off x="76200" y="1211681"/>
          <a:ext cx="8991600" cy="6065312"/>
        </p:xfrm>
        <a:graphic>
          <a:graphicData uri="http://schemas.openxmlformats.org/drawingml/2006/table">
            <a:tbl>
              <a:tblPr/>
              <a:tblGrid>
                <a:gridCol w="814948">
                  <a:extLst>
                    <a:ext uri="{9D8B030D-6E8A-4147-A177-3AD203B41FA5}">
                      <a16:colId xmlns:a16="http://schemas.microsoft.com/office/drawing/2014/main" val="2664090452"/>
                    </a:ext>
                  </a:extLst>
                </a:gridCol>
                <a:gridCol w="3803095">
                  <a:extLst>
                    <a:ext uri="{9D8B030D-6E8A-4147-A177-3AD203B41FA5}">
                      <a16:colId xmlns:a16="http://schemas.microsoft.com/office/drawing/2014/main" val="1088015240"/>
                    </a:ext>
                  </a:extLst>
                </a:gridCol>
                <a:gridCol w="4373557">
                  <a:extLst>
                    <a:ext uri="{9D8B030D-6E8A-4147-A177-3AD203B41FA5}">
                      <a16:colId xmlns:a16="http://schemas.microsoft.com/office/drawing/2014/main" val="3985780257"/>
                    </a:ext>
                  </a:extLst>
                </a:gridCol>
              </a:tblGrid>
              <a:tr h="400131">
                <a:tc>
                  <a:txBody>
                    <a:bodyPr/>
                    <a:lstStyle/>
                    <a:p>
                      <a:pPr algn="ctr" fontAlgn="t"/>
                      <a:r>
                        <a:rPr lang="en-US" sz="1600" b="1" dirty="0">
                          <a:solidFill>
                            <a:schemeClr val="accent3"/>
                          </a:solidFill>
                          <a:effectLst/>
                        </a:rPr>
                        <a:t>Operator</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1">
                          <a:solidFill>
                            <a:schemeClr val="accent3"/>
                          </a:solidFill>
                          <a:effectLst/>
                        </a:rPr>
                        <a:t>Description</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1" dirty="0">
                          <a:solidFill>
                            <a:schemeClr val="accent3"/>
                          </a:solidFill>
                          <a:effectLst/>
                        </a:rPr>
                        <a:t>Example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983506643"/>
                  </a:ext>
                </a:extLst>
              </a:tr>
              <a:tr h="462831">
                <a:tc>
                  <a:txBody>
                    <a:bodyPr/>
                    <a:lstStyle/>
                    <a:p>
                      <a:pPr fontAlgn="t"/>
                      <a:r>
                        <a:rPr lang="en-US" sz="1600" b="1" dirty="0">
                          <a:effectLst/>
                        </a:rPr>
                        <a:t>==</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If the values of two operands are equal, then the condition becomes true.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(a == b) is not true.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6434958"/>
                  </a:ext>
                </a:extLst>
              </a:tr>
              <a:tr h="462831">
                <a:tc>
                  <a:txBody>
                    <a:bodyPr/>
                    <a:lstStyle/>
                    <a:p>
                      <a:pPr fontAlgn="t"/>
                      <a:r>
                        <a:rPr lang="en-US" sz="1600" b="1">
                          <a:effectLst/>
                        </a:rPr>
                        <a:t>!=</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If values of two operands are not equal, then condition becomes true.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(a != b) is true.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4510780"/>
                  </a:ext>
                </a:extLst>
              </a:tr>
              <a:tr h="462831">
                <a:tc>
                  <a:txBody>
                    <a:bodyPr/>
                    <a:lstStyle/>
                    <a:p>
                      <a:pPr fontAlgn="t"/>
                      <a:r>
                        <a:rPr lang="en-US" sz="1600" b="1">
                          <a:effectLst/>
                        </a:rPr>
                        <a:t>&lt;&gt;</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If values of two operands are not equal, then condition becomes true.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(a &lt;&gt; b) is true. This is similar to != operator.</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00957220"/>
                  </a:ext>
                </a:extLst>
              </a:tr>
              <a:tr h="512668">
                <a:tc>
                  <a:txBody>
                    <a:bodyPr/>
                    <a:lstStyle/>
                    <a:p>
                      <a:pPr fontAlgn="t"/>
                      <a:r>
                        <a:rPr lang="en-US" sz="1600" b="1">
                          <a:effectLst/>
                        </a:rPr>
                        <a:t>&gt;</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If the value of left operand is greater than the value of right operand, then condition becomes true.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(a &gt; b) is not true.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0658791"/>
                  </a:ext>
                </a:extLst>
              </a:tr>
              <a:tr h="512668">
                <a:tc>
                  <a:txBody>
                    <a:bodyPr/>
                    <a:lstStyle/>
                    <a:p>
                      <a:pPr fontAlgn="t"/>
                      <a:r>
                        <a:rPr lang="en-US" sz="1600" b="1">
                          <a:effectLst/>
                        </a:rPr>
                        <a:t>&lt;</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If the value of left operand is less than the value of right operand, then condition becomes true.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(a &lt; b) is true.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30130813"/>
                  </a:ext>
                </a:extLst>
              </a:tr>
              <a:tr h="625205">
                <a:tc>
                  <a:txBody>
                    <a:bodyPr/>
                    <a:lstStyle/>
                    <a:p>
                      <a:pPr fontAlgn="t"/>
                      <a:r>
                        <a:rPr lang="en-US" sz="1600" b="1">
                          <a:effectLst/>
                        </a:rPr>
                        <a:t>&gt;=</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If the value of left operand is greater than or equal to the value of right operand, then condition becomes true.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(a &gt;= b) is not true.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63766734"/>
                  </a:ext>
                </a:extLst>
              </a:tr>
              <a:tr h="625205">
                <a:tc>
                  <a:txBody>
                    <a:bodyPr/>
                    <a:lstStyle/>
                    <a:p>
                      <a:pPr fontAlgn="t"/>
                      <a:r>
                        <a:rPr lang="en-US" sz="1600" b="1">
                          <a:effectLst/>
                        </a:rPr>
                        <a:t>&lt;=</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If the value of left operand is less than or equal to the value of right operand, then condition becomes true.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(a &lt;= b) is true.</a:t>
                      </a:r>
                    </a:p>
                  </a:txBody>
                  <a:tcPr marL="28562" marR="28562" marT="28562" marB="28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4273873"/>
                  </a:ext>
                </a:extLst>
              </a:tr>
            </a:tbl>
          </a:graphicData>
        </a:graphic>
      </p:graphicFrame>
    </p:spTree>
    <p:extLst>
      <p:ext uri="{BB962C8B-B14F-4D97-AF65-F5344CB8AC3E}">
        <p14:creationId xmlns:p14="http://schemas.microsoft.com/office/powerpoint/2010/main" val="3029836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1B6C54-358C-4E7C-BC2E-0898C084FB4D}"/>
              </a:ext>
            </a:extLst>
          </p:cNvPr>
          <p:cNvSpPr/>
          <p:nvPr/>
        </p:nvSpPr>
        <p:spPr>
          <a:xfrm>
            <a:off x="990600" y="0"/>
            <a:ext cx="6324600" cy="400110"/>
          </a:xfrm>
          <a:prstGeom prst="rect">
            <a:avLst/>
          </a:prstGeom>
        </p:spPr>
        <p:txBody>
          <a:bodyPr wrap="square">
            <a:spAutoFit/>
          </a:bodyPr>
          <a:lstStyle/>
          <a:p>
            <a:r>
              <a:rPr lang="en-US" sz="2000" b="1" dirty="0">
                <a:latin typeface="Arial" panose="020B0604020202020204" pitchFamily="34" charset="0"/>
              </a:rPr>
              <a:t>Python Assignment Operators</a:t>
            </a:r>
          </a:p>
        </p:txBody>
      </p:sp>
      <p:graphicFrame>
        <p:nvGraphicFramePr>
          <p:cNvPr id="3" name="Table 2">
            <a:extLst>
              <a:ext uri="{FF2B5EF4-FFF2-40B4-BE49-F238E27FC236}">
                <a16:creationId xmlns:a16="http://schemas.microsoft.com/office/drawing/2014/main" id="{81A290B6-187E-41C2-B593-871DC4BC3665}"/>
              </a:ext>
            </a:extLst>
          </p:cNvPr>
          <p:cNvGraphicFramePr>
            <a:graphicFrameLocks noGrp="1"/>
          </p:cNvGraphicFramePr>
          <p:nvPr/>
        </p:nvGraphicFramePr>
        <p:xfrm>
          <a:off x="76200" y="731305"/>
          <a:ext cx="8953501" cy="6480966"/>
        </p:xfrm>
        <a:graphic>
          <a:graphicData uri="http://schemas.openxmlformats.org/drawingml/2006/table">
            <a:tbl>
              <a:tblPr/>
              <a:tblGrid>
                <a:gridCol w="811497">
                  <a:extLst>
                    <a:ext uri="{9D8B030D-6E8A-4147-A177-3AD203B41FA5}">
                      <a16:colId xmlns:a16="http://schemas.microsoft.com/office/drawing/2014/main" val="1271931120"/>
                    </a:ext>
                  </a:extLst>
                </a:gridCol>
                <a:gridCol w="3786977">
                  <a:extLst>
                    <a:ext uri="{9D8B030D-6E8A-4147-A177-3AD203B41FA5}">
                      <a16:colId xmlns:a16="http://schemas.microsoft.com/office/drawing/2014/main" val="2298264254"/>
                    </a:ext>
                  </a:extLst>
                </a:gridCol>
                <a:gridCol w="4355027">
                  <a:extLst>
                    <a:ext uri="{9D8B030D-6E8A-4147-A177-3AD203B41FA5}">
                      <a16:colId xmlns:a16="http://schemas.microsoft.com/office/drawing/2014/main" val="1154766954"/>
                    </a:ext>
                  </a:extLst>
                </a:gridCol>
              </a:tblGrid>
              <a:tr h="327445">
                <a:tc>
                  <a:txBody>
                    <a:bodyPr/>
                    <a:lstStyle/>
                    <a:p>
                      <a:pPr algn="ctr" fontAlgn="t"/>
                      <a:r>
                        <a:rPr lang="en-US" sz="1600" b="1">
                          <a:solidFill>
                            <a:schemeClr val="accent3"/>
                          </a:solidFill>
                          <a:effectLst/>
                        </a:rPr>
                        <a:t>Operator</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1">
                          <a:solidFill>
                            <a:schemeClr val="accent3"/>
                          </a:solidFill>
                          <a:effectLst/>
                        </a:rPr>
                        <a:t>Description</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b="1" dirty="0">
                          <a:solidFill>
                            <a:schemeClr val="accent3"/>
                          </a:solidFill>
                          <a:effectLst/>
                        </a:rPr>
                        <a:t>Example</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33136260"/>
                  </a:ext>
                </a:extLst>
              </a:tr>
              <a:tr h="389610">
                <a:tc>
                  <a:txBody>
                    <a:bodyPr/>
                    <a:lstStyle/>
                    <a:p>
                      <a:pPr fontAlgn="t"/>
                      <a:r>
                        <a:rPr lang="en-US" sz="1600" b="1">
                          <a:effectLst/>
                        </a:rPr>
                        <a:t>=</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Assigns values from right side operands to left side operand</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600" b="1" dirty="0">
                          <a:effectLst/>
                        </a:rPr>
                        <a:t>c = a + b assigns value of a + b into c</a:t>
                      </a:r>
                    </a:p>
                  </a:txBody>
                  <a:tcPr marL="21387" marR="21387" marT="21387" marB="213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77639252"/>
                  </a:ext>
                </a:extLst>
              </a:tr>
              <a:tr h="513942">
                <a:tc>
                  <a:txBody>
                    <a:bodyPr/>
                    <a:lstStyle/>
                    <a:p>
                      <a:pPr fontAlgn="t"/>
                      <a:r>
                        <a:rPr lang="en-US" sz="1600" b="1">
                          <a:effectLst/>
                        </a:rPr>
                        <a:t>+= Add AND</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It adds right operand to the left operand and assign the result to left operand</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600" b="1">
                          <a:effectLst/>
                        </a:rPr>
                        <a:t>c += a is equivalent to c = c + a</a:t>
                      </a:r>
                    </a:p>
                  </a:txBody>
                  <a:tcPr marL="21387" marR="21387" marT="21387" marB="213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81628935"/>
                  </a:ext>
                </a:extLst>
              </a:tr>
              <a:tr h="638272">
                <a:tc>
                  <a:txBody>
                    <a:bodyPr/>
                    <a:lstStyle/>
                    <a:p>
                      <a:pPr fontAlgn="t"/>
                      <a:r>
                        <a:rPr lang="en-US" sz="1600" b="1">
                          <a:effectLst/>
                        </a:rPr>
                        <a:t>-= Subtract AND</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It subtracts right operand from the left operand and assign the result to left operand</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600" b="1" dirty="0">
                          <a:effectLst/>
                        </a:rPr>
                        <a:t>c -= a is equivalent to c = c - a</a:t>
                      </a:r>
                    </a:p>
                  </a:txBody>
                  <a:tcPr marL="21387" marR="21387" marT="21387" marB="213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6320306"/>
                  </a:ext>
                </a:extLst>
              </a:tr>
              <a:tr h="638272">
                <a:tc>
                  <a:txBody>
                    <a:bodyPr/>
                    <a:lstStyle/>
                    <a:p>
                      <a:pPr fontAlgn="t"/>
                      <a:r>
                        <a:rPr lang="en-US" sz="1600" b="1">
                          <a:effectLst/>
                        </a:rPr>
                        <a:t>*= Multiply AND</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It multiplies right operand with the left operand and assign the result to left operand</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600" b="1">
                          <a:effectLst/>
                        </a:rPr>
                        <a:t>c *= a is equivalent to c = c * a</a:t>
                      </a:r>
                    </a:p>
                  </a:txBody>
                  <a:tcPr marL="21387" marR="21387" marT="21387" marB="213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57364510"/>
                  </a:ext>
                </a:extLst>
              </a:tr>
              <a:tr h="576108">
                <a:tc>
                  <a:txBody>
                    <a:bodyPr/>
                    <a:lstStyle/>
                    <a:p>
                      <a:pPr fontAlgn="t"/>
                      <a:r>
                        <a:rPr lang="en-US" sz="1600" b="1">
                          <a:effectLst/>
                        </a:rPr>
                        <a:t>/= Divide AND</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It divides left operand with the right operand and assign the result to left operand</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600" b="1">
                          <a:effectLst/>
                        </a:rPr>
                        <a:t>c /= a is equivalent to c = c / a</a:t>
                      </a:r>
                    </a:p>
                  </a:txBody>
                  <a:tcPr marL="21387" marR="21387" marT="21387" marB="213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25217888"/>
                  </a:ext>
                </a:extLst>
              </a:tr>
              <a:tr h="700438">
                <a:tc>
                  <a:txBody>
                    <a:bodyPr/>
                    <a:lstStyle/>
                    <a:p>
                      <a:pPr fontAlgn="t"/>
                      <a:r>
                        <a:rPr lang="en-US" sz="1600" b="1">
                          <a:effectLst/>
                        </a:rPr>
                        <a:t>%= Modulus AND</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It takes modulus using two operands and assign the result to left operand</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600" b="1">
                          <a:effectLst/>
                        </a:rPr>
                        <a:t>c %= a is equivalent to c = c % a</a:t>
                      </a:r>
                    </a:p>
                  </a:txBody>
                  <a:tcPr marL="21387" marR="21387" marT="21387" marB="213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8949734"/>
                  </a:ext>
                </a:extLst>
              </a:tr>
              <a:tr h="762603">
                <a:tc>
                  <a:txBody>
                    <a:bodyPr/>
                    <a:lstStyle/>
                    <a:p>
                      <a:pPr fontAlgn="t"/>
                      <a:r>
                        <a:rPr lang="en-US" sz="1600" b="1">
                          <a:effectLst/>
                        </a:rPr>
                        <a:t>**= Exponent AND</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Performs exponential (power) calculation on operators and assign value to the left operand</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600" b="1">
                          <a:effectLst/>
                        </a:rPr>
                        <a:t>c **= a is equivalent to c = c ** a</a:t>
                      </a:r>
                    </a:p>
                  </a:txBody>
                  <a:tcPr marL="21387" marR="21387" marT="21387" marB="213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67392641"/>
                  </a:ext>
                </a:extLst>
              </a:tr>
              <a:tr h="638272">
                <a:tc>
                  <a:txBody>
                    <a:bodyPr/>
                    <a:lstStyle/>
                    <a:p>
                      <a:pPr fontAlgn="t"/>
                      <a:r>
                        <a:rPr lang="en-US" sz="1600" b="1">
                          <a:effectLst/>
                        </a:rPr>
                        <a:t>//= Floor Division</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rPr>
                        <a:t>It performs floor division on operators and assign value to the left operand</a:t>
                      </a:r>
                    </a:p>
                  </a:txBody>
                  <a:tcPr marL="21387" marR="21387" marT="21387" marB="213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600" b="1" dirty="0">
                          <a:effectLst/>
                        </a:rPr>
                        <a:t>c //= a is equivalent to c = c // a</a:t>
                      </a:r>
                    </a:p>
                  </a:txBody>
                  <a:tcPr marL="21387" marR="21387" marT="21387" marB="213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32907669"/>
                  </a:ext>
                </a:extLst>
              </a:tr>
            </a:tbl>
          </a:graphicData>
        </a:graphic>
      </p:graphicFrame>
    </p:spTree>
    <p:extLst>
      <p:ext uri="{BB962C8B-B14F-4D97-AF65-F5344CB8AC3E}">
        <p14:creationId xmlns:p14="http://schemas.microsoft.com/office/powerpoint/2010/main" val="4239175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981BD8-1CCC-4014-8197-944847FE4F9E}"/>
              </a:ext>
            </a:extLst>
          </p:cNvPr>
          <p:cNvSpPr/>
          <p:nvPr/>
        </p:nvSpPr>
        <p:spPr>
          <a:xfrm>
            <a:off x="990600" y="304800"/>
            <a:ext cx="6324600" cy="677108"/>
          </a:xfrm>
          <a:prstGeom prst="rect">
            <a:avLst/>
          </a:prstGeom>
        </p:spPr>
        <p:txBody>
          <a:bodyPr wrap="square">
            <a:spAutoFit/>
          </a:bodyPr>
          <a:lstStyle/>
          <a:p>
            <a:r>
              <a:rPr lang="en-US" sz="2000" b="1" dirty="0">
                <a:latin typeface="Arial" panose="020B0604020202020204" pitchFamily="34" charset="0"/>
              </a:rPr>
              <a:t>Python Logical Operators</a:t>
            </a:r>
          </a:p>
          <a:p>
            <a:pPr algn="just"/>
            <a:r>
              <a:rPr lang="en-US" dirty="0">
                <a:solidFill>
                  <a:srgbClr val="000000"/>
                </a:solidFill>
                <a:latin typeface="Arial" panose="020B0604020202020204" pitchFamily="34" charset="0"/>
              </a:rPr>
              <a:t>Assume variable a holds 10 and variable b holds 20, then −</a:t>
            </a:r>
            <a:endParaRPr lang="en-US" b="0" i="0" dirty="0">
              <a:solidFill>
                <a:srgbClr val="000000"/>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E12B3C0E-53C2-4D7D-87A6-CA1D3AA70C2B}"/>
              </a:ext>
            </a:extLst>
          </p:cNvPr>
          <p:cNvGraphicFramePr>
            <a:graphicFrameLocks noGrp="1"/>
          </p:cNvGraphicFramePr>
          <p:nvPr/>
        </p:nvGraphicFramePr>
        <p:xfrm>
          <a:off x="190500" y="1455864"/>
          <a:ext cx="8762999" cy="5402136"/>
        </p:xfrm>
        <a:graphic>
          <a:graphicData uri="http://schemas.openxmlformats.org/drawingml/2006/table">
            <a:tbl>
              <a:tblPr/>
              <a:tblGrid>
                <a:gridCol w="1104900">
                  <a:extLst>
                    <a:ext uri="{9D8B030D-6E8A-4147-A177-3AD203B41FA5}">
                      <a16:colId xmlns:a16="http://schemas.microsoft.com/office/drawing/2014/main" val="1782594927"/>
                    </a:ext>
                  </a:extLst>
                </a:gridCol>
                <a:gridCol w="3395734">
                  <a:extLst>
                    <a:ext uri="{9D8B030D-6E8A-4147-A177-3AD203B41FA5}">
                      <a16:colId xmlns:a16="http://schemas.microsoft.com/office/drawing/2014/main" val="124266240"/>
                    </a:ext>
                  </a:extLst>
                </a:gridCol>
                <a:gridCol w="4262365">
                  <a:extLst>
                    <a:ext uri="{9D8B030D-6E8A-4147-A177-3AD203B41FA5}">
                      <a16:colId xmlns:a16="http://schemas.microsoft.com/office/drawing/2014/main" val="539520976"/>
                    </a:ext>
                  </a:extLst>
                </a:gridCol>
              </a:tblGrid>
              <a:tr h="771924">
                <a:tc>
                  <a:txBody>
                    <a:bodyPr/>
                    <a:lstStyle/>
                    <a:p>
                      <a:pPr algn="ctr" fontAlgn="t"/>
                      <a:r>
                        <a:rPr lang="en-US" sz="2000" b="1">
                          <a:solidFill>
                            <a:schemeClr val="accent3"/>
                          </a:solidFill>
                          <a:effectLst/>
                        </a:rPr>
                        <a:t>Operator</a:t>
                      </a:r>
                    </a:p>
                  </a:txBody>
                  <a:tcPr marL="51181" marR="51181" marT="51181" marB="511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a:solidFill>
                            <a:schemeClr val="accent3"/>
                          </a:solidFill>
                          <a:effectLst/>
                        </a:rPr>
                        <a:t>Description</a:t>
                      </a:r>
                    </a:p>
                  </a:txBody>
                  <a:tcPr marL="51181" marR="51181" marT="51181" marB="511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solidFill>
                            <a:schemeClr val="accent3"/>
                          </a:solidFill>
                          <a:effectLst/>
                        </a:rPr>
                        <a:t>Example</a:t>
                      </a:r>
                    </a:p>
                  </a:txBody>
                  <a:tcPr marL="51181" marR="51181" marT="51181" marB="511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791954585"/>
                  </a:ext>
                </a:extLst>
              </a:tr>
              <a:tr h="1662093">
                <a:tc>
                  <a:txBody>
                    <a:bodyPr/>
                    <a:lstStyle/>
                    <a:p>
                      <a:pPr fontAlgn="t"/>
                      <a:r>
                        <a:rPr lang="en-US" sz="2000" b="1">
                          <a:effectLst/>
                        </a:rPr>
                        <a:t>and Logical AND</a:t>
                      </a:r>
                    </a:p>
                  </a:txBody>
                  <a:tcPr marL="51181" marR="51181" marT="51181" marB="511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b="1" dirty="0">
                          <a:effectLst/>
                        </a:rPr>
                        <a:t>If both the operands are true then condition becomes true.</a:t>
                      </a:r>
                    </a:p>
                  </a:txBody>
                  <a:tcPr marL="51181" marR="51181" marT="51181" marB="511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b="1" dirty="0">
                          <a:effectLst/>
                        </a:rPr>
                        <a:t>(a and b) is true.</a:t>
                      </a:r>
                    </a:p>
                  </a:txBody>
                  <a:tcPr marL="51181" marR="51181" marT="51181" marB="511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9939692"/>
                  </a:ext>
                </a:extLst>
              </a:tr>
              <a:tr h="1306026">
                <a:tc>
                  <a:txBody>
                    <a:bodyPr/>
                    <a:lstStyle/>
                    <a:p>
                      <a:pPr fontAlgn="t"/>
                      <a:r>
                        <a:rPr lang="en-US" sz="2000" b="1">
                          <a:effectLst/>
                        </a:rPr>
                        <a:t>or Logical OR</a:t>
                      </a:r>
                    </a:p>
                  </a:txBody>
                  <a:tcPr marL="51181" marR="51181" marT="51181" marB="511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b="1">
                          <a:effectLst/>
                        </a:rPr>
                        <a:t>If any of the two operands are non-zero then condition becomes true.</a:t>
                      </a:r>
                    </a:p>
                  </a:txBody>
                  <a:tcPr marL="51181" marR="51181" marT="51181" marB="511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b="1">
                          <a:effectLst/>
                        </a:rPr>
                        <a:t>(a or b) is true.</a:t>
                      </a:r>
                    </a:p>
                  </a:txBody>
                  <a:tcPr marL="51181" marR="51181" marT="51181" marB="511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07188685"/>
                  </a:ext>
                </a:extLst>
              </a:tr>
              <a:tr h="1662093">
                <a:tc>
                  <a:txBody>
                    <a:bodyPr/>
                    <a:lstStyle/>
                    <a:p>
                      <a:pPr fontAlgn="t"/>
                      <a:r>
                        <a:rPr lang="en-US" sz="2000" b="1">
                          <a:effectLst/>
                        </a:rPr>
                        <a:t>not Logical NOT</a:t>
                      </a:r>
                    </a:p>
                  </a:txBody>
                  <a:tcPr marL="51181" marR="51181" marT="51181" marB="511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b="1">
                          <a:effectLst/>
                        </a:rPr>
                        <a:t>Used to reverse the logical state of its operand.</a:t>
                      </a:r>
                    </a:p>
                  </a:txBody>
                  <a:tcPr marL="51181" marR="51181" marT="51181" marB="511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b="1" dirty="0">
                          <a:effectLst/>
                        </a:rPr>
                        <a:t>Not(a and b) is false.</a:t>
                      </a:r>
                    </a:p>
                  </a:txBody>
                  <a:tcPr marL="51181" marR="51181" marT="51181" marB="511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34671947"/>
                  </a:ext>
                </a:extLst>
              </a:tr>
            </a:tbl>
          </a:graphicData>
        </a:graphic>
      </p:graphicFrame>
    </p:spTree>
    <p:extLst>
      <p:ext uri="{BB962C8B-B14F-4D97-AF65-F5344CB8AC3E}">
        <p14:creationId xmlns:p14="http://schemas.microsoft.com/office/powerpoint/2010/main" val="465164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A1D553-6998-4CDF-B9FC-D7696962AF70}"/>
              </a:ext>
            </a:extLst>
          </p:cNvPr>
          <p:cNvSpPr/>
          <p:nvPr/>
        </p:nvSpPr>
        <p:spPr>
          <a:xfrm>
            <a:off x="457200" y="304800"/>
            <a:ext cx="8229600" cy="1015663"/>
          </a:xfrm>
          <a:prstGeom prst="rect">
            <a:avLst/>
          </a:prstGeom>
        </p:spPr>
        <p:txBody>
          <a:bodyPr wrap="square">
            <a:spAutoFit/>
          </a:bodyPr>
          <a:lstStyle/>
          <a:p>
            <a:r>
              <a:rPr lang="en-US" sz="2400" b="1" dirty="0">
                <a:latin typeface="Arial" panose="020B0604020202020204" pitchFamily="34" charset="0"/>
              </a:rPr>
              <a:t>Python Membership Operators</a:t>
            </a:r>
          </a:p>
          <a:p>
            <a:pPr algn="just"/>
            <a:r>
              <a:rPr lang="en-US" b="1" dirty="0">
                <a:solidFill>
                  <a:srgbClr val="000000"/>
                </a:solidFill>
                <a:latin typeface="Arial" panose="020B0604020202020204" pitchFamily="34" charset="0"/>
              </a:rPr>
              <a:t>Python’s membership operators test for membership in a sequence, such as strings, lists, or tuples. </a:t>
            </a:r>
            <a:endParaRPr lang="en-US" b="1" i="0" dirty="0">
              <a:solidFill>
                <a:srgbClr val="000000"/>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D87608AE-D404-4C5B-BE20-99EECB2DF7C2}"/>
              </a:ext>
            </a:extLst>
          </p:cNvPr>
          <p:cNvGraphicFramePr>
            <a:graphicFrameLocks noGrp="1"/>
          </p:cNvGraphicFramePr>
          <p:nvPr/>
        </p:nvGraphicFramePr>
        <p:xfrm>
          <a:off x="152400" y="2282984"/>
          <a:ext cx="8686800" cy="3505200"/>
        </p:xfrm>
        <a:graphic>
          <a:graphicData uri="http://schemas.openxmlformats.org/drawingml/2006/table">
            <a:tbl>
              <a:tblPr/>
              <a:tblGrid>
                <a:gridCol w="1295400">
                  <a:extLst>
                    <a:ext uri="{9D8B030D-6E8A-4147-A177-3AD203B41FA5}">
                      <a16:colId xmlns:a16="http://schemas.microsoft.com/office/drawing/2014/main" val="390309225"/>
                    </a:ext>
                  </a:extLst>
                </a:gridCol>
                <a:gridCol w="3166098">
                  <a:extLst>
                    <a:ext uri="{9D8B030D-6E8A-4147-A177-3AD203B41FA5}">
                      <a16:colId xmlns:a16="http://schemas.microsoft.com/office/drawing/2014/main" val="3120030969"/>
                    </a:ext>
                  </a:extLst>
                </a:gridCol>
                <a:gridCol w="4225302">
                  <a:extLst>
                    <a:ext uri="{9D8B030D-6E8A-4147-A177-3AD203B41FA5}">
                      <a16:colId xmlns:a16="http://schemas.microsoft.com/office/drawing/2014/main" val="2657157790"/>
                    </a:ext>
                  </a:extLst>
                </a:gridCol>
              </a:tblGrid>
              <a:tr h="0">
                <a:tc>
                  <a:txBody>
                    <a:bodyPr/>
                    <a:lstStyle/>
                    <a:p>
                      <a:pPr algn="ctr" fontAlgn="t"/>
                      <a:r>
                        <a:rPr lang="en-US" sz="2000" b="1">
                          <a:solidFill>
                            <a:schemeClr val="accent3"/>
                          </a:solidFill>
                          <a:effectLst/>
                        </a:rPr>
                        <a:t>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a:solidFill>
                            <a:schemeClr val="accent3"/>
                          </a:solidFill>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solidFill>
                            <a:schemeClr val="accent3"/>
                          </a:solidFill>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437554013"/>
                  </a:ext>
                </a:extLst>
              </a:tr>
              <a:tr h="0">
                <a:tc>
                  <a:txBody>
                    <a:bodyPr/>
                    <a:lstStyle/>
                    <a:p>
                      <a:pPr fontAlgn="t"/>
                      <a:r>
                        <a:rPr lang="en-US" sz="2000" b="1">
                          <a:effectLst/>
                        </a:rPr>
                        <a:t>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b="1" dirty="0">
                          <a:effectLst/>
                        </a:rPr>
                        <a:t>Evaluates to true if it finds a variable in the specified sequence and false otherwise.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2000" b="1">
                          <a:effectLst/>
                        </a:rPr>
                        <a:t>x in y, here in results in a 1 if x is a member of sequence y.</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92749168"/>
                  </a:ext>
                </a:extLst>
              </a:tr>
              <a:tr h="0">
                <a:tc>
                  <a:txBody>
                    <a:bodyPr/>
                    <a:lstStyle/>
                    <a:p>
                      <a:pPr fontAlgn="t"/>
                      <a:r>
                        <a:rPr lang="en-US" sz="2000" b="1">
                          <a:effectLst/>
                        </a:rPr>
                        <a:t>not 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b="1">
                          <a:effectLst/>
                        </a:rPr>
                        <a:t>Evaluates to true if it does not finds a variable in the specified sequence and false otherwise.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b="1" dirty="0">
                          <a:effectLst/>
                        </a:rPr>
                        <a:t>x not in y, here not in results in a 1 if x is not a member of sequence 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76664536"/>
                  </a:ext>
                </a:extLst>
              </a:tr>
            </a:tbl>
          </a:graphicData>
        </a:graphic>
      </p:graphicFrame>
    </p:spTree>
    <p:extLst>
      <p:ext uri="{BB962C8B-B14F-4D97-AF65-F5344CB8AC3E}">
        <p14:creationId xmlns:p14="http://schemas.microsoft.com/office/powerpoint/2010/main" val="4023847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269874-95AF-4E79-B6D6-5FA8899309EB}"/>
              </a:ext>
            </a:extLst>
          </p:cNvPr>
          <p:cNvSpPr/>
          <p:nvPr/>
        </p:nvSpPr>
        <p:spPr>
          <a:xfrm>
            <a:off x="685800" y="762000"/>
            <a:ext cx="8153400" cy="830997"/>
          </a:xfrm>
          <a:prstGeom prst="rect">
            <a:avLst/>
          </a:prstGeom>
        </p:spPr>
        <p:txBody>
          <a:bodyPr wrap="square">
            <a:spAutoFit/>
          </a:bodyPr>
          <a:lstStyle/>
          <a:p>
            <a:r>
              <a:rPr lang="en-US" sz="2800" b="1" dirty="0">
                <a:latin typeface="Arial" panose="020B0604020202020204" pitchFamily="34" charset="0"/>
              </a:rPr>
              <a:t>Python Identity Operators</a:t>
            </a:r>
          </a:p>
          <a:p>
            <a:pPr algn="just"/>
            <a:r>
              <a:rPr lang="en-US" sz="2000" dirty="0">
                <a:solidFill>
                  <a:srgbClr val="000000"/>
                </a:solidFill>
                <a:latin typeface="Arial" panose="020B0604020202020204" pitchFamily="34" charset="0"/>
              </a:rPr>
              <a:t>Identity operators compare the memory locations of two objects.</a:t>
            </a:r>
            <a:endParaRPr lang="en-US" sz="2000" b="0" i="0" dirty="0">
              <a:solidFill>
                <a:srgbClr val="000000"/>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A0DC789F-D31C-4AEE-AAC3-2FDF491D99C6}"/>
              </a:ext>
            </a:extLst>
          </p:cNvPr>
          <p:cNvGraphicFramePr>
            <a:graphicFrameLocks noGrp="1"/>
          </p:cNvGraphicFramePr>
          <p:nvPr/>
        </p:nvGraphicFramePr>
        <p:xfrm>
          <a:off x="304800" y="2234150"/>
          <a:ext cx="8382000" cy="3870109"/>
        </p:xfrm>
        <a:graphic>
          <a:graphicData uri="http://schemas.openxmlformats.org/drawingml/2006/table">
            <a:tbl>
              <a:tblPr/>
              <a:tblGrid>
                <a:gridCol w="1219200">
                  <a:extLst>
                    <a:ext uri="{9D8B030D-6E8A-4147-A177-3AD203B41FA5}">
                      <a16:colId xmlns:a16="http://schemas.microsoft.com/office/drawing/2014/main" val="4230162951"/>
                    </a:ext>
                  </a:extLst>
                </a:gridCol>
                <a:gridCol w="3085755">
                  <a:extLst>
                    <a:ext uri="{9D8B030D-6E8A-4147-A177-3AD203B41FA5}">
                      <a16:colId xmlns:a16="http://schemas.microsoft.com/office/drawing/2014/main" val="4037622559"/>
                    </a:ext>
                  </a:extLst>
                </a:gridCol>
                <a:gridCol w="4077045">
                  <a:extLst>
                    <a:ext uri="{9D8B030D-6E8A-4147-A177-3AD203B41FA5}">
                      <a16:colId xmlns:a16="http://schemas.microsoft.com/office/drawing/2014/main" val="971351074"/>
                    </a:ext>
                  </a:extLst>
                </a:gridCol>
              </a:tblGrid>
              <a:tr h="858597">
                <a:tc>
                  <a:txBody>
                    <a:bodyPr/>
                    <a:lstStyle/>
                    <a:p>
                      <a:pPr algn="ctr" fontAlgn="t"/>
                      <a:r>
                        <a:rPr lang="en-US" sz="1800" b="1">
                          <a:solidFill>
                            <a:schemeClr val="accent3"/>
                          </a:solidFill>
                          <a:effectLst/>
                        </a:rPr>
                        <a:t>Operator</a:t>
                      </a:r>
                    </a:p>
                  </a:txBody>
                  <a:tcPr marL="67078" marR="67078" marT="67078" marB="670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a:solidFill>
                            <a:schemeClr val="accent3"/>
                          </a:solidFill>
                          <a:effectLst/>
                        </a:rPr>
                        <a:t>Description</a:t>
                      </a:r>
                    </a:p>
                  </a:txBody>
                  <a:tcPr marL="67078" marR="67078" marT="67078" marB="670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solidFill>
                            <a:schemeClr val="accent3"/>
                          </a:solidFill>
                          <a:effectLst/>
                        </a:rPr>
                        <a:t>Example</a:t>
                      </a:r>
                    </a:p>
                  </a:txBody>
                  <a:tcPr marL="67078" marR="67078" marT="67078" marB="670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923554895"/>
                  </a:ext>
                </a:extLst>
              </a:tr>
              <a:tr h="1341557">
                <a:tc>
                  <a:txBody>
                    <a:bodyPr/>
                    <a:lstStyle/>
                    <a:p>
                      <a:pPr fontAlgn="t"/>
                      <a:r>
                        <a:rPr lang="en-US" sz="1800" b="1">
                          <a:effectLst/>
                        </a:rPr>
                        <a:t>is</a:t>
                      </a:r>
                    </a:p>
                  </a:txBody>
                  <a:tcPr marL="67078" marR="67078" marT="67078" marB="670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1">
                          <a:effectLst/>
                        </a:rPr>
                        <a:t>Evaluates to true if the variables on either side of the operator point to the same object and false otherwise.</a:t>
                      </a:r>
                    </a:p>
                  </a:txBody>
                  <a:tcPr marL="67078" marR="67078" marT="67078" marB="670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b="1">
                          <a:effectLst/>
                        </a:rPr>
                        <a:t>x is y, here is results in 1 if id(x) equals id(y).</a:t>
                      </a:r>
                    </a:p>
                  </a:txBody>
                  <a:tcPr marL="67078" marR="67078" marT="67078" marB="670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33828721"/>
                  </a:ext>
                </a:extLst>
              </a:tr>
              <a:tr h="1341557">
                <a:tc>
                  <a:txBody>
                    <a:bodyPr/>
                    <a:lstStyle/>
                    <a:p>
                      <a:pPr fontAlgn="t"/>
                      <a:r>
                        <a:rPr lang="en-US" sz="1800" b="1">
                          <a:effectLst/>
                        </a:rPr>
                        <a:t>is not</a:t>
                      </a:r>
                    </a:p>
                  </a:txBody>
                  <a:tcPr marL="67078" marR="67078" marT="67078" marB="670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b="1">
                          <a:effectLst/>
                        </a:rPr>
                        <a:t>Evaluates to false if the variables on either side of the operator point to the same object and true otherwise.</a:t>
                      </a:r>
                    </a:p>
                  </a:txBody>
                  <a:tcPr marL="67078" marR="67078" marT="67078" marB="6707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800" b="1" dirty="0">
                          <a:effectLst/>
                        </a:rPr>
                        <a:t>x is not y, here is not results in 1 if id(x) is not equal to id(y).</a:t>
                      </a:r>
                    </a:p>
                  </a:txBody>
                  <a:tcPr marL="67078" marR="67078" marT="67078" marB="670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27065568"/>
                  </a:ext>
                </a:extLst>
              </a:tr>
            </a:tbl>
          </a:graphicData>
        </a:graphic>
      </p:graphicFrame>
    </p:spTree>
    <p:extLst>
      <p:ext uri="{BB962C8B-B14F-4D97-AF65-F5344CB8AC3E}">
        <p14:creationId xmlns:p14="http://schemas.microsoft.com/office/powerpoint/2010/main" val="3920069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BAB5E4-0B9E-4DC6-A763-28BBA5EA6F24}"/>
              </a:ext>
            </a:extLst>
          </p:cNvPr>
          <p:cNvSpPr/>
          <p:nvPr/>
        </p:nvSpPr>
        <p:spPr>
          <a:xfrm>
            <a:off x="876300" y="302359"/>
            <a:ext cx="7391400" cy="6832640"/>
          </a:xfrm>
          <a:prstGeom prst="rect">
            <a:avLst/>
          </a:prstGeom>
        </p:spPr>
        <p:txBody>
          <a:bodyPr wrap="square">
            <a:spAutoFit/>
          </a:bodyPr>
          <a:lstStyle/>
          <a:p>
            <a:pPr fontAlgn="base"/>
            <a:r>
              <a:rPr lang="en-US" sz="2400" b="1" u="sng" dirty="0"/>
              <a:t>Type Conversion in Python</a:t>
            </a:r>
          </a:p>
          <a:p>
            <a:pPr fontAlgn="base"/>
            <a:r>
              <a:rPr lang="en-US" dirty="0">
                <a:latin typeface="Roboto"/>
              </a:rPr>
              <a:t>Python defines type conversion functions to directly convert one data type to another which is useful in day to day and competitive programming. This article is aimed at providing the information about certain conversion functions.</a:t>
            </a:r>
          </a:p>
          <a:p>
            <a:pPr fontAlgn="base"/>
            <a:r>
              <a:rPr lang="en-US" b="1" dirty="0">
                <a:latin typeface="Roboto"/>
              </a:rPr>
              <a:t>1. int(</a:t>
            </a:r>
            <a:r>
              <a:rPr lang="en-US" b="1" dirty="0" err="1">
                <a:latin typeface="Roboto"/>
              </a:rPr>
              <a:t>a,base</a:t>
            </a:r>
            <a:r>
              <a:rPr lang="en-US" b="1" dirty="0">
                <a:latin typeface="Roboto"/>
              </a:rPr>
              <a:t>)</a:t>
            </a:r>
            <a:r>
              <a:rPr lang="en-US" dirty="0">
                <a:latin typeface="Roboto"/>
              </a:rPr>
              <a:t> : This function converts</a:t>
            </a:r>
            <a:r>
              <a:rPr lang="en-US" b="1" dirty="0">
                <a:latin typeface="Roboto"/>
              </a:rPr>
              <a:t> any data type to integer</a:t>
            </a:r>
            <a:r>
              <a:rPr lang="en-US" dirty="0">
                <a:latin typeface="Roboto"/>
              </a:rPr>
              <a:t>. ‘Base’ specifies the</a:t>
            </a:r>
            <a:r>
              <a:rPr lang="en-US" b="1" dirty="0">
                <a:latin typeface="Roboto"/>
              </a:rPr>
              <a:t> base in which string is</a:t>
            </a:r>
            <a:r>
              <a:rPr lang="en-US" dirty="0">
                <a:latin typeface="Roboto"/>
              </a:rPr>
              <a:t> if data type is string.</a:t>
            </a:r>
          </a:p>
          <a:p>
            <a:pPr fontAlgn="base"/>
            <a:r>
              <a:rPr lang="en-US" b="1" dirty="0">
                <a:latin typeface="Roboto"/>
              </a:rPr>
              <a:t>2. float()</a:t>
            </a:r>
            <a:r>
              <a:rPr lang="en-US" dirty="0">
                <a:latin typeface="Roboto"/>
              </a:rPr>
              <a:t> : This function is used to convert </a:t>
            </a:r>
            <a:r>
              <a:rPr lang="en-US" b="1" dirty="0">
                <a:latin typeface="Roboto"/>
              </a:rPr>
              <a:t>any data type to a floating point number</a:t>
            </a:r>
          </a:p>
          <a:p>
            <a:pPr fontAlgn="base"/>
            <a:r>
              <a:rPr lang="en-US" b="1" dirty="0"/>
              <a:t>3. </a:t>
            </a:r>
            <a:r>
              <a:rPr lang="en-US" b="1" dirty="0" err="1"/>
              <a:t>ord</a:t>
            </a:r>
            <a:r>
              <a:rPr lang="en-US" b="1" dirty="0"/>
              <a:t>() : </a:t>
            </a:r>
            <a:r>
              <a:rPr lang="en-US" dirty="0"/>
              <a:t>This function is used to convert a </a:t>
            </a:r>
            <a:r>
              <a:rPr lang="en-US" b="1" dirty="0"/>
              <a:t>character to integer.</a:t>
            </a:r>
            <a:endParaRPr lang="en-US" dirty="0"/>
          </a:p>
          <a:p>
            <a:pPr fontAlgn="base"/>
            <a:r>
              <a:rPr lang="en-US" b="1" dirty="0"/>
              <a:t>4. hex() : </a:t>
            </a:r>
            <a:r>
              <a:rPr lang="en-US" dirty="0"/>
              <a:t>This function is to convert </a:t>
            </a:r>
            <a:r>
              <a:rPr lang="en-US" b="1" dirty="0"/>
              <a:t>integer to hexadecimal string</a:t>
            </a:r>
            <a:r>
              <a:rPr lang="en-US" dirty="0"/>
              <a:t>.</a:t>
            </a:r>
          </a:p>
          <a:p>
            <a:pPr fontAlgn="base"/>
            <a:r>
              <a:rPr lang="en-US" b="1" dirty="0"/>
              <a:t>5. oct() : </a:t>
            </a:r>
            <a:r>
              <a:rPr lang="en-US" dirty="0"/>
              <a:t>This function is to convert </a:t>
            </a:r>
            <a:r>
              <a:rPr lang="en-US" b="1" dirty="0"/>
              <a:t>integer to octal string</a:t>
            </a:r>
            <a:r>
              <a:rPr lang="en-US" dirty="0"/>
              <a:t>.</a:t>
            </a:r>
          </a:p>
          <a:p>
            <a:pPr fontAlgn="base"/>
            <a:r>
              <a:rPr lang="en-US" b="1" dirty="0"/>
              <a:t>6. tuple() : </a:t>
            </a:r>
            <a:r>
              <a:rPr lang="en-US" dirty="0"/>
              <a:t>This function is used to </a:t>
            </a:r>
            <a:r>
              <a:rPr lang="en-US" b="1" dirty="0"/>
              <a:t>convert to a tuple</a:t>
            </a:r>
            <a:r>
              <a:rPr lang="en-US" dirty="0"/>
              <a:t>.</a:t>
            </a:r>
          </a:p>
          <a:p>
            <a:pPr fontAlgn="base"/>
            <a:r>
              <a:rPr lang="en-US" b="1" dirty="0"/>
              <a:t>7. set() : </a:t>
            </a:r>
            <a:r>
              <a:rPr lang="en-US" dirty="0"/>
              <a:t>This function returns the </a:t>
            </a:r>
            <a:r>
              <a:rPr lang="en-US" b="1" dirty="0"/>
              <a:t>type after converting to set</a:t>
            </a:r>
            <a:r>
              <a:rPr lang="en-US" dirty="0"/>
              <a:t>.</a:t>
            </a:r>
          </a:p>
          <a:p>
            <a:pPr fontAlgn="base"/>
            <a:r>
              <a:rPr lang="en-US" b="1" dirty="0"/>
              <a:t>8. list() : </a:t>
            </a:r>
            <a:r>
              <a:rPr lang="en-US" dirty="0"/>
              <a:t>This function is used to convert </a:t>
            </a:r>
            <a:r>
              <a:rPr lang="en-US" b="1" dirty="0"/>
              <a:t>any data type to a list type</a:t>
            </a:r>
            <a:r>
              <a:rPr lang="en-US" dirty="0"/>
              <a:t>.</a:t>
            </a:r>
          </a:p>
          <a:p>
            <a:pPr fontAlgn="base"/>
            <a:r>
              <a:rPr lang="en-US" b="1" dirty="0"/>
              <a:t>9. </a:t>
            </a:r>
            <a:r>
              <a:rPr lang="en-US" b="1" dirty="0" err="1"/>
              <a:t>dict</a:t>
            </a:r>
            <a:r>
              <a:rPr lang="en-US" b="1" dirty="0"/>
              <a:t>() : </a:t>
            </a:r>
            <a:r>
              <a:rPr lang="en-US" dirty="0"/>
              <a:t>This function is used to </a:t>
            </a:r>
            <a:r>
              <a:rPr lang="en-US" b="1" dirty="0"/>
              <a:t>convert a tuple of order (</a:t>
            </a:r>
            <a:r>
              <a:rPr lang="en-US" b="1" dirty="0" err="1"/>
              <a:t>key,value</a:t>
            </a:r>
            <a:r>
              <a:rPr lang="en-US" b="1" dirty="0"/>
              <a:t>) into a dictionary</a:t>
            </a:r>
            <a:r>
              <a:rPr lang="en-US" dirty="0"/>
              <a:t>.</a:t>
            </a:r>
          </a:p>
          <a:p>
            <a:pPr fontAlgn="base"/>
            <a:r>
              <a:rPr lang="en-US" b="1" dirty="0"/>
              <a:t>10. str() : </a:t>
            </a:r>
            <a:r>
              <a:rPr lang="en-US" dirty="0"/>
              <a:t>Used to </a:t>
            </a:r>
            <a:r>
              <a:rPr lang="en-US" b="1" dirty="0"/>
              <a:t>convert integer into a string.</a:t>
            </a:r>
            <a:endParaRPr lang="en-US" dirty="0"/>
          </a:p>
          <a:p>
            <a:pPr fontAlgn="base"/>
            <a:r>
              <a:rPr lang="en-US" b="1" dirty="0"/>
              <a:t>11. complex(</a:t>
            </a:r>
            <a:r>
              <a:rPr lang="en-US" b="1" dirty="0" err="1"/>
              <a:t>real,imag</a:t>
            </a:r>
            <a:r>
              <a:rPr lang="en-US" b="1" dirty="0"/>
              <a:t>) : </a:t>
            </a:r>
            <a:r>
              <a:rPr lang="en-US" dirty="0"/>
              <a:t>: This function</a:t>
            </a:r>
            <a:r>
              <a:rPr lang="en-US" b="1" dirty="0"/>
              <a:t> converts real numbers to complex(</a:t>
            </a:r>
            <a:r>
              <a:rPr lang="en-US" b="1" dirty="0" err="1"/>
              <a:t>real,imag</a:t>
            </a:r>
            <a:r>
              <a:rPr lang="en-US" b="1" dirty="0"/>
              <a:t>) number.</a:t>
            </a:r>
            <a:endParaRPr lang="en-US" dirty="0"/>
          </a:p>
          <a:p>
            <a:pPr fontAlgn="base"/>
            <a:r>
              <a:rPr lang="en-US" dirty="0" err="1"/>
              <a:t>filter_none</a:t>
            </a:r>
            <a:endParaRPr lang="en-US" dirty="0"/>
          </a:p>
          <a:p>
            <a:pPr fontAlgn="base"/>
            <a:r>
              <a:rPr lang="en-US" b="1" dirty="0"/>
              <a:t>12. </a:t>
            </a:r>
            <a:r>
              <a:rPr lang="en-US" b="1" dirty="0" err="1"/>
              <a:t>chr</a:t>
            </a:r>
            <a:r>
              <a:rPr lang="en-US" b="1" dirty="0"/>
              <a:t>(number) : </a:t>
            </a:r>
            <a:r>
              <a:rPr lang="en-US" dirty="0"/>
              <a:t>: This function</a:t>
            </a:r>
            <a:r>
              <a:rPr lang="en-US" b="1" dirty="0"/>
              <a:t> converts number to its corresponding ASCII character.</a:t>
            </a:r>
            <a:endParaRPr lang="en-US" b="0" i="0" dirty="0">
              <a:effectLst/>
              <a:latin typeface="Roboto"/>
            </a:endParaRPr>
          </a:p>
        </p:txBody>
      </p:sp>
    </p:spTree>
    <p:extLst>
      <p:ext uri="{BB962C8B-B14F-4D97-AF65-F5344CB8AC3E}">
        <p14:creationId xmlns:p14="http://schemas.microsoft.com/office/powerpoint/2010/main" val="3031788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98FB83-B20B-469D-A6CC-1EC7B18652FA}"/>
              </a:ext>
            </a:extLst>
          </p:cNvPr>
          <p:cNvSpPr/>
          <p:nvPr/>
        </p:nvSpPr>
        <p:spPr>
          <a:xfrm>
            <a:off x="609600" y="1295400"/>
            <a:ext cx="8153400" cy="646331"/>
          </a:xfrm>
          <a:prstGeom prst="rect">
            <a:avLst/>
          </a:prstGeom>
        </p:spPr>
        <p:txBody>
          <a:bodyPr wrap="square">
            <a:spAutoFit/>
          </a:bodyPr>
          <a:lstStyle/>
          <a:p>
            <a:r>
              <a:rPr lang="en-US" b="1" dirty="0">
                <a:latin typeface="Roboto"/>
              </a:rPr>
              <a:t>The Python interpreter performs following tasks to execute a Python program :</a:t>
            </a:r>
            <a:endParaRPr lang="en-US" dirty="0"/>
          </a:p>
        </p:txBody>
      </p:sp>
      <p:sp>
        <p:nvSpPr>
          <p:cNvPr id="4" name="Rectangle 3">
            <a:extLst>
              <a:ext uri="{FF2B5EF4-FFF2-40B4-BE49-F238E27FC236}">
                <a16:creationId xmlns:a16="http://schemas.microsoft.com/office/drawing/2014/main" id="{9ED11533-DA59-42CC-B97F-C185FCA715E1}"/>
              </a:ext>
            </a:extLst>
          </p:cNvPr>
          <p:cNvSpPr/>
          <p:nvPr/>
        </p:nvSpPr>
        <p:spPr>
          <a:xfrm>
            <a:off x="609600" y="2133600"/>
            <a:ext cx="7924800" cy="3139321"/>
          </a:xfrm>
          <a:prstGeom prst="rect">
            <a:avLst/>
          </a:prstGeom>
        </p:spPr>
        <p:txBody>
          <a:bodyPr wrap="square">
            <a:spAutoFit/>
          </a:bodyPr>
          <a:lstStyle/>
          <a:p>
            <a:pPr algn="just" fontAlgn="base">
              <a:buFont typeface="Arial" panose="020B0604020202020204" pitchFamily="34" charset="0"/>
              <a:buChar char="•"/>
            </a:pPr>
            <a:r>
              <a:rPr lang="en-US" b="1" dirty="0">
                <a:latin typeface="Roboto"/>
              </a:rPr>
              <a:t>Step 1 :</a:t>
            </a:r>
            <a:r>
              <a:rPr lang="en-US" dirty="0">
                <a:latin typeface="Roboto"/>
              </a:rPr>
              <a:t> The interpreter reads a python code or instruction. Then it verifies that the instruction is well formatted, i.e. it checks the syntax of each </a:t>
            </a:r>
            <a:r>
              <a:rPr lang="en-US" dirty="0" err="1">
                <a:latin typeface="Roboto"/>
              </a:rPr>
              <a:t>line.If</a:t>
            </a:r>
            <a:r>
              <a:rPr lang="en-US" dirty="0">
                <a:latin typeface="Roboto"/>
              </a:rPr>
              <a:t> it encounters any error, it immediately halts the translation and shows an error message.</a:t>
            </a:r>
          </a:p>
          <a:p>
            <a:pPr algn="just" fontAlgn="base">
              <a:buFont typeface="Arial" panose="020B0604020202020204" pitchFamily="34" charset="0"/>
              <a:buChar char="•"/>
            </a:pPr>
            <a:r>
              <a:rPr lang="en-US" b="1" dirty="0">
                <a:latin typeface="Roboto"/>
              </a:rPr>
              <a:t>Step 2 : </a:t>
            </a:r>
            <a:r>
              <a:rPr lang="en-US" dirty="0">
                <a:latin typeface="Roboto"/>
              </a:rPr>
              <a:t>If there is no error, i.e. if the python instruction or code is well formatted then the interpreter translates it into its equivalent form in intermediate language called “Byte </a:t>
            </a:r>
            <a:r>
              <a:rPr lang="en-US" dirty="0" err="1">
                <a:latin typeface="Roboto"/>
              </a:rPr>
              <a:t>code”.Thus</a:t>
            </a:r>
            <a:r>
              <a:rPr lang="en-US" dirty="0">
                <a:latin typeface="Roboto"/>
              </a:rPr>
              <a:t>, after successful execution of Python script or code, it is completely translated into Byte code.</a:t>
            </a:r>
          </a:p>
          <a:p>
            <a:pPr algn="just" fontAlgn="base">
              <a:buFont typeface="Arial" panose="020B0604020202020204" pitchFamily="34" charset="0"/>
              <a:buChar char="•"/>
            </a:pPr>
            <a:r>
              <a:rPr lang="en-US" b="1" dirty="0">
                <a:latin typeface="Roboto"/>
              </a:rPr>
              <a:t>Step 3 : </a:t>
            </a:r>
            <a:r>
              <a:rPr lang="en-US" dirty="0">
                <a:latin typeface="Roboto"/>
              </a:rPr>
              <a:t>Byte code is sent to the Python Virtual Machine(PVM).Here again the byte code is executed on </a:t>
            </a:r>
            <a:r>
              <a:rPr lang="en-US" dirty="0" err="1">
                <a:latin typeface="Roboto"/>
              </a:rPr>
              <a:t>PVM.If</a:t>
            </a:r>
            <a:r>
              <a:rPr lang="en-US" dirty="0">
                <a:latin typeface="Roboto"/>
              </a:rPr>
              <a:t> an error occurs during this execution then the execution is halted with an error message.</a:t>
            </a:r>
            <a:endParaRPr lang="en-US" b="0" i="0" dirty="0">
              <a:effectLst/>
              <a:latin typeface="Roboto"/>
            </a:endParaRPr>
          </a:p>
        </p:txBody>
      </p:sp>
      <p:sp>
        <p:nvSpPr>
          <p:cNvPr id="5" name="Rectangle 4">
            <a:extLst>
              <a:ext uri="{FF2B5EF4-FFF2-40B4-BE49-F238E27FC236}">
                <a16:creationId xmlns:a16="http://schemas.microsoft.com/office/drawing/2014/main" id="{228A0DB9-3837-4425-AC84-2195D0661C9C}"/>
              </a:ext>
            </a:extLst>
          </p:cNvPr>
          <p:cNvSpPr/>
          <p:nvPr/>
        </p:nvSpPr>
        <p:spPr>
          <a:xfrm>
            <a:off x="2076450" y="381000"/>
            <a:ext cx="5219700" cy="461665"/>
          </a:xfrm>
          <a:prstGeom prst="rect">
            <a:avLst/>
          </a:prstGeom>
        </p:spPr>
        <p:txBody>
          <a:bodyPr wrap="square">
            <a:spAutoFit/>
          </a:bodyPr>
          <a:lstStyle/>
          <a:p>
            <a:r>
              <a:rPr lang="en-US" sz="2400" b="1" u="sng" dirty="0">
                <a:latin typeface="Roboto"/>
              </a:rPr>
              <a:t>Execution of a python program</a:t>
            </a:r>
            <a:endParaRPr lang="en-US" sz="2400" u="sng" dirty="0"/>
          </a:p>
        </p:txBody>
      </p:sp>
    </p:spTree>
    <p:extLst>
      <p:ext uri="{BB962C8B-B14F-4D97-AF65-F5344CB8AC3E}">
        <p14:creationId xmlns:p14="http://schemas.microsoft.com/office/powerpoint/2010/main" val="2823015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44698B-C716-41C7-9636-8B36D494CF4C}"/>
              </a:ext>
            </a:extLst>
          </p:cNvPr>
          <p:cNvSpPr/>
          <p:nvPr/>
        </p:nvSpPr>
        <p:spPr>
          <a:xfrm>
            <a:off x="533400" y="1636455"/>
            <a:ext cx="8229600" cy="2554545"/>
          </a:xfrm>
          <a:prstGeom prst="rect">
            <a:avLst/>
          </a:prstGeom>
        </p:spPr>
        <p:txBody>
          <a:bodyPr wrap="square">
            <a:spAutoFit/>
          </a:bodyPr>
          <a:lstStyle/>
          <a:p>
            <a:r>
              <a:rPr lang="en-US" sz="2000" b="1" dirty="0">
                <a:latin typeface="Roboto Slab"/>
              </a:rPr>
              <a:t>Errors</a:t>
            </a:r>
          </a:p>
          <a:p>
            <a:r>
              <a:rPr lang="en-US" sz="2000" dirty="0">
                <a:latin typeface="Lato" panose="020F0502020204030203" pitchFamily="34" charset="0"/>
              </a:rPr>
              <a:t>Errors or mistakes in a program are often referred to as bugs. They are almost always the fault of the programmer. The process of finding and eliminating errors is called debugging. Errors can be classified into three major groups:</a:t>
            </a:r>
          </a:p>
          <a:p>
            <a:pPr>
              <a:buFont typeface="Arial" panose="020B0604020202020204" pitchFamily="34" charset="0"/>
              <a:buChar char="•"/>
            </a:pPr>
            <a:r>
              <a:rPr lang="en-US" sz="2000" dirty="0">
                <a:latin typeface="Lato" panose="020F0502020204030203" pitchFamily="34" charset="0"/>
              </a:rPr>
              <a:t>Syntax errors</a:t>
            </a:r>
          </a:p>
          <a:p>
            <a:pPr>
              <a:buFont typeface="Arial" panose="020B0604020202020204" pitchFamily="34" charset="0"/>
              <a:buChar char="•"/>
            </a:pPr>
            <a:r>
              <a:rPr lang="en-US" sz="2000" dirty="0">
                <a:latin typeface="Lato" panose="020F0502020204030203" pitchFamily="34" charset="0"/>
              </a:rPr>
              <a:t>Runtime errors</a:t>
            </a:r>
          </a:p>
          <a:p>
            <a:pPr>
              <a:buFont typeface="Arial" panose="020B0604020202020204" pitchFamily="34" charset="0"/>
              <a:buChar char="•"/>
            </a:pPr>
            <a:r>
              <a:rPr lang="en-US" sz="2000" dirty="0">
                <a:latin typeface="Lato" panose="020F0502020204030203" pitchFamily="34" charset="0"/>
              </a:rPr>
              <a:t>Logical errors</a:t>
            </a:r>
            <a:endParaRPr lang="en-US" sz="2000" b="0" i="0" dirty="0">
              <a:effectLst/>
              <a:latin typeface="Lato" panose="020F0502020204030203" pitchFamily="34" charset="0"/>
            </a:endParaRPr>
          </a:p>
        </p:txBody>
      </p:sp>
    </p:spTree>
    <p:extLst>
      <p:ext uri="{BB962C8B-B14F-4D97-AF65-F5344CB8AC3E}">
        <p14:creationId xmlns:p14="http://schemas.microsoft.com/office/powerpoint/2010/main" val="2506206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E0270F-B1BC-4C06-B3FD-E69498FDFAFA}"/>
              </a:ext>
            </a:extLst>
          </p:cNvPr>
          <p:cNvSpPr/>
          <p:nvPr/>
        </p:nvSpPr>
        <p:spPr>
          <a:xfrm>
            <a:off x="304800" y="889844"/>
            <a:ext cx="8458200" cy="3447098"/>
          </a:xfrm>
          <a:prstGeom prst="rect">
            <a:avLst/>
          </a:prstGeom>
        </p:spPr>
        <p:txBody>
          <a:bodyPr wrap="square">
            <a:spAutoFit/>
          </a:bodyPr>
          <a:lstStyle/>
          <a:p>
            <a:r>
              <a:rPr lang="en-US" sz="2000" b="1" u="sng" dirty="0">
                <a:latin typeface="Roboto Slab"/>
              </a:rPr>
              <a:t>Syntax errors</a:t>
            </a:r>
          </a:p>
          <a:p>
            <a:r>
              <a:rPr lang="en-US" sz="2000" dirty="0">
                <a:latin typeface="Lato" panose="020F0502020204030203" pitchFamily="34" charset="0"/>
              </a:rPr>
              <a:t>Python will find these kinds of errors when it tries to parse your program, and exit with an error message without running anything. Syntax errors are mistakes in the use of the Python language. </a:t>
            </a:r>
          </a:p>
          <a:p>
            <a:r>
              <a:rPr lang="en-US" sz="2000" dirty="0">
                <a:latin typeface="Lato" panose="020F0502020204030203" pitchFamily="34" charset="0"/>
              </a:rPr>
              <a:t>Common Python syntax errors include:</a:t>
            </a:r>
          </a:p>
          <a:p>
            <a:pPr>
              <a:buFont typeface="Arial" panose="020B0604020202020204" pitchFamily="34" charset="0"/>
              <a:buChar char="•"/>
            </a:pPr>
            <a:r>
              <a:rPr lang="en-US" sz="2000" dirty="0">
                <a:latin typeface="Lato" panose="020F0502020204030203" pitchFamily="34" charset="0"/>
              </a:rPr>
              <a:t>leaving out a keyword</a:t>
            </a:r>
          </a:p>
          <a:p>
            <a:pPr>
              <a:buFont typeface="Arial" panose="020B0604020202020204" pitchFamily="34" charset="0"/>
              <a:buChar char="•"/>
            </a:pPr>
            <a:r>
              <a:rPr lang="en-US" sz="2000" dirty="0">
                <a:latin typeface="Lato" panose="020F0502020204030203" pitchFamily="34" charset="0"/>
              </a:rPr>
              <a:t>putting a keyword in the wrong place</a:t>
            </a:r>
          </a:p>
          <a:p>
            <a:pPr>
              <a:buFont typeface="Arial" panose="020B0604020202020204" pitchFamily="34" charset="0"/>
              <a:buChar char="•"/>
            </a:pPr>
            <a:r>
              <a:rPr lang="en-US" sz="2000" dirty="0">
                <a:latin typeface="Lato" panose="020F0502020204030203" pitchFamily="34" charset="0"/>
              </a:rPr>
              <a:t>leaving out a symbol, such as a colon, comma or brackets</a:t>
            </a:r>
          </a:p>
          <a:p>
            <a:pPr>
              <a:buFont typeface="Arial" panose="020B0604020202020204" pitchFamily="34" charset="0"/>
              <a:buChar char="•"/>
            </a:pPr>
            <a:r>
              <a:rPr lang="en-US" sz="2000" dirty="0">
                <a:latin typeface="Lato" panose="020F0502020204030203" pitchFamily="34" charset="0"/>
              </a:rPr>
              <a:t>misspelling a keyword</a:t>
            </a:r>
          </a:p>
          <a:p>
            <a:pPr>
              <a:buFont typeface="Arial" panose="020B0604020202020204" pitchFamily="34" charset="0"/>
              <a:buChar char="•"/>
            </a:pPr>
            <a:r>
              <a:rPr lang="en-US" sz="2000" dirty="0">
                <a:latin typeface="Lato" panose="020F0502020204030203" pitchFamily="34" charset="0"/>
              </a:rPr>
              <a:t>incorrect indentation</a:t>
            </a:r>
          </a:p>
          <a:p>
            <a:pPr>
              <a:buFont typeface="Arial" panose="020B0604020202020204" pitchFamily="34" charset="0"/>
              <a:buChar char="•"/>
            </a:pPr>
            <a:r>
              <a:rPr lang="en-US" sz="2000" dirty="0">
                <a:latin typeface="Lato" panose="020F0502020204030203" pitchFamily="34" charset="0"/>
              </a:rPr>
              <a:t>empty block</a:t>
            </a:r>
            <a:endParaRPr lang="en-US" sz="2000" b="0" i="0" dirty="0">
              <a:effectLst/>
              <a:latin typeface="Lato" panose="020F0502020204030203" pitchFamily="34" charset="0"/>
            </a:endParaRPr>
          </a:p>
        </p:txBody>
      </p:sp>
      <p:sp>
        <p:nvSpPr>
          <p:cNvPr id="4" name="Rectangle 3">
            <a:extLst>
              <a:ext uri="{FF2B5EF4-FFF2-40B4-BE49-F238E27FC236}">
                <a16:creationId xmlns:a16="http://schemas.microsoft.com/office/drawing/2014/main" id="{195457D3-D6EA-4104-8488-D7E0DDABD074}"/>
              </a:ext>
            </a:extLst>
          </p:cNvPr>
          <p:cNvSpPr/>
          <p:nvPr/>
        </p:nvSpPr>
        <p:spPr>
          <a:xfrm>
            <a:off x="1447800" y="4470737"/>
            <a:ext cx="4572000" cy="1015663"/>
          </a:xfrm>
          <a:prstGeom prst="rect">
            <a:avLst/>
          </a:prstGeom>
        </p:spPr>
        <p:txBody>
          <a:bodyPr>
            <a:spAutoFit/>
          </a:bodyPr>
          <a:lstStyle/>
          <a:p>
            <a:r>
              <a:rPr lang="en-US" sz="2000" dirty="0">
                <a:solidFill>
                  <a:srgbClr val="FFFFFF"/>
                </a:solidFill>
                <a:latin typeface="SFMono-Regular"/>
              </a:rPr>
              <a:t>&gt;&gt;&gt; print "hello"</a:t>
            </a:r>
            <a:br>
              <a:rPr lang="en-US" sz="2000" dirty="0"/>
            </a:br>
            <a:r>
              <a:rPr lang="en-US" sz="2000" dirty="0" err="1">
                <a:solidFill>
                  <a:srgbClr val="FFFFFF"/>
                </a:solidFill>
                <a:latin typeface="SFMono-Regular"/>
              </a:rPr>
              <a:t>SyntaxError</a:t>
            </a:r>
            <a:r>
              <a:rPr lang="en-US" sz="2000" dirty="0">
                <a:solidFill>
                  <a:srgbClr val="FFFFFF"/>
                </a:solidFill>
                <a:latin typeface="SFMono-Regular"/>
              </a:rPr>
              <a:t>: Missing parentheses in call to 'print'. Did you mean print("hello")?</a:t>
            </a:r>
            <a:endParaRPr lang="en-US" sz="2000" dirty="0"/>
          </a:p>
        </p:txBody>
      </p:sp>
    </p:spTree>
    <p:extLst>
      <p:ext uri="{BB962C8B-B14F-4D97-AF65-F5344CB8AC3E}">
        <p14:creationId xmlns:p14="http://schemas.microsoft.com/office/powerpoint/2010/main" val="3489674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E60070-16A3-45B5-A4BB-DBB02209F070}"/>
              </a:ext>
            </a:extLst>
          </p:cNvPr>
          <p:cNvSpPr/>
          <p:nvPr/>
        </p:nvSpPr>
        <p:spPr>
          <a:xfrm>
            <a:off x="342900" y="762000"/>
            <a:ext cx="8458200" cy="2246769"/>
          </a:xfrm>
          <a:prstGeom prst="rect">
            <a:avLst/>
          </a:prstGeom>
        </p:spPr>
        <p:txBody>
          <a:bodyPr wrap="square">
            <a:spAutoFit/>
          </a:bodyPr>
          <a:lstStyle/>
          <a:p>
            <a:pPr algn="just"/>
            <a:r>
              <a:rPr lang="en-US" sz="2000" b="1" u="sng" dirty="0">
                <a:latin typeface="Roboto Slab"/>
              </a:rPr>
              <a:t>Runtime errors</a:t>
            </a:r>
          </a:p>
          <a:p>
            <a:pPr algn="just"/>
            <a:r>
              <a:rPr lang="en-US" sz="2000" dirty="0">
                <a:latin typeface="Lato" panose="020F0502020204030203" pitchFamily="34" charset="0"/>
              </a:rPr>
              <a:t>If a program is syntactically correct – that is, free of syntax errors – it will be run by the Python interpreter. However, the program may exit unexpectedly during execution if it encounters a </a:t>
            </a:r>
            <a:r>
              <a:rPr lang="en-US" sz="2000" i="1" dirty="0">
                <a:latin typeface="Lato" panose="020F0502020204030203" pitchFamily="34" charset="0"/>
              </a:rPr>
              <a:t>runtime error</a:t>
            </a:r>
            <a:r>
              <a:rPr lang="en-US" sz="2000" dirty="0">
                <a:latin typeface="Lato" panose="020F0502020204030203" pitchFamily="34" charset="0"/>
              </a:rPr>
              <a:t> – a problem which was not detected when the program was parsed, but is only revealed when a particular line is executed. When a program comes to a halt because of a runtime error, we say that it has crashed.</a:t>
            </a:r>
            <a:endParaRPr lang="en-US" sz="2000" b="0" i="0" dirty="0">
              <a:effectLst/>
              <a:latin typeface="Lato" panose="020F0502020204030203" pitchFamily="34" charset="0"/>
            </a:endParaRPr>
          </a:p>
        </p:txBody>
      </p:sp>
      <p:sp>
        <p:nvSpPr>
          <p:cNvPr id="4" name="Rectangle 3">
            <a:extLst>
              <a:ext uri="{FF2B5EF4-FFF2-40B4-BE49-F238E27FC236}">
                <a16:creationId xmlns:a16="http://schemas.microsoft.com/office/drawing/2014/main" id="{8FE5AF49-8429-4701-BE1A-3506028AE0E1}"/>
              </a:ext>
            </a:extLst>
          </p:cNvPr>
          <p:cNvSpPr/>
          <p:nvPr/>
        </p:nvSpPr>
        <p:spPr>
          <a:xfrm>
            <a:off x="1143000" y="3008769"/>
            <a:ext cx="4572000" cy="3785652"/>
          </a:xfrm>
          <a:prstGeom prst="rect">
            <a:avLst/>
          </a:prstGeom>
        </p:spPr>
        <p:txBody>
          <a:bodyPr>
            <a:spAutoFit/>
          </a:bodyPr>
          <a:lstStyle/>
          <a:p>
            <a:r>
              <a:rPr lang="en-US" sz="2000" u="sng" dirty="0">
                <a:latin typeface="Lato" panose="020F0502020204030203" pitchFamily="34" charset="0"/>
              </a:rPr>
              <a:t>Some examples of Python runtime</a:t>
            </a:r>
            <a:r>
              <a:rPr lang="en-US" sz="2000" dirty="0">
                <a:latin typeface="Lato" panose="020F0502020204030203" pitchFamily="34" charset="0"/>
              </a:rPr>
              <a:t> errors:</a:t>
            </a:r>
          </a:p>
          <a:p>
            <a:pPr>
              <a:buFont typeface="Arial" panose="020B0604020202020204" pitchFamily="34" charset="0"/>
              <a:buChar char="•"/>
            </a:pPr>
            <a:r>
              <a:rPr lang="en-US" sz="2000" dirty="0">
                <a:latin typeface="Lato" panose="020F0502020204030203" pitchFamily="34" charset="0"/>
              </a:rPr>
              <a:t>division by zero</a:t>
            </a:r>
          </a:p>
          <a:p>
            <a:pPr>
              <a:buFont typeface="Arial" panose="020B0604020202020204" pitchFamily="34" charset="0"/>
              <a:buChar char="•"/>
            </a:pPr>
            <a:r>
              <a:rPr lang="en-US" sz="2000" dirty="0">
                <a:latin typeface="Lato" panose="020F0502020204030203" pitchFamily="34" charset="0"/>
              </a:rPr>
              <a:t>performing an operation on incompatible types</a:t>
            </a:r>
          </a:p>
          <a:p>
            <a:pPr>
              <a:buFont typeface="Arial" panose="020B0604020202020204" pitchFamily="34" charset="0"/>
              <a:buChar char="•"/>
            </a:pPr>
            <a:r>
              <a:rPr lang="en-US" sz="2000" dirty="0">
                <a:latin typeface="Lato" panose="020F0502020204030203" pitchFamily="34" charset="0"/>
              </a:rPr>
              <a:t>using an identifier which has not been defined</a:t>
            </a:r>
          </a:p>
          <a:p>
            <a:pPr>
              <a:buFont typeface="Arial" panose="020B0604020202020204" pitchFamily="34" charset="0"/>
              <a:buChar char="•"/>
            </a:pPr>
            <a:r>
              <a:rPr lang="en-US" sz="2000" dirty="0">
                <a:latin typeface="Lato" panose="020F0502020204030203" pitchFamily="34" charset="0"/>
              </a:rPr>
              <a:t>accessing a list element, dictionary value or object attribute which doesn’t exist</a:t>
            </a:r>
          </a:p>
          <a:p>
            <a:pPr>
              <a:buFont typeface="Arial" panose="020B0604020202020204" pitchFamily="34" charset="0"/>
              <a:buChar char="•"/>
            </a:pPr>
            <a:r>
              <a:rPr lang="en-US" sz="2000" dirty="0">
                <a:latin typeface="Lato" panose="020F0502020204030203" pitchFamily="34" charset="0"/>
              </a:rPr>
              <a:t>trying to access a file which doesn’t exist</a:t>
            </a:r>
            <a:endParaRPr lang="en-US" sz="2000" b="0" i="0" dirty="0">
              <a:effectLst/>
              <a:latin typeface="Lato" panose="020F0502020204030203" pitchFamily="34" charset="0"/>
            </a:endParaRPr>
          </a:p>
        </p:txBody>
      </p:sp>
    </p:spTree>
    <p:extLst>
      <p:ext uri="{BB962C8B-B14F-4D97-AF65-F5344CB8AC3E}">
        <p14:creationId xmlns:p14="http://schemas.microsoft.com/office/powerpoint/2010/main" val="216945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CE9F-08BC-42B2-9814-B95559E68A12}"/>
              </a:ext>
            </a:extLst>
          </p:cNvPr>
          <p:cNvSpPr>
            <a:spLocks noGrp="1"/>
          </p:cNvSpPr>
          <p:nvPr>
            <p:ph type="title"/>
          </p:nvPr>
        </p:nvSpPr>
        <p:spPr/>
        <p:txBody>
          <a:bodyPr/>
          <a:lstStyle/>
          <a:p>
            <a:r>
              <a:rPr lang="en-US" dirty="0"/>
              <a:t>Identifier</a:t>
            </a:r>
          </a:p>
        </p:txBody>
      </p:sp>
      <p:sp>
        <p:nvSpPr>
          <p:cNvPr id="3" name="Rectangle 2">
            <a:extLst>
              <a:ext uri="{FF2B5EF4-FFF2-40B4-BE49-F238E27FC236}">
                <a16:creationId xmlns:a16="http://schemas.microsoft.com/office/drawing/2014/main" id="{98CD3ED4-73C1-422A-9033-58ABD72B044F}"/>
              </a:ext>
            </a:extLst>
          </p:cNvPr>
          <p:cNvSpPr/>
          <p:nvPr/>
        </p:nvSpPr>
        <p:spPr>
          <a:xfrm>
            <a:off x="429690" y="1130709"/>
            <a:ext cx="8229600" cy="1631216"/>
          </a:xfrm>
          <a:prstGeom prst="rect">
            <a:avLst/>
          </a:prstGeom>
        </p:spPr>
        <p:txBody>
          <a:bodyPr wrap="square">
            <a:spAutoFit/>
          </a:bodyPr>
          <a:lstStyle/>
          <a:p>
            <a:r>
              <a:rPr lang="en-US" sz="2000" dirty="0">
                <a:solidFill>
                  <a:schemeClr val="tx1">
                    <a:lumMod val="95000"/>
                  </a:schemeClr>
                </a:solidFill>
                <a:latin typeface="Arial" panose="020B0604020202020204" pitchFamily="34" charset="0"/>
              </a:rPr>
              <a:t>An </a:t>
            </a:r>
            <a:r>
              <a:rPr lang="en-US" sz="2000" b="1" dirty="0">
                <a:solidFill>
                  <a:schemeClr val="tx1">
                    <a:lumMod val="95000"/>
                  </a:schemeClr>
                </a:solidFill>
                <a:latin typeface="Arial" panose="020B0604020202020204" pitchFamily="34" charset="0"/>
              </a:rPr>
              <a:t>identifier</a:t>
            </a:r>
            <a:r>
              <a:rPr lang="en-US" sz="2000" dirty="0">
                <a:solidFill>
                  <a:schemeClr val="tx1">
                    <a:lumMod val="95000"/>
                  </a:schemeClr>
                </a:solidFill>
                <a:latin typeface="Arial" panose="020B0604020202020204" pitchFamily="34" charset="0"/>
              </a:rPr>
              <a:t> is a name that identifies (that is, labels the identity of) either a unique object or a unique </a:t>
            </a:r>
            <a:r>
              <a:rPr lang="en-US" sz="2000" i="1" dirty="0">
                <a:solidFill>
                  <a:schemeClr val="tx1">
                    <a:lumMod val="95000"/>
                  </a:schemeClr>
                </a:solidFill>
                <a:latin typeface="Arial" panose="020B0604020202020204" pitchFamily="34" charset="0"/>
              </a:rPr>
              <a:t>class</a:t>
            </a:r>
            <a:r>
              <a:rPr lang="en-US" sz="2000" dirty="0">
                <a:solidFill>
                  <a:schemeClr val="tx1">
                    <a:lumMod val="95000"/>
                  </a:schemeClr>
                </a:solidFill>
                <a:latin typeface="Arial" panose="020B0604020202020204" pitchFamily="34" charset="0"/>
              </a:rPr>
              <a:t> of objects, where the "object" or class may be an idea, physical [countable] object (or class thereof), or physical [noncountable] substance (or class thereof). An identifier may be a word, number, letter, symbol, or any combination of those.</a:t>
            </a:r>
            <a:endParaRPr lang="en-US" sz="2000" dirty="0">
              <a:solidFill>
                <a:schemeClr val="tx1">
                  <a:lumMod val="95000"/>
                </a:schemeClr>
              </a:solidFill>
            </a:endParaRPr>
          </a:p>
        </p:txBody>
      </p:sp>
      <p:sp>
        <p:nvSpPr>
          <p:cNvPr id="4" name="Rectangle 3">
            <a:extLst>
              <a:ext uri="{FF2B5EF4-FFF2-40B4-BE49-F238E27FC236}">
                <a16:creationId xmlns:a16="http://schemas.microsoft.com/office/drawing/2014/main" id="{70F7E69D-C955-4E7A-A8B5-B24514CC3339}"/>
              </a:ext>
            </a:extLst>
          </p:cNvPr>
          <p:cNvSpPr/>
          <p:nvPr/>
        </p:nvSpPr>
        <p:spPr>
          <a:xfrm>
            <a:off x="609600" y="3733800"/>
            <a:ext cx="3137847" cy="523220"/>
          </a:xfrm>
          <a:prstGeom prst="rect">
            <a:avLst/>
          </a:prstGeom>
        </p:spPr>
        <p:txBody>
          <a:bodyPr wrap="none">
            <a:spAutoFit/>
          </a:bodyPr>
          <a:lstStyle/>
          <a:p>
            <a:r>
              <a:rPr lang="en-US" sz="2800" b="1" dirty="0">
                <a:latin typeface="Segoe UI" panose="020B0502040204020203" pitchFamily="34" charset="0"/>
              </a:rPr>
              <a:t>Python Keywords</a:t>
            </a:r>
            <a:endParaRPr lang="en-US" sz="2800" b="1" i="0" dirty="0">
              <a:effectLst/>
              <a:latin typeface="Segoe UI" panose="020B0502040204020203" pitchFamily="34" charset="0"/>
            </a:endParaRPr>
          </a:p>
        </p:txBody>
      </p:sp>
      <p:sp>
        <p:nvSpPr>
          <p:cNvPr id="5" name="Rectangle 4">
            <a:extLst>
              <a:ext uri="{FF2B5EF4-FFF2-40B4-BE49-F238E27FC236}">
                <a16:creationId xmlns:a16="http://schemas.microsoft.com/office/drawing/2014/main" id="{2C034CE4-30C9-4D12-81A6-65A3A8D3BBE5}"/>
              </a:ext>
            </a:extLst>
          </p:cNvPr>
          <p:cNvSpPr/>
          <p:nvPr/>
        </p:nvSpPr>
        <p:spPr>
          <a:xfrm>
            <a:off x="588497" y="4260537"/>
            <a:ext cx="8229599" cy="646331"/>
          </a:xfrm>
          <a:prstGeom prst="rect">
            <a:avLst/>
          </a:prstGeom>
        </p:spPr>
        <p:txBody>
          <a:bodyPr wrap="square">
            <a:spAutoFit/>
          </a:bodyPr>
          <a:lstStyle/>
          <a:p>
            <a:r>
              <a:rPr lang="en-US" dirty="0">
                <a:solidFill>
                  <a:schemeClr val="tx1">
                    <a:lumMod val="95000"/>
                  </a:schemeClr>
                </a:solidFill>
                <a:latin typeface="Verdana" panose="020B0604030504040204" pitchFamily="34" charset="0"/>
              </a:rPr>
              <a:t>Python has a set of keywords that are reserved words that cannot be used as variable names, function names, or any other identifiers:</a:t>
            </a:r>
            <a:endParaRPr lang="en-US" dirty="0">
              <a:solidFill>
                <a:schemeClr val="tx1">
                  <a:lumMod val="95000"/>
                </a:schemeClr>
              </a:solidFill>
            </a:endParaRPr>
          </a:p>
        </p:txBody>
      </p:sp>
    </p:spTree>
    <p:extLst>
      <p:ext uri="{BB962C8B-B14F-4D97-AF65-F5344CB8AC3E}">
        <p14:creationId xmlns:p14="http://schemas.microsoft.com/office/powerpoint/2010/main" val="567449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D3AE71-D0B4-4F02-9D79-CAF2652AB2B6}"/>
              </a:ext>
            </a:extLst>
          </p:cNvPr>
          <p:cNvSpPr/>
          <p:nvPr/>
        </p:nvSpPr>
        <p:spPr>
          <a:xfrm>
            <a:off x="533400" y="685800"/>
            <a:ext cx="7924800" cy="2246769"/>
          </a:xfrm>
          <a:prstGeom prst="rect">
            <a:avLst/>
          </a:prstGeom>
        </p:spPr>
        <p:txBody>
          <a:bodyPr wrap="square">
            <a:spAutoFit/>
          </a:bodyPr>
          <a:lstStyle/>
          <a:p>
            <a:pPr algn="just"/>
            <a:r>
              <a:rPr lang="en-US" sz="2000" b="1" u="sng" dirty="0">
                <a:latin typeface="Roboto Slab"/>
              </a:rPr>
              <a:t>Logical errors</a:t>
            </a:r>
          </a:p>
          <a:p>
            <a:pPr algn="just"/>
            <a:r>
              <a:rPr lang="en-US" sz="2000" dirty="0">
                <a:latin typeface="Lato" panose="020F0502020204030203" pitchFamily="34" charset="0"/>
              </a:rPr>
              <a:t>Logical errors are the most difficult to fix. They occur when the program runs without crashing, but produces an incorrect result. The error is caused by a mistake in the program’s logic. You won’t get an error message, because no syntax or runtime error has occurred. You will have to find the problem on your own by reviewing all the relevant parts of your code</a:t>
            </a:r>
            <a:endParaRPr lang="en-US" sz="2000" b="0" i="0" dirty="0">
              <a:effectLst/>
              <a:latin typeface="Lato" panose="020F0502020204030203" pitchFamily="34" charset="0"/>
            </a:endParaRPr>
          </a:p>
        </p:txBody>
      </p:sp>
      <p:sp>
        <p:nvSpPr>
          <p:cNvPr id="4" name="Rectangle 3">
            <a:extLst>
              <a:ext uri="{FF2B5EF4-FFF2-40B4-BE49-F238E27FC236}">
                <a16:creationId xmlns:a16="http://schemas.microsoft.com/office/drawing/2014/main" id="{273444FF-D0EB-44B4-A205-19D31ACDDBBA}"/>
              </a:ext>
            </a:extLst>
          </p:cNvPr>
          <p:cNvSpPr/>
          <p:nvPr/>
        </p:nvSpPr>
        <p:spPr>
          <a:xfrm>
            <a:off x="1333500" y="3276600"/>
            <a:ext cx="6324600" cy="1938992"/>
          </a:xfrm>
          <a:prstGeom prst="rect">
            <a:avLst/>
          </a:prstGeom>
        </p:spPr>
        <p:txBody>
          <a:bodyPr wrap="square">
            <a:spAutoFit/>
          </a:bodyPr>
          <a:lstStyle/>
          <a:p>
            <a:pPr algn="just">
              <a:buFont typeface="Arial" panose="020B0604020202020204" pitchFamily="34" charset="0"/>
              <a:buChar char="•"/>
            </a:pPr>
            <a:r>
              <a:rPr lang="en-US" sz="2000" dirty="0">
                <a:latin typeface="Lato" panose="020F0502020204030203" pitchFamily="34" charset="0"/>
              </a:rPr>
              <a:t>using the wrong variable name</a:t>
            </a:r>
          </a:p>
          <a:p>
            <a:pPr algn="just">
              <a:buFont typeface="Arial" panose="020B0604020202020204" pitchFamily="34" charset="0"/>
              <a:buChar char="•"/>
            </a:pPr>
            <a:r>
              <a:rPr lang="en-US" sz="2000" dirty="0">
                <a:latin typeface="Lato" panose="020F0502020204030203" pitchFamily="34" charset="0"/>
              </a:rPr>
              <a:t>indenting a block to the wrong level</a:t>
            </a:r>
          </a:p>
          <a:p>
            <a:pPr algn="just">
              <a:buFont typeface="Arial" panose="020B0604020202020204" pitchFamily="34" charset="0"/>
              <a:buChar char="•"/>
            </a:pPr>
            <a:r>
              <a:rPr lang="en-US" sz="2000" dirty="0">
                <a:latin typeface="Lato" panose="020F0502020204030203" pitchFamily="34" charset="0"/>
              </a:rPr>
              <a:t>using integer division instead of floating-point division</a:t>
            </a:r>
          </a:p>
          <a:p>
            <a:pPr algn="just">
              <a:buFont typeface="Arial" panose="020B0604020202020204" pitchFamily="34" charset="0"/>
              <a:buChar char="•"/>
            </a:pPr>
            <a:r>
              <a:rPr lang="en-US" sz="2000" dirty="0">
                <a:latin typeface="Lato" panose="020F0502020204030203" pitchFamily="34" charset="0"/>
              </a:rPr>
              <a:t>getting operator precedence wrong</a:t>
            </a:r>
          </a:p>
          <a:p>
            <a:pPr algn="just">
              <a:buFont typeface="Arial" panose="020B0604020202020204" pitchFamily="34" charset="0"/>
              <a:buChar char="•"/>
            </a:pPr>
            <a:r>
              <a:rPr lang="en-US" sz="2000" dirty="0">
                <a:latin typeface="Lato" panose="020F0502020204030203" pitchFamily="34" charset="0"/>
              </a:rPr>
              <a:t>making a mistake in a </a:t>
            </a:r>
            <a:r>
              <a:rPr lang="en-US" sz="2000" dirty="0" err="1">
                <a:latin typeface="Lato" panose="020F0502020204030203" pitchFamily="34" charset="0"/>
              </a:rPr>
              <a:t>boolean</a:t>
            </a:r>
            <a:r>
              <a:rPr lang="en-US" sz="2000" dirty="0">
                <a:latin typeface="Lato" panose="020F0502020204030203" pitchFamily="34" charset="0"/>
              </a:rPr>
              <a:t> expression</a:t>
            </a:r>
          </a:p>
          <a:p>
            <a:pPr algn="just">
              <a:buFont typeface="Arial" panose="020B0604020202020204" pitchFamily="34" charset="0"/>
              <a:buChar char="•"/>
            </a:pPr>
            <a:r>
              <a:rPr lang="en-US" sz="2000" dirty="0">
                <a:latin typeface="Lato" panose="020F0502020204030203" pitchFamily="34" charset="0"/>
              </a:rPr>
              <a:t>off-by-one, and other numerical errors</a:t>
            </a:r>
            <a:endParaRPr lang="en-US" sz="2000" b="0" i="0" dirty="0">
              <a:effectLst/>
              <a:latin typeface="Lato" panose="020F0502020204030203" pitchFamily="34" charset="0"/>
            </a:endParaRPr>
          </a:p>
        </p:txBody>
      </p:sp>
    </p:spTree>
    <p:extLst>
      <p:ext uri="{BB962C8B-B14F-4D97-AF65-F5344CB8AC3E}">
        <p14:creationId xmlns:p14="http://schemas.microsoft.com/office/powerpoint/2010/main" val="3724031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E338-2B3D-4234-990E-117450E1531E}"/>
              </a:ext>
            </a:extLst>
          </p:cNvPr>
          <p:cNvSpPr>
            <a:spLocks noGrp="1"/>
          </p:cNvSpPr>
          <p:nvPr>
            <p:ph type="title"/>
          </p:nvPr>
        </p:nvSpPr>
        <p:spPr>
          <a:xfrm>
            <a:off x="3581400" y="2438400"/>
            <a:ext cx="7429499" cy="1478570"/>
          </a:xfrm>
        </p:spPr>
        <p:txBody>
          <a:bodyPr/>
          <a:lstStyle/>
          <a:p>
            <a:r>
              <a:rPr lang="en-US" dirty="0"/>
              <a:t>Thanks</a:t>
            </a:r>
          </a:p>
        </p:txBody>
      </p:sp>
    </p:spTree>
    <p:extLst>
      <p:ext uri="{BB962C8B-B14F-4D97-AF65-F5344CB8AC3E}">
        <p14:creationId xmlns:p14="http://schemas.microsoft.com/office/powerpoint/2010/main" val="249066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3BE4-4687-481B-8DED-43937A20681F}"/>
              </a:ext>
            </a:extLst>
          </p:cNvPr>
          <p:cNvSpPr>
            <a:spLocks noGrp="1"/>
          </p:cNvSpPr>
          <p:nvPr>
            <p:ph type="title"/>
          </p:nvPr>
        </p:nvSpPr>
        <p:spPr>
          <a:xfrm>
            <a:off x="762000" y="-381000"/>
            <a:ext cx="7429499" cy="1478570"/>
          </a:xfrm>
        </p:spPr>
        <p:txBody>
          <a:bodyPr/>
          <a:lstStyle/>
          <a:p>
            <a:r>
              <a:rPr lang="en-US" dirty="0"/>
              <a:t>Examples:</a:t>
            </a:r>
          </a:p>
        </p:txBody>
      </p:sp>
      <p:graphicFrame>
        <p:nvGraphicFramePr>
          <p:cNvPr id="3" name="Table 2">
            <a:extLst>
              <a:ext uri="{FF2B5EF4-FFF2-40B4-BE49-F238E27FC236}">
                <a16:creationId xmlns:a16="http://schemas.microsoft.com/office/drawing/2014/main" id="{5A48609C-E558-447E-A992-12C838571618}"/>
              </a:ext>
            </a:extLst>
          </p:cNvPr>
          <p:cNvGraphicFramePr>
            <a:graphicFrameLocks noGrp="1"/>
          </p:cNvGraphicFramePr>
          <p:nvPr/>
        </p:nvGraphicFramePr>
        <p:xfrm>
          <a:off x="533400" y="609600"/>
          <a:ext cx="8077200" cy="6143616"/>
        </p:xfrm>
        <a:graphic>
          <a:graphicData uri="http://schemas.openxmlformats.org/drawingml/2006/table">
            <a:tbl>
              <a:tblPr/>
              <a:tblGrid>
                <a:gridCol w="2012377">
                  <a:extLst>
                    <a:ext uri="{9D8B030D-6E8A-4147-A177-3AD203B41FA5}">
                      <a16:colId xmlns:a16="http://schemas.microsoft.com/office/drawing/2014/main" val="3619865012"/>
                    </a:ext>
                  </a:extLst>
                </a:gridCol>
                <a:gridCol w="6064823">
                  <a:extLst>
                    <a:ext uri="{9D8B030D-6E8A-4147-A177-3AD203B41FA5}">
                      <a16:colId xmlns:a16="http://schemas.microsoft.com/office/drawing/2014/main" val="1439409280"/>
                    </a:ext>
                  </a:extLst>
                </a:gridCol>
              </a:tblGrid>
              <a:tr h="145173">
                <a:tc>
                  <a:txBody>
                    <a:bodyPr/>
                    <a:lstStyle/>
                    <a:p>
                      <a:pPr algn="l" fontAlgn="t"/>
                      <a:r>
                        <a:rPr lang="en-US" sz="2000" dirty="0">
                          <a:solidFill>
                            <a:schemeClr val="bg2"/>
                          </a:solidFill>
                          <a:effectLst/>
                        </a:rPr>
                        <a:t>Keyword</a:t>
                      </a: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chemeClr val="bg2"/>
                          </a:solidFill>
                          <a:effectLst/>
                        </a:rPr>
                        <a:t>Description</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0168372"/>
                  </a:ext>
                </a:extLst>
              </a:tr>
              <a:tr h="145173">
                <a:tc>
                  <a:txBody>
                    <a:bodyPr/>
                    <a:lstStyle/>
                    <a:p>
                      <a:pPr algn="l" fontAlgn="t"/>
                      <a:r>
                        <a:rPr lang="en-US" sz="2000">
                          <a:solidFill>
                            <a:schemeClr val="bg2"/>
                          </a:solidFill>
                          <a:effectLst/>
                          <a:hlinkClick r:id="rId2">
                            <a:extLst>
                              <a:ext uri="{A12FA001-AC4F-418D-AE19-62706E023703}">
                                <ahyp:hlinkClr xmlns:ahyp="http://schemas.microsoft.com/office/drawing/2018/hyperlinkcolor" val="tx"/>
                              </a:ext>
                            </a:extLst>
                          </a:hlinkClick>
                        </a:rPr>
                        <a:t>and</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solidFill>
                            <a:schemeClr val="bg2"/>
                          </a:solidFill>
                          <a:effectLst/>
                        </a:rPr>
                        <a:t>A logical operator</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51824089"/>
                  </a:ext>
                </a:extLst>
              </a:tr>
              <a:tr h="145173">
                <a:tc>
                  <a:txBody>
                    <a:bodyPr/>
                    <a:lstStyle/>
                    <a:p>
                      <a:pPr algn="l" fontAlgn="t"/>
                      <a:r>
                        <a:rPr lang="en-US" sz="2000">
                          <a:solidFill>
                            <a:schemeClr val="bg2"/>
                          </a:solidFill>
                          <a:effectLst/>
                          <a:hlinkClick r:id="rId3">
                            <a:extLst>
                              <a:ext uri="{A12FA001-AC4F-418D-AE19-62706E023703}">
                                <ahyp:hlinkClr xmlns:ahyp="http://schemas.microsoft.com/office/drawing/2018/hyperlinkcolor" val="tx"/>
                              </a:ext>
                            </a:extLst>
                          </a:hlinkClick>
                        </a:rPr>
                        <a:t>as</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chemeClr val="bg2"/>
                          </a:solidFill>
                          <a:effectLst/>
                        </a:rPr>
                        <a:t>To create an alias</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00195212"/>
                  </a:ext>
                </a:extLst>
              </a:tr>
              <a:tr h="145173">
                <a:tc>
                  <a:txBody>
                    <a:bodyPr/>
                    <a:lstStyle/>
                    <a:p>
                      <a:pPr algn="l" fontAlgn="t"/>
                      <a:r>
                        <a:rPr lang="en-US" sz="2000" dirty="0">
                          <a:solidFill>
                            <a:schemeClr val="bg2"/>
                          </a:solidFill>
                          <a:effectLst/>
                          <a:hlinkClick r:id="rId4">
                            <a:extLst>
                              <a:ext uri="{A12FA001-AC4F-418D-AE19-62706E023703}">
                                <ahyp:hlinkClr xmlns:ahyp="http://schemas.microsoft.com/office/drawing/2018/hyperlinkcolor" val="tx"/>
                              </a:ext>
                            </a:extLst>
                          </a:hlinkClick>
                        </a:rPr>
                        <a:t>break</a:t>
                      </a:r>
                      <a:endParaRPr lang="en-US" sz="2000" dirty="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solidFill>
                            <a:schemeClr val="bg2"/>
                          </a:solidFill>
                          <a:effectLst/>
                        </a:rPr>
                        <a:t>To break out of a loop</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94467455"/>
                  </a:ext>
                </a:extLst>
              </a:tr>
              <a:tr h="145173">
                <a:tc>
                  <a:txBody>
                    <a:bodyPr/>
                    <a:lstStyle/>
                    <a:p>
                      <a:pPr algn="l" fontAlgn="t"/>
                      <a:r>
                        <a:rPr lang="en-US" sz="2000">
                          <a:solidFill>
                            <a:schemeClr val="bg2"/>
                          </a:solidFill>
                          <a:effectLst/>
                          <a:hlinkClick r:id="rId5">
                            <a:extLst>
                              <a:ext uri="{A12FA001-AC4F-418D-AE19-62706E023703}">
                                <ahyp:hlinkClr xmlns:ahyp="http://schemas.microsoft.com/office/drawing/2018/hyperlinkcolor" val="tx"/>
                              </a:ext>
                            </a:extLst>
                          </a:hlinkClick>
                        </a:rPr>
                        <a:t>class</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solidFill>
                            <a:schemeClr val="bg2"/>
                          </a:solidFill>
                          <a:effectLst/>
                        </a:rPr>
                        <a:t>To define a class</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163954723"/>
                  </a:ext>
                </a:extLst>
              </a:tr>
              <a:tr h="145173">
                <a:tc>
                  <a:txBody>
                    <a:bodyPr/>
                    <a:lstStyle/>
                    <a:p>
                      <a:pPr algn="l" fontAlgn="t"/>
                      <a:r>
                        <a:rPr lang="en-US" sz="2000">
                          <a:solidFill>
                            <a:schemeClr val="bg2"/>
                          </a:solidFill>
                          <a:effectLst/>
                          <a:hlinkClick r:id="rId6">
                            <a:extLst>
                              <a:ext uri="{A12FA001-AC4F-418D-AE19-62706E023703}">
                                <ahyp:hlinkClr xmlns:ahyp="http://schemas.microsoft.com/office/drawing/2018/hyperlinkcolor" val="tx"/>
                              </a:ext>
                            </a:extLst>
                          </a:hlinkClick>
                        </a:rPr>
                        <a:t>continue</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chemeClr val="bg2"/>
                          </a:solidFill>
                          <a:effectLst/>
                        </a:rPr>
                        <a:t>To continue to the next iteration of a loop</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90441449"/>
                  </a:ext>
                </a:extLst>
              </a:tr>
              <a:tr h="145173">
                <a:tc>
                  <a:txBody>
                    <a:bodyPr/>
                    <a:lstStyle/>
                    <a:p>
                      <a:pPr algn="l" fontAlgn="t"/>
                      <a:r>
                        <a:rPr lang="en-US" sz="2000">
                          <a:solidFill>
                            <a:schemeClr val="bg2"/>
                          </a:solidFill>
                          <a:effectLst/>
                          <a:hlinkClick r:id="rId7">
                            <a:extLst>
                              <a:ext uri="{A12FA001-AC4F-418D-AE19-62706E023703}">
                                <ahyp:hlinkClr xmlns:ahyp="http://schemas.microsoft.com/office/drawing/2018/hyperlinkcolor" val="tx"/>
                              </a:ext>
                            </a:extLst>
                          </a:hlinkClick>
                        </a:rPr>
                        <a:t>def</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solidFill>
                            <a:schemeClr val="bg2"/>
                          </a:solidFill>
                          <a:effectLst/>
                        </a:rPr>
                        <a:t>To define a function</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905427259"/>
                  </a:ext>
                </a:extLst>
              </a:tr>
              <a:tr h="145173">
                <a:tc>
                  <a:txBody>
                    <a:bodyPr/>
                    <a:lstStyle/>
                    <a:p>
                      <a:pPr algn="l" fontAlgn="t"/>
                      <a:r>
                        <a:rPr lang="en-US" sz="2000">
                          <a:solidFill>
                            <a:schemeClr val="bg2"/>
                          </a:solidFill>
                          <a:effectLst/>
                          <a:hlinkClick r:id="rId8">
                            <a:extLst>
                              <a:ext uri="{A12FA001-AC4F-418D-AE19-62706E023703}">
                                <ahyp:hlinkClr xmlns:ahyp="http://schemas.microsoft.com/office/drawing/2018/hyperlinkcolor" val="tx"/>
                              </a:ext>
                            </a:extLst>
                          </a:hlinkClick>
                        </a:rPr>
                        <a:t>del</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chemeClr val="bg2"/>
                          </a:solidFill>
                          <a:effectLst/>
                        </a:rPr>
                        <a:t>To delete an object</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99290221"/>
                  </a:ext>
                </a:extLst>
              </a:tr>
              <a:tr h="145173">
                <a:tc>
                  <a:txBody>
                    <a:bodyPr/>
                    <a:lstStyle/>
                    <a:p>
                      <a:pPr algn="l" fontAlgn="t"/>
                      <a:r>
                        <a:rPr lang="en-US" sz="2000">
                          <a:solidFill>
                            <a:schemeClr val="bg2"/>
                          </a:solidFill>
                          <a:effectLst/>
                          <a:hlinkClick r:id="rId9">
                            <a:extLst>
                              <a:ext uri="{A12FA001-AC4F-418D-AE19-62706E023703}">
                                <ahyp:hlinkClr xmlns:ahyp="http://schemas.microsoft.com/office/drawing/2018/hyperlinkcolor" val="tx"/>
                              </a:ext>
                            </a:extLst>
                          </a:hlinkClick>
                        </a:rPr>
                        <a:t>elif</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solidFill>
                            <a:schemeClr val="bg2"/>
                          </a:solidFill>
                          <a:effectLst/>
                        </a:rPr>
                        <a:t>Used in conditional statements, same as else if</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305433760"/>
                  </a:ext>
                </a:extLst>
              </a:tr>
              <a:tr h="145173">
                <a:tc>
                  <a:txBody>
                    <a:bodyPr/>
                    <a:lstStyle/>
                    <a:p>
                      <a:pPr algn="l" fontAlgn="t"/>
                      <a:r>
                        <a:rPr lang="en-US" sz="2000">
                          <a:solidFill>
                            <a:schemeClr val="bg2"/>
                          </a:solidFill>
                          <a:effectLst/>
                          <a:hlinkClick r:id="rId10">
                            <a:extLst>
                              <a:ext uri="{A12FA001-AC4F-418D-AE19-62706E023703}">
                                <ahyp:hlinkClr xmlns:ahyp="http://schemas.microsoft.com/office/drawing/2018/hyperlinkcolor" val="tx"/>
                              </a:ext>
                            </a:extLst>
                          </a:hlinkClick>
                        </a:rPr>
                        <a:t>else</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chemeClr val="bg2"/>
                          </a:solidFill>
                          <a:effectLst/>
                        </a:rPr>
                        <a:t>Used in conditional statements</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35316481"/>
                  </a:ext>
                </a:extLst>
              </a:tr>
              <a:tr h="145173">
                <a:tc>
                  <a:txBody>
                    <a:bodyPr/>
                    <a:lstStyle/>
                    <a:p>
                      <a:pPr algn="l" fontAlgn="t"/>
                      <a:r>
                        <a:rPr lang="en-US" sz="2000">
                          <a:solidFill>
                            <a:schemeClr val="bg2"/>
                          </a:solidFill>
                          <a:effectLst/>
                          <a:hlinkClick r:id="rId11">
                            <a:extLst>
                              <a:ext uri="{A12FA001-AC4F-418D-AE19-62706E023703}">
                                <ahyp:hlinkClr xmlns:ahyp="http://schemas.microsoft.com/office/drawing/2018/hyperlinkcolor" val="tx"/>
                              </a:ext>
                            </a:extLst>
                          </a:hlinkClick>
                        </a:rPr>
                        <a:t>for</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solidFill>
                            <a:schemeClr val="bg2"/>
                          </a:solidFill>
                          <a:effectLst/>
                        </a:rPr>
                        <a:t>To create a for loop</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59212473"/>
                  </a:ext>
                </a:extLst>
              </a:tr>
              <a:tr h="145173">
                <a:tc>
                  <a:txBody>
                    <a:bodyPr/>
                    <a:lstStyle/>
                    <a:p>
                      <a:pPr algn="l" fontAlgn="t"/>
                      <a:r>
                        <a:rPr lang="en-US" sz="2000">
                          <a:solidFill>
                            <a:schemeClr val="bg2"/>
                          </a:solidFill>
                          <a:effectLst/>
                          <a:hlinkClick r:id="rId12">
                            <a:extLst>
                              <a:ext uri="{A12FA001-AC4F-418D-AE19-62706E023703}">
                                <ahyp:hlinkClr xmlns:ahyp="http://schemas.microsoft.com/office/drawing/2018/hyperlinkcolor" val="tx"/>
                              </a:ext>
                            </a:extLst>
                          </a:hlinkClick>
                        </a:rPr>
                        <a:t>from</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solidFill>
                            <a:schemeClr val="bg2"/>
                          </a:solidFill>
                          <a:effectLst/>
                        </a:rPr>
                        <a:t>To import specific parts of a module</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167504554"/>
                  </a:ext>
                </a:extLst>
              </a:tr>
              <a:tr h="145173">
                <a:tc>
                  <a:txBody>
                    <a:bodyPr/>
                    <a:lstStyle/>
                    <a:p>
                      <a:pPr algn="l" fontAlgn="t"/>
                      <a:r>
                        <a:rPr lang="en-US" sz="2000" dirty="0">
                          <a:solidFill>
                            <a:schemeClr val="bg2"/>
                          </a:solidFill>
                          <a:effectLst/>
                          <a:hlinkClick r:id="rId13">
                            <a:extLst>
                              <a:ext uri="{A12FA001-AC4F-418D-AE19-62706E023703}">
                                <ahyp:hlinkClr xmlns:ahyp="http://schemas.microsoft.com/office/drawing/2018/hyperlinkcolor" val="tx"/>
                              </a:ext>
                            </a:extLst>
                          </a:hlinkClick>
                        </a:rPr>
                        <a:t>if</a:t>
                      </a:r>
                      <a:endParaRPr lang="en-US" sz="2000" dirty="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solidFill>
                            <a:schemeClr val="bg2"/>
                          </a:solidFill>
                          <a:effectLst/>
                        </a:rPr>
                        <a:t>To make a conditional statement</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455693192"/>
                  </a:ext>
                </a:extLst>
              </a:tr>
              <a:tr h="145173">
                <a:tc>
                  <a:txBody>
                    <a:bodyPr/>
                    <a:lstStyle/>
                    <a:p>
                      <a:pPr algn="l" fontAlgn="t"/>
                      <a:r>
                        <a:rPr lang="en-US" sz="2000">
                          <a:solidFill>
                            <a:schemeClr val="bg2"/>
                          </a:solidFill>
                          <a:effectLst/>
                          <a:hlinkClick r:id="rId14">
                            <a:extLst>
                              <a:ext uri="{A12FA001-AC4F-418D-AE19-62706E023703}">
                                <ahyp:hlinkClr xmlns:ahyp="http://schemas.microsoft.com/office/drawing/2018/hyperlinkcolor" val="tx"/>
                              </a:ext>
                            </a:extLst>
                          </a:hlinkClick>
                        </a:rPr>
                        <a:t>import</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chemeClr val="bg2"/>
                          </a:solidFill>
                          <a:effectLst/>
                        </a:rPr>
                        <a:t>To import a module</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43377619"/>
                  </a:ext>
                </a:extLst>
              </a:tr>
              <a:tr h="145173">
                <a:tc>
                  <a:txBody>
                    <a:bodyPr/>
                    <a:lstStyle/>
                    <a:p>
                      <a:pPr algn="l" fontAlgn="t"/>
                      <a:r>
                        <a:rPr lang="en-US" sz="2000">
                          <a:solidFill>
                            <a:schemeClr val="bg2"/>
                          </a:solidFill>
                          <a:effectLst/>
                          <a:hlinkClick r:id="rId15">
                            <a:extLst>
                              <a:ext uri="{A12FA001-AC4F-418D-AE19-62706E023703}">
                                <ahyp:hlinkClr xmlns:ahyp="http://schemas.microsoft.com/office/drawing/2018/hyperlinkcolor" val="tx"/>
                              </a:ext>
                            </a:extLst>
                          </a:hlinkClick>
                        </a:rPr>
                        <a:t>in</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a:solidFill>
                            <a:schemeClr val="bg2"/>
                          </a:solidFill>
                          <a:effectLst/>
                        </a:rPr>
                        <a:t>To check if a value is present in a list, tuple, etc.</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80142247"/>
                  </a:ext>
                </a:extLst>
              </a:tr>
              <a:tr h="145173">
                <a:tc>
                  <a:txBody>
                    <a:bodyPr/>
                    <a:lstStyle/>
                    <a:p>
                      <a:pPr algn="l" fontAlgn="t"/>
                      <a:r>
                        <a:rPr lang="en-US" sz="2000">
                          <a:solidFill>
                            <a:schemeClr val="bg2"/>
                          </a:solidFill>
                          <a:effectLst/>
                          <a:hlinkClick r:id="rId16">
                            <a:extLst>
                              <a:ext uri="{A12FA001-AC4F-418D-AE19-62706E023703}">
                                <ahyp:hlinkClr xmlns:ahyp="http://schemas.microsoft.com/office/drawing/2018/hyperlinkcolor" val="tx"/>
                              </a:ext>
                            </a:extLst>
                          </a:hlinkClick>
                        </a:rPr>
                        <a:t>is</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chemeClr val="bg2"/>
                          </a:solidFill>
                          <a:effectLst/>
                        </a:rPr>
                        <a:t>To test if two variables are equal</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93763094"/>
                  </a:ext>
                </a:extLst>
              </a:tr>
              <a:tr h="145173">
                <a:tc>
                  <a:txBody>
                    <a:bodyPr/>
                    <a:lstStyle/>
                    <a:p>
                      <a:pPr algn="l" fontAlgn="t"/>
                      <a:r>
                        <a:rPr lang="en-US" sz="2000">
                          <a:solidFill>
                            <a:schemeClr val="bg2"/>
                          </a:solidFill>
                          <a:effectLst/>
                          <a:hlinkClick r:id="rId17">
                            <a:extLst>
                              <a:ext uri="{A12FA001-AC4F-418D-AE19-62706E023703}">
                                <ahyp:hlinkClr xmlns:ahyp="http://schemas.microsoft.com/office/drawing/2018/hyperlinkcolor" val="tx"/>
                              </a:ext>
                            </a:extLst>
                          </a:hlinkClick>
                        </a:rPr>
                        <a:t>None</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solidFill>
                            <a:schemeClr val="bg2"/>
                          </a:solidFill>
                          <a:effectLst/>
                        </a:rPr>
                        <a:t>Represents a null value</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26790446"/>
                  </a:ext>
                </a:extLst>
              </a:tr>
              <a:tr h="145173">
                <a:tc>
                  <a:txBody>
                    <a:bodyPr/>
                    <a:lstStyle/>
                    <a:p>
                      <a:pPr algn="l" fontAlgn="t"/>
                      <a:r>
                        <a:rPr lang="en-US" sz="2000">
                          <a:solidFill>
                            <a:schemeClr val="bg2"/>
                          </a:solidFill>
                          <a:effectLst/>
                          <a:hlinkClick r:id="rId18">
                            <a:extLst>
                              <a:ext uri="{A12FA001-AC4F-418D-AE19-62706E023703}">
                                <ahyp:hlinkClr xmlns:ahyp="http://schemas.microsoft.com/office/drawing/2018/hyperlinkcolor" val="tx"/>
                              </a:ext>
                            </a:extLst>
                          </a:hlinkClick>
                        </a:rPr>
                        <a:t>not</a:t>
                      </a:r>
                      <a:endParaRPr lang="en-US" sz="2000">
                        <a:solidFill>
                          <a:schemeClr val="bg2"/>
                        </a:solidFill>
                        <a:effectLst/>
                      </a:endParaRPr>
                    </a:p>
                  </a:txBody>
                  <a:tcPr marL="36512"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solidFill>
                            <a:schemeClr val="bg2"/>
                          </a:solidFill>
                          <a:effectLst/>
                        </a:rPr>
                        <a:t>A logical operator</a:t>
                      </a:r>
                    </a:p>
                  </a:txBody>
                  <a:tcPr marL="18256" marR="18256" marT="18256" marB="182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97652715"/>
                  </a:ext>
                </a:extLst>
              </a:tr>
            </a:tbl>
          </a:graphicData>
        </a:graphic>
      </p:graphicFrame>
    </p:spTree>
    <p:extLst>
      <p:ext uri="{BB962C8B-B14F-4D97-AF65-F5344CB8AC3E}">
        <p14:creationId xmlns:p14="http://schemas.microsoft.com/office/powerpoint/2010/main" val="338058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72616-5EC7-4E74-AC8D-24E3BD3FF5AD}"/>
              </a:ext>
            </a:extLst>
          </p:cNvPr>
          <p:cNvSpPr/>
          <p:nvPr/>
        </p:nvSpPr>
        <p:spPr>
          <a:xfrm>
            <a:off x="609600" y="762000"/>
            <a:ext cx="8382000" cy="1508105"/>
          </a:xfrm>
          <a:prstGeom prst="rect">
            <a:avLst/>
          </a:prstGeom>
        </p:spPr>
        <p:txBody>
          <a:bodyPr wrap="square">
            <a:spAutoFit/>
          </a:bodyPr>
          <a:lstStyle/>
          <a:p>
            <a:pPr fontAlgn="base"/>
            <a:r>
              <a:rPr lang="en-US" sz="3600" b="1" dirty="0">
                <a:solidFill>
                  <a:schemeClr val="tx1">
                    <a:lumMod val="95000"/>
                  </a:schemeClr>
                </a:solidFill>
                <a:latin typeface="gilroy"/>
              </a:rPr>
              <a:t>Literals</a:t>
            </a:r>
          </a:p>
          <a:p>
            <a:pPr fontAlgn="base"/>
            <a:r>
              <a:rPr lang="en-US" sz="2800" dirty="0">
                <a:solidFill>
                  <a:schemeClr val="tx1">
                    <a:lumMod val="95000"/>
                  </a:schemeClr>
                </a:solidFill>
                <a:latin typeface="guardian-text-oreilly"/>
              </a:rPr>
              <a:t>A </a:t>
            </a:r>
            <a:r>
              <a:rPr lang="en-US" sz="2800" i="1" dirty="0">
                <a:solidFill>
                  <a:schemeClr val="tx1">
                    <a:lumMod val="95000"/>
                  </a:schemeClr>
                </a:solidFill>
                <a:latin typeface="guardian-text-oreilly"/>
              </a:rPr>
              <a:t>literal</a:t>
            </a:r>
            <a:r>
              <a:rPr lang="en-US" sz="2800" dirty="0">
                <a:solidFill>
                  <a:schemeClr val="tx1">
                    <a:lumMod val="95000"/>
                  </a:schemeClr>
                </a:solidFill>
                <a:latin typeface="guardian-text-oreilly"/>
              </a:rPr>
              <a:t> is a number or string that appears directly in a program. The following are all literals in Python:</a:t>
            </a:r>
            <a:endParaRPr lang="en-US" sz="2800" b="0" i="0" dirty="0">
              <a:solidFill>
                <a:schemeClr val="tx1">
                  <a:lumMod val="95000"/>
                </a:schemeClr>
              </a:solidFill>
              <a:effectLst/>
              <a:latin typeface="guardian-text-oreilly"/>
            </a:endParaRPr>
          </a:p>
        </p:txBody>
      </p:sp>
      <p:sp>
        <p:nvSpPr>
          <p:cNvPr id="5" name="Rectangle 2">
            <a:extLst>
              <a:ext uri="{FF2B5EF4-FFF2-40B4-BE49-F238E27FC236}">
                <a16:creationId xmlns:a16="http://schemas.microsoft.com/office/drawing/2014/main" id="{AB2B73A6-9C4A-4AD0-BC5B-531B7BDB6588}"/>
              </a:ext>
            </a:extLst>
          </p:cNvPr>
          <p:cNvSpPr>
            <a:spLocks noChangeArrowheads="1"/>
          </p:cNvSpPr>
          <p:nvPr/>
        </p:nvSpPr>
        <p:spPr bwMode="auto">
          <a:xfrm>
            <a:off x="631371" y="2743200"/>
            <a:ext cx="6129142" cy="208703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D3B49"/>
                </a:solidFill>
                <a:effectLst/>
                <a:latin typeface="Droid Sans Mono"/>
              </a:rPr>
              <a:t>42 			Integer literal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D3B49"/>
                </a:solidFill>
                <a:effectLst/>
                <a:latin typeface="Droid Sans Mono"/>
              </a:rPr>
              <a:t>3.14 			Floating-point literal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D3B49"/>
                </a:solidFill>
                <a:effectLst/>
                <a:latin typeface="Droid Sans Mono"/>
              </a:rPr>
              <a:t>1.0j 			Imaginary literal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D3B49"/>
                </a:solidFill>
                <a:effectLst/>
                <a:latin typeface="Droid Sans Mono"/>
              </a:rPr>
              <a:t>'hello’ 			String literal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D3B49"/>
                </a:solidFill>
                <a:effectLst/>
                <a:latin typeface="Droid Sans Mono"/>
              </a:rPr>
              <a:t>"world" 			Another string literal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D3B49"/>
                </a:solidFill>
                <a:effectLst/>
                <a:latin typeface="Droid Sans Mono"/>
              </a:rPr>
              <a:t>"""Good night""" 	Triple-quoted string literal</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851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0085EA-1E82-4C2D-94C3-4BBA1C29775F}"/>
              </a:ext>
            </a:extLst>
          </p:cNvPr>
          <p:cNvSpPr/>
          <p:nvPr/>
        </p:nvSpPr>
        <p:spPr>
          <a:xfrm>
            <a:off x="304800" y="685800"/>
            <a:ext cx="8534400" cy="1692771"/>
          </a:xfrm>
          <a:prstGeom prst="rect">
            <a:avLst/>
          </a:prstGeom>
        </p:spPr>
        <p:txBody>
          <a:bodyPr wrap="square">
            <a:spAutoFit/>
          </a:bodyPr>
          <a:lstStyle/>
          <a:p>
            <a:pPr algn="just" fontAlgn="base"/>
            <a:r>
              <a:rPr lang="en-US" sz="3200" b="1" dirty="0">
                <a:solidFill>
                  <a:schemeClr val="tx1">
                    <a:lumMod val="95000"/>
                  </a:schemeClr>
                </a:solidFill>
                <a:latin typeface="gilroy"/>
              </a:rPr>
              <a:t>Delimiters</a:t>
            </a:r>
          </a:p>
          <a:p>
            <a:pPr algn="just" fontAlgn="base"/>
            <a:r>
              <a:rPr lang="en-US" sz="2400" dirty="0">
                <a:solidFill>
                  <a:schemeClr val="tx1">
                    <a:lumMod val="95000"/>
                  </a:schemeClr>
                </a:solidFill>
                <a:latin typeface="guardian-text-oreilly"/>
              </a:rPr>
              <a:t>Python uses the following symbols and symbol combinations as delimiters in expressions, lists, dictionaries, various aspects of statements, and strings, among other purposes:</a:t>
            </a:r>
            <a:endParaRPr lang="en-US" sz="2400" b="0" i="0" dirty="0">
              <a:solidFill>
                <a:schemeClr val="tx1">
                  <a:lumMod val="95000"/>
                </a:schemeClr>
              </a:solidFill>
              <a:effectLst/>
              <a:latin typeface="guardian-text-oreilly"/>
            </a:endParaRPr>
          </a:p>
        </p:txBody>
      </p:sp>
      <p:graphicFrame>
        <p:nvGraphicFramePr>
          <p:cNvPr id="4" name="Table 3">
            <a:extLst>
              <a:ext uri="{FF2B5EF4-FFF2-40B4-BE49-F238E27FC236}">
                <a16:creationId xmlns:a16="http://schemas.microsoft.com/office/drawing/2014/main" id="{939EB59B-255E-46C3-B9F8-EEBC2F3BD4B6}"/>
              </a:ext>
            </a:extLst>
          </p:cNvPr>
          <p:cNvGraphicFramePr>
            <a:graphicFrameLocks noGrp="1"/>
          </p:cNvGraphicFramePr>
          <p:nvPr>
            <p:extLst>
              <p:ext uri="{D42A27DB-BD31-4B8C-83A1-F6EECF244321}">
                <p14:modId xmlns:p14="http://schemas.microsoft.com/office/powerpoint/2010/main" val="3230041947"/>
              </p:ext>
            </p:extLst>
          </p:nvPr>
        </p:nvGraphicFramePr>
        <p:xfrm>
          <a:off x="1031082" y="2697537"/>
          <a:ext cx="7081836" cy="2583716"/>
        </p:xfrm>
        <a:graphic>
          <a:graphicData uri="http://schemas.openxmlformats.org/drawingml/2006/table">
            <a:tbl>
              <a:tblPr/>
              <a:tblGrid>
                <a:gridCol w="1180306">
                  <a:extLst>
                    <a:ext uri="{9D8B030D-6E8A-4147-A177-3AD203B41FA5}">
                      <a16:colId xmlns:a16="http://schemas.microsoft.com/office/drawing/2014/main" val="898739423"/>
                    </a:ext>
                  </a:extLst>
                </a:gridCol>
                <a:gridCol w="1180306">
                  <a:extLst>
                    <a:ext uri="{9D8B030D-6E8A-4147-A177-3AD203B41FA5}">
                      <a16:colId xmlns:a16="http://schemas.microsoft.com/office/drawing/2014/main" val="4068013401"/>
                    </a:ext>
                  </a:extLst>
                </a:gridCol>
                <a:gridCol w="1180306">
                  <a:extLst>
                    <a:ext uri="{9D8B030D-6E8A-4147-A177-3AD203B41FA5}">
                      <a16:colId xmlns:a16="http://schemas.microsoft.com/office/drawing/2014/main" val="3532554400"/>
                    </a:ext>
                  </a:extLst>
                </a:gridCol>
                <a:gridCol w="1180306">
                  <a:extLst>
                    <a:ext uri="{9D8B030D-6E8A-4147-A177-3AD203B41FA5}">
                      <a16:colId xmlns:a16="http://schemas.microsoft.com/office/drawing/2014/main" val="1037269278"/>
                    </a:ext>
                  </a:extLst>
                </a:gridCol>
                <a:gridCol w="1180306">
                  <a:extLst>
                    <a:ext uri="{9D8B030D-6E8A-4147-A177-3AD203B41FA5}">
                      <a16:colId xmlns:a16="http://schemas.microsoft.com/office/drawing/2014/main" val="2878851618"/>
                    </a:ext>
                  </a:extLst>
                </a:gridCol>
                <a:gridCol w="1180306">
                  <a:extLst>
                    <a:ext uri="{9D8B030D-6E8A-4147-A177-3AD203B41FA5}">
                      <a16:colId xmlns:a16="http://schemas.microsoft.com/office/drawing/2014/main" val="2948664217"/>
                    </a:ext>
                  </a:extLst>
                </a:gridCol>
              </a:tblGrid>
              <a:tr h="645929">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dirty="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extLst>
                  <a:ext uri="{0D108BD9-81ED-4DB2-BD59-A6C34878D82A}">
                    <a16:rowId xmlns:a16="http://schemas.microsoft.com/office/drawing/2014/main" val="3898028110"/>
                  </a:ext>
                </a:extLst>
              </a:tr>
              <a:tr h="645929">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dirty="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extLst>
                  <a:ext uri="{0D108BD9-81ED-4DB2-BD59-A6C34878D82A}">
                    <a16:rowId xmlns:a16="http://schemas.microsoft.com/office/drawing/2014/main" val="1148864755"/>
                  </a:ext>
                </a:extLst>
              </a:tr>
              <a:tr h="645929">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extLst>
                  <a:ext uri="{0D108BD9-81ED-4DB2-BD59-A6C34878D82A}">
                    <a16:rowId xmlns:a16="http://schemas.microsoft.com/office/drawing/2014/main" val="2887328413"/>
                  </a:ext>
                </a:extLst>
              </a:tr>
              <a:tr h="645929">
                <a:tc>
                  <a:txBody>
                    <a:bodyPr/>
                    <a:lstStyle/>
                    <a:p>
                      <a:pPr algn="l" fontAlgn="base"/>
                      <a:r>
                        <a:rPr lang="en-US" sz="3200">
                          <a:solidFill>
                            <a:schemeClr val="bg1"/>
                          </a:solidFill>
                          <a:effectLst/>
                          <a:latin typeface="inherit"/>
                        </a:rPr>
                        <a:t>&amp;=</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&gt;&gt;=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a:solidFill>
                            <a:schemeClr val="bg1"/>
                          </a:solidFill>
                          <a:effectLst/>
                          <a:latin typeface="inherit"/>
                        </a:rPr>
                        <a:t>&lt;&lt;=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tc>
                  <a:txBody>
                    <a:bodyPr/>
                    <a:lstStyle/>
                    <a:p>
                      <a:pPr algn="l" fontAlgn="base"/>
                      <a:r>
                        <a:rPr lang="en-US" sz="3200" dirty="0">
                          <a:solidFill>
                            <a:schemeClr val="bg1"/>
                          </a:solidFill>
                          <a:effectLst/>
                          <a:latin typeface="inherit"/>
                        </a:rPr>
                        <a:t>**=</a:t>
                      </a:r>
                    </a:p>
                  </a:txBody>
                  <a:tcPr marL="56689" marR="56689" marT="56689" marB="56689">
                    <a:lnL w="9525" cap="flat" cmpd="sng" algn="ctr">
                      <a:solidFill>
                        <a:srgbClr val="9D9D9D"/>
                      </a:solidFill>
                      <a:prstDash val="solid"/>
                      <a:round/>
                      <a:headEnd type="none" w="med" len="med"/>
                      <a:tailEnd type="none" w="med" len="med"/>
                    </a:lnL>
                    <a:lnR w="9525" cap="flat" cmpd="sng" algn="ctr">
                      <a:solidFill>
                        <a:srgbClr val="9D9D9D"/>
                      </a:solidFill>
                      <a:prstDash val="solid"/>
                      <a:round/>
                      <a:headEnd type="none" w="med" len="med"/>
                      <a:tailEnd type="none" w="med" len="med"/>
                    </a:lnR>
                    <a:lnT w="9525" cap="flat" cmpd="sng" algn="ctr">
                      <a:solidFill>
                        <a:srgbClr val="9D9D9D"/>
                      </a:solidFill>
                      <a:prstDash val="solid"/>
                      <a:round/>
                      <a:headEnd type="none" w="med" len="med"/>
                      <a:tailEnd type="none" w="med" len="med"/>
                    </a:lnT>
                    <a:lnB w="9525" cap="flat" cmpd="sng" algn="ctr">
                      <a:solidFill>
                        <a:srgbClr val="9D9D9D"/>
                      </a:solidFill>
                      <a:prstDash val="solid"/>
                      <a:round/>
                      <a:headEnd type="none" w="med" len="med"/>
                      <a:tailEnd type="none" w="med" len="med"/>
                    </a:lnB>
                    <a:solidFill>
                      <a:srgbClr val="FFFFFF"/>
                    </a:solidFill>
                  </a:tcPr>
                </a:tc>
                <a:extLst>
                  <a:ext uri="{0D108BD9-81ED-4DB2-BD59-A6C34878D82A}">
                    <a16:rowId xmlns:a16="http://schemas.microsoft.com/office/drawing/2014/main" val="970485828"/>
                  </a:ext>
                </a:extLst>
              </a:tr>
            </a:tbl>
          </a:graphicData>
        </a:graphic>
      </p:graphicFrame>
    </p:spTree>
    <p:extLst>
      <p:ext uri="{BB962C8B-B14F-4D97-AF65-F5344CB8AC3E}">
        <p14:creationId xmlns:p14="http://schemas.microsoft.com/office/powerpoint/2010/main" val="2671456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6C08B1-1042-45DF-84FC-6083CB807E6E}"/>
              </a:ext>
            </a:extLst>
          </p:cNvPr>
          <p:cNvSpPr/>
          <p:nvPr/>
        </p:nvSpPr>
        <p:spPr>
          <a:xfrm>
            <a:off x="762000" y="457200"/>
            <a:ext cx="8077200" cy="4154984"/>
          </a:xfrm>
          <a:prstGeom prst="rect">
            <a:avLst/>
          </a:prstGeom>
        </p:spPr>
        <p:txBody>
          <a:bodyPr wrap="square">
            <a:spAutoFit/>
          </a:bodyPr>
          <a:lstStyle/>
          <a:p>
            <a:pPr algn="ctr"/>
            <a:r>
              <a:rPr lang="en-US" sz="3600" b="1" u="sng" dirty="0">
                <a:latin typeface="Arial" panose="020B0604020202020204" pitchFamily="34" charset="0"/>
              </a:rPr>
              <a:t>Operator</a:t>
            </a:r>
          </a:p>
          <a:p>
            <a:pPr algn="ctr"/>
            <a:endParaRPr lang="en-US" sz="3600" b="1" u="sng" dirty="0">
              <a:latin typeface="Arial" panose="020B0604020202020204" pitchFamily="34" charset="0"/>
            </a:endParaRPr>
          </a:p>
          <a:p>
            <a:pPr algn="just"/>
            <a:r>
              <a:rPr lang="en-US" sz="2400" dirty="0">
                <a:solidFill>
                  <a:srgbClr val="000000"/>
                </a:solidFill>
                <a:latin typeface="Arial" panose="020B0604020202020204" pitchFamily="34" charset="0"/>
              </a:rPr>
              <a:t>Python language supports the following types of operators.</a:t>
            </a:r>
          </a:p>
          <a:p>
            <a:pPr>
              <a:buFont typeface="Arial" panose="020B0604020202020204" pitchFamily="34" charset="0"/>
              <a:buChar char="•"/>
            </a:pPr>
            <a:r>
              <a:rPr lang="en-US" sz="2400" dirty="0">
                <a:latin typeface="Arial" panose="020B0604020202020204" pitchFamily="34" charset="0"/>
              </a:rPr>
              <a:t>Arithmetic Operators</a:t>
            </a:r>
          </a:p>
          <a:p>
            <a:pPr>
              <a:buFont typeface="Arial" panose="020B0604020202020204" pitchFamily="34" charset="0"/>
              <a:buChar char="•"/>
            </a:pPr>
            <a:r>
              <a:rPr lang="en-US" sz="2400" dirty="0">
                <a:latin typeface="Arial" panose="020B0604020202020204" pitchFamily="34" charset="0"/>
              </a:rPr>
              <a:t>Comparison (Relational) Operators</a:t>
            </a:r>
          </a:p>
          <a:p>
            <a:pPr>
              <a:buFont typeface="Arial" panose="020B0604020202020204" pitchFamily="34" charset="0"/>
              <a:buChar char="•"/>
            </a:pPr>
            <a:r>
              <a:rPr lang="en-US" sz="2400" dirty="0">
                <a:latin typeface="Arial" panose="020B0604020202020204" pitchFamily="34" charset="0"/>
              </a:rPr>
              <a:t>Assignment Operators</a:t>
            </a:r>
          </a:p>
          <a:p>
            <a:pPr>
              <a:buFont typeface="Arial" panose="020B0604020202020204" pitchFamily="34" charset="0"/>
              <a:buChar char="•"/>
            </a:pPr>
            <a:r>
              <a:rPr lang="en-US" sz="2400" dirty="0">
                <a:latin typeface="Arial" panose="020B0604020202020204" pitchFamily="34" charset="0"/>
              </a:rPr>
              <a:t>Logical Operators</a:t>
            </a:r>
          </a:p>
          <a:p>
            <a:pPr>
              <a:buFont typeface="Arial" panose="020B0604020202020204" pitchFamily="34" charset="0"/>
              <a:buChar char="•"/>
            </a:pPr>
            <a:r>
              <a:rPr lang="en-US" sz="2400" dirty="0">
                <a:latin typeface="Arial" panose="020B0604020202020204" pitchFamily="34" charset="0"/>
              </a:rPr>
              <a:t>Membership Operators</a:t>
            </a:r>
          </a:p>
          <a:p>
            <a:pPr>
              <a:buFont typeface="Arial" panose="020B0604020202020204" pitchFamily="34" charset="0"/>
              <a:buChar char="•"/>
            </a:pPr>
            <a:r>
              <a:rPr lang="en-US" sz="2400" dirty="0">
                <a:latin typeface="Arial" panose="020B0604020202020204" pitchFamily="34" charset="0"/>
              </a:rPr>
              <a:t>Identity Operators</a:t>
            </a:r>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90648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F394-FC6D-4E98-A980-729E27B58296}"/>
              </a:ext>
            </a:extLst>
          </p:cNvPr>
          <p:cNvSpPr>
            <a:spLocks noGrp="1"/>
          </p:cNvSpPr>
          <p:nvPr>
            <p:ph type="title"/>
          </p:nvPr>
        </p:nvSpPr>
        <p:spPr/>
        <p:txBody>
          <a:bodyPr/>
          <a:lstStyle/>
          <a:p>
            <a:r>
              <a:rPr lang="en-US" b="1" dirty="0"/>
              <a:t>Python Variables, Constants</a:t>
            </a:r>
            <a:br>
              <a:rPr lang="en-US" b="1" dirty="0"/>
            </a:br>
            <a:endParaRPr lang="en-US" dirty="0"/>
          </a:p>
        </p:txBody>
      </p:sp>
      <p:sp>
        <p:nvSpPr>
          <p:cNvPr id="3" name="Rectangle 1">
            <a:extLst>
              <a:ext uri="{FF2B5EF4-FFF2-40B4-BE49-F238E27FC236}">
                <a16:creationId xmlns:a16="http://schemas.microsoft.com/office/drawing/2014/main" id="{D300D32E-FD55-4C67-8990-BB50160FAB52}"/>
              </a:ext>
            </a:extLst>
          </p:cNvPr>
          <p:cNvSpPr>
            <a:spLocks noChangeArrowheads="1"/>
          </p:cNvSpPr>
          <p:nvPr/>
        </p:nvSpPr>
        <p:spPr bwMode="auto">
          <a:xfrm>
            <a:off x="437408" y="1797784"/>
            <a:ext cx="8287940" cy="163121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bg2"/>
                </a:solidFill>
                <a:effectLst/>
                <a:latin typeface="euclid_circular_a"/>
              </a:rPr>
              <a:t>Python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2"/>
                </a:solidFill>
                <a:effectLst/>
                <a:latin typeface="euclid_circular_a"/>
              </a:rPr>
              <a:t>A variable is a named location used to store data in the memory. It is helpful to think of variables as a container that holds data that can be changed later in the program. For example,</a:t>
            </a:r>
            <a:endParaRPr kumimoji="0" lang="en-US" altLang="en-US" sz="1400" b="0" i="0" u="none" strike="noStrike" cap="none" normalizeH="0" baseline="0" dirty="0">
              <a:ln>
                <a:noFill/>
              </a:ln>
              <a:solidFill>
                <a:schemeClr val="bg2"/>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2"/>
                </a:solidFill>
                <a:effectLst/>
                <a:latin typeface="Droid Sans Mono"/>
              </a:rPr>
              <a:t>number = 10</a:t>
            </a:r>
            <a:r>
              <a:rPr kumimoji="0" lang="en-US" altLang="en-US" sz="1100" b="0" i="0" u="none" strike="noStrike" cap="none" normalizeH="0" baseline="0" dirty="0">
                <a:ln>
                  <a:noFill/>
                </a:ln>
                <a:solidFill>
                  <a:schemeClr val="bg2"/>
                </a:solidFill>
                <a:effectLst/>
              </a:rPr>
              <a:t> </a:t>
            </a:r>
            <a:endParaRPr kumimoji="0" lang="en-US" altLang="en-US" sz="3200" b="0" i="0" u="none" strike="noStrike" cap="none" normalizeH="0" baseline="0" dirty="0">
              <a:ln>
                <a:noFill/>
              </a:ln>
              <a:solidFill>
                <a:schemeClr val="bg2"/>
              </a:solidFill>
              <a:effectLst/>
            </a:endParaRPr>
          </a:p>
        </p:txBody>
      </p:sp>
      <p:sp>
        <p:nvSpPr>
          <p:cNvPr id="4" name="Rectangle 2">
            <a:extLst>
              <a:ext uri="{FF2B5EF4-FFF2-40B4-BE49-F238E27FC236}">
                <a16:creationId xmlns:a16="http://schemas.microsoft.com/office/drawing/2014/main" id="{1E97FF0E-658B-42CF-B315-21829CBE46D5}"/>
              </a:ext>
            </a:extLst>
          </p:cNvPr>
          <p:cNvSpPr>
            <a:spLocks noChangeArrowheads="1"/>
          </p:cNvSpPr>
          <p:nvPr/>
        </p:nvSpPr>
        <p:spPr bwMode="auto">
          <a:xfrm>
            <a:off x="428030" y="3876034"/>
            <a:ext cx="8287940"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5265E"/>
                </a:solidFill>
                <a:effectLst/>
                <a:latin typeface="euclid_circular_a"/>
              </a:rPr>
              <a:t>Example : Declaring and assigning value to a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A42"/>
                </a:solidFill>
                <a:effectLst/>
                <a:latin typeface="Droid Sans Mono"/>
              </a:rPr>
              <a:t>website = </a:t>
            </a:r>
            <a:r>
              <a:rPr kumimoji="0" lang="en-US" altLang="en-US" b="0" i="0" u="none" strike="noStrike" cap="none" normalizeH="0" baseline="0" dirty="0">
                <a:ln>
                  <a:noFill/>
                </a:ln>
                <a:solidFill>
                  <a:srgbClr val="50A14F"/>
                </a:solidFill>
                <a:effectLst/>
                <a:latin typeface="Droid Sans Mono"/>
              </a:rPr>
              <a:t>"apple.com"</a:t>
            </a:r>
            <a:r>
              <a:rPr kumimoji="0" lang="en-US" altLang="en-US"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print</a:t>
            </a:r>
            <a:r>
              <a:rPr kumimoji="0" lang="en-US" altLang="en-US" b="0" i="0" u="none" strike="noStrike" cap="none" normalizeH="0" baseline="0" dirty="0">
                <a:ln>
                  <a:noFill/>
                </a:ln>
                <a:solidFill>
                  <a:srgbClr val="383A42"/>
                </a:solidFill>
                <a:effectLst/>
                <a:latin typeface="Droid Sans Mono"/>
              </a:rPr>
              <a:t>(website)</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275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B0F8-DEA8-4605-A33C-07B9F2649F20}"/>
              </a:ext>
            </a:extLst>
          </p:cNvPr>
          <p:cNvSpPr>
            <a:spLocks noGrp="1"/>
          </p:cNvSpPr>
          <p:nvPr>
            <p:ph type="title"/>
          </p:nvPr>
        </p:nvSpPr>
        <p:spPr/>
        <p:txBody>
          <a:bodyPr/>
          <a:lstStyle/>
          <a:p>
            <a:r>
              <a:rPr lang="en-US" b="1" dirty="0"/>
              <a:t>Rules of Variable name</a:t>
            </a:r>
          </a:p>
        </p:txBody>
      </p:sp>
      <p:sp>
        <p:nvSpPr>
          <p:cNvPr id="3" name="Title 1">
            <a:extLst>
              <a:ext uri="{FF2B5EF4-FFF2-40B4-BE49-F238E27FC236}">
                <a16:creationId xmlns:a16="http://schemas.microsoft.com/office/drawing/2014/main" id="{F1FF6E57-6CAB-4EAB-8ABA-E98A5BB77E53}"/>
              </a:ext>
            </a:extLst>
          </p:cNvPr>
          <p:cNvSpPr txBox="1">
            <a:spLocks/>
          </p:cNvSpPr>
          <p:nvPr/>
        </p:nvSpPr>
        <p:spPr>
          <a:xfrm>
            <a:off x="1008460" y="2026630"/>
            <a:ext cx="7429499"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b="1" dirty="0"/>
          </a:p>
        </p:txBody>
      </p:sp>
      <p:sp>
        <p:nvSpPr>
          <p:cNvPr id="4" name="Rectangle 1">
            <a:extLst>
              <a:ext uri="{FF2B5EF4-FFF2-40B4-BE49-F238E27FC236}">
                <a16:creationId xmlns:a16="http://schemas.microsoft.com/office/drawing/2014/main" id="{17CDA526-0C2D-4E41-B662-6C512CC05AFD}"/>
              </a:ext>
            </a:extLst>
          </p:cNvPr>
          <p:cNvSpPr>
            <a:spLocks noChangeArrowheads="1"/>
          </p:cNvSpPr>
          <p:nvPr/>
        </p:nvSpPr>
        <p:spPr bwMode="auto">
          <a:xfrm>
            <a:off x="469900" y="2505670"/>
            <a:ext cx="84455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Variable names  can range from 1 to 255 characters. To make variable names portable to other environments stay within a 1 to 31 character range.</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utoShape 2">
            <a:extLst>
              <a:ext uri="{FF2B5EF4-FFF2-40B4-BE49-F238E27FC236}">
                <a16:creationId xmlns:a16="http://schemas.microsoft.com/office/drawing/2014/main" id="{1058B9E6-BD91-4D94-B3E8-87AA8DB39FAD}"/>
              </a:ext>
            </a:extLst>
          </p:cNvPr>
          <p:cNvSpPr>
            <a:spLocks noChangeAspect="1" noChangeArrowheads="1"/>
          </p:cNvSpPr>
          <p:nvPr/>
        </p:nvSpPr>
        <p:spPr bwMode="auto">
          <a:xfrm>
            <a:off x="393700" y="2572544"/>
            <a:ext cx="20002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1">
            <a:extLst>
              <a:ext uri="{FF2B5EF4-FFF2-40B4-BE49-F238E27FC236}">
                <a16:creationId xmlns:a16="http://schemas.microsoft.com/office/drawing/2014/main" id="{97C15394-D990-4FEF-99A8-6DA7CF50093A}"/>
              </a:ext>
            </a:extLst>
          </p:cNvPr>
          <p:cNvSpPr>
            <a:spLocks noChangeArrowheads="1"/>
          </p:cNvSpPr>
          <p:nvPr/>
        </p:nvSpPr>
        <p:spPr bwMode="auto">
          <a:xfrm>
            <a:off x="457201" y="3436203"/>
            <a:ext cx="84455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dirty="0"/>
              <a:t>All variable names must begin with a letter of the alphabet or an</a:t>
            </a:r>
            <a:br>
              <a:rPr lang="en-US" sz="1400" dirty="0"/>
            </a:br>
            <a:r>
              <a:rPr lang="en-US" dirty="0"/>
              <a:t>underscore( _ ).  For beginning programmers, it may be easier to begin all variable names with a letter of the alphabet.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F047BFA3-21BB-4EB5-B109-7F0F41C301C1}"/>
              </a:ext>
            </a:extLst>
          </p:cNvPr>
          <p:cNvSpPr/>
          <p:nvPr/>
        </p:nvSpPr>
        <p:spPr>
          <a:xfrm>
            <a:off x="500745" y="4451647"/>
            <a:ext cx="8249555" cy="707886"/>
          </a:xfrm>
          <a:prstGeom prst="rect">
            <a:avLst/>
          </a:prstGeom>
        </p:spPr>
        <p:txBody>
          <a:bodyPr wrap="square">
            <a:spAutoFit/>
          </a:bodyPr>
          <a:lstStyle/>
          <a:p>
            <a:pPr algn="just"/>
            <a:r>
              <a:rPr lang="en-US" sz="2000" dirty="0">
                <a:latin typeface="Times New Roman" panose="02020603050405020304" pitchFamily="18" charset="0"/>
              </a:rPr>
              <a:t>After the first initial letter, variable names can also contain letters and numbers.  No spaces or special characters, however, are allowed.</a:t>
            </a:r>
            <a:endParaRPr lang="en-US" sz="2000" dirty="0"/>
          </a:p>
        </p:txBody>
      </p:sp>
      <p:sp>
        <p:nvSpPr>
          <p:cNvPr id="8" name="Rectangle 7">
            <a:extLst>
              <a:ext uri="{FF2B5EF4-FFF2-40B4-BE49-F238E27FC236}">
                <a16:creationId xmlns:a16="http://schemas.microsoft.com/office/drawing/2014/main" id="{8A046B06-C5A1-4B00-8B3A-63B0CAC326D0}"/>
              </a:ext>
            </a:extLst>
          </p:cNvPr>
          <p:cNvSpPr/>
          <p:nvPr/>
        </p:nvSpPr>
        <p:spPr>
          <a:xfrm>
            <a:off x="611749" y="5532768"/>
            <a:ext cx="8456051" cy="400110"/>
          </a:xfrm>
          <a:prstGeom prst="rect">
            <a:avLst/>
          </a:prstGeom>
        </p:spPr>
        <p:txBody>
          <a:bodyPr wrap="square">
            <a:spAutoFit/>
          </a:bodyPr>
          <a:lstStyle/>
          <a:p>
            <a:pPr algn="just"/>
            <a:r>
              <a:rPr lang="en-US" sz="2000" dirty="0">
                <a:latin typeface="Times New Roman" panose="02020603050405020304" pitchFamily="18" charset="0"/>
              </a:rPr>
              <a:t>You cannot use a keyword (reserved word) as a variable name.</a:t>
            </a:r>
            <a:endParaRPr lang="en-US" sz="2000" dirty="0"/>
          </a:p>
        </p:txBody>
      </p:sp>
    </p:spTree>
    <p:extLst>
      <p:ext uri="{BB962C8B-B14F-4D97-AF65-F5344CB8AC3E}">
        <p14:creationId xmlns:p14="http://schemas.microsoft.com/office/powerpoint/2010/main" val="701622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122</TotalTime>
  <Words>2450</Words>
  <Application>Microsoft Office PowerPoint</Application>
  <PresentationFormat>On-screen Show (4:3)</PresentationFormat>
  <Paragraphs>374</Paragraphs>
  <Slides>31</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31</vt:i4>
      </vt:variant>
    </vt:vector>
  </HeadingPairs>
  <TitlesOfParts>
    <vt:vector size="52" baseType="lpstr">
      <vt:lpstr>Arial Unicode MS</vt:lpstr>
      <vt:lpstr>Arial</vt:lpstr>
      <vt:lpstr>Arial</vt:lpstr>
      <vt:lpstr>Century Gothic</vt:lpstr>
      <vt:lpstr>Droid Sans Mono</vt:lpstr>
      <vt:lpstr>euclid_circular_a</vt:lpstr>
      <vt:lpstr>gilroy</vt:lpstr>
      <vt:lpstr>guardian-text-oreilly</vt:lpstr>
      <vt:lpstr>Helvetica Neue</vt:lpstr>
      <vt:lpstr>inherit</vt:lpstr>
      <vt:lpstr>Lato</vt:lpstr>
      <vt:lpstr>Open Sans</vt:lpstr>
      <vt:lpstr>Roboto</vt:lpstr>
      <vt:lpstr>Roboto Slab</vt:lpstr>
      <vt:lpstr>Segoe UI</vt:lpstr>
      <vt:lpstr>SFMono-Regular</vt:lpstr>
      <vt:lpstr>Source Sans Pro</vt:lpstr>
      <vt:lpstr>Times New Roman</vt:lpstr>
      <vt:lpstr>Verdana</vt:lpstr>
      <vt:lpstr>Wingdings 3</vt:lpstr>
      <vt:lpstr>Ion</vt:lpstr>
      <vt:lpstr>PowerPoint Presentation</vt:lpstr>
      <vt:lpstr>PowerPoint Presentation</vt:lpstr>
      <vt:lpstr>Identifier</vt:lpstr>
      <vt:lpstr>Examples:</vt:lpstr>
      <vt:lpstr>PowerPoint Presentation</vt:lpstr>
      <vt:lpstr>PowerPoint Presentation</vt:lpstr>
      <vt:lpstr>PowerPoint Presentation</vt:lpstr>
      <vt:lpstr>Python Variables, Constants </vt:lpstr>
      <vt:lpstr>Rules of Variable name</vt:lpstr>
      <vt:lpstr>PowerPoint Presentation</vt:lpstr>
      <vt:lpstr>PowerPoint Presentation</vt:lpstr>
      <vt:lpstr>PowerPoint Presentation</vt:lpstr>
      <vt:lpstr>statements in python</vt:lpstr>
      <vt:lpstr>PowerPoint Presentation</vt:lpstr>
      <vt:lpstr>Python data types</vt:lpstr>
      <vt:lpstr>Mutable and immutable data type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Maria</cp:lastModifiedBy>
  <cp:revision>16</cp:revision>
  <dcterms:created xsi:type="dcterms:W3CDTF">2006-08-16T00:00:00Z</dcterms:created>
  <dcterms:modified xsi:type="dcterms:W3CDTF">2020-05-16T15:25:43Z</dcterms:modified>
</cp:coreProperties>
</file>