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18"/>
  </p:notesMasterIdLst>
  <p:sldIdLst>
    <p:sldId id="256" r:id="rId2"/>
    <p:sldId id="292" r:id="rId3"/>
    <p:sldId id="293" r:id="rId4"/>
    <p:sldId id="294" r:id="rId5"/>
    <p:sldId id="287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F320-6A57-408B-9274-BBC6197FD97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B4B5-117E-4B93-8869-A3F07D8F6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2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01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5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0"/>
            <a:ext cx="5826719" cy="1646302"/>
          </a:xfrm>
        </p:spPr>
        <p:txBody>
          <a:bodyPr/>
          <a:lstStyle/>
          <a:p>
            <a:pPr algn="ctr"/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8621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To add more than one element at the end of the list 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fr-FR" sz="2400" dirty="0" err="1"/>
              <a:t>Example</a:t>
            </a:r>
            <a:endParaRPr lang="fr-F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&gt;&gt;&gt; l1=[10,20,30]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   &gt;&gt;&gt; l2=[100,200,300]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&gt;&gt;&gt; l1.extend(l2)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&gt;&gt;&gt; </a:t>
            </a:r>
            <a:r>
              <a:rPr lang="fr-FR" sz="2400" dirty="0" err="1"/>
              <a:t>print</a:t>
            </a:r>
            <a:r>
              <a:rPr lang="fr-FR" sz="2400" dirty="0"/>
              <a:t>(l1)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[10, 20, 30, 100, 200, 300]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&gt;&gt;&gt; </a:t>
            </a:r>
            <a:r>
              <a:rPr lang="fr-FR" sz="2400" dirty="0" err="1"/>
              <a:t>print</a:t>
            </a:r>
            <a:r>
              <a:rPr lang="fr-FR" sz="2400" dirty="0"/>
              <a:t>(l2)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[100, 200, 300]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1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n/>
                <a:solidFill>
                  <a:srgbClr val="3696E6"/>
                </a:solidFill>
                <a:effectLst>
                  <a:glow rad="101600">
                    <a:schemeClr val="bg1">
                      <a:lumMod val="95000"/>
                      <a:lumOff val="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pop , del and remove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697410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800" dirty="0">
                <a:solidFill>
                  <a:schemeClr val="tx1"/>
                </a:solidFill>
              </a:rPr>
              <a:t>For removing element from the list</a:t>
            </a:r>
          </a:p>
          <a:p>
            <a:pPr>
              <a:spcAft>
                <a:spcPts val="1000"/>
              </a:spcAft>
            </a:pPr>
            <a:r>
              <a:rPr lang="en-US" sz="2800" dirty="0"/>
              <a:t>if index is known, we can use pop() or del() method</a:t>
            </a:r>
          </a:p>
          <a:p>
            <a:pPr>
              <a:spcAft>
                <a:spcPts val="1000"/>
              </a:spcAft>
            </a:pPr>
            <a:r>
              <a:rPr lang="en-US" sz="2800" dirty="0"/>
              <a:t>if the index is not known, </a:t>
            </a:r>
            <a:br>
              <a:rPr lang="en-US" sz="2800" dirty="0"/>
            </a:br>
            <a:r>
              <a:rPr lang="en-US" sz="2800" dirty="0"/>
              <a:t>remove ( ) can be used. </a:t>
            </a:r>
          </a:p>
          <a:p>
            <a:pPr>
              <a:spcAft>
                <a:spcPts val="1000"/>
              </a:spcAft>
            </a:pPr>
            <a:r>
              <a:rPr lang="en-US" sz="2800" dirty="0"/>
              <a:t>to remove more than one element, del ( ) with list slice can be used.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474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	</a:t>
            </a:r>
          </a:p>
          <a:p>
            <a:pPr>
              <a:buFontTx/>
              <a:buNone/>
            </a:pPr>
            <a:r>
              <a:rPr lang="en-US" sz="2400" dirty="0"/>
              <a:t>	&gt;&gt;&gt; l=[10,20,30,40,50]</a:t>
            </a:r>
          </a:p>
          <a:p>
            <a:pPr>
              <a:buFontTx/>
              <a:buNone/>
            </a:pPr>
            <a:r>
              <a:rPr lang="en-US" sz="2400" dirty="0"/>
              <a:t>	&gt;&gt;&gt; </a:t>
            </a:r>
            <a:r>
              <a:rPr lang="en-US" sz="2400" dirty="0" err="1">
                <a:solidFill>
                  <a:srgbClr val="FF0000"/>
                </a:solidFill>
              </a:rPr>
              <a:t>l.pop</a:t>
            </a:r>
            <a:r>
              <a:rPr lang="en-US" sz="2400" dirty="0">
                <a:solidFill>
                  <a:srgbClr val="FF0000"/>
                </a:solidFill>
              </a:rPr>
              <a:t>() #last index elements popped</a:t>
            </a:r>
          </a:p>
          <a:p>
            <a:pPr>
              <a:buFontTx/>
              <a:buNone/>
            </a:pPr>
            <a:r>
              <a:rPr lang="en-US" sz="2400" dirty="0"/>
              <a:t>	50</a:t>
            </a:r>
          </a:p>
          <a:p>
            <a:pPr>
              <a:buFontTx/>
              <a:buNone/>
            </a:pPr>
            <a:r>
              <a:rPr lang="en-US" sz="2400" dirty="0"/>
              <a:t>	&gt;&gt;&gt; </a:t>
            </a:r>
            <a:r>
              <a:rPr lang="en-US" sz="2400" dirty="0" err="1">
                <a:solidFill>
                  <a:srgbClr val="FF0000"/>
                </a:solidFill>
              </a:rPr>
              <a:t>l.pop</a:t>
            </a:r>
            <a:r>
              <a:rPr lang="en-US" sz="2400" dirty="0">
                <a:solidFill>
                  <a:srgbClr val="FF0000"/>
                </a:solidFill>
              </a:rPr>
              <a:t>(1)  # using list index</a:t>
            </a:r>
          </a:p>
          <a:p>
            <a:pPr>
              <a:buFontTx/>
              <a:buNone/>
            </a:pPr>
            <a:r>
              <a:rPr lang="en-US" sz="2400" dirty="0"/>
              <a:t>	20</a:t>
            </a:r>
          </a:p>
          <a:p>
            <a:pPr>
              <a:buFontTx/>
              <a:buNone/>
            </a:pPr>
            <a:r>
              <a:rPr lang="en-US" sz="2400" dirty="0"/>
              <a:t>	&gt;&gt;&gt; </a:t>
            </a:r>
            <a:r>
              <a:rPr lang="en-US" sz="2400" dirty="0" err="1">
                <a:solidFill>
                  <a:srgbClr val="FF0000"/>
                </a:solidFill>
              </a:rPr>
              <a:t>l.remove</a:t>
            </a:r>
            <a:r>
              <a:rPr lang="en-US" sz="2400" dirty="0">
                <a:solidFill>
                  <a:srgbClr val="FF0000"/>
                </a:solidFill>
              </a:rPr>
              <a:t>(10) #using element</a:t>
            </a:r>
          </a:p>
          <a:p>
            <a:pPr>
              <a:buFontTx/>
              <a:buNone/>
            </a:pPr>
            <a:r>
              <a:rPr lang="en-US" sz="2400" dirty="0"/>
              <a:t>	&gt;&gt;&gt; print(l)</a:t>
            </a:r>
          </a:p>
          <a:p>
            <a:pPr>
              <a:buFontTx/>
              <a:buNone/>
            </a:pPr>
            <a:r>
              <a:rPr lang="en-US" sz="2400" dirty="0"/>
              <a:t>	[30, 40]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7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Example-del()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1"/>
            <a:ext cx="6347714" cy="37338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pPr>
              <a:buNone/>
            </a:pPr>
            <a:r>
              <a:rPr lang="en-US" sz="3600" dirty="0"/>
              <a:t>	&gt;&gt;&gt; l=[1,2,3,4,5,6,7,8]</a:t>
            </a:r>
          </a:p>
          <a:p>
            <a:pPr>
              <a:buFontTx/>
              <a:buNone/>
            </a:pPr>
            <a:r>
              <a:rPr lang="it-IT" sz="3600" dirty="0"/>
              <a:t>	&gt;&gt;&gt; del l[2:5] </a:t>
            </a:r>
            <a:r>
              <a:rPr lang="it-IT" sz="3600" dirty="0">
                <a:solidFill>
                  <a:srgbClr val="FF0000"/>
                </a:solidFill>
              </a:rPr>
              <a:t>#using range</a:t>
            </a:r>
          </a:p>
          <a:p>
            <a:pPr>
              <a:buFontTx/>
              <a:buNone/>
            </a:pPr>
            <a:r>
              <a:rPr lang="it-IT" sz="3600" dirty="0"/>
              <a:t>	&gt;&gt;&gt; print(l)</a:t>
            </a:r>
          </a:p>
          <a:p>
            <a:pPr>
              <a:buFontTx/>
              <a:buNone/>
            </a:pPr>
            <a:r>
              <a:rPr lang="it-IT" sz="3600" dirty="0"/>
              <a:t>	[1, 2, 6, 7, 8]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92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66800"/>
          </a:xfrm>
        </p:spPr>
        <p:txBody>
          <a:bodyPr/>
          <a:lstStyle/>
          <a:p>
            <a:r>
              <a:rPr lang="en-US" i="1" dirty="0">
                <a:ln/>
                <a:solidFill>
                  <a:srgbClr val="3696E6"/>
                </a:solidFill>
                <a:effectLst>
                  <a:glow rad="101600">
                    <a:schemeClr val="bg1">
                      <a:lumMod val="95000"/>
                      <a:lumOff val="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insert ()method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used to add element(s) in between 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Example</a:t>
            </a:r>
          </a:p>
          <a:p>
            <a:pPr>
              <a:buFontTx/>
              <a:buNone/>
            </a:pPr>
            <a:r>
              <a:rPr lang="nb-NO" sz="2400" dirty="0"/>
              <a:t>	&gt;&gt;&gt; l=[10,20,30,40,50]</a:t>
            </a:r>
          </a:p>
          <a:p>
            <a:pPr>
              <a:buFontTx/>
              <a:buNone/>
            </a:pPr>
            <a:r>
              <a:rPr lang="nb-NO" sz="2400" dirty="0"/>
              <a:t>	&gt;&gt;&gt; l.insert(2,25)</a:t>
            </a:r>
          </a:p>
          <a:p>
            <a:pPr>
              <a:buFontTx/>
              <a:buNone/>
            </a:pPr>
            <a:r>
              <a:rPr lang="nb-NO" sz="2400" dirty="0"/>
              <a:t>	&gt;&gt;&gt; print(l)</a:t>
            </a:r>
          </a:p>
          <a:p>
            <a:pPr>
              <a:buFontTx/>
              <a:buNone/>
            </a:pPr>
            <a:r>
              <a:rPr lang="nb-NO" sz="2400" dirty="0"/>
              <a:t>	[10, 20, 25, 30, 40, 50]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29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n/>
                <a:solidFill>
                  <a:srgbClr val="3696E6"/>
                </a:solidFill>
                <a:effectLst>
                  <a:glow rad="101600">
                    <a:schemeClr val="bg1">
                      <a:lumMod val="95000"/>
                      <a:lumOff val="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sort() and reverse()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699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sort(): </a:t>
            </a:r>
            <a:r>
              <a:rPr lang="en-US" sz="2400" b="1" dirty="0">
                <a:solidFill>
                  <a:schemeClr val="tx1"/>
                </a:solidFill>
              </a:rPr>
              <a:t>Used to arrange in ascending order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reverse(): </a:t>
            </a:r>
            <a:r>
              <a:rPr lang="en-US" sz="2400" b="1" dirty="0">
                <a:solidFill>
                  <a:schemeClr val="tx1"/>
                </a:solidFill>
              </a:rPr>
              <a:t>Used to reverse the list.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Example: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&gt;&gt;&gt; l=[10,8,4,7,3]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&gt;&gt;&gt; </a:t>
            </a:r>
            <a:r>
              <a:rPr lang="en-US" sz="2000" dirty="0" err="1">
                <a:solidFill>
                  <a:srgbClr val="FF0000"/>
                </a:solidFill>
              </a:rPr>
              <a:t>l.sort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&gt;&gt;&gt; print(l)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[3, 4, 7, 8, 10]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&gt;&gt;&gt; </a:t>
            </a:r>
            <a:r>
              <a:rPr lang="en-US" sz="2000" dirty="0" err="1">
                <a:solidFill>
                  <a:srgbClr val="FF0000"/>
                </a:solidFill>
              </a:rPr>
              <a:t>l.reverse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&gt;&gt;&gt; print(l)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[10, 8, 7, 4, 3]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9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17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19200"/>
            <a:ext cx="6781802" cy="5334000"/>
          </a:xfrm>
        </p:spPr>
        <p:txBody>
          <a:bodyPr>
            <a:noAutofit/>
          </a:bodyPr>
          <a:lstStyle/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b="1" dirty="0"/>
              <a:t>Like a String, List also is, sequence data type. </a:t>
            </a:r>
          </a:p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b="1" dirty="0"/>
              <a:t>In a  string we have only characters but  a list consists of data of multiple data types</a:t>
            </a:r>
          </a:p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b="1" dirty="0"/>
              <a:t>It is an ordered set of values enclosed in square brackets []. </a:t>
            </a:r>
          </a:p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b="1" dirty="0"/>
              <a:t>We can use index in square brackets []</a:t>
            </a:r>
          </a:p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b="1" dirty="0"/>
              <a:t>Values in the list  are called elements or items.</a:t>
            </a:r>
          </a:p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2400" b="1" dirty="0"/>
              <a:t>A list can be modified, i.e. it is mutable.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2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81000"/>
            <a:ext cx="6347714" cy="5660363"/>
          </a:xfrm>
        </p:spPr>
        <p:txBody>
          <a:bodyPr>
            <a:noAutofit/>
          </a:bodyPr>
          <a:lstStyle/>
          <a:p>
            <a:r>
              <a:rPr lang="en-IN" sz="2800" dirty="0"/>
              <a:t>List index works the same way as String index :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/>
              <a:t>An integer value/expression can be used as index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/>
              <a:t>An Index Error appears, if you try and access element that does not exist in the list</a:t>
            </a:r>
            <a:br>
              <a:rPr lang="en-IN" sz="2800" dirty="0"/>
            </a:br>
            <a:r>
              <a:rPr lang="en-US" sz="2800" dirty="0" err="1">
                <a:solidFill>
                  <a:srgbClr val="FF0000"/>
                </a:solidFill>
              </a:rPr>
              <a:t>IndexError</a:t>
            </a:r>
            <a:r>
              <a:rPr lang="en-US" sz="2800" dirty="0">
                <a:solidFill>
                  <a:srgbClr val="FF0000"/>
                </a:solidFill>
              </a:rPr>
              <a:t>: list index out of range</a:t>
            </a:r>
            <a:endParaRPr lang="en-I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6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dirty="0"/>
              <a:t>List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03445"/>
            <a:ext cx="6705602" cy="4768755"/>
          </a:xfrm>
        </p:spPr>
        <p:txBody>
          <a:bodyPr>
            <a:noAutofit/>
          </a:bodyPr>
          <a:lstStyle/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i</a:t>
            </a:r>
            <a:r>
              <a:rPr lang="en-IN" sz="2000" dirty="0"/>
              <a:t>)  L1 = [1,2,3,4]	 </a:t>
            </a:r>
            <a:r>
              <a:rPr lang="en-IN" sz="2000" dirty="0">
                <a:solidFill>
                  <a:srgbClr val="FF0000"/>
                </a:solidFill>
              </a:rPr>
              <a:t>list of 4 integer elements.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000" dirty="0"/>
              <a:t>ii) L2 = [“Delhi”, “Chennai”, “Mumbai”] 								</a:t>
            </a:r>
            <a:r>
              <a:rPr lang="en-IN" sz="2000" dirty="0">
                <a:solidFill>
                  <a:srgbClr val="FF0000"/>
                </a:solidFill>
              </a:rPr>
              <a:t>list of 3 string elements.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000" dirty="0"/>
              <a:t>iii) L3 = [ ]		</a:t>
            </a:r>
            <a:r>
              <a:rPr lang="en-IN" sz="2000" dirty="0">
                <a:solidFill>
                  <a:srgbClr val="FF0000"/>
                </a:solidFill>
              </a:rPr>
              <a:t>empty list i.e. list with no element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/>
              <a:t>iv) L4 = [“</a:t>
            </a:r>
            <a:r>
              <a:rPr lang="en-IN" sz="2000" dirty="0" err="1"/>
              <a:t>abc</a:t>
            </a:r>
            <a:r>
              <a:rPr lang="en-IN" sz="2000" dirty="0"/>
              <a:t>”, 10, 20]</a:t>
            </a:r>
          </a:p>
          <a:p>
            <a:pPr marL="0" indent="0">
              <a:buNone/>
            </a:pPr>
            <a:r>
              <a:rPr lang="en-IN" sz="2000" dirty="0"/>
              <a:t>			  </a:t>
            </a:r>
            <a:r>
              <a:rPr lang="en-IN" sz="2000" dirty="0">
                <a:solidFill>
                  <a:srgbClr val="FF0000"/>
                </a:solidFill>
              </a:rPr>
              <a:t>list with different types of </a:t>
            </a:r>
            <a:r>
              <a:rPr lang="en-IN" sz="2400" dirty="0">
                <a:solidFill>
                  <a:srgbClr val="FF0000"/>
                </a:solidFill>
              </a:rPr>
              <a:t>elements</a:t>
            </a:r>
          </a:p>
          <a:p>
            <a:pPr marL="792163" indent="-550863">
              <a:spcAft>
                <a:spcPts val="1425"/>
              </a:spcAft>
              <a:buSzPct val="45000"/>
              <a:buFont typeface="Wingdings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b="1" dirty="0">
              <a:solidFill>
                <a:srgbClr val="FFFFFF"/>
              </a:solidFill>
              <a:latin typeface="Book Antiqua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7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295401"/>
            <a:ext cx="865929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list = [ ‘XYZ', 456 , 2.23, ‘PNB', 70.2 ]</a:t>
            </a:r>
          </a:p>
          <a:p>
            <a:pPr marL="0" indent="0">
              <a:buNone/>
            </a:pPr>
            <a:r>
              <a:rPr lang="en-US" sz="2400" dirty="0" err="1"/>
              <a:t>tinylist</a:t>
            </a:r>
            <a:r>
              <a:rPr lang="en-US" sz="2400" dirty="0"/>
              <a:t> = [123, ‘HMV']</a:t>
            </a:r>
          </a:p>
          <a:p>
            <a:pPr marL="0" indent="0">
              <a:buNone/>
            </a:pPr>
            <a:r>
              <a:rPr lang="en-US" sz="2400" dirty="0"/>
              <a:t>print (list)          # Prints complete list</a:t>
            </a:r>
          </a:p>
          <a:p>
            <a:pPr marL="0" indent="0">
              <a:buNone/>
            </a:pPr>
            <a:r>
              <a:rPr lang="en-US" sz="2400" dirty="0"/>
              <a:t>print (list[0])       # Prints first element of the list</a:t>
            </a:r>
          </a:p>
          <a:p>
            <a:pPr marL="0" indent="0">
              <a:buNone/>
            </a:pPr>
            <a:r>
              <a:rPr lang="en-US" sz="2400" dirty="0"/>
              <a:t>print (list[1:3])     # Prints elements 2</a:t>
            </a:r>
            <a:r>
              <a:rPr lang="en-US" sz="2400" baseline="30000" dirty="0"/>
              <a:t>nd</a:t>
            </a:r>
            <a:r>
              <a:rPr lang="en-US" sz="2400" dirty="0"/>
              <a:t> &amp; 3</a:t>
            </a:r>
            <a:r>
              <a:rPr lang="en-US" sz="2400" baseline="30000" dirty="0"/>
              <a:t>rd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print (list[2:])      # Prints elements starting from 3</a:t>
            </a:r>
            <a:r>
              <a:rPr lang="en-US" sz="2400" baseline="30000" dirty="0"/>
              <a:t>rd</a:t>
            </a:r>
            <a:r>
              <a:rPr lang="en-US" sz="2400" dirty="0"/>
              <a:t> </a:t>
            </a:r>
            <a:r>
              <a:rPr lang="en-US" dirty="0"/>
              <a:t>element</a:t>
            </a:r>
          </a:p>
          <a:p>
            <a:pPr marL="0" indent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tinylist</a:t>
            </a:r>
            <a:r>
              <a:rPr lang="en-US" sz="2400" dirty="0"/>
              <a:t> * 2)  # Prints list two times</a:t>
            </a:r>
          </a:p>
          <a:p>
            <a:pPr marL="0" indent="0">
              <a:buNone/>
            </a:pPr>
            <a:r>
              <a:rPr lang="en-US" sz="2400" dirty="0"/>
              <a:t>print (list + </a:t>
            </a:r>
            <a:r>
              <a:rPr lang="en-US" sz="2400" dirty="0" err="1"/>
              <a:t>tinylist</a:t>
            </a:r>
            <a:r>
              <a:rPr lang="en-US" sz="2400" dirty="0"/>
              <a:t>) # Prints concatenated lists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>
            <a:normAutofit/>
          </a:bodyPr>
          <a:lstStyle/>
          <a:p>
            <a:r>
              <a:rPr lang="en-US" i="1" dirty="0">
                <a:ln/>
                <a:solidFill>
                  <a:srgbClr val="3696E6"/>
                </a:solidFill>
                <a:effectLst>
                  <a:glow rad="101600">
                    <a:schemeClr val="bg1">
                      <a:lumMod val="95000"/>
                      <a:lumOff val="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Traversing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64" y="1447800"/>
            <a:ext cx="6347714" cy="45665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Using while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 L=[1,2,3,4]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      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       while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&lt; 4: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          print (L[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         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+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1 2 3 4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7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n/>
                <a:solidFill>
                  <a:srgbClr val="3696E6"/>
                </a:solidFill>
                <a:effectLst>
                  <a:glow rad="101600">
                    <a:schemeClr val="bg1">
                      <a:lumMod val="95000"/>
                      <a:lumOff val="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Traversing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Using for loop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  L=[1,2,3,4,5]		L1=[1,2,3,4,5]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for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in L:			for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in range (5):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print(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 			print(L1[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Output:				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1 2 3 4 5				1 2 3 4 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4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934201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Examples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&gt;&gt;&gt; L=[10,20,30,40,50]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&gt;&gt;&gt; print(L[1:4])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[20, 30, 40]   	</a:t>
            </a:r>
            <a:r>
              <a:rPr lang="en-US" sz="2000" dirty="0">
                <a:solidFill>
                  <a:srgbClr val="FF0000"/>
                </a:solidFill>
              </a:rPr>
              <a:t>#print elements 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index to 3</a:t>
            </a:r>
            <a:r>
              <a:rPr lang="en-US" sz="2000" baseline="30000" dirty="0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 index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&gt;&gt;&gt; print(L[3:])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[40, 50]		</a:t>
            </a:r>
            <a:r>
              <a:rPr lang="en-US" sz="2000" dirty="0">
                <a:solidFill>
                  <a:srgbClr val="FF0000"/>
                </a:solidFill>
              </a:rPr>
              <a:t>#print elements from 3</a:t>
            </a:r>
            <a:r>
              <a:rPr lang="en-US" sz="2000" baseline="30000" dirty="0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 index onwards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&gt;&gt;&gt; print(L[:3])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[10, 20, 30]</a:t>
            </a:r>
            <a:r>
              <a:rPr lang="en-US" sz="2000" dirty="0">
                <a:solidFill>
                  <a:srgbClr val="FF0000"/>
                </a:solidFill>
              </a:rPr>
              <a:t>   	#print elements 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 index to 2</a:t>
            </a:r>
            <a:r>
              <a:rPr lang="en-US" sz="2000" baseline="30000" dirty="0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index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&gt;&gt;&gt; print L[0:5:2]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[10, 30, 50]	</a:t>
            </a:r>
            <a:r>
              <a:rPr lang="en-US" sz="2000" dirty="0">
                <a:solidFill>
                  <a:srgbClr val="FF0000"/>
                </a:solidFill>
              </a:rPr>
              <a:t> #print elements 0</a:t>
            </a:r>
            <a:r>
              <a:rPr lang="en-US" sz="2000" baseline="30000" dirty="0">
                <a:solidFill>
                  <a:srgbClr val="FF0000"/>
                </a:solidFill>
              </a:rPr>
              <a:t>th </a:t>
            </a:r>
            <a:r>
              <a:rPr lang="en-US" sz="2000" dirty="0">
                <a:solidFill>
                  <a:srgbClr val="FF0000"/>
                </a:solidFill>
              </a:rPr>
              <a:t> to 4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index jump 2 steps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to add one element at the end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&gt;&gt;&gt; l=[1,2,3,4]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&gt;&gt;&gt; print(l)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[1, 2, 3, 4]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&gt;&gt;&gt; </a:t>
            </a:r>
            <a:r>
              <a:rPr lang="en-US" sz="2400" dirty="0" err="1"/>
              <a:t>l.append</a:t>
            </a:r>
            <a:r>
              <a:rPr lang="en-US" sz="2400" dirty="0"/>
              <a:t>(5)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&gt;&gt;&gt; print(l)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[1, 2, 3, 4, 5]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18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934</TotalTime>
  <Words>408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Book Antiqua</vt:lpstr>
      <vt:lpstr>Calibri</vt:lpstr>
      <vt:lpstr>Trebuchet MS</vt:lpstr>
      <vt:lpstr>Wingdings</vt:lpstr>
      <vt:lpstr>Wingdings 3</vt:lpstr>
      <vt:lpstr>Facet</vt:lpstr>
      <vt:lpstr>List</vt:lpstr>
      <vt:lpstr>Lists</vt:lpstr>
      <vt:lpstr>PowerPoint Presentation</vt:lpstr>
      <vt:lpstr>List Examples</vt:lpstr>
      <vt:lpstr>Example of list:</vt:lpstr>
      <vt:lpstr>Traversing a List</vt:lpstr>
      <vt:lpstr>Traversing a List</vt:lpstr>
      <vt:lpstr>List Slices</vt:lpstr>
      <vt:lpstr>append() method</vt:lpstr>
      <vt:lpstr>extend() method</vt:lpstr>
      <vt:lpstr>pop , del and remove functions</vt:lpstr>
      <vt:lpstr>Examples </vt:lpstr>
      <vt:lpstr>Example-del()</vt:lpstr>
      <vt:lpstr>insert ()method</vt:lpstr>
      <vt:lpstr>sort() and reverse()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Tuple Dictionary</dc:title>
  <dc:creator>COMPUTER LAB-S</dc:creator>
  <cp:lastModifiedBy>Maria</cp:lastModifiedBy>
  <cp:revision>79</cp:revision>
  <dcterms:created xsi:type="dcterms:W3CDTF">2006-08-16T00:00:00Z</dcterms:created>
  <dcterms:modified xsi:type="dcterms:W3CDTF">2020-05-21T08:01:23Z</dcterms:modified>
</cp:coreProperties>
</file>