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65" r:id="rId3"/>
    <p:sldId id="277" r:id="rId4"/>
    <p:sldId id="278" r:id="rId5"/>
    <p:sldId id="279" r:id="rId6"/>
    <p:sldId id="260" r:id="rId7"/>
    <p:sldId id="261" r:id="rId8"/>
    <p:sldId id="26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262" r:id="rId29"/>
    <p:sldId id="300" r:id="rId30"/>
    <p:sldId id="301" r:id="rId31"/>
    <p:sldId id="302" r:id="rId32"/>
    <p:sldId id="303" r:id="rId33"/>
    <p:sldId id="304" r:id="rId34"/>
    <p:sldId id="305" r:id="rId35"/>
    <p:sldId id="307" r:id="rId36"/>
    <p:sldId id="306" r:id="rId37"/>
    <p:sldId id="308" r:id="rId38"/>
    <p:sldId id="30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720"/>
    <a:srgbClr val="D06C63"/>
    <a:srgbClr val="F94844"/>
    <a:srgbClr val="5054A4"/>
    <a:srgbClr val="061721"/>
    <a:srgbClr val="040B11"/>
    <a:srgbClr val="030A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181D-BB1A-4DA4-97A6-0A5104EA603A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1B8D-C096-472B-A711-4FD0968DA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3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0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4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2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64C8-A285-49D1-9FB2-7D6CEBFC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AB2C7-9CB3-4E42-B731-F97407C7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C8BCB-B2C4-4DDD-BA09-9A5BE2F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808AE-2B47-48F1-9FEE-2B7D372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2DA27-7C02-4B28-A18F-FF62B0A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AADF-BD44-40B6-8E33-789690F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24EA-78EC-45F3-90B0-9DF71B73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14BE-C770-47EC-8BE9-62CA00FD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6E42C-4239-4EC9-BB03-7CF93C43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C8AAF-AAB3-4733-8CD6-9D6F8CAD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508683-030C-4AC1-B485-081A2F72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3B3D0-A1FA-425B-90B8-D4100CC2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015E8-3328-47BF-9C5D-3B7DC5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86EA-F5F2-4021-BBD4-A586328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05C39-02BF-440D-8F78-416C536B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E460-D4C3-457D-8F38-773CF1DD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E3546-1062-4169-9F18-8D715A99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476A3-0B53-4552-8FF7-8658F07D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E896B-4277-4F18-AF07-14074D6A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BDDF-779B-4389-8A36-6CE28BC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4A843-ABFF-45F5-A86B-67AABE36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788D-5948-44BE-8995-5EAB1040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674F7-7957-4CCB-B4DE-03DF3E5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A68A2-05BD-40FE-AC5C-65BE0C50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61B83-BDF8-474F-9F5C-0FA61CB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338EC-E1BC-4D76-B4A8-9E6E5580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B6543-6492-4F57-8E4A-B211ABF56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05780-0B10-42C5-BC94-30F88DA0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07A54-86BE-4C24-BD96-BFC029E9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77D2C-2F85-4242-BC50-B211B4C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19990-3A95-4705-A03A-50CBA50B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A9F5-398F-42AE-9C9F-55A5F8B6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170D2-08BA-407A-AB1C-9C202D31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87EA6-A041-40B8-B1BD-2053F50F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1E4E7-BFD9-4DAE-9479-57093955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6660C0-B166-49DE-8C92-D8B57AAA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87047-B9F8-4436-9472-A8356048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11E61-7594-4ABD-A9B2-EAD0EB6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DF1CD-9BF4-4E67-83C0-8CBAF26C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62E3-BFD9-4DBF-9D95-C3D8203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07D86-6C37-4D4C-8C71-0E1D08D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28F55-A136-4D5A-B3D9-C36A49BB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0833D-10F7-4BDC-AC89-D3EBBC3E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2778A-2699-4117-A1D9-DF9BDEF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0E9EE-3EE9-4164-B0D4-F436766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6EC08-C24C-4C91-80F7-ED2F9B6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C6CD-C4A3-4FE1-B0F1-9CBAFCB4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80A-0527-4C6F-8F21-5E454D44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472C8-3855-4E55-B336-A641D0C0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4FEF2-57CB-44B3-A8C4-1FBCFD2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7873C-DD93-4637-B5F2-F61EC7B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4DA5-041C-4706-B72E-AD541153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809B-4814-4C2E-8FFC-CCA95AC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92A04-6D3E-40C9-BEF9-A06C17EBF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CADE3-4C50-4D85-A290-B6CC1317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E9AA6-CFD3-4C56-A45E-7CBD0AE1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30540-E9EF-4551-B973-A1A354C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B6491-126A-4527-9368-CC4C2B2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11BE5-BF74-4BDA-9E3D-4E462FB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56123-8243-4C44-A643-2EE95F23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DBCB7-ACD5-40EE-B6A0-03E9E43F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4B3F7-2A09-4386-8DD5-CBDBDA15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A534-798D-4954-AC72-EAC89D4A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74E67-1824-4FA4-9E47-AD09385A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535"/>
            <a:ext cx="12192000" cy="69485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EC911-7AD9-4712-85EE-C499E618A1F5}"/>
              </a:ext>
            </a:extLst>
          </p:cNvPr>
          <p:cNvSpPr/>
          <p:nvPr/>
        </p:nvSpPr>
        <p:spPr>
          <a:xfrm>
            <a:off x="3592323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애플파이</a:t>
            </a:r>
            <a:endParaRPr lang="en-US" altLang="ko-KR" sz="5000" b="1" dirty="0">
              <a:ln w="12700">
                <a:solidFill>
                  <a:srgbClr val="D06C63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이론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48A24-1A32-4304-B2FA-425BA377A69B}"/>
              </a:ext>
            </a:extLst>
          </p:cNvPr>
          <p:cNvSpPr/>
          <p:nvPr/>
        </p:nvSpPr>
        <p:spPr>
          <a:xfrm>
            <a:off x="9838471" y="6550223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이니로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_202110973_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전병훈</a:t>
            </a:r>
          </a:p>
        </p:txBody>
      </p:sp>
    </p:spTree>
    <p:extLst>
      <p:ext uri="{BB962C8B-B14F-4D97-AF65-F5344CB8AC3E}">
        <p14:creationId xmlns:p14="http://schemas.microsoft.com/office/powerpoint/2010/main" val="32526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8" y="432281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82032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다른 자료형으로 데이터를 받기 위해선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정수형</a:t>
            </a:r>
            <a:r>
              <a:rPr lang="en-US" altLang="ko-KR" sz="3000" b="1" dirty="0">
                <a:ea typeface="나눔고딕 ExtraBold" panose="020D0904000000000000"/>
              </a:rPr>
              <a:t>:</a:t>
            </a:r>
            <a:r>
              <a:rPr lang="ko-KR" altLang="en-US" sz="3000" b="1" dirty="0">
                <a:ea typeface="나눔고딕 ExtraBold" panose="020D0904000000000000"/>
              </a:rPr>
              <a:t> 변수 </a:t>
            </a:r>
            <a:r>
              <a:rPr lang="en-US" altLang="ko-KR" sz="3000" b="1" dirty="0">
                <a:ea typeface="나눔고딕 ExtraBold" panose="020D0904000000000000"/>
              </a:rPr>
              <a:t>= int(input(“</a:t>
            </a:r>
            <a:r>
              <a:rPr lang="ko-KR" altLang="en-US" sz="3000" b="1" dirty="0">
                <a:ea typeface="나눔고딕 ExtraBold" panose="020D0904000000000000"/>
              </a:rPr>
              <a:t>텍스트</a:t>
            </a:r>
            <a:r>
              <a:rPr lang="en-US" altLang="ko-KR" sz="3000" b="1" dirty="0">
                <a:ea typeface="나눔고딕 ExtraBold" panose="020D0904000000000000"/>
              </a:rPr>
              <a:t>”))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실수형</a:t>
            </a:r>
            <a:r>
              <a:rPr lang="en-US" altLang="ko-KR" sz="3000" b="1" dirty="0">
                <a:ea typeface="나눔고딕 ExtraBold" panose="020D0904000000000000"/>
              </a:rPr>
              <a:t>:</a:t>
            </a:r>
            <a:r>
              <a:rPr lang="ko-KR" altLang="en-US" sz="3000" b="1" dirty="0">
                <a:ea typeface="나눔고딕 ExtraBold" panose="020D0904000000000000"/>
              </a:rPr>
              <a:t> 변수 </a:t>
            </a:r>
            <a:r>
              <a:rPr lang="en-US" altLang="ko-KR" sz="3000" b="1" dirty="0">
                <a:ea typeface="나눔고딕 ExtraBold" panose="020D0904000000000000"/>
              </a:rPr>
              <a:t>= float(input(“</a:t>
            </a:r>
            <a:r>
              <a:rPr lang="ko-KR" altLang="en-US" sz="3000" b="1" dirty="0">
                <a:ea typeface="나눔고딕 ExtraBold" panose="020D0904000000000000"/>
              </a:rPr>
              <a:t>텍스트</a:t>
            </a:r>
            <a:r>
              <a:rPr lang="en-US" altLang="ko-KR" sz="3000" b="1" dirty="0">
                <a:ea typeface="나눔고딕 ExtraBold" panose="020D0904000000000000"/>
              </a:rPr>
              <a:t>“))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675244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 말고 다른 자료형으로 텍스트를 받으려면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829424-4DEF-418A-B4AD-3A207ADC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4385623"/>
            <a:ext cx="4162425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3A44FE-2350-4AA9-B9D3-FFAC0E5F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4" y="5647925"/>
            <a:ext cx="2085975" cy="752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57E6C5-4913-4833-BC45-DB55F467D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214" y="4385623"/>
            <a:ext cx="4514850" cy="115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C73DF9A-BB24-48C6-ACBC-924D8EBEA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214" y="5647925"/>
            <a:ext cx="2352675" cy="723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3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94179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6. </a:t>
            </a:r>
            <a:r>
              <a:rPr lang="ko-KR" altLang="en-US" sz="3000" b="1" dirty="0">
                <a:ea typeface="나눔고딕 ExtraBold" panose="020D0904000000000000"/>
              </a:rPr>
              <a:t>다음 코드를 아래와 같이 실행 하였을 때</a:t>
            </a:r>
            <a:r>
              <a:rPr lang="en-US" altLang="ko-KR" sz="3000" b="1" dirty="0">
                <a:ea typeface="나눔고딕 ExtraBold" panose="020D0904000000000000"/>
              </a:rPr>
              <a:t>,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출력이 어떻게 나올지 </a:t>
            </a:r>
            <a:r>
              <a:rPr lang="ko-KR" altLang="en-US" sz="3000" b="1" dirty="0" err="1">
                <a:effectLst/>
                <a:latin typeface="Consolas" panose="020B0609020204030204" pitchFamily="49" charset="0"/>
                <a:ea typeface="나눔고딕 ExtraBold" panose="020D0904000000000000"/>
              </a:rPr>
              <a:t>작성하시오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.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86850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출력과 입력 마무리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D71454-879F-4E1C-9F84-0FEB40E1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3683328"/>
            <a:ext cx="9515475" cy="1733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A42BBF-6AA4-4879-BA1D-53D808B51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5631191"/>
            <a:ext cx="874395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8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 변환</a:t>
            </a:r>
          </a:p>
        </p:txBody>
      </p:sp>
    </p:spTree>
    <p:extLst>
      <p:ext uri="{BB962C8B-B14F-4D97-AF65-F5344CB8AC3E}">
        <p14:creationId xmlns:p14="http://schemas.microsoft.com/office/powerpoint/2010/main" val="41058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876389" y="432281"/>
            <a:ext cx="114967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 변환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91005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형 변환이란</a:t>
            </a:r>
            <a:r>
              <a:rPr lang="en-US" altLang="ko-KR" sz="3000" b="1" dirty="0">
                <a:ea typeface="나눔고딕 ExtraBold" panose="020D0904000000000000"/>
              </a:rPr>
              <a:t> ?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필요에 따라 데이터 타입을 변환하는 방법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9" y="201449"/>
            <a:ext cx="126669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 변환</a:t>
            </a:r>
          </a:p>
        </p:txBody>
      </p:sp>
    </p:spTree>
    <p:extLst>
      <p:ext uri="{BB962C8B-B14F-4D97-AF65-F5344CB8AC3E}">
        <p14:creationId xmlns:p14="http://schemas.microsoft.com/office/powerpoint/2010/main" val="39905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454800" y="432281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 형 변환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03541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정수 형 변환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형태</a:t>
            </a:r>
            <a:r>
              <a:rPr lang="en-US" altLang="ko-KR" sz="3000" b="1" dirty="0">
                <a:ea typeface="나눔고딕 ExtraBold" panose="020D0904000000000000"/>
              </a:rPr>
              <a:t>: int(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’ </a:t>
            </a:r>
            <a:r>
              <a:rPr lang="ko-KR" altLang="en-US" sz="3000" b="1" dirty="0">
                <a:ea typeface="나눔고딕 ExtraBold" panose="020D0904000000000000"/>
              </a:rPr>
              <a:t>안에는 실수와 변수 모두 들어올 수 있음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93599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 형 변환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0708FB-5EA9-432B-B7F6-7B7F12C9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25" y="4431954"/>
            <a:ext cx="1876425" cy="154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D007ED-0247-44F1-9A5B-5C529E7A3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025" y="6038284"/>
            <a:ext cx="1428750" cy="466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210EEC-D7FC-4513-8B88-38AC52EC6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736" y="4417666"/>
            <a:ext cx="1924050" cy="1571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EF6DCC-B336-4D32-B572-BB6B7098A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736" y="6043046"/>
            <a:ext cx="1438275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C5015B-ECE9-4393-B986-C67C9BEAB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489" y="4417666"/>
            <a:ext cx="4600575" cy="1466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454800" y="432281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 형 변환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93599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 형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4068A-2F5C-42A5-AF32-0FB14D35CC02}"/>
              </a:ext>
            </a:extLst>
          </p:cNvPr>
          <p:cNvSpPr txBox="1"/>
          <p:nvPr/>
        </p:nvSpPr>
        <p:spPr>
          <a:xfrm>
            <a:off x="979055" y="1567870"/>
            <a:ext cx="103541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정수 형 변환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형태</a:t>
            </a:r>
            <a:r>
              <a:rPr lang="en-US" altLang="ko-KR" sz="3000" b="1" dirty="0">
                <a:ea typeface="나눔고딕 ExtraBold" panose="020D0904000000000000"/>
              </a:rPr>
              <a:t>: int(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’ </a:t>
            </a:r>
            <a:r>
              <a:rPr lang="ko-KR" altLang="en-US" sz="3000" b="1" dirty="0">
                <a:ea typeface="나눔고딕 ExtraBold" panose="020D0904000000000000"/>
              </a:rPr>
              <a:t>안에는 실수와 변수 모두 들어올 수 있음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FEFDE-A670-4C5C-AB6C-4C147FE37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85" y="3992578"/>
            <a:ext cx="1945166" cy="245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C65CCD-E839-4D7F-9760-03C6D4C6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875" y="3992578"/>
            <a:ext cx="1514475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8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454800" y="432281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실수 형 변환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490268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실수 형 변환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형태</a:t>
            </a:r>
            <a:r>
              <a:rPr lang="en-US" altLang="ko-KR" sz="3000" b="1" dirty="0">
                <a:ea typeface="나눔고딕 ExtraBold" panose="020D0904000000000000"/>
              </a:rPr>
              <a:t>: float(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93599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실수 형 변환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833271-B8BC-4F3E-B320-A6BB250C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466" y="2209891"/>
            <a:ext cx="2085975" cy="2914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C9EEAB-7730-40E0-97EB-08AB875A8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466" y="5189589"/>
            <a:ext cx="1676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F93596-1607-43EB-B3B1-923364494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192" y="3524341"/>
            <a:ext cx="1952625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E10379-69DE-4663-9679-B2D364E2A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3192" y="5197252"/>
            <a:ext cx="165735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8141B4-B6FC-4DEC-B8BE-75BBF5DD6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329" y="3505291"/>
            <a:ext cx="1952625" cy="1619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0E2CC5-4B3C-472E-A64F-4ED69B49F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329" y="5194182"/>
            <a:ext cx="1638300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1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275264" y="432281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문자열 형 변환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453842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문자열 형 변환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형태</a:t>
            </a:r>
            <a:r>
              <a:rPr lang="en-US" altLang="ko-KR" sz="3000" b="1" dirty="0">
                <a:ea typeface="나눔고딕 ExtraBold" panose="020D0904000000000000"/>
              </a:rPr>
              <a:t>: str(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24381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문자열 형 변환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66109-8228-46AC-8FE5-D510B4D9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66" y="3429000"/>
            <a:ext cx="1990725" cy="211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74211-F697-4CC6-B4A7-F60CCBAD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66" y="5702410"/>
            <a:ext cx="1428750" cy="657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743B2-8FFB-4769-B7A7-67DE9ADF3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477" y="3102085"/>
            <a:ext cx="1952625" cy="239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4CFC57-2263-45B4-BF75-61D3B93FC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477" y="5588110"/>
            <a:ext cx="1657350" cy="885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F10B22-6699-46DE-A232-6CD5CA0D3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8588" y="1666754"/>
            <a:ext cx="2838621" cy="2927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54F38C5-A748-4CBF-91DE-567556C2F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8" y="4673710"/>
            <a:ext cx="1619250" cy="1800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0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94179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7. </a:t>
            </a:r>
            <a:r>
              <a:rPr lang="ko-KR" altLang="en-US" sz="3000" b="1" dirty="0">
                <a:ea typeface="나눔고딕 ExtraBold" panose="020D0904000000000000"/>
              </a:rPr>
              <a:t>다음 코드를 아래와 같이 실행 하였을 때</a:t>
            </a:r>
            <a:r>
              <a:rPr lang="en-US" altLang="ko-KR" sz="3000" b="1" dirty="0">
                <a:ea typeface="나눔고딕 ExtraBold" panose="020D0904000000000000"/>
              </a:rPr>
              <a:t>,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출력이 어떻게 나올지 </a:t>
            </a:r>
            <a:r>
              <a:rPr lang="ko-KR" altLang="en-US" sz="3000" b="1" dirty="0" err="1">
                <a:effectLst/>
                <a:latin typeface="Consolas" panose="020B0609020204030204" pitchFamily="49" charset="0"/>
                <a:ea typeface="나눔고딕 ExtraBold" panose="020D0904000000000000"/>
              </a:rPr>
              <a:t>작성하시오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.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23476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 변환 마무리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A856D-6834-4588-9BF7-EF5F2474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72" y="3975680"/>
            <a:ext cx="4905375" cy="131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C89A33-F3F8-46EE-8BE6-0703F0F8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72" y="5425804"/>
            <a:ext cx="2466975" cy="247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1713170" y="2465952"/>
            <a:ext cx="8765658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bool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자료형과 비교 연산자</a:t>
            </a:r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en-US" altLang="ko-KR" sz="5000" b="1" dirty="0">
              <a:ln w="12700">
                <a:solidFill>
                  <a:srgbClr val="1B272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8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095727" y="432281"/>
            <a:ext cx="193033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 정정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56068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산술 연산자 정정</a:t>
            </a: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E98FBF9-014B-4ADD-818B-5AEBAFF9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44691"/>
              </p:ext>
            </p:extLst>
          </p:nvPr>
        </p:nvGraphicFramePr>
        <p:xfrm>
          <a:off x="1184127" y="2054257"/>
          <a:ext cx="9823746" cy="327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64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1874793405"/>
                    </a:ext>
                  </a:extLst>
                </a:gridCol>
                <a:gridCol w="1477819">
                  <a:extLst>
                    <a:ext uri="{9D8B030D-6E8A-4147-A177-3AD203B41FA5}">
                      <a16:colId xmlns:a16="http://schemas.microsoft.com/office/drawing/2014/main" val="1694050191"/>
                    </a:ext>
                  </a:extLst>
                </a:gridCol>
                <a:gridCol w="3081200">
                  <a:extLst>
                    <a:ext uri="{9D8B030D-6E8A-4147-A177-3AD203B41FA5}">
                      <a16:colId xmlns:a16="http://schemas.microsoft.com/office/drawing/2014/main" val="3542100543"/>
                    </a:ext>
                  </a:extLst>
                </a:gridCol>
              </a:tblGrid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더한다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+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+ 5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–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–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곱한다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*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나눈다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/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53576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나눈 몫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//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//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39420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나눈 나머지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%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9 %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19039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제곱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**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**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4055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611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914861" y="432281"/>
            <a:ext cx="111120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3.1. bool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9" y="201449"/>
            <a:ext cx="193599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형이란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</a:t>
            </a:r>
            <a:r>
              <a:rPr lang="en-US" altLang="ko-KR" sz="3000" b="1" dirty="0">
                <a:ea typeface="나눔고딕 ExtraBold" panose="020D0904000000000000"/>
              </a:rPr>
              <a:t> bool</a:t>
            </a:r>
            <a:r>
              <a:rPr lang="ko-KR" altLang="en-US" sz="3000" b="1" dirty="0">
                <a:ea typeface="나눔고딕 ExtraBold" panose="020D0904000000000000"/>
              </a:rPr>
              <a:t>형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참</a:t>
            </a:r>
            <a:r>
              <a:rPr lang="en-US" altLang="ko-KR" sz="3000" b="1" dirty="0">
                <a:ea typeface="나눔고딕 ExtraBold" panose="020D0904000000000000"/>
              </a:rPr>
              <a:t>(True)</a:t>
            </a:r>
            <a:r>
              <a:rPr lang="ko-KR" altLang="en-US" sz="3000" b="1" dirty="0">
                <a:ea typeface="나눔고딕 ExtraBold" panose="020D0904000000000000"/>
              </a:rPr>
              <a:t>와 거짓</a:t>
            </a:r>
            <a:r>
              <a:rPr lang="en-US" altLang="ko-KR" sz="3000" b="1" dirty="0">
                <a:ea typeface="나눔고딕 ExtraBold" panose="020D0904000000000000"/>
              </a:rPr>
              <a:t>(False)</a:t>
            </a:r>
            <a:r>
              <a:rPr lang="ko-KR" altLang="en-US" sz="3000" b="1" dirty="0">
                <a:ea typeface="나눔고딕 ExtraBold" panose="020D0904000000000000"/>
              </a:rPr>
              <a:t>를 담고 있는 자료형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5BE30-98CC-4CD3-B7DE-41868CEB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37" y="3500815"/>
            <a:ext cx="1905000" cy="1304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EAD65D-F66E-4B43-BF64-336DDF631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737" y="4926759"/>
            <a:ext cx="1524000" cy="476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0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4" y="432281"/>
            <a:ext cx="27110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시퀀스 자료형의 참과 거짓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723651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형 변환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2486E-A644-4B2C-A07A-90FC2A89863B}"/>
              </a:ext>
            </a:extLst>
          </p:cNvPr>
          <p:cNvSpPr txBox="1"/>
          <p:nvPr/>
        </p:nvSpPr>
        <p:spPr>
          <a:xfrm>
            <a:off x="979055" y="1567870"/>
            <a:ext cx="107089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자료형의 참과 거짓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str, list, tuple, </a:t>
            </a:r>
            <a:r>
              <a:rPr lang="en-US" altLang="ko-KR" sz="3000" b="1" dirty="0" err="1">
                <a:ea typeface="나눔고딕 ExtraBold" panose="020D0904000000000000"/>
              </a:rPr>
              <a:t>dict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안에 요소가 없으면 </a:t>
            </a:r>
            <a:r>
              <a:rPr lang="en-US" altLang="ko-KR" sz="3000" b="1" dirty="0">
                <a:ea typeface="나눔고딕 ExtraBold" panose="020D0904000000000000"/>
              </a:rPr>
              <a:t>False, </a:t>
            </a:r>
            <a:r>
              <a:rPr lang="ko-KR" altLang="en-US" sz="3000" b="1" dirty="0">
                <a:ea typeface="나눔고딕 ExtraBold" panose="020D0904000000000000"/>
              </a:rPr>
              <a:t>안에 요소가 있으면 </a:t>
            </a:r>
            <a:r>
              <a:rPr lang="en-US" altLang="ko-KR" sz="3000" b="1" dirty="0">
                <a:ea typeface="나눔고딕 ExtraBold" panose="020D0904000000000000"/>
              </a:rPr>
              <a:t>True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7333-E244-4BBD-A985-C04B38D7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44" y="4425022"/>
            <a:ext cx="2590800" cy="542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F333E7-0DB5-4984-B150-E61DC5B3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44" y="5104841"/>
            <a:ext cx="638175" cy="476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4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494601" y="432281"/>
            <a:ext cx="253146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자료형의 참과 거짓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2486E-A644-4B2C-A07A-90FC2A89863B}"/>
              </a:ext>
            </a:extLst>
          </p:cNvPr>
          <p:cNvSpPr txBox="1"/>
          <p:nvPr/>
        </p:nvSpPr>
        <p:spPr>
          <a:xfrm>
            <a:off x="979055" y="1567870"/>
            <a:ext cx="92659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자료형의 참과 거짓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int, float, complex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0</a:t>
            </a:r>
            <a:r>
              <a:rPr lang="ko-KR" altLang="en-US" sz="3000" b="1" dirty="0">
                <a:ea typeface="나눔고딕 ExtraBold" panose="020D0904000000000000"/>
              </a:rPr>
              <a:t>이면 </a:t>
            </a:r>
            <a:r>
              <a:rPr lang="en-US" altLang="ko-KR" sz="3000" b="1" dirty="0">
                <a:ea typeface="나눔고딕 ExtraBold" panose="020D0904000000000000"/>
              </a:rPr>
              <a:t>False, </a:t>
            </a:r>
            <a:r>
              <a:rPr lang="ko-KR" altLang="en-US" sz="3000" b="1" dirty="0">
                <a:ea typeface="나눔고딕 ExtraBold" panose="020D0904000000000000"/>
              </a:rPr>
              <a:t>그 외는 </a:t>
            </a:r>
            <a:r>
              <a:rPr lang="en-US" altLang="ko-KR" sz="3000" b="1" dirty="0">
                <a:ea typeface="나눔고딕 ExtraBold" panose="020D0904000000000000"/>
              </a:rPr>
              <a:t>True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8EBCF-AFB4-4C66-9973-232F16F5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03" y="4432975"/>
            <a:ext cx="2562225" cy="809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66D7D-BEA2-4586-932E-3FE1E9C66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03" y="5353012"/>
            <a:ext cx="6286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0A083E-AC5F-4C6B-A0F4-74C4C7F25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856" y="4432975"/>
            <a:ext cx="2867025" cy="561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DB65D2-A5E7-4E29-80D0-95E18C411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856" y="5110976"/>
            <a:ext cx="704850" cy="466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815EA5-CE96-4DC7-A433-C0AA820A3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409" y="4432975"/>
            <a:ext cx="3209021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F0E9E1-B6CA-4B03-8F3B-79D185ACD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9427" y="5191087"/>
            <a:ext cx="65722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CE763A-EEA9-4A6F-8EED-361482A43DB1}"/>
              </a:ext>
            </a:extLst>
          </p:cNvPr>
          <p:cNvSpPr/>
          <p:nvPr/>
        </p:nvSpPr>
        <p:spPr>
          <a:xfrm>
            <a:off x="173458" y="201449"/>
            <a:ext cx="2723651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형 변환</a:t>
            </a:r>
          </a:p>
        </p:txBody>
      </p:sp>
    </p:spTree>
    <p:extLst>
      <p:ext uri="{BB962C8B-B14F-4D97-AF65-F5344CB8AC3E}">
        <p14:creationId xmlns:p14="http://schemas.microsoft.com/office/powerpoint/2010/main" val="21749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8" y="432281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3.4.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 연산자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104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비교 연산자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왼쪽과 오른쪽 피연산자의 값을 비교</a:t>
            </a:r>
            <a:r>
              <a:rPr lang="en-US" altLang="ko-KR" sz="3000" b="1" dirty="0">
                <a:ea typeface="나눔고딕 ExtraBold" panose="020D0904000000000000"/>
              </a:rPr>
              <a:t> !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A5DFBF3-61CC-4EBA-BBB7-1490BAC2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7201"/>
              </p:ext>
            </p:extLst>
          </p:nvPr>
        </p:nvGraphicFramePr>
        <p:xfrm>
          <a:off x="2117012" y="322026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024">
                  <a:extLst>
                    <a:ext uri="{9D8B030D-6E8A-4147-A177-3AD203B41FA5}">
                      <a16:colId xmlns:a16="http://schemas.microsoft.com/office/drawing/2014/main" val="3584310040"/>
                    </a:ext>
                  </a:extLst>
                </a:gridCol>
                <a:gridCol w="5358976">
                  <a:extLst>
                    <a:ext uri="{9D8B030D-6E8A-4147-A177-3AD203B41FA5}">
                      <a16:colId xmlns:a16="http://schemas.microsoft.com/office/drawing/2014/main" val="37856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같으면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다르면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7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!=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다르면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같으면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&gt;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보다 크면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&lt;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보다 작으면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0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&gt;=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보다 크거나 같으면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2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&lt;=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보다 작거나 같으면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776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8" y="201449"/>
            <a:ext cx="221665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연산자란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7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7" y="432281"/>
            <a:ext cx="150874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3.5.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11047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논리 연산자</a:t>
            </a:r>
            <a:endParaRPr lang="en-US" altLang="ko-KR" sz="3000" b="1" dirty="0">
              <a:ea typeface="나눔고딕 ExtraBold" panose="020D090400000000000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A5DFBF3-61CC-4EBA-BBB7-1490BAC2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20008"/>
              </p:ext>
            </p:extLst>
          </p:nvPr>
        </p:nvGraphicFramePr>
        <p:xfrm>
          <a:off x="2032000" y="26942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024">
                  <a:extLst>
                    <a:ext uri="{9D8B030D-6E8A-4147-A177-3AD203B41FA5}">
                      <a16:colId xmlns:a16="http://schemas.microsoft.com/office/drawing/2014/main" val="3584310040"/>
                    </a:ext>
                  </a:extLst>
                </a:gridCol>
                <a:gridCol w="5358976">
                  <a:extLst>
                    <a:ext uri="{9D8B030D-6E8A-4147-A177-3AD203B41FA5}">
                      <a16:colId xmlns:a16="http://schemas.microsoft.com/office/drawing/2014/main" val="37856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and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두 값이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7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or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두 값 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논리값을 뒤집어 줌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786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8" y="201449"/>
            <a:ext cx="2252871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연산자란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5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36929" y="432281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3.6. and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8" y="201449"/>
            <a:ext cx="150143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B3087-5BF5-40A2-8D02-C3BF39E4A195}"/>
              </a:ext>
            </a:extLst>
          </p:cNvPr>
          <p:cNvSpPr txBox="1"/>
          <p:nvPr/>
        </p:nvSpPr>
        <p:spPr>
          <a:xfrm>
            <a:off x="979055" y="1567870"/>
            <a:ext cx="1104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논리 연산자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and </a:t>
            </a:r>
            <a:r>
              <a:rPr lang="ko-KR" altLang="en-US" sz="3000" b="1" dirty="0">
                <a:ea typeface="나눔고딕 ExtraBold" panose="020D0904000000000000"/>
              </a:rPr>
              <a:t>연산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예시</a:t>
            </a:r>
            <a:endParaRPr lang="en-US" altLang="ko-KR" sz="3000" b="1" dirty="0">
              <a:ea typeface="나눔고딕 ExtraBold" panose="020D09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2B469-700B-4BCB-B1D5-03031D65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29" y="3260321"/>
            <a:ext cx="3841942" cy="30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874787" y="432281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3.7. or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8" y="201449"/>
            <a:ext cx="124793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B3087-5BF5-40A2-8D02-C3BF39E4A195}"/>
              </a:ext>
            </a:extLst>
          </p:cNvPr>
          <p:cNvSpPr txBox="1"/>
          <p:nvPr/>
        </p:nvSpPr>
        <p:spPr>
          <a:xfrm>
            <a:off x="979055" y="1567870"/>
            <a:ext cx="1104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논리 연산자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or </a:t>
            </a:r>
            <a:r>
              <a:rPr lang="ko-KR" altLang="en-US" sz="3000" b="1" dirty="0">
                <a:ea typeface="나눔고딕 ExtraBold" panose="020D0904000000000000"/>
              </a:rPr>
              <a:t>연산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예시</a:t>
            </a:r>
            <a:endParaRPr lang="en-US" altLang="ko-KR" sz="3000" b="1" dirty="0">
              <a:ea typeface="나눔고딕 ExtraBold" panose="020D09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39C192-A302-42FD-94FC-77B47DB1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89" y="3043383"/>
            <a:ext cx="3993139" cy="33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67386" y="43228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3.8. not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8" y="201449"/>
            <a:ext cx="141995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B3087-5BF5-40A2-8D02-C3BF39E4A195}"/>
              </a:ext>
            </a:extLst>
          </p:cNvPr>
          <p:cNvSpPr txBox="1"/>
          <p:nvPr/>
        </p:nvSpPr>
        <p:spPr>
          <a:xfrm>
            <a:off x="979055" y="1567870"/>
            <a:ext cx="1104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논리 연산자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</a:t>
            </a:r>
            <a:r>
              <a:rPr lang="en-US" altLang="ko-KR" sz="3000" b="1" dirty="0">
                <a:ea typeface="나눔고딕 ExtraBold" panose="020D0904000000000000"/>
              </a:rPr>
              <a:t> not</a:t>
            </a:r>
            <a:r>
              <a:rPr lang="ko-KR" altLang="en-US" sz="3000" b="1" dirty="0">
                <a:ea typeface="나눔고딕 ExtraBold" panose="020D0904000000000000"/>
              </a:rPr>
              <a:t> 연산 예시</a:t>
            </a:r>
            <a:endParaRPr lang="en-US" altLang="ko-KR" sz="3000" b="1" dirty="0">
              <a:ea typeface="나눔고딕 ExtraBold" panose="020D09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8226D-5010-4A7E-A955-135B1F1E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87" y="3429000"/>
            <a:ext cx="3400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337781" y="432281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3.9.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우선순위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77385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연산자들의 연산 우선순위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graphicFrame>
        <p:nvGraphicFramePr>
          <p:cNvPr id="7" name="표 25">
            <a:extLst>
              <a:ext uri="{FF2B5EF4-FFF2-40B4-BE49-F238E27FC236}">
                <a16:creationId xmlns:a16="http://schemas.microsoft.com/office/drawing/2014/main" id="{1576B05A-1E8B-4C7C-8751-0EFB4F661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18671"/>
              </p:ext>
            </p:extLst>
          </p:nvPr>
        </p:nvGraphicFramePr>
        <p:xfrm>
          <a:off x="1884218" y="1772985"/>
          <a:ext cx="8423563" cy="383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19683672"/>
                    </a:ext>
                  </a:extLst>
                </a:gridCol>
                <a:gridCol w="3363587">
                  <a:extLst>
                    <a:ext uri="{9D8B030D-6E8A-4147-A177-3AD203B41FA5}">
                      <a16:colId xmlns:a16="http://schemas.microsoft.com/office/drawing/2014/main" val="250500205"/>
                    </a:ext>
                  </a:extLst>
                </a:gridCol>
                <a:gridCol w="3637576">
                  <a:extLst>
                    <a:ext uri="{9D8B030D-6E8A-4147-A177-3AD203B41FA5}">
                      <a16:colId xmlns:a16="http://schemas.microsoft.com/office/drawing/2014/main" val="3645152886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9469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4743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8127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*, /, //,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나눗셈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몫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40160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뺄셈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024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==, !=, &gt;, &gt;=, &lt;, 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64625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</a:t>
                      </a:r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98556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</a:t>
                      </a:r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39568"/>
                  </a:ext>
                </a:extLst>
              </a:tr>
              <a:tr h="42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</a:t>
                      </a:r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9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21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655176" y="432281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3.10.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94179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8. </a:t>
            </a:r>
            <a:r>
              <a:rPr lang="ko-KR" altLang="en-US" sz="3000" b="1" dirty="0">
                <a:ea typeface="나눔고딕 ExtraBold" panose="020D0904000000000000"/>
              </a:rPr>
              <a:t>다음 코드를 아래와 같이 실행 하였을 때</a:t>
            </a:r>
            <a:r>
              <a:rPr lang="en-US" altLang="ko-KR" sz="3000" b="1" dirty="0">
                <a:ea typeface="나눔고딕 ExtraBold" panose="020D0904000000000000"/>
              </a:rPr>
              <a:t>,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출력이 어떻게 나올지 </a:t>
            </a:r>
            <a:r>
              <a:rPr lang="ko-KR" altLang="en-US" sz="3000" b="1" dirty="0" err="1">
                <a:effectLst/>
                <a:latin typeface="Consolas" panose="020B0609020204030204" pitchFamily="49" charset="0"/>
                <a:ea typeface="나눔고딕 ExtraBold" panose="020D0904000000000000"/>
              </a:rPr>
              <a:t>작성하시오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.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448002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bool,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 마무리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47AD7-9669-4E2E-A881-69DC2BE8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72" y="3632815"/>
            <a:ext cx="7219950" cy="1352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485901-9B35-46AE-A787-EBA0BE83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472" y="5115539"/>
            <a:ext cx="2486025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4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275264" y="432281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정정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24970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정정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10582-A219-4DFE-AF28-207B45258B99}"/>
              </a:ext>
            </a:extLst>
          </p:cNvPr>
          <p:cNvSpPr txBox="1"/>
          <p:nvPr/>
        </p:nvSpPr>
        <p:spPr>
          <a:xfrm>
            <a:off x="979055" y="1567870"/>
            <a:ext cx="92659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변수 선언 방법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변수 이름 </a:t>
            </a:r>
            <a:r>
              <a:rPr lang="en-US" altLang="ko-KR" sz="3000" b="1" dirty="0">
                <a:ea typeface="나눔고딕 ExtraBold" panose="020D0904000000000000"/>
              </a:rPr>
              <a:t>= </a:t>
            </a:r>
            <a:r>
              <a:rPr lang="ko-KR" altLang="en-US" sz="3000" b="1" dirty="0">
                <a:ea typeface="나눔고딕 ExtraBold" panose="020D0904000000000000"/>
              </a:rPr>
              <a:t>변수에 저장할 값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7EB2A-E64D-43B7-8016-792AD9B4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83" y="3498598"/>
            <a:ext cx="2419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014248" y="432281"/>
            <a:ext cx="101181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7B179-DDDA-4153-B7D6-4DAEC0BE54F0}"/>
              </a:ext>
            </a:extLst>
          </p:cNvPr>
          <p:cNvSpPr/>
          <p:nvPr/>
        </p:nvSpPr>
        <p:spPr>
          <a:xfrm>
            <a:off x="173457" y="201449"/>
            <a:ext cx="3194431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‘1 == 1.0’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결과는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B3087-5BF5-40A2-8D02-C3BF39E4A195}"/>
              </a:ext>
            </a:extLst>
          </p:cNvPr>
          <p:cNvSpPr txBox="1"/>
          <p:nvPr/>
        </p:nvSpPr>
        <p:spPr>
          <a:xfrm>
            <a:off x="979055" y="1567870"/>
            <a:ext cx="110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</a:t>
            </a:r>
            <a:r>
              <a:rPr lang="en-US" altLang="ko-KR" sz="3000" b="1" dirty="0">
                <a:ea typeface="나눔고딕 ExtraBold" panose="020D0904000000000000"/>
              </a:rPr>
              <a:t> ‘1 == 1.0’</a:t>
            </a:r>
            <a:r>
              <a:rPr lang="ko-KR" altLang="en-US" sz="3000" b="1" dirty="0">
                <a:ea typeface="나눔고딕 ExtraBold" panose="020D0904000000000000"/>
              </a:rPr>
              <a:t> 의 결과는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4B2BCE-658A-4937-B4D9-EA6BEC213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3286840"/>
            <a:ext cx="3181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1713170" y="2465952"/>
            <a:ext cx="8765658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en-US" altLang="ko-KR" sz="5000" b="1" dirty="0">
              <a:ln w="12700">
                <a:solidFill>
                  <a:srgbClr val="1B272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7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938907" y="432281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849463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조건문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특정 조건일 때 코드를 실행하는 문법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93599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조건문이란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118443" y="432281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4.2. if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787908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if </a:t>
            </a:r>
            <a:r>
              <a:rPr lang="ko-KR" altLang="en-US" sz="3000" b="1" dirty="0">
                <a:ea typeface="나눔고딕 ExtraBold" panose="020D0904000000000000"/>
              </a:rPr>
              <a:t>문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if </a:t>
            </a:r>
            <a:r>
              <a:rPr lang="ko-KR" altLang="en-US" sz="3000" b="1" dirty="0">
                <a:ea typeface="나눔고딕 ExtraBold" panose="020D0904000000000000"/>
              </a:rPr>
              <a:t>조건식</a:t>
            </a:r>
            <a:r>
              <a:rPr lang="en-US" altLang="ko-KR" sz="3000" b="1" dirty="0">
                <a:ea typeface="나눔고딕 ExtraBold" panose="020D0904000000000000"/>
              </a:rPr>
              <a:t>: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조건을 만족했을 때 실행될 코드</a:t>
            </a:r>
            <a:endParaRPr lang="en-US" altLang="ko-KR" sz="3000" b="1" dirty="0">
              <a:effectLst/>
              <a:latin typeface="Consolas" panose="020B0609020204030204" pitchFamily="49" charset="0"/>
              <a:ea typeface="나눔고딕 ExtraBold" panose="020D0904000000000000"/>
            </a:endParaRPr>
          </a:p>
          <a:p>
            <a:endParaRPr lang="en-US" altLang="ko-KR" sz="3000" b="1" dirty="0">
              <a:latin typeface="Consolas" panose="020B0609020204030204" pitchFamily="49" charset="0"/>
              <a:ea typeface="나눔고딕 ExtraBold" panose="020D0904000000000000"/>
            </a:endParaRP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● 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ex)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80559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894BDA-7B70-4A38-9B2F-B8DDAA78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77" y="4003383"/>
            <a:ext cx="3924300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7C0A55-E441-443B-8387-2D994B09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577" y="5264731"/>
            <a:ext cx="2200275" cy="23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94179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9. </a:t>
            </a:r>
            <a:r>
              <a:rPr lang="ko-KR" altLang="en-US" sz="3000" b="1" dirty="0">
                <a:ea typeface="나눔고딕 ExtraBold" panose="020D0904000000000000"/>
              </a:rPr>
              <a:t>다음 코드를 아래와 같이 실행 하였을 때</a:t>
            </a:r>
            <a:r>
              <a:rPr lang="en-US" altLang="ko-KR" sz="3000" b="1" dirty="0">
                <a:ea typeface="나눔고딕 ExtraBold" panose="020D0904000000000000"/>
              </a:rPr>
              <a:t>,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출력이 어떻게 나올지 </a:t>
            </a:r>
            <a:r>
              <a:rPr lang="ko-KR" altLang="en-US" sz="3000" b="1" dirty="0" err="1">
                <a:effectLst/>
                <a:latin typeface="Consolas" panose="020B0609020204030204" pitchFamily="49" charset="0"/>
                <a:ea typeface="나눔고딕 ExtraBold" panose="020D0904000000000000"/>
              </a:rPr>
              <a:t>작성하시오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.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8560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 마무리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13A01-357D-4BEC-9A55-AF8332DA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514580"/>
            <a:ext cx="4914900" cy="2581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346D1C-E588-4468-9BCB-2CA21F96A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893" y="6178587"/>
            <a:ext cx="2476500" cy="257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70216" y="432281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4.4. if – else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0264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if - else </a:t>
            </a:r>
            <a:r>
              <a:rPr lang="ko-KR" altLang="en-US" sz="3000" b="1" dirty="0">
                <a:ea typeface="나눔고딕 ExtraBold" panose="020D0904000000000000"/>
              </a:rPr>
              <a:t>문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if </a:t>
            </a:r>
            <a:r>
              <a:rPr lang="ko-KR" altLang="en-US" sz="3000" b="1" dirty="0">
                <a:ea typeface="나눔고딕 ExtraBold" panose="020D0904000000000000"/>
              </a:rPr>
              <a:t>조건식</a:t>
            </a:r>
            <a:r>
              <a:rPr lang="en-US" altLang="ko-KR" sz="3000" b="1" dirty="0">
                <a:ea typeface="나눔고딕 ExtraBold" panose="020D0904000000000000"/>
              </a:rPr>
              <a:t>: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조건을 만족했을 때 실행될 코드</a:t>
            </a:r>
            <a:endParaRPr lang="en-US" altLang="ko-KR" sz="3000" b="1" dirty="0">
              <a:effectLst/>
              <a:latin typeface="Consolas" panose="020B0609020204030204" pitchFamily="49" charset="0"/>
              <a:ea typeface="나눔고딕 ExtraBold" panose="020D0904000000000000"/>
            </a:endParaRPr>
          </a:p>
          <a:p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	  else: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if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의 조건을 만족하지 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못했을 때 실행될 코드</a:t>
            </a:r>
            <a:endParaRPr lang="en-US" altLang="ko-KR" sz="3000" b="1" dirty="0">
              <a:effectLst/>
              <a:latin typeface="Consolas" panose="020B0609020204030204" pitchFamily="49" charset="0"/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74587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– else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930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70216" y="432281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4.4. if – else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3510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if - else </a:t>
            </a:r>
            <a:r>
              <a:rPr lang="ko-KR" altLang="en-US" sz="3000" b="1" dirty="0">
                <a:ea typeface="나눔고딕 ExtraBold" panose="020D0904000000000000"/>
              </a:rPr>
              <a:t>문 예시</a:t>
            </a:r>
            <a:endParaRPr lang="en-US" altLang="ko-KR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9" y="201449"/>
            <a:ext cx="1754930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– else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870C67-3E3E-4AB2-8399-C5AB0582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5" y="2200275"/>
            <a:ext cx="10553700" cy="2457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E17AE0-FADB-4F36-BADF-6344F1D9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5" y="4793785"/>
            <a:ext cx="9934575" cy="685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5FCF5B-CCD8-4753-8C17-E8F3CA694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55" y="5615645"/>
            <a:ext cx="9925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105345" y="432281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4.4. if – </a:t>
            </a:r>
            <a:r>
              <a:rPr lang="en-US" altLang="ko-KR" sz="1400" b="1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else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026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if – </a:t>
            </a:r>
            <a:r>
              <a:rPr lang="en-US" altLang="ko-KR" sz="3000" b="1" dirty="0" err="1">
                <a:ea typeface="나눔고딕 ExtraBold" panose="020D0904000000000000"/>
              </a:rPr>
              <a:t>elif</a:t>
            </a:r>
            <a:r>
              <a:rPr lang="en-US" altLang="ko-KR" sz="3000" b="1" dirty="0">
                <a:ea typeface="나눔고딕 ExtraBold" panose="020D0904000000000000"/>
              </a:rPr>
              <a:t> - else </a:t>
            </a:r>
            <a:r>
              <a:rPr lang="ko-KR" altLang="en-US" sz="3000" b="1" dirty="0">
                <a:ea typeface="나눔고딕 ExtraBold" panose="020D0904000000000000"/>
              </a:rPr>
              <a:t>문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if </a:t>
            </a:r>
            <a:r>
              <a:rPr lang="ko-KR" altLang="en-US" sz="3000" b="1" dirty="0">
                <a:ea typeface="나눔고딕 ExtraBold" panose="020D0904000000000000"/>
              </a:rPr>
              <a:t>조건식</a:t>
            </a:r>
            <a:r>
              <a:rPr lang="en-US" altLang="ko-KR" sz="3000" b="1" dirty="0">
                <a:ea typeface="나눔고딕 ExtraBold" panose="020D0904000000000000"/>
              </a:rPr>
              <a:t>: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조건을 만족했을 때 실행될 코드</a:t>
            </a:r>
            <a:endParaRPr lang="en-US" altLang="ko-KR" sz="3000" b="1" dirty="0">
              <a:effectLst/>
              <a:latin typeface="Consolas" panose="020B0609020204030204" pitchFamily="49" charset="0"/>
              <a:ea typeface="나눔고딕 ExtraBold" panose="020D0904000000000000"/>
            </a:endParaRPr>
          </a:p>
          <a:p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	  </a:t>
            </a:r>
            <a:r>
              <a:rPr lang="en-US" altLang="ko-KR" sz="3000" b="1" dirty="0" err="1">
                <a:latin typeface="Consolas" panose="020B0609020204030204" pitchFamily="49" charset="0"/>
                <a:ea typeface="나눔고딕 ExtraBold" panose="020D0904000000000000"/>
              </a:rPr>
              <a:t>elif</a:t>
            </a:r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 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조건식</a:t>
            </a:r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:</a:t>
            </a: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if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의 조건을 만족하지 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못했을 때 실행될 코드</a:t>
            </a:r>
            <a:endParaRPr lang="en-US" altLang="ko-KR" sz="3000" b="1" dirty="0">
              <a:effectLst/>
              <a:latin typeface="Consolas" panose="020B0609020204030204" pitchFamily="49" charset="0"/>
              <a:ea typeface="나눔고딕 ExtraBold" panose="020D0904000000000000"/>
            </a:endParaRPr>
          </a:p>
          <a:p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	</a:t>
            </a:r>
            <a:r>
              <a:rPr lang="en-US" altLang="ko-KR" sz="3000" b="1">
                <a:latin typeface="Consolas" panose="020B0609020204030204" pitchFamily="49" charset="0"/>
                <a:ea typeface="나눔고딕 ExtraBold" panose="020D0904000000000000"/>
              </a:rPr>
              <a:t>  else:</a:t>
            </a:r>
            <a:endParaRPr lang="en-US" altLang="ko-KR" sz="3000" b="1" dirty="0">
              <a:latin typeface="Consolas" panose="020B0609020204030204" pitchFamily="49" charset="0"/>
              <a:ea typeface="나눔고딕 ExtraBold" panose="020D0904000000000000"/>
            </a:endParaRPr>
          </a:p>
          <a:p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모든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 조건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(if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와 </a:t>
            </a:r>
            <a:r>
              <a:rPr lang="en-US" altLang="ko-KR" sz="3000" b="1" dirty="0" err="1">
                <a:effectLst/>
                <a:latin typeface="Consolas" panose="020B0609020204030204" pitchFamily="49" charset="0"/>
                <a:ea typeface="나눔고딕 ExtraBold" panose="020D0904000000000000"/>
              </a:rPr>
              <a:t>elif</a:t>
            </a:r>
            <a:r>
              <a:rPr lang="en-US" altLang="ko-KR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)</a:t>
            </a:r>
            <a:r>
              <a:rPr lang="ko-KR" altLang="en-US" sz="3000" b="1" dirty="0">
                <a:effectLst/>
                <a:latin typeface="Consolas" panose="020B0609020204030204" pitchFamily="49" charset="0"/>
                <a:ea typeface="나눔고딕 ExtraBold" panose="020D0904000000000000"/>
              </a:rPr>
              <a:t>을 만족하지 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못했을 때</a:t>
            </a:r>
            <a:endParaRPr lang="en-US" altLang="ko-KR" sz="3000" b="1" dirty="0">
              <a:latin typeface="Consolas" panose="020B0609020204030204" pitchFamily="49" charset="0"/>
              <a:ea typeface="나눔고딕 ExtraBold" panose="020D0904000000000000"/>
            </a:endParaRPr>
          </a:p>
          <a:p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		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실행될 코드</a:t>
            </a:r>
            <a:endParaRPr lang="en-US" altLang="ko-KR" sz="3000" b="1" dirty="0">
              <a:effectLst/>
              <a:latin typeface="Consolas" panose="020B0609020204030204" pitchFamily="49" charset="0"/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9" y="201449"/>
            <a:ext cx="256974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err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else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2621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759371" y="432281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4.5.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126462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연습문제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10. </a:t>
            </a:r>
            <a:r>
              <a:rPr lang="ko-KR" altLang="en-US" sz="3000" b="1" dirty="0">
                <a:ea typeface="나눔고딕 ExtraBold" panose="020D0904000000000000"/>
              </a:rPr>
              <a:t>다음 코드를 두 번 실행하려 합니다</a:t>
            </a:r>
            <a:r>
              <a:rPr lang="en-US" altLang="ko-KR" sz="3000" b="1" dirty="0">
                <a:ea typeface="나눔고딕 ExtraBold" panose="020D0904000000000000"/>
              </a:rPr>
              <a:t>. </a:t>
            </a:r>
            <a:r>
              <a:rPr lang="ko-KR" altLang="en-US" sz="3000" b="1" dirty="0">
                <a:ea typeface="나눔고딕 ExtraBold" panose="020D0904000000000000"/>
              </a:rPr>
              <a:t>각각 </a:t>
            </a:r>
            <a:r>
              <a:rPr lang="en-US" altLang="ko-KR" sz="3000" b="1" dirty="0">
                <a:ea typeface="나눔고딕 ExtraBold" panose="020D0904000000000000"/>
              </a:rPr>
              <a:t>3</a:t>
            </a:r>
            <a:r>
              <a:rPr lang="ko-KR" altLang="en-US" sz="3000" b="1" dirty="0">
                <a:ea typeface="나눔고딕 ExtraBold" panose="020D0904000000000000"/>
              </a:rPr>
              <a:t>과 </a:t>
            </a:r>
            <a:r>
              <a:rPr lang="en-US" altLang="ko-KR" sz="3000" b="1" dirty="0">
                <a:ea typeface="나눔고딕 ExtraBold" panose="020D0904000000000000"/>
              </a:rPr>
              <a:t>5</a:t>
            </a:r>
            <a:r>
              <a:rPr lang="ko-KR" altLang="en-US" sz="3000" b="1" dirty="0">
                <a:ea typeface="나눔고딕 ExtraBold" panose="020D0904000000000000"/>
              </a:rPr>
              <a:t>를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		 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입력하였을 때</a:t>
            </a:r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, </a:t>
            </a:r>
            <a:r>
              <a:rPr lang="ko-KR" altLang="en-US" sz="3000" b="1" dirty="0">
                <a:latin typeface="Consolas" panose="020B0609020204030204" pitchFamily="49" charset="0"/>
                <a:ea typeface="나눔고딕 ExtraBold" panose="020D0904000000000000"/>
              </a:rPr>
              <a:t>결과가 어떻게 나올까요</a:t>
            </a:r>
            <a:r>
              <a:rPr lang="en-US" altLang="ko-KR" sz="3000" b="1" dirty="0">
                <a:latin typeface="Consolas" panose="020B0609020204030204" pitchFamily="49" charset="0"/>
                <a:ea typeface="나눔고딕 ExtraBold" panose="020D0904000000000000"/>
              </a:rPr>
              <a:t>? </a:t>
            </a:r>
            <a:r>
              <a:rPr lang="en-US" altLang="ko-KR" sz="320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32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endParaRPr lang="ko-KR" altLang="en-US" sz="3000" b="1" dirty="0">
              <a:ea typeface="나눔고딕 ExtraBold" panose="020D0904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361994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– </a:t>
            </a:r>
            <a:r>
              <a:rPr lang="en-US" altLang="ko-KR" sz="2400" b="1" dirty="0" err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else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 마무리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6F6EC-47CE-497A-8677-8AD35CC5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68" y="3524921"/>
            <a:ext cx="4880264" cy="29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275264" y="432281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정정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249702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정정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7B977-3AAC-409D-9A90-D5C0B249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476" y="3047623"/>
            <a:ext cx="3971925" cy="297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BFB386-262B-4398-87C0-2A091C037F73}"/>
              </a:ext>
            </a:extLst>
          </p:cNvPr>
          <p:cNvSpPr txBox="1"/>
          <p:nvPr/>
        </p:nvSpPr>
        <p:spPr>
          <a:xfrm>
            <a:off x="979055" y="1567870"/>
            <a:ext cx="10790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변수의 자료형은 처음 넣어준 데이터 값에 맞춰서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자동으로 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    </a:t>
            </a:r>
            <a:r>
              <a:rPr lang="ko-KR" altLang="en-US" sz="3000" b="1" dirty="0" err="1">
                <a:ea typeface="나눔고딕 ExtraBold" panose="020D0904000000000000"/>
              </a:rPr>
              <a:t>정해줌</a:t>
            </a:r>
            <a:r>
              <a:rPr lang="ko-KR" altLang="en-US" sz="3000" b="1" dirty="0">
                <a:ea typeface="나눔고딕 ExtraBold" panose="020D0904000000000000"/>
              </a:rPr>
              <a:t>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</p:spTree>
    <p:extLst>
      <p:ext uri="{BB962C8B-B14F-4D97-AF65-F5344CB8AC3E}">
        <p14:creationId xmlns:p14="http://schemas.microsoft.com/office/powerpoint/2010/main" val="17742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916191" y="432281"/>
            <a:ext cx="210987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코드가 읽히는 순서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7" y="201449"/>
            <a:ext cx="285945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코드가 읽히는 순서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FB386-262B-4398-87C0-2A091C037F73}"/>
              </a:ext>
            </a:extLst>
          </p:cNvPr>
          <p:cNvSpPr txBox="1"/>
          <p:nvPr/>
        </p:nvSpPr>
        <p:spPr>
          <a:xfrm>
            <a:off x="979055" y="1567870"/>
            <a:ext cx="10790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코드는 위에서 아래로 순서대로 </a:t>
            </a:r>
            <a:r>
              <a:rPr lang="ko-KR" altLang="en-US" sz="3000" b="1" dirty="0" err="1">
                <a:ea typeface="나눔고딕 ExtraBold" panose="020D0904000000000000"/>
              </a:rPr>
              <a:t>읽혀짐</a:t>
            </a:r>
            <a:r>
              <a:rPr lang="ko-KR" altLang="en-US" sz="3000" b="1" dirty="0">
                <a:ea typeface="나눔고딕 ExtraBold" panose="020D0904000000000000"/>
              </a:rPr>
              <a:t>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07DE2-C2E5-4CCC-9F51-ED96078A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825175"/>
            <a:ext cx="7629525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A6B3B5-D2F1-4DEF-9249-E7AEEC46D39A}"/>
              </a:ext>
            </a:extLst>
          </p:cNvPr>
          <p:cNvCxnSpPr>
            <a:cxnSpLocks/>
          </p:cNvCxnSpPr>
          <p:nvPr/>
        </p:nvCxnSpPr>
        <p:spPr>
          <a:xfrm>
            <a:off x="2377893" y="3014804"/>
            <a:ext cx="0" cy="1681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1063236" y="432281"/>
            <a:ext cx="96282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0.4. Intro</a:t>
            </a:r>
            <a:endParaRPr lang="ko-KR" altLang="en-US" sz="14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80559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979055" y="1567870"/>
            <a:ext cx="1023486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3</a:t>
            </a:r>
            <a:r>
              <a:rPr lang="ko-KR" altLang="en-US" sz="3000" b="1" dirty="0">
                <a:ea typeface="나눔고딕 ExtraBold" panose="020D0904000000000000"/>
              </a:rPr>
              <a:t> 주차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5. </a:t>
            </a:r>
            <a:r>
              <a:rPr lang="ko-KR" altLang="en-US" sz="2500" b="1" dirty="0">
                <a:ea typeface="나눔고딕 ExtraBold" panose="020D0904000000000000"/>
              </a:rPr>
              <a:t>출력과 입력</a:t>
            </a:r>
            <a:endParaRPr lang="en-US" altLang="ko-KR" sz="2500" b="1" dirty="0">
              <a:ea typeface="나눔고딕 ExtraBold" panose="020D0904000000000000"/>
            </a:endParaRP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6. </a:t>
            </a:r>
            <a:r>
              <a:rPr lang="ko-KR" altLang="en-US" sz="2500" b="1" dirty="0">
                <a:ea typeface="나눔고딕 ExtraBold" panose="020D0904000000000000"/>
              </a:rPr>
              <a:t>형 변환</a:t>
            </a:r>
            <a:endParaRPr lang="en-US" altLang="ko-KR" sz="2500" b="1" dirty="0">
              <a:ea typeface="나눔고딕 ExtraBold" panose="020D0904000000000000"/>
            </a:endParaRP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7. </a:t>
            </a:r>
            <a:r>
              <a:rPr lang="ko-KR" altLang="en-US" sz="2500" b="1" dirty="0" err="1">
                <a:ea typeface="나눔고딕 ExtraBold" panose="020D0904000000000000"/>
              </a:rPr>
              <a:t>부울</a:t>
            </a:r>
            <a:r>
              <a:rPr lang="ko-KR" altLang="en-US" sz="2500" b="1" dirty="0">
                <a:ea typeface="나눔고딕 ExtraBold" panose="020D0904000000000000"/>
              </a:rPr>
              <a:t> 자료형과 비교 연산자</a:t>
            </a:r>
            <a:r>
              <a:rPr lang="en-US" altLang="ko-KR" sz="2500" b="1" dirty="0">
                <a:ea typeface="나눔고딕 ExtraBold" panose="020D0904000000000000"/>
              </a:rPr>
              <a:t>, </a:t>
            </a:r>
            <a:r>
              <a:rPr lang="ko-KR" altLang="en-US" sz="2500" b="1" dirty="0">
                <a:ea typeface="나눔고딕 ExtraBold" panose="020D0904000000000000"/>
              </a:rPr>
              <a:t>논리 연산자</a:t>
            </a:r>
            <a:endParaRPr lang="en-US" altLang="ko-KR" sz="2500" b="1" dirty="0">
              <a:ea typeface="나눔고딕 ExtraBold" panose="020D0904000000000000"/>
            </a:endParaRP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8. </a:t>
            </a:r>
            <a:r>
              <a:rPr lang="ko-KR" altLang="en-US" sz="2500" b="1" dirty="0">
                <a:ea typeface="나눔고딕 ExtraBold" panose="020D0904000000000000"/>
              </a:rPr>
              <a:t>조건문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02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출력과 입력</a:t>
            </a:r>
          </a:p>
        </p:txBody>
      </p:sp>
    </p:spTree>
    <p:extLst>
      <p:ext uri="{BB962C8B-B14F-4D97-AF65-F5344CB8AC3E}">
        <p14:creationId xmlns:p14="http://schemas.microsoft.com/office/powerpoint/2010/main" val="19592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8" y="432281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출력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08606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print() </a:t>
            </a:r>
            <a:r>
              <a:rPr lang="ko-KR" altLang="en-US" sz="3000" b="1" dirty="0">
                <a:ea typeface="나눔고딕 ExtraBold" panose="020D0904000000000000"/>
              </a:rPr>
              <a:t>함수 사용 방법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형태</a:t>
            </a:r>
            <a:r>
              <a:rPr lang="en-US" altLang="ko-KR" sz="3000" b="1" dirty="0">
                <a:ea typeface="나눔고딕 ExtraBold" panose="020D0904000000000000"/>
              </a:rPr>
              <a:t>: print(</a:t>
            </a:r>
            <a:r>
              <a:rPr lang="ko-KR" altLang="en-US" sz="3000" b="1" dirty="0">
                <a:ea typeface="나눔고딕 ExtraBold" panose="020D0904000000000000"/>
              </a:rPr>
              <a:t>데이터</a:t>
            </a:r>
            <a:r>
              <a:rPr lang="en-US" altLang="ko-KR" sz="3000" b="1" dirty="0">
                <a:ea typeface="나눔고딕 ExtraBold" panose="020D0904000000000000"/>
              </a:rPr>
              <a:t>)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괄호 안에는 문자열</a:t>
            </a:r>
            <a:r>
              <a:rPr lang="en-US" altLang="ko-KR" sz="3000" b="1" dirty="0">
                <a:ea typeface="나눔고딕 ExtraBold" panose="020D0904000000000000"/>
              </a:rPr>
              <a:t>, </a:t>
            </a:r>
            <a:r>
              <a:rPr lang="ko-KR" altLang="en-US" sz="3000" b="1" dirty="0">
                <a:ea typeface="나눔고딕 ExtraBold" panose="020D0904000000000000"/>
              </a:rPr>
              <a:t>상수</a:t>
            </a:r>
            <a:r>
              <a:rPr lang="en-US" altLang="ko-KR" sz="3000" b="1" dirty="0">
                <a:ea typeface="나눔고딕 ExtraBold" panose="020D0904000000000000"/>
              </a:rPr>
              <a:t>, </a:t>
            </a:r>
            <a:r>
              <a:rPr lang="ko-KR" altLang="en-US" sz="3000" b="1" dirty="0">
                <a:ea typeface="나눔고딕 ExtraBold" panose="020D0904000000000000"/>
              </a:rPr>
              <a:t>변수 모두 들어갈 수 있음 </a:t>
            </a:r>
            <a:r>
              <a:rPr lang="en-US" altLang="ko-KR" sz="3000" b="1" dirty="0">
                <a:ea typeface="나눔고딕 ExtraBold" panose="020D0904000000000000"/>
              </a:rPr>
              <a:t>!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1836411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print()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0211E4-FC70-4D2E-AD19-97A1980F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03" y="4416103"/>
            <a:ext cx="3590538" cy="574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215F86-3300-461A-9940-E6B9AA48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903" y="5072783"/>
            <a:ext cx="1914525" cy="447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21BF4C-38F8-4A8F-8652-8AA1F35C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07" y="4416103"/>
            <a:ext cx="2355881" cy="568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CD12FA-CF2C-4E7E-B9AA-501D986F7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707" y="5072783"/>
            <a:ext cx="714375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149B0A2-B419-473A-9B5C-2E184C810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4361" y="4416103"/>
            <a:ext cx="1781175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548913E-C56C-4F2E-B014-C21F4F3A4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4361" y="5704156"/>
            <a:ext cx="314325" cy="37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7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10517318" y="432281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99A94-BE12-4CA9-9D87-0F99301C2CB1}"/>
              </a:ext>
            </a:extLst>
          </p:cNvPr>
          <p:cNvSpPr/>
          <p:nvPr/>
        </p:nvSpPr>
        <p:spPr>
          <a:xfrm>
            <a:off x="0" y="6518495"/>
            <a:ext cx="12192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2</a:t>
            </a:r>
            <a:endParaRPr lang="ko-KR" altLang="en-US" sz="1000" dirty="0">
              <a:ea typeface="나눔고딕 ExtraBold" panose="020D09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DE5AA-15CD-4935-82AB-6D02DAB07BC4}"/>
              </a:ext>
            </a:extLst>
          </p:cNvPr>
          <p:cNvSpPr txBox="1"/>
          <p:nvPr/>
        </p:nvSpPr>
        <p:spPr>
          <a:xfrm>
            <a:off x="979055" y="1567870"/>
            <a:ext cx="103188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input() </a:t>
            </a:r>
            <a:r>
              <a:rPr lang="ko-KR" altLang="en-US" sz="3000" b="1" dirty="0">
                <a:ea typeface="나눔고딕 ExtraBold" panose="020D0904000000000000"/>
              </a:rPr>
              <a:t>함수 사용 방법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형태</a:t>
            </a:r>
            <a:r>
              <a:rPr lang="en-US" altLang="ko-KR" sz="3000" b="1" dirty="0">
                <a:ea typeface="나눔고딕 ExtraBold" panose="020D0904000000000000"/>
              </a:rPr>
              <a:t>: </a:t>
            </a:r>
            <a:r>
              <a:rPr lang="ko-KR" altLang="en-US" sz="3000" b="1" dirty="0">
                <a:ea typeface="나눔고딕 ExtraBold" panose="020D0904000000000000"/>
              </a:rPr>
              <a:t>변수 </a:t>
            </a:r>
            <a:r>
              <a:rPr lang="en-US" altLang="ko-KR" sz="3000" b="1" dirty="0">
                <a:ea typeface="나눔고딕 ExtraBold" panose="020D0904000000000000"/>
              </a:rPr>
              <a:t>= input(“</a:t>
            </a:r>
            <a:r>
              <a:rPr lang="ko-KR" altLang="en-US" sz="3000" b="1" dirty="0">
                <a:ea typeface="나눔고딕 ExtraBold" panose="020D0904000000000000"/>
              </a:rPr>
              <a:t>입력 받을 때 출력할 텍스트</a:t>
            </a:r>
            <a:r>
              <a:rPr lang="en-US" altLang="ko-KR" sz="3000" b="1" dirty="0">
                <a:ea typeface="나눔고딕 ExtraBold" panose="020D0904000000000000"/>
              </a:rPr>
              <a:t>”)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000" b="1" dirty="0">
                <a:ea typeface="나눔고딕 ExtraBold" panose="020D0904000000000000"/>
              </a:rPr>
              <a:t>	</a:t>
            </a:r>
            <a:r>
              <a:rPr lang="ko-KR" altLang="en-US" sz="3000" b="1" dirty="0">
                <a:ea typeface="나눔고딕 ExtraBold" panose="020D0904000000000000"/>
              </a:rPr>
              <a:t>● </a:t>
            </a:r>
            <a:r>
              <a:rPr lang="en-US" altLang="ko-KR" sz="3000" b="1" dirty="0">
                <a:ea typeface="나눔고딕 ExtraBold" panose="020D0904000000000000"/>
              </a:rPr>
              <a:t>ex)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059F5-3FF9-40DC-95FE-C15FDEA5EFA3}"/>
              </a:ext>
            </a:extLst>
          </p:cNvPr>
          <p:cNvSpPr/>
          <p:nvPr/>
        </p:nvSpPr>
        <p:spPr>
          <a:xfrm>
            <a:off x="173458" y="201449"/>
            <a:ext cx="2856069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input() 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4C643-AED8-46D0-8471-63C6023BD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34" y="3514723"/>
            <a:ext cx="3905250" cy="115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0081F9-DB9D-4379-8C56-621F3125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334" y="4773863"/>
            <a:ext cx="3314700" cy="714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6879-E1D5-473D-BEAC-A1D9E5099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517" y="3514723"/>
            <a:ext cx="3886200" cy="125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962946-46A0-4041-8BCA-99B10558C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517" y="4872036"/>
            <a:ext cx="2047875" cy="742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1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Microsoft Office PowerPoint</Application>
  <PresentationFormat>와이드스크린</PresentationFormat>
  <Paragraphs>349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나눔고딕 ExtraBold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호돌 호돌</dc:creator>
  <cp:lastModifiedBy>호돌 호돌</cp:lastModifiedBy>
  <cp:revision>172</cp:revision>
  <dcterms:created xsi:type="dcterms:W3CDTF">2022-03-31T14:11:01Z</dcterms:created>
  <dcterms:modified xsi:type="dcterms:W3CDTF">2022-04-08T07:47:26Z</dcterms:modified>
</cp:coreProperties>
</file>