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7" r:id="rId2"/>
    <p:sldId id="258" r:id="rId3"/>
    <p:sldId id="259" r:id="rId4"/>
    <p:sldId id="260" r:id="rId5"/>
    <p:sldId id="261" r:id="rId6"/>
    <p:sldId id="256" r:id="rId7"/>
    <p:sldId id="265" r:id="rId8"/>
    <p:sldId id="263" r:id="rId9"/>
    <p:sldId id="262" r:id="rId10"/>
    <p:sldId id="266" r:id="rId11"/>
    <p:sldId id="267" r:id="rId12"/>
    <p:sldId id="268" r:id="rId13"/>
    <p:sldId id="264" r:id="rId14"/>
    <p:sldId id="274" r:id="rId15"/>
    <p:sldId id="275" r:id="rId16"/>
    <p:sldId id="276" r:id="rId17"/>
    <p:sldId id="277" r:id="rId18"/>
    <p:sldId id="285" r:id="rId19"/>
    <p:sldId id="287" r:id="rId20"/>
    <p:sldId id="278" r:id="rId21"/>
    <p:sldId id="280" r:id="rId22"/>
    <p:sldId id="281" r:id="rId23"/>
    <p:sldId id="282" r:id="rId24"/>
    <p:sldId id="283" r:id="rId25"/>
    <p:sldId id="284" r:id="rId26"/>
    <p:sldId id="286" r:id="rId27"/>
    <p:sldId id="269" r:id="rId28"/>
    <p:sldId id="270" r:id="rId29"/>
    <p:sldId id="272" r:id="rId30"/>
    <p:sldId id="273" r:id="rId31"/>
    <p:sldId id="288" r:id="rId32"/>
    <p:sldId id="289" r:id="rId33"/>
    <p:sldId id="290" r:id="rId34"/>
    <p:sldId id="291" r:id="rId35"/>
    <p:sldId id="292" r:id="rId36"/>
    <p:sldId id="293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2720"/>
    <a:srgbClr val="D06C63"/>
    <a:srgbClr val="F94844"/>
    <a:srgbClr val="5054A4"/>
    <a:srgbClr val="061721"/>
    <a:srgbClr val="040B11"/>
    <a:srgbClr val="030A1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A181D-BB1A-4DA4-97A6-0A5104EA603A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11B8D-C096-472B-A711-4FD0968DA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795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11B8D-C096-472B-A711-4FD0968DA1A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136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11B8D-C096-472B-A711-4FD0968DA1A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949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11B8D-C096-472B-A711-4FD0968DA1A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960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11B8D-C096-472B-A711-4FD0968DA1AD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567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464C8-A285-49D1-9FB2-7D6CEBFC5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EAB2C7-9CB3-4E42-B731-F97407C70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1C8BCB-B2C4-4DDD-BA09-9A5BE2F20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D477-DEB2-406D-8152-15E5AE73D326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4808AE-2B47-48F1-9FEE-2B7D3722A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D2DA27-7C02-4B28-A18F-FF62B0A2F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7462-FFC9-4E39-92E3-E4B95B8E7A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280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D2AADF-BD44-40B6-8E33-789690FD5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FB24EA-78EC-45F3-90B0-9DF71B738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A714BE-C770-47EC-8BE9-62CA00FDE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D477-DEB2-406D-8152-15E5AE73D326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66E42C-4239-4EC9-BB03-7CF93C435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CC8AAF-AAB3-4733-8CD6-9D6F8CAD3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7462-FFC9-4E39-92E3-E4B95B8E7A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847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508683-030C-4AC1-B485-081A2F721C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83B3D0-A1FA-425B-90B8-D4100CC22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2015E8-3328-47BF-9C5D-3B7DC5829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D477-DEB2-406D-8152-15E5AE73D326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A586EA-F5F2-4021-BBD4-A586328F9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C05C39-02BF-440D-8F78-416C536B5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7462-FFC9-4E39-92E3-E4B95B8E7A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939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CE460-D4C3-457D-8F38-773CF1DD1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E3546-1062-4169-9F18-8D715A990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4476A3-0B53-4552-8FF7-8658F07D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D477-DEB2-406D-8152-15E5AE73D326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5E896B-4277-4F18-AF07-14074D6A7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84BDDF-779B-4389-8A36-6CE28BC93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7462-FFC9-4E39-92E3-E4B95B8E7A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092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C4A843-ABFF-45F5-A86B-67AABE36A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C9788D-5948-44BE-8995-5EAB10406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8674F7-7957-4CCB-B4DE-03DF3E5BA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D477-DEB2-406D-8152-15E5AE73D326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2A68A2-05BD-40FE-AC5C-65BE0C506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F61B83-BDF8-474F-9F5C-0FA61CB87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7462-FFC9-4E39-92E3-E4B95B8E7A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918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338EC-E1BC-4D76-B4A8-9E6E5580F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AB6543-6492-4F57-8E4A-B211ABF560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105780-0B10-42C5-BC94-30F88DA0F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807A54-86BE-4C24-BD96-BFC029E9C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D477-DEB2-406D-8152-15E5AE73D326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477D2C-2F85-4242-BC50-B211B4C14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419990-3A95-4705-A03A-50CBA50B5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7462-FFC9-4E39-92E3-E4B95B8E7A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337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5A9F5-398F-42AE-9C9F-55A5F8B62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F170D2-08BA-407A-AB1C-9C202D316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787EA6-A041-40B8-B1BD-2053F50FC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21E4E7-BFD9-4DAE-9479-57093955BE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6660C0-B166-49DE-8C92-D8B57AAA88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887047-B9F8-4436-9472-A8356048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D477-DEB2-406D-8152-15E5AE73D326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711E61-7594-4ABD-A9B2-EAD0EB69E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CBDF1CD-9BF4-4E67-83C0-8CBAF26C4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7462-FFC9-4E39-92E3-E4B95B8E7A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79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B62E3-BFD9-4DBF-9D95-C3D8203D3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F07D86-6C37-4D4C-8C71-0E1D08DB9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D477-DEB2-406D-8152-15E5AE73D326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528F55-A136-4D5A-B3D9-C36A49BB3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80833D-10F7-4BDC-AC89-D3EBBC3E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7462-FFC9-4E39-92E3-E4B95B8E7A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72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952778A-2699-4117-A1D9-DF9BDEFC3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D477-DEB2-406D-8152-15E5AE73D326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40E9EE-3EE9-4164-B0D4-F4367667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C6EC08-C24C-4C91-80F7-ED2F9B685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7462-FFC9-4E39-92E3-E4B95B8E7A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120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6C6CD-C4A3-4FE1-B0F1-9CBAFCB42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4C680A-0527-4C6F-8F21-5E454D446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A472C8-3855-4E55-B336-A641D0C04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A4FEF2-57CB-44B3-A8C4-1FBCFD203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D477-DEB2-406D-8152-15E5AE73D326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C7873C-DD93-4637-B5F2-F61EC7B2B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E4DA5-041C-4706-B72E-AD541153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7462-FFC9-4E39-92E3-E4B95B8E7A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22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8809B-4814-4C2E-8FFC-CCA95ACEB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C92A04-6D3E-40C9-BEF9-A06C17EBF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ACADE3-4C50-4D85-A290-B6CC13171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FE9AA6-CFD3-4C56-A45E-7CBD0AE13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D477-DEB2-406D-8152-15E5AE73D326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930540-E9EF-4551-B973-A1A354C7C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BB6491-126A-4527-9368-CC4C2B2AE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7462-FFC9-4E39-92E3-E4B95B8E7A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829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D11BE5-BF74-4BDA-9E3D-4E462FB33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456123-8243-4C44-A643-2EE95F23C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0DBCB7-ACD5-40EE-B6A0-03E9E43FED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9D477-DEB2-406D-8152-15E5AE73D326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A4B3F7-2A09-4386-8DD5-CBDBDA15A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5CA534-798D-4954-AC72-EAC89D4A9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27462-FFC9-4E39-92E3-E4B95B8E7A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092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3074E67-1824-4FA4-9E47-AD09385A0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536"/>
            <a:ext cx="12192000" cy="694853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5AEC911-7AD9-4712-85EE-C499E618A1F5}"/>
              </a:ext>
            </a:extLst>
          </p:cNvPr>
          <p:cNvSpPr/>
          <p:nvPr/>
        </p:nvSpPr>
        <p:spPr>
          <a:xfrm>
            <a:off x="3592323" y="2465952"/>
            <a:ext cx="5007354" cy="192609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b="1" dirty="0">
                <a:ln w="12700">
                  <a:solidFill>
                    <a:srgbClr val="D06C63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애플파이</a:t>
            </a:r>
            <a:endParaRPr lang="en-US" altLang="ko-KR" sz="5000" b="1" dirty="0">
              <a:ln w="12700">
                <a:solidFill>
                  <a:srgbClr val="D06C63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5000" b="1" dirty="0">
                <a:ln w="12700">
                  <a:solidFill>
                    <a:srgbClr val="D06C63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5000" b="1" dirty="0">
                <a:ln w="12700">
                  <a:solidFill>
                    <a:srgbClr val="D06C63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주차 이론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148A24-1A32-4304-B2FA-425BA377A69B}"/>
              </a:ext>
            </a:extLst>
          </p:cNvPr>
          <p:cNvSpPr/>
          <p:nvPr/>
        </p:nvSpPr>
        <p:spPr>
          <a:xfrm>
            <a:off x="9838471" y="6550223"/>
            <a:ext cx="2353529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400" b="1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이니로</a:t>
            </a:r>
            <a:r>
              <a:rPr lang="en-US" altLang="ko-KR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_202110973_</a:t>
            </a:r>
            <a:r>
              <a:rPr lang="ko-KR" altLang="en-US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전병훈</a:t>
            </a:r>
          </a:p>
        </p:txBody>
      </p:sp>
    </p:spTree>
    <p:extLst>
      <p:ext uri="{BB962C8B-B14F-4D97-AF65-F5344CB8AC3E}">
        <p14:creationId xmlns:p14="http://schemas.microsoft.com/office/powerpoint/2010/main" val="3252636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0FD2942-0EB9-4E49-9B30-54E8BB4B51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7394"/>
          <a:stretch/>
        </p:blipFill>
        <p:spPr>
          <a:xfrm>
            <a:off x="0" y="1"/>
            <a:ext cx="12192000" cy="8645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2300DD3-FCDA-475F-85A5-C3AFA81C53C0}"/>
              </a:ext>
            </a:extLst>
          </p:cNvPr>
          <p:cNvSpPr/>
          <p:nvPr/>
        </p:nvSpPr>
        <p:spPr>
          <a:xfrm>
            <a:off x="10337781" y="432281"/>
            <a:ext cx="1688283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1.3. </a:t>
            </a:r>
            <a:r>
              <a:rPr lang="ko-KR" altLang="en-US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연산 우선순위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0FE390-8055-4C42-A2D2-8B8FE4C94F3A}"/>
              </a:ext>
            </a:extLst>
          </p:cNvPr>
          <p:cNvSpPr/>
          <p:nvPr/>
        </p:nvSpPr>
        <p:spPr>
          <a:xfrm>
            <a:off x="173458" y="201449"/>
            <a:ext cx="4481669" cy="46166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산술 연산자들의 연산 우선순위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7D99A94-BE12-4CA9-9D87-0F99301C2CB1}"/>
              </a:ext>
            </a:extLst>
          </p:cNvPr>
          <p:cNvSpPr/>
          <p:nvPr/>
        </p:nvSpPr>
        <p:spPr>
          <a:xfrm>
            <a:off x="0" y="6518495"/>
            <a:ext cx="12192000" cy="339504"/>
          </a:xfrm>
          <a:prstGeom prst="rect">
            <a:avLst/>
          </a:prstGeom>
          <a:solidFill>
            <a:srgbClr val="0617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ea typeface="나눔고딕 ExtraBold" panose="020D0904000000000000"/>
              </a:rPr>
              <a:t>2</a:t>
            </a:r>
            <a:endParaRPr lang="ko-KR" altLang="en-US" sz="1000" dirty="0">
              <a:ea typeface="나눔고딕 ExtraBold" panose="020D090400000000000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84654-7FE2-4D6C-A41A-E3E4AA6A095E}"/>
              </a:ext>
            </a:extLst>
          </p:cNvPr>
          <p:cNvSpPr txBox="1"/>
          <p:nvPr/>
        </p:nvSpPr>
        <p:spPr>
          <a:xfrm>
            <a:off x="979055" y="1567870"/>
            <a:ext cx="47660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ea typeface="나눔고딕 ExtraBold" panose="020D0904000000000000"/>
              </a:rPr>
              <a:t>■ 제곱</a:t>
            </a:r>
            <a:r>
              <a:rPr lang="en-US" altLang="ko-KR" sz="3000" b="1" dirty="0">
                <a:ea typeface="나눔고딕 ExtraBold" panose="020D0904000000000000"/>
              </a:rPr>
              <a:t>(‘**’)</a:t>
            </a:r>
            <a:r>
              <a:rPr lang="ko-KR" altLang="en-US" sz="3000" b="1" dirty="0">
                <a:ea typeface="나눔고딕 ExtraBold" panose="020D0904000000000000"/>
              </a:rPr>
              <a:t>이 가장 먼저</a:t>
            </a:r>
            <a:r>
              <a:rPr lang="en-US" altLang="ko-KR" sz="3000" b="1" dirty="0">
                <a:ea typeface="나눔고딕 ExtraBold" panose="020D0904000000000000"/>
              </a:rPr>
              <a:t> !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8382C3-46D3-4298-AD59-514869D0B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506" y="2654167"/>
            <a:ext cx="4714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68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0FD2942-0EB9-4E49-9B30-54E8BB4B51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7394"/>
          <a:stretch/>
        </p:blipFill>
        <p:spPr>
          <a:xfrm>
            <a:off x="0" y="1"/>
            <a:ext cx="12192000" cy="8645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2300DD3-FCDA-475F-85A5-C3AFA81C53C0}"/>
              </a:ext>
            </a:extLst>
          </p:cNvPr>
          <p:cNvSpPr/>
          <p:nvPr/>
        </p:nvSpPr>
        <p:spPr>
          <a:xfrm>
            <a:off x="11118443" y="432281"/>
            <a:ext cx="907621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1.4. </a:t>
            </a:r>
            <a:r>
              <a:rPr lang="ko-KR" altLang="en-US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괄호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7D99A94-BE12-4CA9-9D87-0F99301C2CB1}"/>
              </a:ext>
            </a:extLst>
          </p:cNvPr>
          <p:cNvSpPr/>
          <p:nvPr/>
        </p:nvSpPr>
        <p:spPr>
          <a:xfrm>
            <a:off x="0" y="6518495"/>
            <a:ext cx="12192000" cy="339504"/>
          </a:xfrm>
          <a:prstGeom prst="rect">
            <a:avLst/>
          </a:prstGeom>
          <a:solidFill>
            <a:srgbClr val="0617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ea typeface="나눔고딕 ExtraBold" panose="020D0904000000000000"/>
              </a:rPr>
              <a:t>2</a:t>
            </a:r>
            <a:endParaRPr lang="ko-KR" altLang="en-US" sz="1000" dirty="0">
              <a:ea typeface="나눔고딕 ExtraBold" panose="020D090400000000000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F83E8A-13F0-4FC1-947A-2C5677FF4A3D}"/>
              </a:ext>
            </a:extLst>
          </p:cNvPr>
          <p:cNvSpPr txBox="1"/>
          <p:nvPr/>
        </p:nvSpPr>
        <p:spPr>
          <a:xfrm>
            <a:off x="979055" y="1567870"/>
            <a:ext cx="81483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ea typeface="나눔고딕 ExtraBold" panose="020D0904000000000000"/>
              </a:rPr>
              <a:t>■ </a:t>
            </a:r>
            <a:r>
              <a:rPr lang="en-US" altLang="ko-KR" sz="3000" b="1" dirty="0">
                <a:ea typeface="나눔고딕 ExtraBold" panose="020D0904000000000000"/>
              </a:rPr>
              <a:t>‘()’</a:t>
            </a:r>
            <a:r>
              <a:rPr lang="ko-KR" altLang="en-US" sz="3000" b="1" dirty="0">
                <a:ea typeface="나눔고딕 ExtraBold" panose="020D0904000000000000"/>
              </a:rPr>
              <a:t>가 붙어있는 친구부터 우선적으로 계산 </a:t>
            </a:r>
            <a:r>
              <a:rPr lang="en-US" altLang="ko-KR" sz="3000" b="1" dirty="0">
                <a:ea typeface="나눔고딕 ExtraBold" panose="020D0904000000000000"/>
              </a:rPr>
              <a:t>!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A3C7EB-B9A4-4CCD-8EC6-648231ABC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347" y="2563979"/>
            <a:ext cx="3390900" cy="9334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6918C8F-5C76-4ED4-A9C9-824A7A963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517799"/>
            <a:ext cx="3857625" cy="96202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FF01FAD-438A-4F35-84B8-14D08D0A8E1F}"/>
              </a:ext>
            </a:extLst>
          </p:cNvPr>
          <p:cNvSpPr/>
          <p:nvPr/>
        </p:nvSpPr>
        <p:spPr>
          <a:xfrm>
            <a:off x="173458" y="201449"/>
            <a:ext cx="4481669" cy="46166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산술 연산자들의 연산 우선순위</a:t>
            </a:r>
          </a:p>
        </p:txBody>
      </p:sp>
    </p:spTree>
    <p:extLst>
      <p:ext uri="{BB962C8B-B14F-4D97-AF65-F5344CB8AC3E}">
        <p14:creationId xmlns:p14="http://schemas.microsoft.com/office/powerpoint/2010/main" val="434281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0FD2942-0EB9-4E49-9B30-54E8BB4B51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7394"/>
          <a:stretch/>
        </p:blipFill>
        <p:spPr>
          <a:xfrm>
            <a:off x="0" y="1"/>
            <a:ext cx="12192000" cy="8645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2300DD3-FCDA-475F-85A5-C3AFA81C53C0}"/>
              </a:ext>
            </a:extLst>
          </p:cNvPr>
          <p:cNvSpPr/>
          <p:nvPr/>
        </p:nvSpPr>
        <p:spPr>
          <a:xfrm>
            <a:off x="10759371" y="432281"/>
            <a:ext cx="1266693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1.5. </a:t>
            </a:r>
            <a:r>
              <a:rPr lang="ko-KR" altLang="en-US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7D99A94-BE12-4CA9-9D87-0F99301C2CB1}"/>
              </a:ext>
            </a:extLst>
          </p:cNvPr>
          <p:cNvSpPr/>
          <p:nvPr/>
        </p:nvSpPr>
        <p:spPr>
          <a:xfrm>
            <a:off x="0" y="6518495"/>
            <a:ext cx="12192000" cy="339504"/>
          </a:xfrm>
          <a:prstGeom prst="rect">
            <a:avLst/>
          </a:prstGeom>
          <a:solidFill>
            <a:srgbClr val="0617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ea typeface="나눔고딕 ExtraBold" panose="020D0904000000000000"/>
              </a:rPr>
              <a:t>2</a:t>
            </a:r>
            <a:endParaRPr lang="ko-KR" altLang="en-US" sz="1000" dirty="0">
              <a:ea typeface="나눔고딕 ExtraBold" panose="020D090400000000000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3DE5AA-15CD-4935-82AB-6D02DAB07BC4}"/>
              </a:ext>
            </a:extLst>
          </p:cNvPr>
          <p:cNvSpPr txBox="1"/>
          <p:nvPr/>
        </p:nvSpPr>
        <p:spPr>
          <a:xfrm>
            <a:off x="979055" y="1567870"/>
            <a:ext cx="8805616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ea typeface="나눔고딕 ExtraBold" panose="020D0904000000000000"/>
              </a:rPr>
              <a:t>■ 연습문제</a:t>
            </a:r>
            <a:endParaRPr lang="en-US" altLang="ko-KR" sz="3000" b="1" dirty="0">
              <a:ea typeface="나눔고딕 ExtraBold" panose="020D0904000000000000"/>
            </a:endParaRPr>
          </a:p>
          <a:p>
            <a:endParaRPr lang="en-US" altLang="ko-KR" sz="3000" b="1" dirty="0">
              <a:ea typeface="나눔고딕 ExtraBold" panose="020D0904000000000000"/>
            </a:endParaRPr>
          </a:p>
          <a:p>
            <a:r>
              <a:rPr lang="en-US" altLang="ko-KR" sz="3000" b="1" dirty="0">
                <a:ea typeface="나눔고딕 ExtraBold" panose="020D0904000000000000"/>
              </a:rPr>
              <a:t>	</a:t>
            </a:r>
            <a:r>
              <a:rPr lang="ko-KR" altLang="en-US" sz="3000" b="1" dirty="0">
                <a:ea typeface="나눔고딕 ExtraBold" panose="020D0904000000000000"/>
              </a:rPr>
              <a:t>● </a:t>
            </a:r>
            <a:r>
              <a:rPr lang="en-US" altLang="ko-KR" sz="3000" b="1" dirty="0">
                <a:ea typeface="나눔고딕 ExtraBold" panose="020D0904000000000000"/>
              </a:rPr>
              <a:t>1. </a:t>
            </a:r>
            <a:r>
              <a:rPr lang="ko-KR" altLang="en-US" sz="3000" b="1" dirty="0">
                <a:ea typeface="나눔고딕 ExtraBold" panose="020D0904000000000000"/>
              </a:rPr>
              <a:t>다음 연산의 계산 결과는 무엇일까요 </a:t>
            </a:r>
            <a:r>
              <a:rPr lang="en-US" altLang="ko-KR" sz="3000" b="1" dirty="0">
                <a:ea typeface="나눔고딕 ExtraBold" panose="020D0904000000000000"/>
              </a:rPr>
              <a:t>?</a:t>
            </a:r>
          </a:p>
          <a:p>
            <a:r>
              <a:rPr lang="en-US" altLang="ko-KR" sz="320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		</a:t>
            </a:r>
          </a:p>
          <a:p>
            <a:r>
              <a:rPr lang="en-US" altLang="ko-KR" sz="3200" dirty="0">
                <a:solidFill>
                  <a:schemeClr val="accent6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320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ko-KR" sz="3200" dirty="0">
                <a:effectLst/>
                <a:latin typeface="Consolas" panose="020B0609020204030204" pitchFamily="49" charset="0"/>
              </a:rPr>
              <a:t>//</a:t>
            </a:r>
            <a:r>
              <a:rPr lang="en-US" altLang="ko-KR" sz="320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 4 </a:t>
            </a:r>
            <a:r>
              <a:rPr lang="en-US" altLang="ko-KR" sz="3200" dirty="0"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320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320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lang="en-US" altLang="ko-KR" sz="3200" dirty="0"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320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 6</a:t>
            </a:r>
            <a:r>
              <a:rPr lang="en-US" altLang="ko-KR" sz="3200" dirty="0"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320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dirty="0">
                <a:effectLst/>
                <a:latin typeface="Consolas" panose="020B0609020204030204" pitchFamily="49" charset="0"/>
              </a:rPr>
              <a:t>–</a:t>
            </a:r>
            <a:r>
              <a:rPr lang="en-US" altLang="ko-KR" sz="320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 3 </a:t>
            </a:r>
            <a:r>
              <a:rPr lang="en-US" altLang="ko-KR" sz="3200" dirty="0">
                <a:effectLst/>
                <a:latin typeface="Consolas" panose="020B0609020204030204" pitchFamily="49" charset="0"/>
              </a:rPr>
              <a:t>%</a:t>
            </a:r>
            <a:r>
              <a:rPr lang="en-US" altLang="ko-KR" sz="320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 1</a:t>
            </a:r>
            <a:endParaRPr lang="ko-KR" altLang="en-US" sz="3200" dirty="0">
              <a:solidFill>
                <a:schemeClr val="accent6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sz="3000" b="1" dirty="0">
              <a:ea typeface="나눔고딕 ExtraBold" panose="020D090400000000000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F059F5-3FF9-40DC-95FE-C15FDEA5EFA3}"/>
              </a:ext>
            </a:extLst>
          </p:cNvPr>
          <p:cNvSpPr/>
          <p:nvPr/>
        </p:nvSpPr>
        <p:spPr>
          <a:xfrm>
            <a:off x="173458" y="201449"/>
            <a:ext cx="2856069" cy="46166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산술 연산자 마무리</a:t>
            </a:r>
          </a:p>
        </p:txBody>
      </p:sp>
    </p:spTree>
    <p:extLst>
      <p:ext uri="{BB962C8B-B14F-4D97-AF65-F5344CB8AC3E}">
        <p14:creationId xmlns:p14="http://schemas.microsoft.com/office/powerpoint/2010/main" val="2582701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0FD2942-0EB9-4E49-9B30-54E8BB4B51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7394"/>
          <a:stretch/>
        </p:blipFill>
        <p:spPr>
          <a:xfrm>
            <a:off x="0" y="1"/>
            <a:ext cx="12192000" cy="8645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2300DD3-FCDA-475F-85A5-C3AFA81C53C0}"/>
              </a:ext>
            </a:extLst>
          </p:cNvPr>
          <p:cNvSpPr/>
          <p:nvPr/>
        </p:nvSpPr>
        <p:spPr>
          <a:xfrm>
            <a:off x="10759371" y="432281"/>
            <a:ext cx="1266693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1.5. </a:t>
            </a:r>
            <a:r>
              <a:rPr lang="ko-KR" altLang="en-US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7D99A94-BE12-4CA9-9D87-0F99301C2CB1}"/>
              </a:ext>
            </a:extLst>
          </p:cNvPr>
          <p:cNvSpPr/>
          <p:nvPr/>
        </p:nvSpPr>
        <p:spPr>
          <a:xfrm>
            <a:off x="0" y="6518495"/>
            <a:ext cx="12192000" cy="339504"/>
          </a:xfrm>
          <a:prstGeom prst="rect">
            <a:avLst/>
          </a:prstGeom>
          <a:solidFill>
            <a:srgbClr val="0617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ea typeface="나눔고딕 ExtraBold" panose="020D0904000000000000"/>
              </a:rPr>
              <a:t>2</a:t>
            </a:r>
            <a:endParaRPr lang="ko-KR" altLang="en-US" sz="1000" dirty="0">
              <a:ea typeface="나눔고딕 ExtraBold" panose="020D090400000000000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FF01FAD-438A-4F35-84B8-14D08D0A8E1F}"/>
              </a:ext>
            </a:extLst>
          </p:cNvPr>
          <p:cNvSpPr/>
          <p:nvPr/>
        </p:nvSpPr>
        <p:spPr>
          <a:xfrm>
            <a:off x="173458" y="201449"/>
            <a:ext cx="2856069" cy="46166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산술 연산자 마무리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3DE5AA-15CD-4935-82AB-6D02DAB07BC4}"/>
              </a:ext>
            </a:extLst>
          </p:cNvPr>
          <p:cNvSpPr txBox="1"/>
          <p:nvPr/>
        </p:nvSpPr>
        <p:spPr>
          <a:xfrm>
            <a:off x="979055" y="1567870"/>
            <a:ext cx="8704627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ea typeface="나눔고딕 ExtraBold" panose="020D0904000000000000"/>
              </a:rPr>
              <a:t>■ 연습문제</a:t>
            </a:r>
            <a:endParaRPr lang="en-US" altLang="ko-KR" sz="3000" b="1" dirty="0">
              <a:ea typeface="나눔고딕 ExtraBold" panose="020D0904000000000000"/>
            </a:endParaRPr>
          </a:p>
          <a:p>
            <a:endParaRPr lang="en-US" altLang="ko-KR" sz="3000" b="1" dirty="0">
              <a:ea typeface="나눔고딕 ExtraBold" panose="020D0904000000000000"/>
            </a:endParaRPr>
          </a:p>
          <a:p>
            <a:r>
              <a:rPr lang="en-US" altLang="ko-KR" sz="3000" b="1" dirty="0">
                <a:ea typeface="나눔고딕 ExtraBold" panose="020D0904000000000000"/>
              </a:rPr>
              <a:t>	</a:t>
            </a:r>
            <a:r>
              <a:rPr lang="ko-KR" altLang="en-US" sz="3000" b="1" dirty="0">
                <a:ea typeface="나눔고딕 ExtraBold" panose="020D0904000000000000"/>
              </a:rPr>
              <a:t>● </a:t>
            </a:r>
            <a:r>
              <a:rPr lang="en-US" altLang="ko-KR" sz="3000" b="1" dirty="0">
                <a:ea typeface="나눔고딕 ExtraBold" panose="020D0904000000000000"/>
              </a:rPr>
              <a:t>2. </a:t>
            </a:r>
            <a:r>
              <a:rPr lang="ko-KR" altLang="en-US" sz="3000" b="1" dirty="0">
                <a:ea typeface="나눔고딕 ExtraBold" panose="020D0904000000000000"/>
              </a:rPr>
              <a:t>다음 연산의 계산 결과는 무엇일까요 </a:t>
            </a:r>
            <a:r>
              <a:rPr lang="en-US" altLang="ko-KR" sz="3000" b="1" dirty="0">
                <a:ea typeface="나눔고딕 ExtraBold" panose="020D0904000000000000"/>
              </a:rPr>
              <a:t>?</a:t>
            </a:r>
          </a:p>
          <a:p>
            <a:r>
              <a:rPr lang="en-US" altLang="ko-KR" sz="320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		</a:t>
            </a:r>
          </a:p>
          <a:p>
            <a:r>
              <a:rPr lang="en-US" altLang="ko-KR" sz="3200" dirty="0">
                <a:solidFill>
                  <a:schemeClr val="accent6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320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ko-KR" altLang="en-US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3200" dirty="0">
                <a:effectLst/>
                <a:latin typeface="Consolas" panose="020B0609020204030204" pitchFamily="49" charset="0"/>
              </a:rPr>
              <a:t>*</a:t>
            </a:r>
            <a:r>
              <a:rPr lang="ko-KR" altLang="en-US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dirty="0"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320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ko-KR" altLang="en-US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dirty="0"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3200" dirty="0"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dirty="0"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3200" dirty="0"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dirty="0">
                <a:effectLst/>
                <a:latin typeface="Consolas" panose="020B0609020204030204" pitchFamily="49" charset="0"/>
              </a:rPr>
              <a:t>**</a:t>
            </a:r>
            <a:r>
              <a:rPr lang="en-US" altLang="ko-KR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ko-KR" altLang="en-US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dirty="0">
                <a:effectLst/>
                <a:latin typeface="Consolas" panose="020B0609020204030204" pitchFamily="49" charset="0"/>
              </a:rPr>
              <a:t>%</a:t>
            </a:r>
            <a:r>
              <a:rPr lang="en-US" altLang="ko-KR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3</a:t>
            </a:r>
            <a:endParaRPr lang="ko-KR" altLang="en-US" sz="3200" dirty="0">
              <a:solidFill>
                <a:schemeClr val="accent6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sz="3000" b="1" dirty="0">
              <a:ea typeface="나눔고딕 ExtraBold" panose="020D0904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542840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B7CF651-2C64-4FA4-AF9A-EFBC13FB0B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2BBD793-884F-4CA5-8F4D-9ACB1559EAE2}"/>
              </a:ext>
            </a:extLst>
          </p:cNvPr>
          <p:cNvSpPr/>
          <p:nvPr/>
        </p:nvSpPr>
        <p:spPr>
          <a:xfrm>
            <a:off x="3592322" y="2465952"/>
            <a:ext cx="5007354" cy="192609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b="1" dirty="0">
                <a:ln w="12700">
                  <a:solidFill>
                    <a:srgbClr val="1B272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5000" b="1" dirty="0">
                <a:ln w="12700">
                  <a:solidFill>
                    <a:srgbClr val="1B272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변수</a:t>
            </a:r>
          </a:p>
        </p:txBody>
      </p:sp>
    </p:spTree>
    <p:extLst>
      <p:ext uri="{BB962C8B-B14F-4D97-AF65-F5344CB8AC3E}">
        <p14:creationId xmlns:p14="http://schemas.microsoft.com/office/powerpoint/2010/main" val="3109139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0FD2942-0EB9-4E49-9B30-54E8BB4B51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7394"/>
          <a:stretch/>
        </p:blipFill>
        <p:spPr>
          <a:xfrm>
            <a:off x="0" y="1"/>
            <a:ext cx="12192000" cy="8645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2300DD3-FCDA-475F-85A5-C3AFA81C53C0}"/>
              </a:ext>
            </a:extLst>
          </p:cNvPr>
          <p:cNvSpPr/>
          <p:nvPr/>
        </p:nvSpPr>
        <p:spPr>
          <a:xfrm>
            <a:off x="11118443" y="432281"/>
            <a:ext cx="907621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2.1. </a:t>
            </a:r>
            <a:r>
              <a:rPr lang="ko-KR" altLang="en-US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0FE390-8055-4C42-A2D2-8B8FE4C94F3A}"/>
              </a:ext>
            </a:extLst>
          </p:cNvPr>
          <p:cNvSpPr/>
          <p:nvPr/>
        </p:nvSpPr>
        <p:spPr>
          <a:xfrm>
            <a:off x="173458" y="201449"/>
            <a:ext cx="1950905" cy="46166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변수란 </a:t>
            </a:r>
            <a:r>
              <a:rPr lang="en-US" altLang="ko-KR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ko-KR" altLang="en-US" sz="2400" b="1" dirty="0">
              <a:ln w="12700"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7D99A94-BE12-4CA9-9D87-0F99301C2CB1}"/>
              </a:ext>
            </a:extLst>
          </p:cNvPr>
          <p:cNvSpPr/>
          <p:nvPr/>
        </p:nvSpPr>
        <p:spPr>
          <a:xfrm>
            <a:off x="0" y="6518495"/>
            <a:ext cx="12192000" cy="339504"/>
          </a:xfrm>
          <a:prstGeom prst="rect">
            <a:avLst/>
          </a:prstGeom>
          <a:solidFill>
            <a:srgbClr val="0617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ea typeface="나눔고딕 ExtraBold" panose="020D0904000000000000"/>
              </a:rPr>
              <a:t>2</a:t>
            </a:r>
            <a:endParaRPr lang="ko-KR" altLang="en-US" sz="1000" dirty="0">
              <a:ea typeface="나눔고딕 ExtraBold" panose="020D090400000000000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010582-A219-4DFE-AF28-207B45258B99}"/>
              </a:ext>
            </a:extLst>
          </p:cNvPr>
          <p:cNvSpPr txBox="1"/>
          <p:nvPr/>
        </p:nvSpPr>
        <p:spPr>
          <a:xfrm>
            <a:off x="979055" y="1567870"/>
            <a:ext cx="926595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ea typeface="나눔고딕 ExtraBold" panose="020D0904000000000000"/>
              </a:rPr>
              <a:t>■ 변수란</a:t>
            </a:r>
            <a:r>
              <a:rPr lang="en-US" altLang="ko-KR" sz="3000" b="1" dirty="0">
                <a:ea typeface="나눔고딕 ExtraBold" panose="020D0904000000000000"/>
              </a:rPr>
              <a:t>?</a:t>
            </a:r>
          </a:p>
          <a:p>
            <a:endParaRPr lang="en-US" altLang="ko-KR" sz="3000" b="1" dirty="0">
              <a:ea typeface="나눔고딕 ExtraBold" panose="020D0904000000000000"/>
            </a:endParaRPr>
          </a:p>
          <a:p>
            <a:r>
              <a:rPr lang="en-US" altLang="ko-KR" sz="3000" b="1" dirty="0">
                <a:ea typeface="나눔고딕 ExtraBold" panose="020D0904000000000000"/>
              </a:rPr>
              <a:t>	</a:t>
            </a:r>
            <a:r>
              <a:rPr lang="ko-KR" altLang="en-US" sz="3000" b="1" dirty="0">
                <a:ea typeface="나눔고딕 ExtraBold" panose="020D0904000000000000"/>
              </a:rPr>
              <a:t>● 특정 값을 저장하는 메모리 상의 공간</a:t>
            </a:r>
            <a:r>
              <a:rPr lang="en-US" altLang="ko-KR" sz="3000" b="1" dirty="0">
                <a:ea typeface="나눔고딕 ExtraBold" panose="020D0904000000000000"/>
              </a:rPr>
              <a:t>.</a:t>
            </a:r>
          </a:p>
          <a:p>
            <a:r>
              <a:rPr lang="en-US" altLang="ko-KR" sz="3000" b="1" dirty="0">
                <a:ea typeface="나눔고딕 ExtraBold" panose="020D0904000000000000"/>
              </a:rPr>
              <a:t>	</a:t>
            </a:r>
          </a:p>
          <a:p>
            <a:r>
              <a:rPr lang="en-US" altLang="ko-KR" sz="3000" b="1" dirty="0">
                <a:ea typeface="나눔고딕 ExtraBold" panose="020D0904000000000000"/>
              </a:rPr>
              <a:t>	</a:t>
            </a:r>
            <a:r>
              <a:rPr lang="ko-KR" altLang="en-US" sz="3000" b="1" dirty="0">
                <a:ea typeface="나눔고딕 ExtraBold" panose="020D0904000000000000"/>
              </a:rPr>
              <a:t>● 어떤 값을 담는 상자라고 생각하면 편함 </a:t>
            </a:r>
            <a:r>
              <a:rPr lang="en-US" altLang="ko-KR" sz="3000" b="1" dirty="0">
                <a:ea typeface="나눔고딕 ExtraBold" panose="020D090400000000000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53643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0FD2942-0EB9-4E49-9B30-54E8BB4B51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7394"/>
          <a:stretch/>
        </p:blipFill>
        <p:spPr>
          <a:xfrm>
            <a:off x="0" y="1"/>
            <a:ext cx="12192000" cy="8645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2300DD3-FCDA-475F-85A5-C3AFA81C53C0}"/>
              </a:ext>
            </a:extLst>
          </p:cNvPr>
          <p:cNvSpPr/>
          <p:nvPr/>
        </p:nvSpPr>
        <p:spPr>
          <a:xfrm>
            <a:off x="11118443" y="432281"/>
            <a:ext cx="907621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2.1. </a:t>
            </a:r>
            <a:r>
              <a:rPr lang="ko-KR" altLang="en-US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0FE390-8055-4C42-A2D2-8B8FE4C94F3A}"/>
              </a:ext>
            </a:extLst>
          </p:cNvPr>
          <p:cNvSpPr/>
          <p:nvPr/>
        </p:nvSpPr>
        <p:spPr>
          <a:xfrm>
            <a:off x="173458" y="201449"/>
            <a:ext cx="1950905" cy="46166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변수란 </a:t>
            </a:r>
            <a:r>
              <a:rPr lang="en-US" altLang="ko-KR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ko-KR" altLang="en-US" sz="2400" b="1" dirty="0">
              <a:ln w="12700"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7D99A94-BE12-4CA9-9D87-0F99301C2CB1}"/>
              </a:ext>
            </a:extLst>
          </p:cNvPr>
          <p:cNvSpPr/>
          <p:nvPr/>
        </p:nvSpPr>
        <p:spPr>
          <a:xfrm>
            <a:off x="0" y="6518495"/>
            <a:ext cx="12192000" cy="339504"/>
          </a:xfrm>
          <a:prstGeom prst="rect">
            <a:avLst/>
          </a:prstGeom>
          <a:solidFill>
            <a:srgbClr val="0617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ea typeface="나눔고딕 ExtraBold" panose="020D0904000000000000"/>
              </a:rPr>
              <a:t>2</a:t>
            </a:r>
            <a:endParaRPr lang="ko-KR" altLang="en-US" sz="1000" dirty="0">
              <a:ea typeface="나눔고딕 ExtraBold" panose="020D090400000000000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010582-A219-4DFE-AF28-207B45258B99}"/>
              </a:ext>
            </a:extLst>
          </p:cNvPr>
          <p:cNvSpPr txBox="1"/>
          <p:nvPr/>
        </p:nvSpPr>
        <p:spPr>
          <a:xfrm>
            <a:off x="979055" y="1567870"/>
            <a:ext cx="92659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ea typeface="나눔고딕 ExtraBold" panose="020D0904000000000000"/>
              </a:rPr>
              <a:t>● 어떤 값을 담는 상자라고 생각하면 편함 </a:t>
            </a:r>
            <a:r>
              <a:rPr lang="en-US" altLang="ko-KR" sz="3000" b="1" dirty="0">
                <a:ea typeface="나눔고딕 ExtraBold" panose="020D0904000000000000"/>
              </a:rPr>
              <a:t>!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22C372-E615-4B01-AFFB-893837B55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63" y="1844869"/>
            <a:ext cx="5688583" cy="5688583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AB5658A6-9885-4DD9-8539-72CC11CFEB98}"/>
              </a:ext>
            </a:extLst>
          </p:cNvPr>
          <p:cNvGrpSpPr/>
          <p:nvPr/>
        </p:nvGrpSpPr>
        <p:grpSpPr>
          <a:xfrm>
            <a:off x="2377686" y="4435564"/>
            <a:ext cx="1270582" cy="1342164"/>
            <a:chOff x="2275050" y="4500878"/>
            <a:chExt cx="1270582" cy="134216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5C15ED9-3DA4-413F-BFF4-EFE989C27B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5050" y="4500878"/>
              <a:ext cx="1270582" cy="134216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E6A35E9-D850-488A-95B4-EE928A0F9082}"/>
                </a:ext>
              </a:extLst>
            </p:cNvPr>
            <p:cNvSpPr txBox="1"/>
            <p:nvPr/>
          </p:nvSpPr>
          <p:spPr>
            <a:xfrm>
              <a:off x="2789853" y="5059993"/>
              <a:ext cx="40748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b="1" dirty="0">
                  <a:solidFill>
                    <a:schemeClr val="bg1"/>
                  </a:solidFill>
                </a:rPr>
                <a:t>7</a:t>
              </a:r>
              <a:endParaRPr lang="ko-KR" altLang="en-US" sz="3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7961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0FD2942-0EB9-4E49-9B30-54E8BB4B51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7394"/>
          <a:stretch/>
        </p:blipFill>
        <p:spPr>
          <a:xfrm>
            <a:off x="0" y="1"/>
            <a:ext cx="12192000" cy="8645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2300DD3-FCDA-475F-85A5-C3AFA81C53C0}"/>
              </a:ext>
            </a:extLst>
          </p:cNvPr>
          <p:cNvSpPr/>
          <p:nvPr/>
        </p:nvSpPr>
        <p:spPr>
          <a:xfrm>
            <a:off x="10275264" y="432281"/>
            <a:ext cx="1750800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2.2. </a:t>
            </a:r>
            <a:r>
              <a:rPr lang="ko-KR" altLang="en-US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변수 선언 방법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0FE390-8055-4C42-A2D2-8B8FE4C94F3A}"/>
              </a:ext>
            </a:extLst>
          </p:cNvPr>
          <p:cNvSpPr/>
          <p:nvPr/>
        </p:nvSpPr>
        <p:spPr>
          <a:xfrm>
            <a:off x="173458" y="201449"/>
            <a:ext cx="2249702" cy="46166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변수 선언 방법</a:t>
            </a:r>
            <a:endParaRPr lang="ko-KR" altLang="en-US" sz="2400" b="1" dirty="0">
              <a:ln w="12700"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7D99A94-BE12-4CA9-9D87-0F99301C2CB1}"/>
              </a:ext>
            </a:extLst>
          </p:cNvPr>
          <p:cNvSpPr/>
          <p:nvPr/>
        </p:nvSpPr>
        <p:spPr>
          <a:xfrm>
            <a:off x="0" y="6518495"/>
            <a:ext cx="12192000" cy="339504"/>
          </a:xfrm>
          <a:prstGeom prst="rect">
            <a:avLst/>
          </a:prstGeom>
          <a:solidFill>
            <a:srgbClr val="0617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ea typeface="나눔고딕 ExtraBold" panose="020D0904000000000000"/>
              </a:rPr>
              <a:t>2</a:t>
            </a:r>
            <a:endParaRPr lang="ko-KR" altLang="en-US" sz="1000" dirty="0">
              <a:ea typeface="나눔고딕 ExtraBold" panose="020D090400000000000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010582-A219-4DFE-AF28-207B45258B99}"/>
              </a:ext>
            </a:extLst>
          </p:cNvPr>
          <p:cNvSpPr txBox="1"/>
          <p:nvPr/>
        </p:nvSpPr>
        <p:spPr>
          <a:xfrm>
            <a:off x="979055" y="1567870"/>
            <a:ext cx="926595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ea typeface="나눔고딕 ExtraBold" panose="020D0904000000000000"/>
              </a:rPr>
              <a:t>■ 변수 선언 방법</a:t>
            </a:r>
            <a:endParaRPr lang="en-US" altLang="ko-KR" sz="3000" b="1" dirty="0">
              <a:ea typeface="나눔고딕 ExtraBold" panose="020D0904000000000000"/>
            </a:endParaRPr>
          </a:p>
          <a:p>
            <a:endParaRPr lang="en-US" altLang="ko-KR" sz="3000" b="1" dirty="0">
              <a:ea typeface="나눔고딕 ExtraBold" panose="020D0904000000000000"/>
            </a:endParaRPr>
          </a:p>
          <a:p>
            <a:r>
              <a:rPr lang="en-US" altLang="ko-KR" sz="3000" b="1" dirty="0">
                <a:ea typeface="나눔고딕 ExtraBold" panose="020D0904000000000000"/>
              </a:rPr>
              <a:t>	</a:t>
            </a:r>
            <a:r>
              <a:rPr lang="ko-KR" altLang="en-US" sz="3000" b="1" dirty="0">
                <a:ea typeface="나눔고딕 ExtraBold" panose="020D0904000000000000"/>
              </a:rPr>
              <a:t>● 변수 이름 </a:t>
            </a:r>
            <a:r>
              <a:rPr lang="en-US" altLang="ko-KR" sz="3000" b="1" dirty="0">
                <a:ea typeface="나눔고딕 ExtraBold" panose="020D0904000000000000"/>
              </a:rPr>
              <a:t>= </a:t>
            </a:r>
            <a:r>
              <a:rPr lang="ko-KR" altLang="en-US" sz="3000" b="1" dirty="0">
                <a:ea typeface="나눔고딕 ExtraBold" panose="020D0904000000000000"/>
              </a:rPr>
              <a:t>변수에 저장할 값</a:t>
            </a:r>
            <a:endParaRPr lang="en-US" altLang="ko-KR" sz="3000" b="1" dirty="0">
              <a:ea typeface="나눔고딕 ExtraBold" panose="020D0904000000000000"/>
            </a:endParaRPr>
          </a:p>
          <a:p>
            <a:endParaRPr lang="en-US" altLang="ko-KR" sz="3000" b="1" dirty="0">
              <a:ea typeface="나눔고딕 ExtraBold" panose="020D0904000000000000"/>
            </a:endParaRPr>
          </a:p>
          <a:p>
            <a:r>
              <a:rPr lang="en-US" altLang="ko-KR" sz="3000" b="1" dirty="0">
                <a:ea typeface="나눔고딕 ExtraBold" panose="020D0904000000000000"/>
              </a:rPr>
              <a:t>	</a:t>
            </a:r>
            <a:r>
              <a:rPr lang="ko-KR" altLang="en-US" sz="3000" b="1" dirty="0">
                <a:ea typeface="나눔고딕 ExtraBold" panose="020D0904000000000000"/>
              </a:rPr>
              <a:t>● </a:t>
            </a:r>
            <a:r>
              <a:rPr lang="en-US" altLang="ko-KR" sz="3000" b="1" dirty="0">
                <a:ea typeface="나눔고딕 ExtraBold" panose="020D0904000000000000"/>
              </a:rPr>
              <a:t>ex)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DC130C4-7098-47A6-8784-E2BCC348C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57" y="3502152"/>
            <a:ext cx="69913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92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0FD2942-0EB9-4E49-9B30-54E8BB4B51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7394"/>
          <a:stretch/>
        </p:blipFill>
        <p:spPr>
          <a:xfrm>
            <a:off x="0" y="1"/>
            <a:ext cx="12192000" cy="8645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2300DD3-FCDA-475F-85A5-C3AFA81C53C0}"/>
              </a:ext>
            </a:extLst>
          </p:cNvPr>
          <p:cNvSpPr/>
          <p:nvPr/>
        </p:nvSpPr>
        <p:spPr>
          <a:xfrm>
            <a:off x="10275264" y="432281"/>
            <a:ext cx="1750800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2.2. </a:t>
            </a:r>
            <a:r>
              <a:rPr lang="ko-KR" altLang="en-US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변수 선언 방법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0FE390-8055-4C42-A2D2-8B8FE4C94F3A}"/>
              </a:ext>
            </a:extLst>
          </p:cNvPr>
          <p:cNvSpPr/>
          <p:nvPr/>
        </p:nvSpPr>
        <p:spPr>
          <a:xfrm>
            <a:off x="173458" y="201449"/>
            <a:ext cx="2249702" cy="46166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변수 선언 방법</a:t>
            </a:r>
            <a:endParaRPr lang="ko-KR" altLang="en-US" sz="2400" b="1" dirty="0">
              <a:ln w="12700"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7D99A94-BE12-4CA9-9D87-0F99301C2CB1}"/>
              </a:ext>
            </a:extLst>
          </p:cNvPr>
          <p:cNvSpPr/>
          <p:nvPr/>
        </p:nvSpPr>
        <p:spPr>
          <a:xfrm>
            <a:off x="0" y="6518495"/>
            <a:ext cx="12192000" cy="339504"/>
          </a:xfrm>
          <a:prstGeom prst="rect">
            <a:avLst/>
          </a:prstGeom>
          <a:solidFill>
            <a:srgbClr val="0617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ea typeface="나눔고딕 ExtraBold" panose="020D0904000000000000"/>
              </a:rPr>
              <a:t>2</a:t>
            </a:r>
            <a:endParaRPr lang="ko-KR" altLang="en-US" sz="1000" dirty="0">
              <a:ea typeface="나눔고딕 ExtraBold" panose="020D090400000000000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010582-A219-4DFE-AF28-207B45258B99}"/>
              </a:ext>
            </a:extLst>
          </p:cNvPr>
          <p:cNvSpPr txBox="1"/>
          <p:nvPr/>
        </p:nvSpPr>
        <p:spPr>
          <a:xfrm>
            <a:off x="979055" y="1567870"/>
            <a:ext cx="1002117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ea typeface="나눔고딕 ExtraBold" panose="020D0904000000000000"/>
              </a:rPr>
              <a:t>■ 할당 연산자 </a:t>
            </a:r>
            <a:r>
              <a:rPr lang="en-US" altLang="ko-KR" sz="3000" b="1" dirty="0">
                <a:ea typeface="나눔고딕 ExtraBold" panose="020D0904000000000000"/>
              </a:rPr>
              <a:t>‘=‘</a:t>
            </a:r>
          </a:p>
          <a:p>
            <a:endParaRPr lang="en-US" altLang="ko-KR" sz="3000" b="1" dirty="0">
              <a:ea typeface="나눔고딕 ExtraBold" panose="020D0904000000000000"/>
            </a:endParaRPr>
          </a:p>
          <a:p>
            <a:r>
              <a:rPr lang="en-US" altLang="ko-KR" sz="3000" b="1" dirty="0">
                <a:ea typeface="나눔고딕 ExtraBold" panose="020D0904000000000000"/>
              </a:rPr>
              <a:t>	</a:t>
            </a:r>
            <a:r>
              <a:rPr lang="ko-KR" altLang="en-US" sz="3000" b="1" dirty="0">
                <a:ea typeface="나눔고딕 ExtraBold" panose="020D0904000000000000"/>
              </a:rPr>
              <a:t>● 오른쪽에 있는 값을</a:t>
            </a:r>
            <a:r>
              <a:rPr lang="en-US" altLang="ko-KR" sz="3000" b="1" dirty="0">
                <a:ea typeface="나눔고딕 ExtraBold" panose="020D0904000000000000"/>
              </a:rPr>
              <a:t>, </a:t>
            </a:r>
            <a:r>
              <a:rPr lang="ko-KR" altLang="en-US" sz="3000" b="1" dirty="0">
                <a:ea typeface="나눔고딕 ExtraBold" panose="020D0904000000000000"/>
              </a:rPr>
              <a:t>왼쪽에 넣어주는 역할을 함 </a:t>
            </a:r>
            <a:r>
              <a:rPr lang="en-US" altLang="ko-KR" sz="3000" b="1" dirty="0">
                <a:ea typeface="나눔고딕 ExtraBold" panose="020D0904000000000000"/>
              </a:rPr>
              <a:t>!</a:t>
            </a:r>
          </a:p>
          <a:p>
            <a:endParaRPr lang="en-US" altLang="ko-KR" sz="3000" b="1" dirty="0">
              <a:ea typeface="나눔고딕 ExtraBold" panose="020D0904000000000000"/>
            </a:endParaRPr>
          </a:p>
          <a:p>
            <a:r>
              <a:rPr lang="en-US" altLang="ko-KR" sz="3000" b="1" dirty="0">
                <a:ea typeface="나눔고딕 ExtraBold" panose="020D0904000000000000"/>
              </a:rPr>
              <a:t>	</a:t>
            </a:r>
            <a:r>
              <a:rPr lang="ko-KR" altLang="en-US" sz="3000" b="1" dirty="0">
                <a:ea typeface="나눔고딕 ExtraBold" panose="020D0904000000000000"/>
              </a:rPr>
              <a:t>● 연산 방향은 </a:t>
            </a:r>
            <a:r>
              <a:rPr lang="en-US" altLang="ko-KR" sz="3000" b="1" dirty="0">
                <a:ea typeface="나눔고딕 ExtraBold" panose="020D0904000000000000"/>
              </a:rPr>
              <a:t>‘</a:t>
            </a:r>
            <a:r>
              <a:rPr lang="ko-KR" altLang="en-US" sz="3000" b="1">
                <a:ea typeface="나눔고딕 ExtraBold" panose="020D0904000000000000"/>
              </a:rPr>
              <a:t>오른쪽에서 왼쪽</a:t>
            </a:r>
            <a:r>
              <a:rPr lang="en-US" altLang="ko-KR" sz="3000" b="1">
                <a:ea typeface="나눔고딕 ExtraBold" panose="020D0904000000000000"/>
              </a:rPr>
              <a:t>‘ </a:t>
            </a:r>
            <a:r>
              <a:rPr lang="en-US" altLang="ko-KR" sz="3000" b="1" dirty="0">
                <a:ea typeface="나눔고딕 ExtraBold" panose="020D0904000000000000"/>
              </a:rPr>
              <a:t>!</a:t>
            </a:r>
          </a:p>
          <a:p>
            <a:endParaRPr lang="en-US" altLang="ko-KR" sz="3000" b="1" dirty="0">
              <a:ea typeface="나눔고딕 ExtraBold" panose="020D0904000000000000"/>
            </a:endParaRPr>
          </a:p>
          <a:p>
            <a:r>
              <a:rPr lang="en-US" altLang="ko-KR" sz="3000" b="1" dirty="0">
                <a:ea typeface="나눔고딕 ExtraBold" panose="020D0904000000000000"/>
              </a:rPr>
              <a:t>	</a:t>
            </a:r>
            <a:r>
              <a:rPr lang="ko-KR" altLang="en-US" sz="3000" b="1" dirty="0">
                <a:ea typeface="나눔고딕 ExtraBold" panose="020D0904000000000000"/>
              </a:rPr>
              <a:t>● </a:t>
            </a:r>
            <a:r>
              <a:rPr lang="en-US" altLang="ko-KR" sz="3000" b="1" dirty="0">
                <a:ea typeface="나눔고딕 ExtraBold" panose="020D0904000000000000"/>
              </a:rPr>
              <a:t>ex)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D5BE505-8195-47F6-9BAA-111755A14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424" y="4353632"/>
            <a:ext cx="776287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819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0FD2942-0EB9-4E49-9B30-54E8BB4B51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7394"/>
          <a:stretch/>
        </p:blipFill>
        <p:spPr>
          <a:xfrm>
            <a:off x="0" y="1"/>
            <a:ext cx="12192000" cy="8645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2300DD3-FCDA-475F-85A5-C3AFA81C53C0}"/>
              </a:ext>
            </a:extLst>
          </p:cNvPr>
          <p:cNvSpPr/>
          <p:nvPr/>
        </p:nvSpPr>
        <p:spPr>
          <a:xfrm>
            <a:off x="10275264" y="432281"/>
            <a:ext cx="1750800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2.2. </a:t>
            </a:r>
            <a:r>
              <a:rPr lang="ko-KR" altLang="en-US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변수 선언 방법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0FE390-8055-4C42-A2D2-8B8FE4C94F3A}"/>
              </a:ext>
            </a:extLst>
          </p:cNvPr>
          <p:cNvSpPr/>
          <p:nvPr/>
        </p:nvSpPr>
        <p:spPr>
          <a:xfrm>
            <a:off x="173458" y="201449"/>
            <a:ext cx="2249702" cy="46166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변수 선언 방법</a:t>
            </a:r>
            <a:endParaRPr lang="ko-KR" altLang="en-US" sz="2400" b="1" dirty="0">
              <a:ln w="12700"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7D99A94-BE12-4CA9-9D87-0F99301C2CB1}"/>
              </a:ext>
            </a:extLst>
          </p:cNvPr>
          <p:cNvSpPr/>
          <p:nvPr/>
        </p:nvSpPr>
        <p:spPr>
          <a:xfrm>
            <a:off x="0" y="6518495"/>
            <a:ext cx="12192000" cy="339504"/>
          </a:xfrm>
          <a:prstGeom prst="rect">
            <a:avLst/>
          </a:prstGeom>
          <a:solidFill>
            <a:srgbClr val="0617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ea typeface="나눔고딕 ExtraBold" panose="020D0904000000000000"/>
              </a:rPr>
              <a:t>2</a:t>
            </a:r>
            <a:endParaRPr lang="ko-KR" altLang="en-US" sz="1000" dirty="0">
              <a:ea typeface="나눔고딕 ExtraBold" panose="020D090400000000000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010582-A219-4DFE-AF28-207B45258B99}"/>
              </a:ext>
            </a:extLst>
          </p:cNvPr>
          <p:cNvSpPr txBox="1"/>
          <p:nvPr/>
        </p:nvSpPr>
        <p:spPr>
          <a:xfrm>
            <a:off x="979055" y="1567870"/>
            <a:ext cx="100211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ea typeface="나눔고딕 ExtraBold" panose="020D0904000000000000"/>
              </a:rPr>
              <a:t>■ 변수는 복사</a:t>
            </a:r>
            <a:r>
              <a:rPr lang="en-US" altLang="ko-KR" sz="3000" b="1" dirty="0">
                <a:ea typeface="나눔고딕 ExtraBold" panose="020D0904000000000000"/>
              </a:rPr>
              <a:t>(</a:t>
            </a:r>
            <a:r>
              <a:rPr lang="ko-KR" altLang="en-US" sz="3000" b="1" dirty="0">
                <a:ea typeface="나눔고딕 ExtraBold" panose="020D0904000000000000"/>
              </a:rPr>
              <a:t>변수 안에 변수 넣기</a:t>
            </a:r>
            <a:r>
              <a:rPr lang="en-US" altLang="ko-KR" sz="3000" b="1" dirty="0">
                <a:ea typeface="나눔고딕 ExtraBold" panose="020D0904000000000000"/>
              </a:rPr>
              <a:t>)</a:t>
            </a:r>
            <a:r>
              <a:rPr lang="ko-KR" altLang="en-US" sz="3000" b="1" dirty="0">
                <a:ea typeface="나눔고딕 ExtraBold" panose="020D0904000000000000"/>
              </a:rPr>
              <a:t>가 가능</a:t>
            </a:r>
            <a:r>
              <a:rPr lang="en-US" altLang="ko-KR" sz="3000" b="1" dirty="0">
                <a:ea typeface="나눔고딕 ExtraBold" panose="020D0904000000000000"/>
              </a:rPr>
              <a:t> !</a:t>
            </a:r>
          </a:p>
          <a:p>
            <a:endParaRPr lang="en-US" altLang="ko-KR" sz="3000" b="1" dirty="0">
              <a:ea typeface="나눔고딕 ExtraBold" panose="020D0904000000000000"/>
            </a:endParaRPr>
          </a:p>
          <a:p>
            <a:r>
              <a:rPr lang="en-US" altLang="ko-KR" sz="3000" b="1" dirty="0">
                <a:ea typeface="나눔고딕 ExtraBold" panose="020D0904000000000000"/>
              </a:rPr>
              <a:t>	</a:t>
            </a:r>
            <a:r>
              <a:rPr lang="ko-KR" altLang="en-US" sz="3000" b="1" dirty="0">
                <a:ea typeface="나눔고딕 ExtraBold" panose="020D0904000000000000"/>
              </a:rPr>
              <a:t>● </a:t>
            </a:r>
            <a:r>
              <a:rPr lang="en-US" altLang="ko-KR" sz="3000" b="1" dirty="0">
                <a:ea typeface="나눔고딕 ExtraBold" panose="020D0904000000000000"/>
              </a:rPr>
              <a:t>ex)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774867-18F0-4CEB-A864-BBB5B4E39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533" y="2547747"/>
            <a:ext cx="24479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692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0FD2942-0EB9-4E49-9B30-54E8BB4B51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7394"/>
          <a:stretch/>
        </p:blipFill>
        <p:spPr>
          <a:xfrm>
            <a:off x="0" y="1"/>
            <a:ext cx="12192000" cy="8645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2300DD3-FCDA-475F-85A5-C3AFA81C53C0}"/>
              </a:ext>
            </a:extLst>
          </p:cNvPr>
          <p:cNvSpPr/>
          <p:nvPr/>
        </p:nvSpPr>
        <p:spPr>
          <a:xfrm>
            <a:off x="11213918" y="432281"/>
            <a:ext cx="812146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0. Intro</a:t>
            </a:r>
            <a:endParaRPr lang="ko-KR" altLang="en-US" sz="1400" b="1" dirty="0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3C1A3C-FD3E-43C0-87FB-8BBF4E2C1012}"/>
              </a:ext>
            </a:extLst>
          </p:cNvPr>
          <p:cNvSpPr/>
          <p:nvPr/>
        </p:nvSpPr>
        <p:spPr>
          <a:xfrm>
            <a:off x="2547757" y="1843950"/>
            <a:ext cx="7096486" cy="31700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0" b="1" dirty="0">
                <a:ln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 + 1</a:t>
            </a:r>
            <a:endParaRPr lang="ko-KR" altLang="en-US" sz="20000" b="1" dirty="0"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13757C2-4082-4315-BFCF-CCBE47AAC541}"/>
              </a:ext>
            </a:extLst>
          </p:cNvPr>
          <p:cNvSpPr/>
          <p:nvPr/>
        </p:nvSpPr>
        <p:spPr>
          <a:xfrm>
            <a:off x="0" y="6518495"/>
            <a:ext cx="12192000" cy="339504"/>
          </a:xfrm>
          <a:prstGeom prst="rect">
            <a:avLst/>
          </a:prstGeom>
          <a:solidFill>
            <a:srgbClr val="0617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ea typeface="나눔고딕 ExtraBold" panose="020D0904000000000000"/>
              </a:rPr>
              <a:t>2</a:t>
            </a:r>
            <a:endParaRPr lang="ko-KR" altLang="en-US" sz="1000" dirty="0">
              <a:ea typeface="나눔고딕 ExtraBold" panose="020D090400000000000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1639B9-D9CA-4288-ABEE-16849F0128C1}"/>
              </a:ext>
            </a:extLst>
          </p:cNvPr>
          <p:cNvSpPr/>
          <p:nvPr/>
        </p:nvSpPr>
        <p:spPr>
          <a:xfrm>
            <a:off x="173458" y="201449"/>
            <a:ext cx="2615923" cy="46166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1+1</a:t>
            </a:r>
            <a:r>
              <a:rPr lang="ko-KR" altLang="en-US" sz="2400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결과값은 </a:t>
            </a:r>
            <a:r>
              <a:rPr lang="en-US" altLang="ko-KR" sz="2400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ko-KR" altLang="en-US" sz="2400" b="1" dirty="0">
              <a:ln w="12700"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0993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0FD2942-0EB9-4E49-9B30-54E8BB4B51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7394"/>
          <a:stretch/>
        </p:blipFill>
        <p:spPr>
          <a:xfrm>
            <a:off x="0" y="1"/>
            <a:ext cx="12192000" cy="8645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2300DD3-FCDA-475F-85A5-C3AFA81C53C0}"/>
              </a:ext>
            </a:extLst>
          </p:cNvPr>
          <p:cNvSpPr/>
          <p:nvPr/>
        </p:nvSpPr>
        <p:spPr>
          <a:xfrm>
            <a:off x="9853674" y="432281"/>
            <a:ext cx="2172390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2.3. </a:t>
            </a:r>
            <a:r>
              <a:rPr lang="ko-KR" altLang="en-US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변수 선언 시 주의점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0FE390-8055-4C42-A2D2-8B8FE4C94F3A}"/>
              </a:ext>
            </a:extLst>
          </p:cNvPr>
          <p:cNvSpPr/>
          <p:nvPr/>
        </p:nvSpPr>
        <p:spPr>
          <a:xfrm>
            <a:off x="173458" y="201449"/>
            <a:ext cx="2978096" cy="46166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변수 선언 시 주의점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7D99A94-BE12-4CA9-9D87-0F99301C2CB1}"/>
              </a:ext>
            </a:extLst>
          </p:cNvPr>
          <p:cNvSpPr/>
          <p:nvPr/>
        </p:nvSpPr>
        <p:spPr>
          <a:xfrm>
            <a:off x="0" y="6518495"/>
            <a:ext cx="12192000" cy="339504"/>
          </a:xfrm>
          <a:prstGeom prst="rect">
            <a:avLst/>
          </a:prstGeom>
          <a:solidFill>
            <a:srgbClr val="0617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ea typeface="나눔고딕 ExtraBold" panose="020D0904000000000000"/>
              </a:rPr>
              <a:t>2</a:t>
            </a:r>
            <a:endParaRPr lang="ko-KR" altLang="en-US" sz="1000" dirty="0">
              <a:ea typeface="나눔고딕 ExtraBold" panose="020D090400000000000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010582-A219-4DFE-AF28-207B45258B99}"/>
              </a:ext>
            </a:extLst>
          </p:cNvPr>
          <p:cNvSpPr txBox="1"/>
          <p:nvPr/>
        </p:nvSpPr>
        <p:spPr>
          <a:xfrm>
            <a:off x="979055" y="1567870"/>
            <a:ext cx="109174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ea typeface="나눔고딕 ExtraBold" panose="020D0904000000000000"/>
              </a:rPr>
              <a:t>■ 변수를 선언할 때 주의할 점 </a:t>
            </a:r>
            <a:r>
              <a:rPr lang="en-US" altLang="ko-KR" sz="3000" b="1" dirty="0">
                <a:ea typeface="나눔고딕 ExtraBold" panose="020D0904000000000000"/>
              </a:rPr>
              <a:t>!</a:t>
            </a:r>
          </a:p>
          <a:p>
            <a:endParaRPr lang="en-US" altLang="ko-KR" sz="3000" b="1" dirty="0">
              <a:ea typeface="나눔고딕 ExtraBold" panose="020D0904000000000000"/>
            </a:endParaRPr>
          </a:p>
          <a:p>
            <a:r>
              <a:rPr lang="en-US" altLang="ko-KR" sz="3000" b="1" dirty="0">
                <a:ea typeface="나눔고딕 ExtraBold" panose="020D0904000000000000"/>
              </a:rPr>
              <a:t>	</a:t>
            </a:r>
            <a:r>
              <a:rPr lang="ko-KR" altLang="en-US" sz="2600" b="1" dirty="0">
                <a:ea typeface="나눔고딕 ExtraBold" panose="020D0904000000000000"/>
              </a:rPr>
              <a:t>● 변수의 이름은 문자와</a:t>
            </a:r>
            <a:r>
              <a:rPr lang="en-US" altLang="ko-KR" sz="2600" b="1" dirty="0">
                <a:ea typeface="나눔고딕 ExtraBold" panose="020D0904000000000000"/>
              </a:rPr>
              <a:t>, </a:t>
            </a:r>
            <a:r>
              <a:rPr lang="ko-KR" altLang="en-US" sz="2600" b="1" dirty="0">
                <a:ea typeface="나눔고딕 ExtraBold" panose="020D0904000000000000"/>
              </a:rPr>
              <a:t>숫자</a:t>
            </a:r>
            <a:r>
              <a:rPr lang="en-US" altLang="ko-KR" sz="2600" b="1" dirty="0">
                <a:ea typeface="나눔고딕 ExtraBold" panose="020D0904000000000000"/>
              </a:rPr>
              <a:t>, </a:t>
            </a:r>
            <a:r>
              <a:rPr lang="ko-KR" altLang="en-US" sz="2600" b="1" dirty="0" err="1">
                <a:ea typeface="나눔고딕 ExtraBold" panose="020D0904000000000000"/>
              </a:rPr>
              <a:t>언더스코어</a:t>
            </a:r>
            <a:r>
              <a:rPr lang="en-US" altLang="ko-KR" sz="2600" b="1" dirty="0">
                <a:ea typeface="나눔고딕 ExtraBold" panose="020D0904000000000000"/>
              </a:rPr>
              <a:t>( _ )</a:t>
            </a:r>
            <a:r>
              <a:rPr lang="ko-KR" altLang="en-US" sz="2600" b="1" dirty="0">
                <a:ea typeface="나눔고딕 ExtraBold" panose="020D0904000000000000"/>
              </a:rPr>
              <a:t>로만 구성된다</a:t>
            </a:r>
            <a:r>
              <a:rPr lang="en-US" altLang="ko-KR" sz="2600" b="1" dirty="0">
                <a:ea typeface="나눔고딕 ExtraBold" panose="020D0904000000000000"/>
              </a:rPr>
              <a:t>.</a:t>
            </a:r>
            <a:r>
              <a:rPr lang="ko-KR" altLang="en-US" sz="2600" b="1" dirty="0">
                <a:ea typeface="나눔고딕 ExtraBold" panose="020D0904000000000000"/>
              </a:rPr>
              <a:t> </a:t>
            </a:r>
            <a:endParaRPr lang="en-US" altLang="ko-KR" sz="2600" b="1" dirty="0">
              <a:ea typeface="나눔고딕 ExtraBold" panose="020D0904000000000000"/>
            </a:endParaRPr>
          </a:p>
          <a:p>
            <a:endParaRPr lang="en-US" altLang="ko-KR" sz="2600" b="1" dirty="0">
              <a:ea typeface="나눔고딕 ExtraBold" panose="020D0904000000000000"/>
            </a:endParaRPr>
          </a:p>
          <a:p>
            <a:r>
              <a:rPr lang="en-US" altLang="ko-KR" sz="2600" b="1" dirty="0">
                <a:ea typeface="나눔고딕 ExtraBold" panose="020D0904000000000000"/>
              </a:rPr>
              <a:t>	</a:t>
            </a:r>
            <a:r>
              <a:rPr lang="ko-KR" altLang="en-US" sz="2600" b="1" dirty="0">
                <a:ea typeface="나눔고딕 ExtraBold" panose="020D0904000000000000"/>
              </a:rPr>
              <a:t>● 변수명은 문자 또는 </a:t>
            </a:r>
            <a:r>
              <a:rPr lang="ko-KR" altLang="en-US" sz="2600" b="1" dirty="0" err="1">
                <a:ea typeface="나눔고딕 ExtraBold" panose="020D0904000000000000"/>
              </a:rPr>
              <a:t>언더스코어</a:t>
            </a:r>
            <a:r>
              <a:rPr lang="en-US" altLang="ko-KR" sz="2600" b="1" dirty="0">
                <a:ea typeface="나눔고딕 ExtraBold" panose="020D0904000000000000"/>
              </a:rPr>
              <a:t>(</a:t>
            </a:r>
            <a:r>
              <a:rPr lang="ko-KR" altLang="en-US" sz="2600" b="1" dirty="0">
                <a:ea typeface="나눔고딕 ExtraBold" panose="020D0904000000000000"/>
              </a:rPr>
              <a:t> </a:t>
            </a:r>
            <a:r>
              <a:rPr lang="en-US" altLang="ko-KR" sz="2600" b="1" dirty="0">
                <a:ea typeface="나눔고딕 ExtraBold" panose="020D0904000000000000"/>
              </a:rPr>
              <a:t>_</a:t>
            </a:r>
            <a:r>
              <a:rPr lang="ko-KR" altLang="en-US" sz="2600" b="1" dirty="0">
                <a:ea typeface="나눔고딕 ExtraBold" panose="020D0904000000000000"/>
              </a:rPr>
              <a:t> </a:t>
            </a:r>
            <a:r>
              <a:rPr lang="en-US" altLang="ko-KR" sz="2600" b="1" dirty="0">
                <a:ea typeface="나눔고딕 ExtraBold" panose="020D0904000000000000"/>
              </a:rPr>
              <a:t>)</a:t>
            </a:r>
            <a:r>
              <a:rPr lang="ko-KR" altLang="en-US" sz="2600" b="1" dirty="0">
                <a:ea typeface="나눔고딕 ExtraBold" panose="020D0904000000000000"/>
              </a:rPr>
              <a:t>로만 시작해야한다</a:t>
            </a:r>
            <a:r>
              <a:rPr lang="en-US" altLang="ko-KR" sz="2600" b="1" dirty="0">
                <a:ea typeface="나눔고딕 ExtraBold" panose="020D0904000000000000"/>
              </a:rPr>
              <a:t>.</a:t>
            </a:r>
          </a:p>
          <a:p>
            <a:endParaRPr lang="en-US" altLang="ko-KR" sz="2600" b="1" dirty="0">
              <a:ea typeface="나눔고딕 ExtraBold" panose="020D0904000000000000"/>
            </a:endParaRPr>
          </a:p>
          <a:p>
            <a:r>
              <a:rPr lang="en-US" altLang="ko-KR" sz="2600" b="1" dirty="0">
                <a:ea typeface="나눔고딕 ExtraBold" panose="020D0904000000000000"/>
              </a:rPr>
              <a:t>	</a:t>
            </a:r>
            <a:r>
              <a:rPr lang="ko-KR" altLang="en-US" sz="2600" b="1" dirty="0">
                <a:ea typeface="나눔고딕 ExtraBold" panose="020D0904000000000000"/>
              </a:rPr>
              <a:t>● </a:t>
            </a:r>
            <a:r>
              <a:rPr lang="ko-KR" altLang="en-US" sz="2600" b="1" dirty="0" err="1">
                <a:ea typeface="나눔고딕 ExtraBold" panose="020D0904000000000000"/>
              </a:rPr>
              <a:t>파이썬의</a:t>
            </a:r>
            <a:r>
              <a:rPr lang="ko-KR" altLang="en-US" sz="2600" b="1" dirty="0">
                <a:ea typeface="나눔고딕 ExtraBold" panose="020D0904000000000000"/>
              </a:rPr>
              <a:t> 지정 단어</a:t>
            </a:r>
            <a:r>
              <a:rPr lang="en-US" altLang="ko-KR" sz="2600" b="1" dirty="0">
                <a:ea typeface="나눔고딕 ExtraBold" panose="020D0904000000000000"/>
              </a:rPr>
              <a:t>(</a:t>
            </a:r>
            <a:r>
              <a:rPr lang="ko-KR" altLang="en-US" sz="2600" b="1" dirty="0">
                <a:ea typeface="나눔고딕 ExtraBold" panose="020D0904000000000000"/>
              </a:rPr>
              <a:t>키워드</a:t>
            </a:r>
            <a:r>
              <a:rPr lang="en-US" altLang="ko-KR" sz="2600" b="1" dirty="0">
                <a:ea typeface="나눔고딕 ExtraBold" panose="020D0904000000000000"/>
              </a:rPr>
              <a:t>)</a:t>
            </a:r>
            <a:r>
              <a:rPr lang="ko-KR" altLang="en-US" sz="2600" b="1" dirty="0">
                <a:ea typeface="나눔고딕 ExtraBold" panose="020D0904000000000000"/>
              </a:rPr>
              <a:t>들은 변수명으로 사용할 수 없다</a:t>
            </a:r>
            <a:r>
              <a:rPr lang="en-US" altLang="ko-KR" sz="2600" b="1" dirty="0">
                <a:ea typeface="나눔고딕 ExtraBold" panose="020D0904000000000000"/>
              </a:rPr>
              <a:t>.</a:t>
            </a:r>
          </a:p>
          <a:p>
            <a:endParaRPr lang="en-US" altLang="ko-KR" sz="2600" b="1" dirty="0">
              <a:ea typeface="나눔고딕 ExtraBold" panose="020D0904000000000000"/>
            </a:endParaRPr>
          </a:p>
          <a:p>
            <a:r>
              <a:rPr lang="en-US" altLang="ko-KR" sz="2600" b="1" dirty="0">
                <a:ea typeface="나눔고딕 ExtraBold" panose="020D0904000000000000"/>
              </a:rPr>
              <a:t>	</a:t>
            </a:r>
            <a:r>
              <a:rPr lang="ko-KR" altLang="en-US" sz="2600" b="1" dirty="0">
                <a:ea typeface="나눔고딕 ExtraBold" panose="020D0904000000000000"/>
              </a:rPr>
              <a:t>● 파이썬 변수는 대문자</a:t>
            </a:r>
            <a:r>
              <a:rPr lang="en-US" altLang="ko-KR" sz="2600" b="1" dirty="0">
                <a:ea typeface="나눔고딕 ExtraBold" panose="020D0904000000000000"/>
              </a:rPr>
              <a:t>, </a:t>
            </a:r>
            <a:r>
              <a:rPr lang="ko-KR" altLang="en-US" sz="2600" b="1" dirty="0">
                <a:ea typeface="나눔고딕 ExtraBold" panose="020D0904000000000000"/>
              </a:rPr>
              <a:t>소문자를 구분한다</a:t>
            </a:r>
            <a:r>
              <a:rPr lang="en-US" altLang="ko-KR" sz="2600" b="1" dirty="0">
                <a:ea typeface="나눔고딕 ExtraBold" panose="020D090400000000000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9670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0FD2942-0EB9-4E49-9B30-54E8BB4B51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7394"/>
          <a:stretch/>
        </p:blipFill>
        <p:spPr>
          <a:xfrm>
            <a:off x="0" y="1"/>
            <a:ext cx="12192000" cy="8645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2300DD3-FCDA-475F-85A5-C3AFA81C53C0}"/>
              </a:ext>
            </a:extLst>
          </p:cNvPr>
          <p:cNvSpPr/>
          <p:nvPr/>
        </p:nvSpPr>
        <p:spPr>
          <a:xfrm>
            <a:off x="9853674" y="432281"/>
            <a:ext cx="2172390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2.3. </a:t>
            </a:r>
            <a:r>
              <a:rPr lang="ko-KR" altLang="en-US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변수 선언 시 주의점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7D99A94-BE12-4CA9-9D87-0F99301C2CB1}"/>
              </a:ext>
            </a:extLst>
          </p:cNvPr>
          <p:cNvSpPr/>
          <p:nvPr/>
        </p:nvSpPr>
        <p:spPr>
          <a:xfrm>
            <a:off x="0" y="6518495"/>
            <a:ext cx="12192000" cy="339504"/>
          </a:xfrm>
          <a:prstGeom prst="rect">
            <a:avLst/>
          </a:prstGeom>
          <a:solidFill>
            <a:srgbClr val="0617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ea typeface="나눔고딕 ExtraBold" panose="020D0904000000000000"/>
              </a:rPr>
              <a:t>2</a:t>
            </a:r>
            <a:endParaRPr lang="ko-KR" altLang="en-US" sz="1000" dirty="0">
              <a:ea typeface="나눔고딕 ExtraBold" panose="020D090400000000000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010582-A219-4DFE-AF28-207B45258B99}"/>
              </a:ext>
            </a:extLst>
          </p:cNvPr>
          <p:cNvSpPr txBox="1"/>
          <p:nvPr/>
        </p:nvSpPr>
        <p:spPr>
          <a:xfrm>
            <a:off x="979055" y="1567870"/>
            <a:ext cx="1020405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ea typeface="나눔고딕 ExtraBold" panose="020D0904000000000000"/>
              </a:rPr>
              <a:t>■ </a:t>
            </a:r>
            <a:r>
              <a:rPr lang="ko-KR" altLang="en-US" sz="3200" b="1" dirty="0">
                <a:ea typeface="나눔고딕 ExtraBold" panose="020D0904000000000000"/>
              </a:rPr>
              <a:t>변수의 이름은 문자와</a:t>
            </a:r>
            <a:r>
              <a:rPr lang="en-US" altLang="ko-KR" sz="3200" b="1" dirty="0">
                <a:ea typeface="나눔고딕 ExtraBold" panose="020D0904000000000000"/>
              </a:rPr>
              <a:t> </a:t>
            </a:r>
            <a:r>
              <a:rPr lang="ko-KR" altLang="en-US" sz="3200" b="1" dirty="0">
                <a:ea typeface="나눔고딕 ExtraBold" panose="020D0904000000000000"/>
              </a:rPr>
              <a:t>숫자</a:t>
            </a:r>
            <a:r>
              <a:rPr lang="en-US" altLang="ko-KR" sz="3200" b="1" dirty="0">
                <a:ea typeface="나눔고딕 ExtraBold" panose="020D0904000000000000"/>
              </a:rPr>
              <a:t>, </a:t>
            </a:r>
            <a:r>
              <a:rPr lang="ko-KR" altLang="en-US" sz="3200" b="1" dirty="0" err="1">
                <a:ea typeface="나눔고딕 ExtraBold" panose="020D0904000000000000"/>
              </a:rPr>
              <a:t>언더스코어</a:t>
            </a:r>
            <a:r>
              <a:rPr lang="en-US" altLang="ko-KR" sz="3200" b="1" dirty="0">
                <a:ea typeface="나눔고딕 ExtraBold" panose="020D0904000000000000"/>
              </a:rPr>
              <a:t>( _ )</a:t>
            </a:r>
            <a:r>
              <a:rPr lang="ko-KR" altLang="en-US" sz="3200" b="1" dirty="0">
                <a:ea typeface="나눔고딕 ExtraBold" panose="020D0904000000000000"/>
              </a:rPr>
              <a:t>로만</a:t>
            </a:r>
            <a:endParaRPr lang="en-US" altLang="ko-KR" sz="3200" b="1" dirty="0">
              <a:ea typeface="나눔고딕 ExtraBold" panose="020D0904000000000000"/>
            </a:endParaRPr>
          </a:p>
          <a:p>
            <a:r>
              <a:rPr lang="en-US" altLang="ko-KR" sz="3200" b="1" dirty="0">
                <a:ea typeface="나눔고딕 ExtraBold" panose="020D0904000000000000"/>
              </a:rPr>
              <a:t>   </a:t>
            </a:r>
            <a:r>
              <a:rPr lang="ko-KR" altLang="en-US" sz="3200" b="1" dirty="0">
                <a:ea typeface="나눔고딕 ExtraBold" panose="020D0904000000000000"/>
              </a:rPr>
              <a:t>구성된다</a:t>
            </a:r>
            <a:r>
              <a:rPr lang="en-US" altLang="ko-KR" sz="3200" b="1" dirty="0">
                <a:ea typeface="나눔고딕 ExtraBold" panose="020D0904000000000000"/>
              </a:rPr>
              <a:t>.</a:t>
            </a:r>
          </a:p>
          <a:p>
            <a:r>
              <a:rPr lang="en-US" altLang="ko-KR" sz="3000" b="1" dirty="0">
                <a:ea typeface="나눔고딕 ExtraBold" panose="020D0904000000000000"/>
              </a:rPr>
              <a:t>	</a:t>
            </a:r>
          </a:p>
          <a:p>
            <a:r>
              <a:rPr lang="en-US" altLang="ko-KR" sz="3000" b="1" dirty="0">
                <a:ea typeface="나눔고딕 ExtraBold" panose="020D0904000000000000"/>
              </a:rPr>
              <a:t>	</a:t>
            </a:r>
            <a:r>
              <a:rPr lang="ko-KR" altLang="en-US" sz="3000" b="1" dirty="0">
                <a:ea typeface="나눔고딕 ExtraBold" panose="020D0904000000000000"/>
              </a:rPr>
              <a:t>● </a:t>
            </a:r>
            <a:r>
              <a:rPr lang="en-US" altLang="ko-KR" sz="3000" b="1" dirty="0">
                <a:ea typeface="나눔고딕 ExtraBold" panose="020D0904000000000000"/>
              </a:rPr>
              <a:t>ex) apple, </a:t>
            </a:r>
            <a:r>
              <a:rPr lang="en-US" altLang="ko-KR" sz="3000" b="1" dirty="0" err="1">
                <a:ea typeface="나눔고딕 ExtraBold" panose="020D0904000000000000"/>
              </a:rPr>
              <a:t>h_a_p_p_y</a:t>
            </a:r>
            <a:endParaRPr lang="en-US" altLang="ko-KR" sz="3000" b="1" dirty="0">
              <a:ea typeface="나눔고딕 ExtraBold" panose="020D0904000000000000"/>
            </a:endParaRPr>
          </a:p>
          <a:p>
            <a:endParaRPr lang="en-US" altLang="ko-KR" sz="3000" b="1" dirty="0">
              <a:ea typeface="나눔고딕 ExtraBold" panose="020D0904000000000000"/>
            </a:endParaRPr>
          </a:p>
          <a:p>
            <a:r>
              <a:rPr lang="en-US" altLang="ko-KR" sz="3000" b="1" dirty="0">
                <a:ea typeface="나눔고딕 ExtraBold" panose="020D0904000000000000"/>
              </a:rPr>
              <a:t>	</a:t>
            </a:r>
            <a:r>
              <a:rPr lang="ko-KR" altLang="en-US" sz="3000" b="1" dirty="0">
                <a:ea typeface="나눔고딕 ExtraBold" panose="020D0904000000000000"/>
              </a:rPr>
              <a:t>●</a:t>
            </a:r>
            <a:r>
              <a:rPr lang="en-US" altLang="ko-KR" sz="3000" b="1" dirty="0">
                <a:ea typeface="나눔고딕 ExtraBold" panose="020D0904000000000000"/>
              </a:rPr>
              <a:t> money$</a:t>
            </a:r>
            <a:r>
              <a:rPr lang="ko-KR" altLang="en-US" sz="3000" b="1" dirty="0">
                <a:ea typeface="나눔고딕 ExtraBold" panose="020D0904000000000000"/>
              </a:rPr>
              <a:t>와 같은 변수명은 불가능 함 </a:t>
            </a:r>
            <a:r>
              <a:rPr lang="en-US" altLang="ko-KR" sz="3000" b="1" dirty="0">
                <a:ea typeface="나눔고딕 ExtraBold" panose="020D0904000000000000"/>
              </a:rPr>
              <a:t>!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AA09CC-D859-47DC-8E2D-8518B055368B}"/>
              </a:ext>
            </a:extLst>
          </p:cNvPr>
          <p:cNvSpPr/>
          <p:nvPr/>
        </p:nvSpPr>
        <p:spPr>
          <a:xfrm>
            <a:off x="173458" y="201449"/>
            <a:ext cx="2978096" cy="46166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변수 선언 시 주의점</a:t>
            </a:r>
          </a:p>
        </p:txBody>
      </p:sp>
    </p:spTree>
    <p:extLst>
      <p:ext uri="{BB962C8B-B14F-4D97-AF65-F5344CB8AC3E}">
        <p14:creationId xmlns:p14="http://schemas.microsoft.com/office/powerpoint/2010/main" val="970309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0FD2942-0EB9-4E49-9B30-54E8BB4B51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7394"/>
          <a:stretch/>
        </p:blipFill>
        <p:spPr>
          <a:xfrm>
            <a:off x="0" y="1"/>
            <a:ext cx="12192000" cy="8645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2300DD3-FCDA-475F-85A5-C3AFA81C53C0}"/>
              </a:ext>
            </a:extLst>
          </p:cNvPr>
          <p:cNvSpPr/>
          <p:nvPr/>
        </p:nvSpPr>
        <p:spPr>
          <a:xfrm>
            <a:off x="9853674" y="432281"/>
            <a:ext cx="2172390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2.3. </a:t>
            </a:r>
            <a:r>
              <a:rPr lang="ko-KR" altLang="en-US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변수 선언 시 주의점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7D99A94-BE12-4CA9-9D87-0F99301C2CB1}"/>
              </a:ext>
            </a:extLst>
          </p:cNvPr>
          <p:cNvSpPr/>
          <p:nvPr/>
        </p:nvSpPr>
        <p:spPr>
          <a:xfrm>
            <a:off x="0" y="6518495"/>
            <a:ext cx="12192000" cy="339504"/>
          </a:xfrm>
          <a:prstGeom prst="rect">
            <a:avLst/>
          </a:prstGeom>
          <a:solidFill>
            <a:srgbClr val="0617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ea typeface="나눔고딕 ExtraBold" panose="020D0904000000000000"/>
              </a:rPr>
              <a:t>2</a:t>
            </a:r>
            <a:endParaRPr lang="ko-KR" altLang="en-US" sz="1000" dirty="0">
              <a:ea typeface="나눔고딕 ExtraBold" panose="020D090400000000000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010582-A219-4DFE-AF28-207B45258B99}"/>
              </a:ext>
            </a:extLst>
          </p:cNvPr>
          <p:cNvSpPr txBox="1"/>
          <p:nvPr/>
        </p:nvSpPr>
        <p:spPr>
          <a:xfrm>
            <a:off x="979055" y="1567870"/>
            <a:ext cx="1067954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ea typeface="나눔고딕 ExtraBold" panose="020D0904000000000000"/>
              </a:rPr>
              <a:t>■ </a:t>
            </a:r>
            <a:r>
              <a:rPr lang="ko-KR" altLang="en-US" sz="3200" b="1" dirty="0">
                <a:ea typeface="나눔고딕 ExtraBold" panose="020D0904000000000000"/>
              </a:rPr>
              <a:t>변수명은 문자 또는 </a:t>
            </a:r>
            <a:r>
              <a:rPr lang="ko-KR" altLang="en-US" sz="3200" b="1" dirty="0" err="1">
                <a:ea typeface="나눔고딕 ExtraBold" panose="020D0904000000000000"/>
              </a:rPr>
              <a:t>언더스코어</a:t>
            </a:r>
            <a:r>
              <a:rPr lang="en-US" altLang="ko-KR" sz="3200" b="1" dirty="0">
                <a:ea typeface="나눔고딕 ExtraBold" panose="020D0904000000000000"/>
              </a:rPr>
              <a:t>(</a:t>
            </a:r>
            <a:r>
              <a:rPr lang="ko-KR" altLang="en-US" sz="3200" b="1" dirty="0">
                <a:ea typeface="나눔고딕 ExtraBold" panose="020D0904000000000000"/>
              </a:rPr>
              <a:t> </a:t>
            </a:r>
            <a:r>
              <a:rPr lang="en-US" altLang="ko-KR" sz="3200" b="1" dirty="0">
                <a:ea typeface="나눔고딕 ExtraBold" panose="020D0904000000000000"/>
              </a:rPr>
              <a:t>_</a:t>
            </a:r>
            <a:r>
              <a:rPr lang="ko-KR" altLang="en-US" sz="3200" b="1" dirty="0">
                <a:ea typeface="나눔고딕 ExtraBold" panose="020D0904000000000000"/>
              </a:rPr>
              <a:t> </a:t>
            </a:r>
            <a:r>
              <a:rPr lang="en-US" altLang="ko-KR" sz="3200" b="1" dirty="0">
                <a:ea typeface="나눔고딕 ExtraBold" panose="020D0904000000000000"/>
              </a:rPr>
              <a:t>)</a:t>
            </a:r>
            <a:r>
              <a:rPr lang="ko-KR" altLang="en-US" sz="3200" b="1" dirty="0">
                <a:ea typeface="나눔고딕 ExtraBold" panose="020D0904000000000000"/>
              </a:rPr>
              <a:t>로만 시작해야한다</a:t>
            </a:r>
            <a:r>
              <a:rPr lang="en-US" altLang="ko-KR" sz="3200" b="1" dirty="0">
                <a:ea typeface="나눔고딕 ExtraBold" panose="020D0904000000000000"/>
              </a:rPr>
              <a:t>. </a:t>
            </a:r>
            <a:r>
              <a:rPr lang="en-US" altLang="ko-KR" sz="3000" b="1" dirty="0">
                <a:ea typeface="나눔고딕 ExtraBold" panose="020D0904000000000000"/>
              </a:rPr>
              <a:t>	</a:t>
            </a:r>
          </a:p>
          <a:p>
            <a:r>
              <a:rPr lang="en-US" altLang="ko-KR" sz="3000" b="1" dirty="0">
                <a:ea typeface="나눔고딕 ExtraBold" panose="020D0904000000000000"/>
              </a:rPr>
              <a:t>	</a:t>
            </a:r>
            <a:r>
              <a:rPr lang="ko-KR" altLang="en-US" sz="3000" b="1" dirty="0">
                <a:ea typeface="나눔고딕 ExtraBold" panose="020D0904000000000000"/>
              </a:rPr>
              <a:t>● </a:t>
            </a:r>
            <a:r>
              <a:rPr lang="en-US" altLang="ko-KR" sz="3000" b="1" dirty="0">
                <a:ea typeface="나눔고딕 ExtraBold" panose="020D0904000000000000"/>
              </a:rPr>
              <a:t>ex) </a:t>
            </a:r>
            <a:r>
              <a:rPr lang="en-US" altLang="ko-KR" sz="3000" b="1" dirty="0" err="1">
                <a:ea typeface="나눔고딕 ExtraBold" panose="020D0904000000000000"/>
              </a:rPr>
              <a:t>a_player</a:t>
            </a:r>
            <a:r>
              <a:rPr lang="en-US" altLang="ko-KR" sz="3000" b="1" dirty="0">
                <a:ea typeface="나눔고딕 ExtraBold" panose="020D0904000000000000"/>
              </a:rPr>
              <a:t>, _</a:t>
            </a:r>
            <a:r>
              <a:rPr lang="en-US" altLang="ko-KR" sz="3000" b="1" dirty="0" err="1">
                <a:ea typeface="나눔고딕 ExtraBold" panose="020D0904000000000000"/>
              </a:rPr>
              <a:t>inps</a:t>
            </a:r>
            <a:r>
              <a:rPr lang="en-US" altLang="ko-KR" sz="3000" b="1" dirty="0">
                <a:ea typeface="나눔고딕 ExtraBold" panose="020D0904000000000000"/>
              </a:rPr>
              <a:t>_</a:t>
            </a:r>
          </a:p>
          <a:p>
            <a:endParaRPr lang="en-US" altLang="ko-KR" sz="3000" b="1" dirty="0">
              <a:ea typeface="나눔고딕 ExtraBold" panose="020D0904000000000000"/>
            </a:endParaRPr>
          </a:p>
          <a:p>
            <a:r>
              <a:rPr lang="en-US" altLang="ko-KR" sz="3000" b="1" dirty="0">
                <a:ea typeface="나눔고딕 ExtraBold" panose="020D0904000000000000"/>
              </a:rPr>
              <a:t>	</a:t>
            </a:r>
            <a:r>
              <a:rPr lang="ko-KR" altLang="en-US" sz="3000" b="1" dirty="0">
                <a:ea typeface="나눔고딕 ExtraBold" panose="020D0904000000000000"/>
              </a:rPr>
              <a:t>●</a:t>
            </a:r>
            <a:r>
              <a:rPr lang="en-US" altLang="ko-KR" sz="3000" b="1" dirty="0">
                <a:ea typeface="나눔고딕 ExtraBold" panose="020D0904000000000000"/>
              </a:rPr>
              <a:t> 2ab</a:t>
            </a:r>
            <a:r>
              <a:rPr lang="ko-KR" altLang="en-US" sz="3000" b="1" dirty="0">
                <a:ea typeface="나눔고딕 ExtraBold" panose="020D0904000000000000"/>
              </a:rPr>
              <a:t>나 </a:t>
            </a:r>
            <a:r>
              <a:rPr lang="en-US" altLang="ko-KR" sz="3000" b="1" dirty="0">
                <a:ea typeface="나눔고딕 ExtraBold" panose="020D0904000000000000"/>
              </a:rPr>
              <a:t>5up</a:t>
            </a:r>
            <a:r>
              <a:rPr lang="ko-KR" altLang="en-US" sz="3000" b="1" dirty="0">
                <a:ea typeface="나눔고딕 ExtraBold" panose="020D0904000000000000"/>
              </a:rPr>
              <a:t>같은 변수는 숫자로 시작했기 때문에</a:t>
            </a:r>
            <a:endParaRPr lang="en-US" altLang="ko-KR" sz="3000" b="1" dirty="0">
              <a:ea typeface="나눔고딕 ExtraBold" panose="020D0904000000000000"/>
            </a:endParaRPr>
          </a:p>
          <a:p>
            <a:r>
              <a:rPr lang="ko-KR" altLang="en-US" sz="3000" b="1" dirty="0">
                <a:ea typeface="나눔고딕 ExtraBold" panose="020D0904000000000000"/>
              </a:rPr>
              <a:t>          사용 불가</a:t>
            </a:r>
            <a:r>
              <a:rPr lang="en-US" altLang="ko-KR" sz="3000" b="1" dirty="0">
                <a:ea typeface="나눔고딕 ExtraBold" panose="020D0904000000000000"/>
              </a:rPr>
              <a:t>!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8D7FCA8-BA5E-4F1A-A95C-1060AA39D385}"/>
              </a:ext>
            </a:extLst>
          </p:cNvPr>
          <p:cNvSpPr/>
          <p:nvPr/>
        </p:nvSpPr>
        <p:spPr>
          <a:xfrm>
            <a:off x="173458" y="201449"/>
            <a:ext cx="2978096" cy="46166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변수 선언 시 주의점</a:t>
            </a:r>
          </a:p>
        </p:txBody>
      </p:sp>
    </p:spTree>
    <p:extLst>
      <p:ext uri="{BB962C8B-B14F-4D97-AF65-F5344CB8AC3E}">
        <p14:creationId xmlns:p14="http://schemas.microsoft.com/office/powerpoint/2010/main" val="4284492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0FD2942-0EB9-4E49-9B30-54E8BB4B51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7394"/>
          <a:stretch/>
        </p:blipFill>
        <p:spPr>
          <a:xfrm>
            <a:off x="0" y="1"/>
            <a:ext cx="12192000" cy="8645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2300DD3-FCDA-475F-85A5-C3AFA81C53C0}"/>
              </a:ext>
            </a:extLst>
          </p:cNvPr>
          <p:cNvSpPr/>
          <p:nvPr/>
        </p:nvSpPr>
        <p:spPr>
          <a:xfrm>
            <a:off x="9853674" y="432281"/>
            <a:ext cx="2172390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2.3. </a:t>
            </a:r>
            <a:r>
              <a:rPr lang="ko-KR" altLang="en-US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변수 선언 시 주의점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7D99A94-BE12-4CA9-9D87-0F99301C2CB1}"/>
              </a:ext>
            </a:extLst>
          </p:cNvPr>
          <p:cNvSpPr/>
          <p:nvPr/>
        </p:nvSpPr>
        <p:spPr>
          <a:xfrm>
            <a:off x="0" y="6518495"/>
            <a:ext cx="12192000" cy="339504"/>
          </a:xfrm>
          <a:prstGeom prst="rect">
            <a:avLst/>
          </a:prstGeom>
          <a:solidFill>
            <a:srgbClr val="0617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ea typeface="나눔고딕 ExtraBold" panose="020D0904000000000000"/>
              </a:rPr>
              <a:t>2</a:t>
            </a:r>
            <a:endParaRPr lang="ko-KR" altLang="en-US" sz="1000" dirty="0">
              <a:ea typeface="나눔고딕 ExtraBold" panose="020D090400000000000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010582-A219-4DFE-AF28-207B45258B99}"/>
              </a:ext>
            </a:extLst>
          </p:cNvPr>
          <p:cNvSpPr txBox="1"/>
          <p:nvPr/>
        </p:nvSpPr>
        <p:spPr>
          <a:xfrm>
            <a:off x="979055" y="1567870"/>
            <a:ext cx="10204057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ea typeface="나눔고딕 ExtraBold" panose="020D0904000000000000"/>
              </a:rPr>
              <a:t>■ </a:t>
            </a:r>
            <a:r>
              <a:rPr lang="ko-KR" altLang="en-US" sz="3200" b="1" dirty="0" err="1">
                <a:ea typeface="나눔고딕 ExtraBold" panose="020D0904000000000000"/>
              </a:rPr>
              <a:t>파이썬의</a:t>
            </a:r>
            <a:r>
              <a:rPr lang="ko-KR" altLang="en-US" sz="3200" b="1" dirty="0">
                <a:ea typeface="나눔고딕 ExtraBold" panose="020D0904000000000000"/>
              </a:rPr>
              <a:t> 지정 단어</a:t>
            </a:r>
            <a:r>
              <a:rPr lang="en-US" altLang="ko-KR" sz="3200" b="1" dirty="0">
                <a:ea typeface="나눔고딕 ExtraBold" panose="020D0904000000000000"/>
              </a:rPr>
              <a:t>(</a:t>
            </a:r>
            <a:r>
              <a:rPr lang="ko-KR" altLang="en-US" sz="3200" b="1" dirty="0">
                <a:ea typeface="나눔고딕 ExtraBold" panose="020D0904000000000000"/>
              </a:rPr>
              <a:t>키워드</a:t>
            </a:r>
            <a:r>
              <a:rPr lang="en-US" altLang="ko-KR" sz="3200" b="1" dirty="0">
                <a:ea typeface="나눔고딕 ExtraBold" panose="020D0904000000000000"/>
              </a:rPr>
              <a:t>)</a:t>
            </a:r>
            <a:r>
              <a:rPr lang="ko-KR" altLang="en-US" sz="3200" b="1" dirty="0">
                <a:ea typeface="나눔고딕 ExtraBold" panose="020D0904000000000000"/>
              </a:rPr>
              <a:t>들은 변수명으로 사용할 </a:t>
            </a:r>
            <a:r>
              <a:rPr lang="en-US" altLang="ko-KR" sz="3200" b="1" dirty="0">
                <a:ea typeface="나눔고딕 ExtraBold" panose="020D0904000000000000"/>
              </a:rPr>
              <a:t>    </a:t>
            </a:r>
          </a:p>
          <a:p>
            <a:r>
              <a:rPr lang="en-US" altLang="ko-KR" sz="3200" b="1" dirty="0">
                <a:ea typeface="나눔고딕 ExtraBold" panose="020D0904000000000000"/>
              </a:rPr>
              <a:t>   </a:t>
            </a:r>
            <a:r>
              <a:rPr lang="ko-KR" altLang="en-US" sz="3200" b="1" dirty="0">
                <a:ea typeface="나눔고딕 ExtraBold" panose="020D0904000000000000"/>
              </a:rPr>
              <a:t>수 없다</a:t>
            </a:r>
            <a:r>
              <a:rPr lang="en-US" altLang="ko-KR" sz="3200" b="1" dirty="0">
                <a:ea typeface="나눔고딕 ExtraBold" panose="020D0904000000000000"/>
              </a:rPr>
              <a:t>.</a:t>
            </a:r>
          </a:p>
          <a:p>
            <a:r>
              <a:rPr lang="en-US" altLang="ko-KR" sz="3000" b="1" dirty="0">
                <a:ea typeface="나눔고딕 ExtraBold" panose="020D0904000000000000"/>
              </a:rPr>
              <a:t>	</a:t>
            </a:r>
          </a:p>
          <a:p>
            <a:r>
              <a:rPr lang="en-US" altLang="ko-KR" sz="3000" b="1" dirty="0">
                <a:ea typeface="나눔고딕 ExtraBold" panose="020D0904000000000000"/>
              </a:rPr>
              <a:t>	</a:t>
            </a:r>
            <a:r>
              <a:rPr lang="ko-KR" altLang="en-US" sz="3000" b="1" dirty="0">
                <a:ea typeface="나눔고딕 ExtraBold" panose="020D0904000000000000"/>
              </a:rPr>
              <a:t>● 파이썬 키워드들</a:t>
            </a:r>
            <a:r>
              <a:rPr lang="en-US" altLang="ko-KR" sz="3000" b="1" dirty="0">
                <a:ea typeface="나눔고딕 ExtraBold" panose="020D0904000000000000"/>
              </a:rPr>
              <a:t>: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9114E1-6793-4EA6-AB3C-75792A937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653" y="3077908"/>
            <a:ext cx="3514725" cy="269557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93DAB66-1D64-4614-A890-7D4364471B7F}"/>
              </a:ext>
            </a:extLst>
          </p:cNvPr>
          <p:cNvSpPr/>
          <p:nvPr/>
        </p:nvSpPr>
        <p:spPr>
          <a:xfrm>
            <a:off x="173458" y="201449"/>
            <a:ext cx="2978096" cy="46166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변수 선언 시 주의점</a:t>
            </a:r>
          </a:p>
        </p:txBody>
      </p:sp>
    </p:spTree>
    <p:extLst>
      <p:ext uri="{BB962C8B-B14F-4D97-AF65-F5344CB8AC3E}">
        <p14:creationId xmlns:p14="http://schemas.microsoft.com/office/powerpoint/2010/main" val="3807862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0FD2942-0EB9-4E49-9B30-54E8BB4B51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7394"/>
          <a:stretch/>
        </p:blipFill>
        <p:spPr>
          <a:xfrm>
            <a:off x="0" y="1"/>
            <a:ext cx="12192000" cy="8645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2300DD3-FCDA-475F-85A5-C3AFA81C53C0}"/>
              </a:ext>
            </a:extLst>
          </p:cNvPr>
          <p:cNvSpPr/>
          <p:nvPr/>
        </p:nvSpPr>
        <p:spPr>
          <a:xfrm>
            <a:off x="9853674" y="432281"/>
            <a:ext cx="2172390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2.3. </a:t>
            </a:r>
            <a:r>
              <a:rPr lang="ko-KR" altLang="en-US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변수 선언 시 주의점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7D99A94-BE12-4CA9-9D87-0F99301C2CB1}"/>
              </a:ext>
            </a:extLst>
          </p:cNvPr>
          <p:cNvSpPr/>
          <p:nvPr/>
        </p:nvSpPr>
        <p:spPr>
          <a:xfrm>
            <a:off x="0" y="6518495"/>
            <a:ext cx="12192000" cy="339504"/>
          </a:xfrm>
          <a:prstGeom prst="rect">
            <a:avLst/>
          </a:prstGeom>
          <a:solidFill>
            <a:srgbClr val="0617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ea typeface="나눔고딕 ExtraBold" panose="020D0904000000000000"/>
              </a:rPr>
              <a:t>2</a:t>
            </a:r>
            <a:endParaRPr lang="ko-KR" altLang="en-US" sz="1000" dirty="0">
              <a:ea typeface="나눔고딕 ExtraBold" panose="020D090400000000000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010582-A219-4DFE-AF28-207B45258B99}"/>
              </a:ext>
            </a:extLst>
          </p:cNvPr>
          <p:cNvSpPr txBox="1"/>
          <p:nvPr/>
        </p:nvSpPr>
        <p:spPr>
          <a:xfrm>
            <a:off x="979055" y="1567870"/>
            <a:ext cx="1020405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ea typeface="나눔고딕 ExtraBold" panose="020D0904000000000000"/>
              </a:rPr>
              <a:t>■ </a:t>
            </a:r>
            <a:r>
              <a:rPr lang="ko-KR" altLang="en-US" sz="3200" b="1" dirty="0">
                <a:ea typeface="나눔고딕 ExtraBold" panose="020D0904000000000000"/>
              </a:rPr>
              <a:t>파이썬 변수는 대문자</a:t>
            </a:r>
            <a:r>
              <a:rPr lang="en-US" altLang="ko-KR" sz="3200" b="1" dirty="0">
                <a:ea typeface="나눔고딕 ExtraBold" panose="020D0904000000000000"/>
              </a:rPr>
              <a:t>, </a:t>
            </a:r>
            <a:r>
              <a:rPr lang="ko-KR" altLang="en-US" sz="3200" b="1" dirty="0">
                <a:ea typeface="나눔고딕 ExtraBold" panose="020D0904000000000000"/>
              </a:rPr>
              <a:t>소문자를 구분한다</a:t>
            </a:r>
            <a:r>
              <a:rPr lang="en-US" altLang="ko-KR" sz="3200" b="1" dirty="0">
                <a:ea typeface="나눔고딕 ExtraBold" panose="020D0904000000000000"/>
              </a:rPr>
              <a:t>. </a:t>
            </a:r>
            <a:endParaRPr lang="en-US" altLang="ko-KR" sz="3000" b="1" dirty="0">
              <a:ea typeface="나눔고딕 ExtraBold" panose="020D0904000000000000"/>
            </a:endParaRPr>
          </a:p>
          <a:p>
            <a:endParaRPr lang="en-US" altLang="ko-KR" sz="3000" b="1" dirty="0">
              <a:ea typeface="나눔고딕 ExtraBold" panose="020D0904000000000000"/>
            </a:endParaRPr>
          </a:p>
          <a:p>
            <a:r>
              <a:rPr lang="en-US" altLang="ko-KR" sz="3000" b="1" dirty="0">
                <a:ea typeface="나눔고딕 ExtraBold" panose="020D0904000000000000"/>
              </a:rPr>
              <a:t>	</a:t>
            </a:r>
            <a:r>
              <a:rPr lang="ko-KR" altLang="en-US" sz="3000" b="1" dirty="0">
                <a:ea typeface="나눔고딕 ExtraBold" panose="020D0904000000000000"/>
              </a:rPr>
              <a:t>●</a:t>
            </a:r>
            <a:r>
              <a:rPr lang="en-US" altLang="ko-KR" sz="3000" b="1" dirty="0">
                <a:ea typeface="나눔고딕 ExtraBold" panose="020D0904000000000000"/>
              </a:rPr>
              <a:t> apple</a:t>
            </a:r>
            <a:r>
              <a:rPr lang="ko-KR" altLang="en-US" sz="3000" b="1" dirty="0">
                <a:ea typeface="나눔고딕 ExtraBold" panose="020D0904000000000000"/>
              </a:rPr>
              <a:t>과 </a:t>
            </a:r>
            <a:r>
              <a:rPr lang="en-US" altLang="ko-KR" sz="3000" b="1" dirty="0">
                <a:ea typeface="나눔고딕 ExtraBold" panose="020D0904000000000000"/>
              </a:rPr>
              <a:t>Apple</a:t>
            </a:r>
            <a:r>
              <a:rPr lang="ko-KR" altLang="en-US" sz="3000" b="1" dirty="0">
                <a:ea typeface="나눔고딕 ExtraBold" panose="020D0904000000000000"/>
              </a:rPr>
              <a:t>는 서로 다른 변수 </a:t>
            </a:r>
            <a:r>
              <a:rPr lang="en-US" altLang="ko-KR" sz="3000" b="1" dirty="0">
                <a:ea typeface="나눔고딕 ExtraBold" panose="020D0904000000000000"/>
              </a:rPr>
              <a:t>!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22115D-6FA3-4DDE-AC35-17934E6E8F53}"/>
              </a:ext>
            </a:extLst>
          </p:cNvPr>
          <p:cNvSpPr/>
          <p:nvPr/>
        </p:nvSpPr>
        <p:spPr>
          <a:xfrm>
            <a:off x="173458" y="201449"/>
            <a:ext cx="2978096" cy="46166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변수 선언 시 주의점</a:t>
            </a:r>
          </a:p>
        </p:txBody>
      </p:sp>
    </p:spTree>
    <p:extLst>
      <p:ext uri="{BB962C8B-B14F-4D97-AF65-F5344CB8AC3E}">
        <p14:creationId xmlns:p14="http://schemas.microsoft.com/office/powerpoint/2010/main" val="1001678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0FD2942-0EB9-4E49-9B30-54E8BB4B51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7394"/>
          <a:stretch/>
        </p:blipFill>
        <p:spPr>
          <a:xfrm>
            <a:off x="0" y="1"/>
            <a:ext cx="12192000" cy="8645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2300DD3-FCDA-475F-85A5-C3AFA81C53C0}"/>
              </a:ext>
            </a:extLst>
          </p:cNvPr>
          <p:cNvSpPr/>
          <p:nvPr/>
        </p:nvSpPr>
        <p:spPr>
          <a:xfrm>
            <a:off x="9853674" y="432281"/>
            <a:ext cx="2172390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2.3. </a:t>
            </a:r>
            <a:r>
              <a:rPr lang="ko-KR" altLang="en-US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변수 선언 시 주의점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7D99A94-BE12-4CA9-9D87-0F99301C2CB1}"/>
              </a:ext>
            </a:extLst>
          </p:cNvPr>
          <p:cNvSpPr/>
          <p:nvPr/>
        </p:nvSpPr>
        <p:spPr>
          <a:xfrm>
            <a:off x="0" y="6518495"/>
            <a:ext cx="12192000" cy="339504"/>
          </a:xfrm>
          <a:prstGeom prst="rect">
            <a:avLst/>
          </a:prstGeom>
          <a:solidFill>
            <a:srgbClr val="0617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ea typeface="나눔고딕 ExtraBold" panose="020D0904000000000000"/>
              </a:rPr>
              <a:t>2</a:t>
            </a:r>
            <a:endParaRPr lang="ko-KR" altLang="en-US" sz="1000" dirty="0">
              <a:ea typeface="나눔고딕 ExtraBold" panose="020D090400000000000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010582-A219-4DFE-AF28-207B45258B99}"/>
              </a:ext>
            </a:extLst>
          </p:cNvPr>
          <p:cNvSpPr txBox="1"/>
          <p:nvPr/>
        </p:nvSpPr>
        <p:spPr>
          <a:xfrm>
            <a:off x="979055" y="1567870"/>
            <a:ext cx="1020405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ea typeface="나눔고딕 ExtraBold" panose="020D0904000000000000"/>
              </a:rPr>
              <a:t>■ </a:t>
            </a:r>
            <a:r>
              <a:rPr lang="ko-KR" altLang="en-US" sz="3200" b="1" dirty="0">
                <a:ea typeface="나눔고딕 ExtraBold" panose="020D0904000000000000"/>
              </a:rPr>
              <a:t>파이썬 변수로 한글도 가능함</a:t>
            </a:r>
            <a:r>
              <a:rPr lang="en-US" altLang="ko-KR" sz="3200" b="1" dirty="0">
                <a:ea typeface="나눔고딕 ExtraBold" panose="020D0904000000000000"/>
              </a:rPr>
              <a:t>. </a:t>
            </a:r>
            <a:r>
              <a:rPr lang="ko-KR" altLang="en-US" sz="3200" b="1" dirty="0">
                <a:ea typeface="나눔고딕 ExtraBold" panose="020D0904000000000000"/>
              </a:rPr>
              <a:t>그렇지만 되도록 사용</a:t>
            </a:r>
            <a:endParaRPr lang="en-US" altLang="ko-KR" sz="3200" b="1" dirty="0">
              <a:ea typeface="나눔고딕 ExtraBold" panose="020D0904000000000000"/>
            </a:endParaRPr>
          </a:p>
          <a:p>
            <a:r>
              <a:rPr lang="en-US" altLang="ko-KR" sz="3200" b="1" dirty="0">
                <a:ea typeface="나눔고딕 ExtraBold" panose="020D0904000000000000"/>
              </a:rPr>
              <a:t>   </a:t>
            </a:r>
            <a:r>
              <a:rPr lang="ko-KR" altLang="en-US" sz="3200" b="1" dirty="0">
                <a:ea typeface="나눔고딕 ExtraBold" panose="020D0904000000000000"/>
              </a:rPr>
              <a:t>하지 않는게 좋음</a:t>
            </a:r>
            <a:r>
              <a:rPr lang="en-US" altLang="ko-KR" sz="3200" b="1" dirty="0">
                <a:ea typeface="나눔고딕 ExtraBold" panose="020D0904000000000000"/>
              </a:rPr>
              <a:t>.</a:t>
            </a:r>
            <a:endParaRPr lang="en-US" altLang="ko-KR" sz="3000" b="1" dirty="0">
              <a:ea typeface="나눔고딕 ExtraBold" panose="020D0904000000000000"/>
            </a:endParaRPr>
          </a:p>
          <a:p>
            <a:endParaRPr lang="en-US" altLang="ko-KR" sz="3000" b="1" dirty="0">
              <a:ea typeface="나눔고딕 ExtraBold" panose="020D0904000000000000"/>
            </a:endParaRPr>
          </a:p>
          <a:p>
            <a:r>
              <a:rPr lang="en-US" altLang="ko-KR" sz="3000" b="1" dirty="0">
                <a:ea typeface="나눔고딕 ExtraBold" panose="020D0904000000000000"/>
              </a:rPr>
              <a:t>	</a:t>
            </a:r>
            <a:r>
              <a:rPr lang="ko-KR" altLang="en-US" sz="3000" b="1" dirty="0">
                <a:ea typeface="나눔고딕 ExtraBold" panose="020D0904000000000000"/>
              </a:rPr>
              <a:t>●</a:t>
            </a:r>
            <a:r>
              <a:rPr lang="en-US" altLang="ko-KR" sz="3000" b="1" dirty="0">
                <a:ea typeface="나눔고딕 ExtraBold" panose="020D0904000000000000"/>
              </a:rPr>
              <a:t> </a:t>
            </a:r>
            <a:r>
              <a:rPr lang="ko-KR" altLang="en-US" sz="3000" b="1" dirty="0">
                <a:ea typeface="나눔고딕 ExtraBold" panose="020D0904000000000000"/>
              </a:rPr>
              <a:t>오류 발생 가능성 있음</a:t>
            </a:r>
            <a:r>
              <a:rPr lang="en-US" altLang="ko-KR" sz="3000" b="1" dirty="0">
                <a:ea typeface="나눔고딕 ExtraBold" panose="020D0904000000000000"/>
              </a:rPr>
              <a:t>.</a:t>
            </a:r>
          </a:p>
          <a:p>
            <a:endParaRPr lang="en-US" altLang="ko-KR" sz="3000" b="1" dirty="0">
              <a:ea typeface="나눔고딕 ExtraBold" panose="020D0904000000000000"/>
            </a:endParaRPr>
          </a:p>
          <a:p>
            <a:r>
              <a:rPr lang="en-US" altLang="ko-KR" sz="3000" b="1" dirty="0">
                <a:ea typeface="나눔고딕 ExtraBold" panose="020D0904000000000000"/>
              </a:rPr>
              <a:t>	</a:t>
            </a:r>
            <a:r>
              <a:rPr lang="ko-KR" altLang="en-US" sz="3000" b="1" dirty="0">
                <a:ea typeface="나눔고딕 ExtraBold" panose="020D0904000000000000"/>
              </a:rPr>
              <a:t>●</a:t>
            </a:r>
            <a:r>
              <a:rPr lang="en-US" altLang="ko-KR" sz="3000" b="1" dirty="0">
                <a:ea typeface="나눔고딕 ExtraBold" panose="020D0904000000000000"/>
              </a:rPr>
              <a:t> </a:t>
            </a:r>
            <a:r>
              <a:rPr lang="ko-KR" altLang="en-US" sz="3000" b="1" dirty="0">
                <a:ea typeface="나눔고딕 ExtraBold" panose="020D0904000000000000"/>
              </a:rPr>
              <a:t>내 코드를 읽는 사람이 만일 외국인이라면 </a:t>
            </a:r>
            <a:r>
              <a:rPr lang="en-US" altLang="ko-KR" sz="3000" b="1" dirty="0">
                <a:ea typeface="나눔고딕 ExtraBold" panose="020D0904000000000000"/>
              </a:rPr>
              <a:t>?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813E9B5-A3BC-401F-81B2-64ECCFC884CD}"/>
              </a:ext>
            </a:extLst>
          </p:cNvPr>
          <p:cNvSpPr/>
          <p:nvPr/>
        </p:nvSpPr>
        <p:spPr>
          <a:xfrm>
            <a:off x="173458" y="201449"/>
            <a:ext cx="2978096" cy="46166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변수 선언 시 주의점</a:t>
            </a:r>
          </a:p>
        </p:txBody>
      </p:sp>
    </p:spTree>
    <p:extLst>
      <p:ext uri="{BB962C8B-B14F-4D97-AF65-F5344CB8AC3E}">
        <p14:creationId xmlns:p14="http://schemas.microsoft.com/office/powerpoint/2010/main" val="4068754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0FD2942-0EB9-4E49-9B30-54E8BB4B51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7394"/>
          <a:stretch/>
        </p:blipFill>
        <p:spPr>
          <a:xfrm>
            <a:off x="0" y="1"/>
            <a:ext cx="12192000" cy="8645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2300DD3-FCDA-475F-85A5-C3AFA81C53C0}"/>
              </a:ext>
            </a:extLst>
          </p:cNvPr>
          <p:cNvSpPr/>
          <p:nvPr/>
        </p:nvSpPr>
        <p:spPr>
          <a:xfrm>
            <a:off x="10759371" y="432281"/>
            <a:ext cx="1266693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2.4. </a:t>
            </a:r>
            <a:r>
              <a:rPr lang="ko-KR" altLang="en-US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7D99A94-BE12-4CA9-9D87-0F99301C2CB1}"/>
              </a:ext>
            </a:extLst>
          </p:cNvPr>
          <p:cNvSpPr/>
          <p:nvPr/>
        </p:nvSpPr>
        <p:spPr>
          <a:xfrm>
            <a:off x="0" y="6518495"/>
            <a:ext cx="12192000" cy="339504"/>
          </a:xfrm>
          <a:prstGeom prst="rect">
            <a:avLst/>
          </a:prstGeom>
          <a:solidFill>
            <a:srgbClr val="0617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ea typeface="나눔고딕 ExtraBold" panose="020D0904000000000000"/>
              </a:rPr>
              <a:t>2</a:t>
            </a:r>
            <a:endParaRPr lang="ko-KR" altLang="en-US" sz="1000" dirty="0">
              <a:ea typeface="나눔고딕 ExtraBold" panose="020D090400000000000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3DE5AA-15CD-4935-82AB-6D02DAB07BC4}"/>
              </a:ext>
            </a:extLst>
          </p:cNvPr>
          <p:cNvSpPr txBox="1"/>
          <p:nvPr/>
        </p:nvSpPr>
        <p:spPr>
          <a:xfrm>
            <a:off x="979055" y="1567870"/>
            <a:ext cx="11319124" cy="3877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ea typeface="나눔고딕 ExtraBold" panose="020D0904000000000000"/>
              </a:rPr>
              <a:t>■ 연습문제</a:t>
            </a:r>
            <a:endParaRPr lang="en-US" altLang="ko-KR" sz="3000" b="1" dirty="0">
              <a:ea typeface="나눔고딕 ExtraBold" panose="020D0904000000000000"/>
            </a:endParaRPr>
          </a:p>
          <a:p>
            <a:endParaRPr lang="en-US" altLang="ko-KR" sz="3000" b="1" dirty="0">
              <a:ea typeface="나눔고딕 ExtraBold" panose="020D0904000000000000"/>
            </a:endParaRPr>
          </a:p>
          <a:p>
            <a:r>
              <a:rPr lang="en-US" altLang="ko-KR" sz="3000" b="1" dirty="0">
                <a:ea typeface="나눔고딕 ExtraBold" panose="020D0904000000000000"/>
              </a:rPr>
              <a:t>	</a:t>
            </a:r>
            <a:r>
              <a:rPr lang="ko-KR" altLang="en-US" sz="3000" b="1" dirty="0">
                <a:ea typeface="나눔고딕 ExtraBold" panose="020D0904000000000000"/>
              </a:rPr>
              <a:t>● </a:t>
            </a:r>
            <a:r>
              <a:rPr lang="en-US" altLang="ko-KR" sz="3000" b="1" dirty="0">
                <a:ea typeface="나눔고딕 ExtraBold" panose="020D0904000000000000"/>
              </a:rPr>
              <a:t>3. a</a:t>
            </a:r>
            <a:r>
              <a:rPr lang="ko-KR" altLang="en-US" sz="3000" b="1" dirty="0">
                <a:ea typeface="나눔고딕 ExtraBold" panose="020D0904000000000000"/>
              </a:rPr>
              <a:t>에는 </a:t>
            </a:r>
            <a:r>
              <a:rPr lang="en-US" altLang="ko-KR" sz="3000" b="1" dirty="0">
                <a:ea typeface="나눔고딕 ExtraBold" panose="020D0904000000000000"/>
              </a:rPr>
              <a:t>1</a:t>
            </a:r>
            <a:r>
              <a:rPr lang="ko-KR" altLang="en-US" sz="3000" b="1" dirty="0">
                <a:ea typeface="나눔고딕 ExtraBold" panose="020D0904000000000000"/>
              </a:rPr>
              <a:t>이 저장돼 있고</a:t>
            </a:r>
            <a:r>
              <a:rPr lang="en-US" altLang="ko-KR" sz="3000" b="1" dirty="0">
                <a:ea typeface="나눔고딕 ExtraBold" panose="020D0904000000000000"/>
              </a:rPr>
              <a:t>, b</a:t>
            </a:r>
            <a:r>
              <a:rPr lang="ko-KR" altLang="en-US" sz="3000" b="1" dirty="0">
                <a:ea typeface="나눔고딕 ExtraBold" panose="020D0904000000000000"/>
              </a:rPr>
              <a:t>에는 </a:t>
            </a:r>
            <a:r>
              <a:rPr lang="en-US" altLang="ko-KR" sz="3000" b="1" dirty="0">
                <a:ea typeface="나눔고딕 ExtraBold" panose="020D0904000000000000"/>
              </a:rPr>
              <a:t>2</a:t>
            </a:r>
            <a:r>
              <a:rPr lang="ko-KR" altLang="en-US" sz="3000" b="1" dirty="0">
                <a:ea typeface="나눔고딕 ExtraBold" panose="020D0904000000000000"/>
              </a:rPr>
              <a:t>가 저장돼 있습니다</a:t>
            </a:r>
            <a:r>
              <a:rPr lang="en-US" altLang="ko-KR" sz="3000" b="1" dirty="0">
                <a:ea typeface="나눔고딕 ExtraBold" panose="020D0904000000000000"/>
              </a:rPr>
              <a:t>.</a:t>
            </a:r>
          </a:p>
          <a:p>
            <a:r>
              <a:rPr lang="en-US" altLang="ko-KR" sz="3000" b="1" dirty="0">
                <a:ea typeface="나눔고딕 ExtraBold" panose="020D0904000000000000"/>
              </a:rPr>
              <a:t>	   a</a:t>
            </a:r>
            <a:r>
              <a:rPr lang="ko-KR" altLang="en-US" sz="3000" b="1" dirty="0">
                <a:ea typeface="나눔고딕 ExtraBold" panose="020D0904000000000000"/>
              </a:rPr>
              <a:t>와 </a:t>
            </a:r>
            <a:r>
              <a:rPr lang="en-US" altLang="ko-KR" sz="3000" b="1" dirty="0">
                <a:ea typeface="나눔고딕 ExtraBold" panose="020D0904000000000000"/>
              </a:rPr>
              <a:t>b </a:t>
            </a:r>
            <a:r>
              <a:rPr lang="ko-KR" altLang="en-US" sz="3000" b="1" dirty="0">
                <a:ea typeface="나눔고딕 ExtraBold" panose="020D0904000000000000"/>
              </a:rPr>
              <a:t>두 값을 서로 바꾸기 위해선 코드를 어떻게</a:t>
            </a:r>
            <a:r>
              <a:rPr lang="en-US" altLang="ko-KR" sz="3000" b="1" dirty="0">
                <a:ea typeface="나눔고딕 ExtraBold" panose="020D0904000000000000"/>
              </a:rPr>
              <a:t> </a:t>
            </a:r>
            <a:r>
              <a:rPr lang="ko-KR" altLang="en-US" sz="3000" b="1" dirty="0">
                <a:ea typeface="나눔고딕 ExtraBold" panose="020D0904000000000000"/>
              </a:rPr>
              <a:t>작성</a:t>
            </a:r>
            <a:endParaRPr lang="en-US" altLang="ko-KR" sz="3000" b="1" dirty="0">
              <a:ea typeface="나눔고딕 ExtraBold" panose="020D0904000000000000"/>
            </a:endParaRPr>
          </a:p>
          <a:p>
            <a:r>
              <a:rPr lang="en-US" altLang="ko-KR" sz="3000" b="1" dirty="0">
                <a:ea typeface="나눔고딕 ExtraBold" panose="020D0904000000000000"/>
              </a:rPr>
              <a:t>         </a:t>
            </a:r>
            <a:r>
              <a:rPr lang="ko-KR" altLang="en-US" sz="3000" b="1" dirty="0">
                <a:ea typeface="나눔고딕 ExtraBold" panose="020D0904000000000000"/>
              </a:rPr>
              <a:t>해야 할까요</a:t>
            </a:r>
            <a:r>
              <a:rPr lang="en-US" altLang="ko-KR" sz="3000" b="1" dirty="0">
                <a:ea typeface="나눔고딕 ExtraBold" panose="020D0904000000000000"/>
              </a:rPr>
              <a:t>? (</a:t>
            </a:r>
            <a:r>
              <a:rPr lang="ko-KR" altLang="en-US" sz="3000" b="1" dirty="0">
                <a:ea typeface="나눔고딕 ExtraBold" panose="020D0904000000000000"/>
              </a:rPr>
              <a:t>단</a:t>
            </a:r>
            <a:r>
              <a:rPr lang="en-US" altLang="ko-KR" sz="3000" b="1" dirty="0">
                <a:ea typeface="나눔고딕 ExtraBold" panose="020D0904000000000000"/>
              </a:rPr>
              <a:t>, c</a:t>
            </a:r>
            <a:r>
              <a:rPr lang="ko-KR" altLang="en-US" sz="3000" b="1" dirty="0">
                <a:ea typeface="나눔고딕 ExtraBold" panose="020D0904000000000000"/>
              </a:rPr>
              <a:t>라는 변수를 새로 만들어 이용하기</a:t>
            </a:r>
            <a:r>
              <a:rPr lang="en-US" altLang="ko-KR" sz="3000" b="1" dirty="0">
                <a:ea typeface="나눔고딕 ExtraBold" panose="020D0904000000000000"/>
              </a:rPr>
              <a:t>.)</a:t>
            </a:r>
          </a:p>
          <a:p>
            <a:r>
              <a:rPr lang="en-US" altLang="ko-KR" sz="320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		</a:t>
            </a:r>
          </a:p>
          <a:p>
            <a:r>
              <a:rPr lang="en-US" altLang="ko-KR" sz="3200" dirty="0">
                <a:solidFill>
                  <a:schemeClr val="accent6"/>
                </a:solidFill>
                <a:latin typeface="Consolas" panose="020B0609020204030204" pitchFamily="49" charset="0"/>
              </a:rPr>
              <a:t>		a = 1</a:t>
            </a:r>
          </a:p>
          <a:p>
            <a:r>
              <a:rPr lang="en-US" altLang="ko-KR" sz="3200" b="1" dirty="0">
                <a:solidFill>
                  <a:schemeClr val="accent6"/>
                </a:solidFill>
                <a:latin typeface="Consolas" panose="020B0609020204030204" pitchFamily="49" charset="0"/>
                <a:ea typeface="나눔고딕 ExtraBold" panose="020D0904000000000000"/>
              </a:rPr>
              <a:t>		b = 2</a:t>
            </a:r>
            <a:endParaRPr lang="ko-KR" altLang="en-US" sz="3000" b="1" dirty="0">
              <a:ea typeface="나눔고딕 ExtraBold" panose="020D090400000000000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F059F5-3FF9-40DC-95FE-C15FDEA5EFA3}"/>
              </a:ext>
            </a:extLst>
          </p:cNvPr>
          <p:cNvSpPr/>
          <p:nvPr/>
        </p:nvSpPr>
        <p:spPr>
          <a:xfrm>
            <a:off x="173458" y="201449"/>
            <a:ext cx="1823293" cy="46166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변수 마무리</a:t>
            </a:r>
          </a:p>
        </p:txBody>
      </p:sp>
    </p:spTree>
    <p:extLst>
      <p:ext uri="{BB962C8B-B14F-4D97-AF65-F5344CB8AC3E}">
        <p14:creationId xmlns:p14="http://schemas.microsoft.com/office/powerpoint/2010/main" val="2707111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B7CF651-2C64-4FA4-AF9A-EFBC13FB0B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2BBD793-884F-4CA5-8F4D-9ACB1559EAE2}"/>
              </a:ext>
            </a:extLst>
          </p:cNvPr>
          <p:cNvSpPr/>
          <p:nvPr/>
        </p:nvSpPr>
        <p:spPr>
          <a:xfrm>
            <a:off x="3592322" y="2465952"/>
            <a:ext cx="5007354" cy="192609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b="1" dirty="0">
                <a:ln w="12700">
                  <a:solidFill>
                    <a:srgbClr val="1B272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5000" b="1" dirty="0">
                <a:ln w="12700">
                  <a:solidFill>
                    <a:srgbClr val="1B272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기본 자료형</a:t>
            </a:r>
          </a:p>
        </p:txBody>
      </p:sp>
    </p:spTree>
    <p:extLst>
      <p:ext uri="{BB962C8B-B14F-4D97-AF65-F5344CB8AC3E}">
        <p14:creationId xmlns:p14="http://schemas.microsoft.com/office/powerpoint/2010/main" val="184477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0FD2942-0EB9-4E49-9B30-54E8BB4B51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7394"/>
          <a:stretch/>
        </p:blipFill>
        <p:spPr>
          <a:xfrm>
            <a:off x="0" y="1"/>
            <a:ext cx="12192000" cy="8645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2300DD3-FCDA-475F-85A5-C3AFA81C53C0}"/>
              </a:ext>
            </a:extLst>
          </p:cNvPr>
          <p:cNvSpPr/>
          <p:nvPr/>
        </p:nvSpPr>
        <p:spPr>
          <a:xfrm>
            <a:off x="10938907" y="432281"/>
            <a:ext cx="1087157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3.1. </a:t>
            </a:r>
            <a:r>
              <a:rPr lang="ko-KR" altLang="en-US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자료형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0FE390-8055-4C42-A2D2-8B8FE4C94F3A}"/>
              </a:ext>
            </a:extLst>
          </p:cNvPr>
          <p:cNvSpPr/>
          <p:nvPr/>
        </p:nvSpPr>
        <p:spPr>
          <a:xfrm>
            <a:off x="173458" y="201449"/>
            <a:ext cx="1950905" cy="46166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 err="1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자료형이란</a:t>
            </a:r>
            <a:r>
              <a:rPr lang="ko-KR" altLang="en-US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ko-KR" altLang="en-US" sz="2400" b="1" dirty="0">
              <a:ln w="12700"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7D99A94-BE12-4CA9-9D87-0F99301C2CB1}"/>
              </a:ext>
            </a:extLst>
          </p:cNvPr>
          <p:cNvSpPr/>
          <p:nvPr/>
        </p:nvSpPr>
        <p:spPr>
          <a:xfrm>
            <a:off x="0" y="6518495"/>
            <a:ext cx="12192000" cy="339504"/>
          </a:xfrm>
          <a:prstGeom prst="rect">
            <a:avLst/>
          </a:prstGeom>
          <a:solidFill>
            <a:srgbClr val="0617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ea typeface="나눔고딕 ExtraBold" panose="020D0904000000000000"/>
              </a:rPr>
              <a:t>2</a:t>
            </a:r>
            <a:endParaRPr lang="ko-KR" altLang="en-US" sz="1000" dirty="0">
              <a:ea typeface="나눔고딕 ExtraBold" panose="020D090400000000000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010582-A219-4DFE-AF28-207B45258B99}"/>
              </a:ext>
            </a:extLst>
          </p:cNvPr>
          <p:cNvSpPr txBox="1"/>
          <p:nvPr/>
        </p:nvSpPr>
        <p:spPr>
          <a:xfrm>
            <a:off x="979055" y="1567870"/>
            <a:ext cx="92659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ea typeface="나눔고딕 ExtraBold" panose="020D0904000000000000"/>
              </a:rPr>
              <a:t>■ </a:t>
            </a:r>
            <a:r>
              <a:rPr lang="ko-KR" altLang="en-US" sz="3000" b="1" dirty="0" err="1">
                <a:ea typeface="나눔고딕 ExtraBold" panose="020D0904000000000000"/>
              </a:rPr>
              <a:t>자료형이란</a:t>
            </a:r>
            <a:r>
              <a:rPr lang="en-US" altLang="ko-KR" sz="3000" b="1" dirty="0">
                <a:ea typeface="나눔고딕 ExtraBold" panose="020D0904000000000000"/>
              </a:rPr>
              <a:t>?</a:t>
            </a:r>
          </a:p>
          <a:p>
            <a:endParaRPr lang="en-US" altLang="ko-KR" sz="3000" b="1" dirty="0">
              <a:ea typeface="나눔고딕 ExtraBold" panose="020D0904000000000000"/>
            </a:endParaRPr>
          </a:p>
          <a:p>
            <a:r>
              <a:rPr lang="en-US" altLang="ko-KR" sz="3000" b="1" dirty="0">
                <a:ea typeface="나눔고딕 ExtraBold" panose="020D0904000000000000"/>
              </a:rPr>
              <a:t>	</a:t>
            </a:r>
            <a:r>
              <a:rPr lang="ko-KR" altLang="en-US" sz="3000" b="1" dirty="0">
                <a:ea typeface="나눔고딕 ExtraBold" panose="020D0904000000000000"/>
              </a:rPr>
              <a:t>● 여러 종류의 데이터를 식별하는 분류 </a:t>
            </a:r>
            <a:r>
              <a:rPr lang="en-US" altLang="ko-KR" sz="3000" b="1" dirty="0">
                <a:ea typeface="나눔고딕 ExtraBold" panose="020D090400000000000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17992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0FD2942-0EB9-4E49-9B30-54E8BB4B51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7394"/>
          <a:stretch/>
        </p:blipFill>
        <p:spPr>
          <a:xfrm>
            <a:off x="0" y="1"/>
            <a:ext cx="12192000" cy="8645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2300DD3-FCDA-475F-85A5-C3AFA81C53C0}"/>
              </a:ext>
            </a:extLst>
          </p:cNvPr>
          <p:cNvSpPr/>
          <p:nvPr/>
        </p:nvSpPr>
        <p:spPr>
          <a:xfrm>
            <a:off x="10337781" y="432281"/>
            <a:ext cx="1688283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3.2. </a:t>
            </a:r>
            <a:r>
              <a:rPr lang="ko-KR" altLang="en-US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자료형의 종류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0FE390-8055-4C42-A2D2-8B8FE4C94F3A}"/>
              </a:ext>
            </a:extLst>
          </p:cNvPr>
          <p:cNvSpPr/>
          <p:nvPr/>
        </p:nvSpPr>
        <p:spPr>
          <a:xfrm>
            <a:off x="173459" y="201449"/>
            <a:ext cx="2163342" cy="46166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자료형의 종류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7D99A94-BE12-4CA9-9D87-0F99301C2CB1}"/>
              </a:ext>
            </a:extLst>
          </p:cNvPr>
          <p:cNvSpPr/>
          <p:nvPr/>
        </p:nvSpPr>
        <p:spPr>
          <a:xfrm>
            <a:off x="0" y="6518495"/>
            <a:ext cx="12192000" cy="339504"/>
          </a:xfrm>
          <a:prstGeom prst="rect">
            <a:avLst/>
          </a:prstGeom>
          <a:solidFill>
            <a:srgbClr val="0617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ea typeface="나눔고딕 ExtraBold" panose="020D0904000000000000"/>
              </a:rPr>
              <a:t>2</a:t>
            </a:r>
            <a:endParaRPr lang="ko-KR" altLang="en-US" sz="1000" dirty="0">
              <a:ea typeface="나눔고딕 ExtraBold" panose="020D0904000000000000"/>
            </a:endParaRPr>
          </a:p>
        </p:txBody>
      </p:sp>
      <p:graphicFrame>
        <p:nvGraphicFramePr>
          <p:cNvPr id="7" name="표 25">
            <a:extLst>
              <a:ext uri="{FF2B5EF4-FFF2-40B4-BE49-F238E27FC236}">
                <a16:creationId xmlns:a16="http://schemas.microsoft.com/office/drawing/2014/main" id="{1576B05A-1E8B-4C7C-8751-0EFB4F6614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179353"/>
              </p:ext>
            </p:extLst>
          </p:nvPr>
        </p:nvGraphicFramePr>
        <p:xfrm>
          <a:off x="3703006" y="2412500"/>
          <a:ext cx="4785987" cy="2558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5127">
                  <a:extLst>
                    <a:ext uri="{9D8B030D-6E8A-4147-A177-3AD203B41FA5}">
                      <a16:colId xmlns:a16="http://schemas.microsoft.com/office/drawing/2014/main" val="4219683672"/>
                    </a:ext>
                  </a:extLst>
                </a:gridCol>
                <a:gridCol w="2670860">
                  <a:extLst>
                    <a:ext uri="{9D8B030D-6E8A-4147-A177-3AD203B41FA5}">
                      <a16:colId xmlns:a16="http://schemas.microsoft.com/office/drawing/2014/main" val="250500205"/>
                    </a:ext>
                  </a:extLst>
                </a:gridCol>
              </a:tblGrid>
              <a:tr h="4263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794698"/>
                  </a:ext>
                </a:extLst>
              </a:tr>
              <a:tr h="4263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숫자 자료형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int, float, complex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247430"/>
                  </a:ext>
                </a:extLst>
              </a:tr>
              <a:tr h="4263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시퀸스</a:t>
                      </a:r>
                      <a:r>
                        <a:rPr lang="ko-KR" altLang="en-US" dirty="0"/>
                        <a:t> 자료형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str, list, tuple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148127"/>
                  </a:ext>
                </a:extLst>
              </a:tr>
              <a:tr h="4263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매핑 자료형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dict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040160"/>
                  </a:ext>
                </a:extLst>
              </a:tr>
              <a:tr h="4263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부울</a:t>
                      </a:r>
                      <a:r>
                        <a:rPr lang="ko-KR" altLang="en-US" dirty="0"/>
                        <a:t> 자료형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bool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80248"/>
                  </a:ext>
                </a:extLst>
              </a:tr>
              <a:tr h="4263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세트 자료형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234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2008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0FD2942-0EB9-4E49-9B30-54E8BB4B51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7394"/>
          <a:stretch/>
        </p:blipFill>
        <p:spPr>
          <a:xfrm>
            <a:off x="0" y="1"/>
            <a:ext cx="12192000" cy="8645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2300DD3-FCDA-475F-85A5-C3AFA81C53C0}"/>
              </a:ext>
            </a:extLst>
          </p:cNvPr>
          <p:cNvSpPr/>
          <p:nvPr/>
        </p:nvSpPr>
        <p:spPr>
          <a:xfrm>
            <a:off x="11213919" y="432281"/>
            <a:ext cx="812145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0. Intro</a:t>
            </a:r>
            <a:endParaRPr lang="ko-KR" altLang="en-US" sz="1400" b="1" dirty="0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0FE390-8055-4C42-A2D2-8B8FE4C94F3A}"/>
              </a:ext>
            </a:extLst>
          </p:cNvPr>
          <p:cNvSpPr/>
          <p:nvPr/>
        </p:nvSpPr>
        <p:spPr>
          <a:xfrm>
            <a:off x="173458" y="201449"/>
            <a:ext cx="2615923" cy="46166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1+1</a:t>
            </a:r>
            <a:r>
              <a:rPr lang="ko-KR" altLang="en-US" sz="2400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결과값은 </a:t>
            </a:r>
            <a:r>
              <a:rPr lang="en-US" altLang="ko-KR" sz="2400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ko-KR" altLang="en-US" sz="2400" b="1" dirty="0">
              <a:ln w="12700"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2D6CAF-EC9E-4940-88A7-6065E0DF7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346" y="2928937"/>
            <a:ext cx="2352675" cy="10001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7790AA-D931-4655-8E02-05F038AAB3CF}"/>
              </a:ext>
            </a:extLst>
          </p:cNvPr>
          <p:cNvSpPr txBox="1"/>
          <p:nvPr/>
        </p:nvSpPr>
        <p:spPr>
          <a:xfrm>
            <a:off x="1403124" y="2374939"/>
            <a:ext cx="4812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1.</a:t>
            </a:r>
            <a:endParaRPr lang="ko-KR" altLang="en-US" sz="3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F4501D3-27ED-4E5F-AE3E-B631D7A5B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7704" y="2928936"/>
            <a:ext cx="3409950" cy="10001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E344C5-A666-436F-B083-3D70C8264267}"/>
              </a:ext>
            </a:extLst>
          </p:cNvPr>
          <p:cNvSpPr txBox="1"/>
          <p:nvPr/>
        </p:nvSpPr>
        <p:spPr>
          <a:xfrm>
            <a:off x="6416482" y="2374938"/>
            <a:ext cx="4812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2.</a:t>
            </a:r>
            <a:endParaRPr lang="ko-KR" altLang="en-US" sz="3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0B84F3-32B0-4862-A617-EF26448592B0}"/>
              </a:ext>
            </a:extLst>
          </p:cNvPr>
          <p:cNvSpPr/>
          <p:nvPr/>
        </p:nvSpPr>
        <p:spPr>
          <a:xfrm>
            <a:off x="0" y="6518495"/>
            <a:ext cx="12186000" cy="339504"/>
          </a:xfrm>
          <a:prstGeom prst="rect">
            <a:avLst/>
          </a:prstGeom>
          <a:solidFill>
            <a:srgbClr val="0617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ea typeface="나눔고딕 ExtraBold" panose="020D090400000000000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74355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0FD2942-0EB9-4E49-9B30-54E8BB4B51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7394"/>
          <a:stretch/>
        </p:blipFill>
        <p:spPr>
          <a:xfrm>
            <a:off x="0" y="1"/>
            <a:ext cx="12192000" cy="8645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2300DD3-FCDA-475F-85A5-C3AFA81C53C0}"/>
              </a:ext>
            </a:extLst>
          </p:cNvPr>
          <p:cNvSpPr/>
          <p:nvPr/>
        </p:nvSpPr>
        <p:spPr>
          <a:xfrm>
            <a:off x="10517317" y="432281"/>
            <a:ext cx="1508747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3.3. </a:t>
            </a:r>
            <a:r>
              <a:rPr lang="ko-KR" altLang="en-US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숫자 자료형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0FE390-8055-4C42-A2D2-8B8FE4C94F3A}"/>
              </a:ext>
            </a:extLst>
          </p:cNvPr>
          <p:cNvSpPr/>
          <p:nvPr/>
        </p:nvSpPr>
        <p:spPr>
          <a:xfrm>
            <a:off x="173459" y="201449"/>
            <a:ext cx="1858542" cy="46166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숫자 자료형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7D99A94-BE12-4CA9-9D87-0F99301C2CB1}"/>
              </a:ext>
            </a:extLst>
          </p:cNvPr>
          <p:cNvSpPr/>
          <p:nvPr/>
        </p:nvSpPr>
        <p:spPr>
          <a:xfrm>
            <a:off x="0" y="6518495"/>
            <a:ext cx="12192000" cy="339504"/>
          </a:xfrm>
          <a:prstGeom prst="rect">
            <a:avLst/>
          </a:prstGeom>
          <a:solidFill>
            <a:srgbClr val="0617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ea typeface="나눔고딕 ExtraBold" panose="020D0904000000000000"/>
              </a:rPr>
              <a:t>2</a:t>
            </a:r>
            <a:endParaRPr lang="ko-KR" altLang="en-US" sz="1000" dirty="0">
              <a:ea typeface="나눔고딕 ExtraBold" panose="020D0904000000000000"/>
            </a:endParaRPr>
          </a:p>
        </p:txBody>
      </p:sp>
      <p:graphicFrame>
        <p:nvGraphicFramePr>
          <p:cNvPr id="8" name="표 25">
            <a:extLst>
              <a:ext uri="{FF2B5EF4-FFF2-40B4-BE49-F238E27FC236}">
                <a16:creationId xmlns:a16="http://schemas.microsoft.com/office/drawing/2014/main" id="{6CBDFF12-27C0-47EE-96E1-C39D77FED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852708"/>
              </p:ext>
            </p:extLst>
          </p:nvPr>
        </p:nvGraphicFramePr>
        <p:xfrm>
          <a:off x="2762855" y="2838843"/>
          <a:ext cx="6666290" cy="1705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886">
                  <a:extLst>
                    <a:ext uri="{9D8B030D-6E8A-4147-A177-3AD203B41FA5}">
                      <a16:colId xmlns:a16="http://schemas.microsoft.com/office/drawing/2014/main" val="4219683672"/>
                    </a:ext>
                  </a:extLst>
                </a:gridCol>
                <a:gridCol w="2387702">
                  <a:extLst>
                    <a:ext uri="{9D8B030D-6E8A-4147-A177-3AD203B41FA5}">
                      <a16:colId xmlns:a16="http://schemas.microsoft.com/office/drawing/2014/main" val="250500205"/>
                    </a:ext>
                  </a:extLst>
                </a:gridCol>
                <a:gridCol w="2387702">
                  <a:extLst>
                    <a:ext uri="{9D8B030D-6E8A-4147-A177-3AD203B41FA5}">
                      <a16:colId xmlns:a16="http://schemas.microsoft.com/office/drawing/2014/main" val="943589576"/>
                    </a:ext>
                  </a:extLst>
                </a:gridCol>
              </a:tblGrid>
              <a:tr h="4263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794698"/>
                  </a:ext>
                </a:extLst>
              </a:tr>
              <a:tr h="426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247430"/>
                  </a:ext>
                </a:extLst>
              </a:tr>
              <a:tr h="426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실수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148127"/>
                  </a:ext>
                </a:extLst>
              </a:tr>
              <a:tr h="426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complex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복소수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 + 3j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040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6592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0FD2942-0EB9-4E49-9B30-54E8BB4B51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7394"/>
          <a:stretch/>
        </p:blipFill>
        <p:spPr>
          <a:xfrm>
            <a:off x="0" y="1"/>
            <a:ext cx="12192000" cy="8645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2300DD3-FCDA-475F-85A5-C3AFA81C53C0}"/>
              </a:ext>
            </a:extLst>
          </p:cNvPr>
          <p:cNvSpPr/>
          <p:nvPr/>
        </p:nvSpPr>
        <p:spPr>
          <a:xfrm>
            <a:off x="10759371" y="432281"/>
            <a:ext cx="1266693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3.4. </a:t>
            </a:r>
            <a:r>
              <a:rPr lang="ko-KR" altLang="en-US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7D99A94-BE12-4CA9-9D87-0F99301C2CB1}"/>
              </a:ext>
            </a:extLst>
          </p:cNvPr>
          <p:cNvSpPr/>
          <p:nvPr/>
        </p:nvSpPr>
        <p:spPr>
          <a:xfrm>
            <a:off x="0" y="6518495"/>
            <a:ext cx="12192000" cy="339504"/>
          </a:xfrm>
          <a:prstGeom prst="rect">
            <a:avLst/>
          </a:prstGeom>
          <a:solidFill>
            <a:srgbClr val="0617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ea typeface="나눔고딕 ExtraBold" panose="020D0904000000000000"/>
              </a:rPr>
              <a:t>2</a:t>
            </a:r>
            <a:endParaRPr lang="ko-KR" altLang="en-US" sz="1000" dirty="0">
              <a:ea typeface="나눔고딕 ExtraBold" panose="020D090400000000000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3DE5AA-15CD-4935-82AB-6D02DAB07BC4}"/>
              </a:ext>
            </a:extLst>
          </p:cNvPr>
          <p:cNvSpPr txBox="1"/>
          <p:nvPr/>
        </p:nvSpPr>
        <p:spPr>
          <a:xfrm>
            <a:off x="979055" y="1567870"/>
            <a:ext cx="1126462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ea typeface="나눔고딕 ExtraBold" panose="020D0904000000000000"/>
              </a:rPr>
              <a:t>■ 연습문제</a:t>
            </a:r>
            <a:endParaRPr lang="en-US" altLang="ko-KR" sz="3000" b="1" dirty="0">
              <a:ea typeface="나눔고딕 ExtraBold" panose="020D0904000000000000"/>
            </a:endParaRPr>
          </a:p>
          <a:p>
            <a:endParaRPr lang="en-US" altLang="ko-KR" sz="3000" b="1" dirty="0">
              <a:ea typeface="나눔고딕 ExtraBold" panose="020D0904000000000000"/>
            </a:endParaRPr>
          </a:p>
          <a:p>
            <a:r>
              <a:rPr lang="en-US" altLang="ko-KR" sz="3000" b="1" dirty="0">
                <a:ea typeface="나눔고딕 ExtraBold" panose="020D0904000000000000"/>
              </a:rPr>
              <a:t>	</a:t>
            </a:r>
            <a:r>
              <a:rPr lang="ko-KR" altLang="en-US" sz="3000" b="1" dirty="0">
                <a:ea typeface="나눔고딕 ExtraBold" panose="020D0904000000000000"/>
              </a:rPr>
              <a:t>● </a:t>
            </a:r>
            <a:r>
              <a:rPr lang="en-US" altLang="ko-KR" sz="3000" b="1" dirty="0">
                <a:ea typeface="나눔고딕 ExtraBold" panose="020D0904000000000000"/>
              </a:rPr>
              <a:t>4. </a:t>
            </a:r>
            <a:r>
              <a:rPr lang="ko-KR" altLang="en-US" sz="3000" b="1" dirty="0">
                <a:ea typeface="나눔고딕 ExtraBold" panose="020D0904000000000000"/>
              </a:rPr>
              <a:t>다음 변수들의 타입</a:t>
            </a:r>
            <a:r>
              <a:rPr lang="en-US" altLang="ko-KR" sz="3000" b="1" dirty="0">
                <a:ea typeface="나눔고딕 ExtraBold" panose="020D0904000000000000"/>
              </a:rPr>
              <a:t>(</a:t>
            </a:r>
            <a:r>
              <a:rPr lang="ko-KR" altLang="en-US" sz="3000" b="1" dirty="0">
                <a:ea typeface="나눔고딕 ExtraBold" panose="020D0904000000000000"/>
              </a:rPr>
              <a:t>자료형</a:t>
            </a:r>
            <a:r>
              <a:rPr lang="en-US" altLang="ko-KR" sz="3000" b="1" dirty="0">
                <a:ea typeface="나눔고딕 ExtraBold" panose="020D0904000000000000"/>
              </a:rPr>
              <a:t>)</a:t>
            </a:r>
            <a:r>
              <a:rPr lang="ko-KR" altLang="en-US" sz="3000" b="1" dirty="0">
                <a:ea typeface="나눔고딕 ExtraBold" panose="020D0904000000000000"/>
              </a:rPr>
              <a:t>은 무엇일까요</a:t>
            </a:r>
            <a:r>
              <a:rPr lang="en-US" altLang="ko-KR" sz="3000" b="1" dirty="0">
                <a:ea typeface="나눔고딕 ExtraBold" panose="020D0904000000000000"/>
              </a:rPr>
              <a:t>?</a:t>
            </a:r>
            <a:r>
              <a:rPr lang="en-US" altLang="ko-KR" sz="320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		</a:t>
            </a:r>
          </a:p>
          <a:p>
            <a:r>
              <a:rPr lang="en-US" altLang="ko-KR" sz="3200" dirty="0">
                <a:solidFill>
                  <a:schemeClr val="accent6"/>
                </a:solidFill>
                <a:latin typeface="Consolas" panose="020B0609020204030204" pitchFamily="49" charset="0"/>
              </a:rPr>
              <a:t>		(1) a = 7</a:t>
            </a:r>
          </a:p>
          <a:p>
            <a:r>
              <a:rPr lang="en-US" altLang="ko-KR" sz="3200" b="1" dirty="0">
                <a:solidFill>
                  <a:schemeClr val="accent6"/>
                </a:solidFill>
                <a:latin typeface="Consolas" panose="020B0609020204030204" pitchFamily="49" charset="0"/>
                <a:ea typeface="나눔고딕 ExtraBold" panose="020D0904000000000000"/>
              </a:rPr>
              <a:t>		(2) b = 3.14</a:t>
            </a:r>
          </a:p>
          <a:p>
            <a:r>
              <a:rPr lang="en-US" altLang="ko-KR" sz="3200" b="1" dirty="0">
                <a:solidFill>
                  <a:schemeClr val="accent6"/>
                </a:solidFill>
                <a:latin typeface="Consolas" panose="020B0609020204030204" pitchFamily="49" charset="0"/>
                <a:ea typeface="나눔고딕 ExtraBold" panose="020D0904000000000000"/>
              </a:rPr>
              <a:t>		(3) c</a:t>
            </a:r>
            <a:r>
              <a:rPr lang="ko-KR" altLang="en-US" sz="3200" b="1" dirty="0">
                <a:solidFill>
                  <a:schemeClr val="accent6"/>
                </a:solidFill>
                <a:latin typeface="Consolas" panose="020B0609020204030204" pitchFamily="49" charset="0"/>
                <a:ea typeface="나눔고딕 ExtraBold" panose="020D0904000000000000"/>
              </a:rPr>
              <a:t> </a:t>
            </a:r>
            <a:r>
              <a:rPr lang="en-US" altLang="ko-KR" sz="3200" b="1" dirty="0">
                <a:solidFill>
                  <a:schemeClr val="accent6"/>
                </a:solidFill>
                <a:latin typeface="Consolas" panose="020B0609020204030204" pitchFamily="49" charset="0"/>
                <a:ea typeface="나눔고딕 ExtraBold" panose="020D0904000000000000"/>
              </a:rPr>
              <a:t>=</a:t>
            </a:r>
            <a:r>
              <a:rPr lang="ko-KR" altLang="en-US" sz="3200" b="1" dirty="0">
                <a:solidFill>
                  <a:schemeClr val="accent6"/>
                </a:solidFill>
                <a:latin typeface="Consolas" panose="020B0609020204030204" pitchFamily="49" charset="0"/>
                <a:ea typeface="나눔고딕 ExtraBold" panose="020D0904000000000000"/>
              </a:rPr>
              <a:t> </a:t>
            </a:r>
            <a:r>
              <a:rPr lang="en-US" altLang="ko-KR" sz="3200" b="1" dirty="0">
                <a:solidFill>
                  <a:schemeClr val="accent6"/>
                </a:solidFill>
                <a:latin typeface="Consolas" panose="020B0609020204030204" pitchFamily="49" charset="0"/>
                <a:ea typeface="나눔고딕 ExtraBold" panose="020D0904000000000000"/>
              </a:rPr>
              <a:t>1.0</a:t>
            </a:r>
          </a:p>
          <a:p>
            <a:r>
              <a:rPr lang="en-US" altLang="ko-KR" sz="3200" b="1" dirty="0">
                <a:solidFill>
                  <a:schemeClr val="accent6"/>
                </a:solidFill>
                <a:latin typeface="Consolas" panose="020B0609020204030204" pitchFamily="49" charset="0"/>
                <a:ea typeface="나눔고딕 ExtraBold" panose="020D0904000000000000"/>
              </a:rPr>
              <a:t>		(4) d = 3 + 1j</a:t>
            </a:r>
          </a:p>
          <a:p>
            <a:r>
              <a:rPr lang="en-US" altLang="ko-KR" sz="3200" b="1" dirty="0">
                <a:solidFill>
                  <a:schemeClr val="accent6"/>
                </a:solidFill>
                <a:latin typeface="Consolas" panose="020B0609020204030204" pitchFamily="49" charset="0"/>
                <a:ea typeface="나눔고딕 ExtraBold" panose="020D0904000000000000"/>
              </a:rPr>
              <a:t>		(5) e = 0</a:t>
            </a:r>
          </a:p>
          <a:p>
            <a:r>
              <a:rPr lang="en-US" altLang="ko-KR" sz="3200" b="1" dirty="0">
                <a:solidFill>
                  <a:schemeClr val="accent6"/>
                </a:solidFill>
                <a:latin typeface="Consolas" panose="020B0609020204030204" pitchFamily="49" charset="0"/>
                <a:ea typeface="나눔고딕 ExtraBold" panose="020D0904000000000000"/>
              </a:rPr>
              <a:t>		(6) f = 0.0</a:t>
            </a:r>
            <a:endParaRPr lang="ko-KR" altLang="en-US" sz="3000" b="1" dirty="0">
              <a:ea typeface="나눔고딕 ExtraBold" panose="020D090400000000000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F059F5-3FF9-40DC-95FE-C15FDEA5EFA3}"/>
              </a:ext>
            </a:extLst>
          </p:cNvPr>
          <p:cNvSpPr/>
          <p:nvPr/>
        </p:nvSpPr>
        <p:spPr>
          <a:xfrm>
            <a:off x="173458" y="201449"/>
            <a:ext cx="2856069" cy="46166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숫자 자료형 마무리</a:t>
            </a:r>
          </a:p>
        </p:txBody>
      </p:sp>
    </p:spTree>
    <p:extLst>
      <p:ext uri="{BB962C8B-B14F-4D97-AF65-F5344CB8AC3E}">
        <p14:creationId xmlns:p14="http://schemas.microsoft.com/office/powerpoint/2010/main" val="3931270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0FD2942-0EB9-4E49-9B30-54E8BB4B51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7394"/>
          <a:stretch/>
        </p:blipFill>
        <p:spPr>
          <a:xfrm>
            <a:off x="0" y="1"/>
            <a:ext cx="12192000" cy="8645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2300DD3-FCDA-475F-85A5-C3AFA81C53C0}"/>
              </a:ext>
            </a:extLst>
          </p:cNvPr>
          <p:cNvSpPr/>
          <p:nvPr/>
        </p:nvSpPr>
        <p:spPr>
          <a:xfrm>
            <a:off x="11075162" y="432281"/>
            <a:ext cx="950902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3.5. str</a:t>
            </a:r>
            <a:r>
              <a:rPr lang="ko-KR" altLang="en-US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0FE390-8055-4C42-A2D2-8B8FE4C94F3A}"/>
              </a:ext>
            </a:extLst>
          </p:cNvPr>
          <p:cNvSpPr/>
          <p:nvPr/>
        </p:nvSpPr>
        <p:spPr>
          <a:xfrm>
            <a:off x="173459" y="201449"/>
            <a:ext cx="1757978" cy="46166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str</a:t>
            </a:r>
            <a:r>
              <a:rPr lang="ko-KR" altLang="en-US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형이란 </a:t>
            </a:r>
            <a:r>
              <a:rPr lang="en-US" altLang="ko-KR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ko-KR" altLang="en-US" sz="2400" b="1" dirty="0">
              <a:ln w="12700"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7D99A94-BE12-4CA9-9D87-0F99301C2CB1}"/>
              </a:ext>
            </a:extLst>
          </p:cNvPr>
          <p:cNvSpPr/>
          <p:nvPr/>
        </p:nvSpPr>
        <p:spPr>
          <a:xfrm>
            <a:off x="0" y="6518495"/>
            <a:ext cx="12192000" cy="339504"/>
          </a:xfrm>
          <a:prstGeom prst="rect">
            <a:avLst/>
          </a:prstGeom>
          <a:solidFill>
            <a:srgbClr val="0617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ea typeface="나눔고딕 ExtraBold" panose="020D0904000000000000"/>
              </a:rPr>
              <a:t>2</a:t>
            </a:r>
            <a:endParaRPr lang="ko-KR" altLang="en-US" sz="1000" dirty="0">
              <a:ea typeface="나눔고딕 ExtraBold" panose="020D090400000000000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010582-A219-4DFE-AF28-207B45258B99}"/>
              </a:ext>
            </a:extLst>
          </p:cNvPr>
          <p:cNvSpPr txBox="1"/>
          <p:nvPr/>
        </p:nvSpPr>
        <p:spPr>
          <a:xfrm>
            <a:off x="979055" y="1567870"/>
            <a:ext cx="926595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ea typeface="나눔고딕 ExtraBold" panose="020D0904000000000000"/>
              </a:rPr>
              <a:t>■</a:t>
            </a:r>
            <a:r>
              <a:rPr lang="en-US" altLang="ko-KR" sz="3000" b="1" dirty="0">
                <a:ea typeface="나눔고딕 ExtraBold" panose="020D0904000000000000"/>
              </a:rPr>
              <a:t> str</a:t>
            </a:r>
            <a:r>
              <a:rPr lang="ko-KR" altLang="en-US" sz="3000" b="1" dirty="0">
                <a:ea typeface="나눔고딕 ExtraBold" panose="020D0904000000000000"/>
              </a:rPr>
              <a:t>형</a:t>
            </a:r>
            <a:endParaRPr lang="en-US" altLang="ko-KR" sz="3000" b="1" dirty="0">
              <a:ea typeface="나눔고딕 ExtraBold" panose="020D0904000000000000"/>
            </a:endParaRPr>
          </a:p>
          <a:p>
            <a:endParaRPr lang="en-US" altLang="ko-KR" sz="3000" b="1" dirty="0">
              <a:ea typeface="나눔고딕 ExtraBold" panose="020D0904000000000000"/>
            </a:endParaRPr>
          </a:p>
          <a:p>
            <a:r>
              <a:rPr lang="en-US" altLang="ko-KR" sz="3000" b="1" dirty="0">
                <a:ea typeface="나눔고딕 ExtraBold" panose="020D0904000000000000"/>
              </a:rPr>
              <a:t>	</a:t>
            </a:r>
            <a:r>
              <a:rPr lang="ko-KR" altLang="en-US" sz="3000" b="1" dirty="0">
                <a:ea typeface="나눔고딕 ExtraBold" panose="020D0904000000000000"/>
              </a:rPr>
              <a:t>● 문자열을 담고 있는 자료형 </a:t>
            </a:r>
            <a:r>
              <a:rPr lang="en-US" altLang="ko-KR" sz="3000" b="1" dirty="0">
                <a:ea typeface="나눔고딕 ExtraBold" panose="020D0904000000000000"/>
              </a:rPr>
              <a:t>!</a:t>
            </a:r>
          </a:p>
          <a:p>
            <a:endParaRPr lang="en-US" altLang="ko-KR" sz="3000" b="1" dirty="0">
              <a:ea typeface="나눔고딕 ExtraBold" panose="020D0904000000000000"/>
            </a:endParaRPr>
          </a:p>
          <a:p>
            <a:r>
              <a:rPr lang="en-US" altLang="ko-KR" sz="3000" b="1" dirty="0">
                <a:ea typeface="나눔고딕 ExtraBold" panose="020D0904000000000000"/>
              </a:rPr>
              <a:t>	</a:t>
            </a:r>
            <a:r>
              <a:rPr lang="ko-KR" altLang="en-US" sz="3000" b="1" dirty="0">
                <a:ea typeface="나눔고딕 ExtraBold" panose="020D0904000000000000"/>
              </a:rPr>
              <a:t>● </a:t>
            </a:r>
            <a:r>
              <a:rPr lang="en-US" altLang="ko-KR" sz="3000" b="1" dirty="0">
                <a:ea typeface="나눔고딕 ExtraBold" panose="020D0904000000000000"/>
              </a:rPr>
              <a:t>ex)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21A0ED-DA50-4668-9798-7495BA7A1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4967" y="3474185"/>
            <a:ext cx="4362450" cy="14763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05BDAFA-85B1-4F4E-8CD5-3A749B40C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9345" y="4950560"/>
            <a:ext cx="49053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005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B7CF651-2C64-4FA4-AF9A-EFBC13FB0B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2BBD793-884F-4CA5-8F4D-9ACB1559EAE2}"/>
              </a:ext>
            </a:extLst>
          </p:cNvPr>
          <p:cNvSpPr/>
          <p:nvPr/>
        </p:nvSpPr>
        <p:spPr>
          <a:xfrm>
            <a:off x="2923609" y="2465952"/>
            <a:ext cx="6344780" cy="192609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b="1" dirty="0">
                <a:ln w="12700">
                  <a:solidFill>
                    <a:srgbClr val="1B272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5000" b="1" dirty="0">
                <a:ln w="12700">
                  <a:solidFill>
                    <a:srgbClr val="1B272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복합 대입 연산자</a:t>
            </a:r>
          </a:p>
        </p:txBody>
      </p:sp>
    </p:spTree>
    <p:extLst>
      <p:ext uri="{BB962C8B-B14F-4D97-AF65-F5344CB8AC3E}">
        <p14:creationId xmlns:p14="http://schemas.microsoft.com/office/powerpoint/2010/main" val="2559232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0FD2942-0EB9-4E49-9B30-54E8BB4B51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7394"/>
          <a:stretch/>
        </p:blipFill>
        <p:spPr>
          <a:xfrm>
            <a:off x="0" y="1"/>
            <a:ext cx="12192000" cy="8645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2300DD3-FCDA-475F-85A5-C3AFA81C53C0}"/>
              </a:ext>
            </a:extLst>
          </p:cNvPr>
          <p:cNvSpPr/>
          <p:nvPr/>
        </p:nvSpPr>
        <p:spPr>
          <a:xfrm>
            <a:off x="10095727" y="432281"/>
            <a:ext cx="1930337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4.1. </a:t>
            </a:r>
            <a:r>
              <a:rPr lang="ko-KR" altLang="en-US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복합 대입 연산자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0FE390-8055-4C42-A2D2-8B8FE4C94F3A}"/>
              </a:ext>
            </a:extLst>
          </p:cNvPr>
          <p:cNvSpPr/>
          <p:nvPr/>
        </p:nvSpPr>
        <p:spPr>
          <a:xfrm>
            <a:off x="173458" y="201449"/>
            <a:ext cx="2970958" cy="46166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복합 대입 연산자란</a:t>
            </a:r>
            <a:r>
              <a:rPr lang="en-US" altLang="ko-KR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ko-KR" altLang="en-US" sz="2400" b="1" dirty="0">
              <a:ln w="12700"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25" name="표 25">
            <a:extLst>
              <a:ext uri="{FF2B5EF4-FFF2-40B4-BE49-F238E27FC236}">
                <a16:creationId xmlns:a16="http://schemas.microsoft.com/office/drawing/2014/main" id="{DE98FBF9-014B-4ADD-818B-5AEBAFF95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460459"/>
              </p:ext>
            </p:extLst>
          </p:nvPr>
        </p:nvGraphicFramePr>
        <p:xfrm>
          <a:off x="1884218" y="1986157"/>
          <a:ext cx="8423564" cy="3410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1258">
                  <a:extLst>
                    <a:ext uri="{9D8B030D-6E8A-4147-A177-3AD203B41FA5}">
                      <a16:colId xmlns:a16="http://schemas.microsoft.com/office/drawing/2014/main" val="4219683672"/>
                    </a:ext>
                  </a:extLst>
                </a:gridCol>
                <a:gridCol w="6402306">
                  <a:extLst>
                    <a:ext uri="{9D8B030D-6E8A-4147-A177-3AD203B41FA5}">
                      <a16:colId xmlns:a16="http://schemas.microsoft.com/office/drawing/2014/main" val="250500205"/>
                    </a:ext>
                  </a:extLst>
                </a:gridCol>
              </a:tblGrid>
              <a:tr h="4263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연산자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연산자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794698"/>
                  </a:ext>
                </a:extLst>
              </a:tr>
              <a:tr h="4263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산술 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+, -, *, /, //, %, **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148127"/>
                  </a:ext>
                </a:extLst>
              </a:tr>
              <a:tr h="4263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할당 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=, +=, -=, *=, /=, //=, %=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040160"/>
                  </a:ext>
                </a:extLst>
              </a:tr>
              <a:tr h="4263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비교 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==, !=, &gt;, &lt;, &gt;=, &lt;=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80248"/>
                  </a:ext>
                </a:extLst>
              </a:tr>
              <a:tr h="4263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논리 연산자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and, or, not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353576"/>
                  </a:ext>
                </a:extLst>
              </a:tr>
              <a:tr h="4263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식별 연산자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is, is not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239420"/>
                  </a:ext>
                </a:extLst>
              </a:tr>
              <a:tr h="4263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멤버 연산자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in, not in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019039"/>
                  </a:ext>
                </a:extLst>
              </a:tr>
              <a:tr h="4263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비트 연산자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&amp;, |, ^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440557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57D99A94-BE12-4CA9-9D87-0F99301C2CB1}"/>
              </a:ext>
            </a:extLst>
          </p:cNvPr>
          <p:cNvSpPr/>
          <p:nvPr/>
        </p:nvSpPr>
        <p:spPr>
          <a:xfrm>
            <a:off x="0" y="6518495"/>
            <a:ext cx="12192000" cy="339504"/>
          </a:xfrm>
          <a:prstGeom prst="rect">
            <a:avLst/>
          </a:prstGeom>
          <a:solidFill>
            <a:srgbClr val="0617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ea typeface="나눔고딕 ExtraBold" panose="020D0904000000000000"/>
              </a:rPr>
              <a:t>2</a:t>
            </a:r>
            <a:endParaRPr lang="ko-KR" altLang="en-US" sz="1000" dirty="0">
              <a:ea typeface="나눔고딕 ExtraBold" panose="020D0904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274381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0FD2942-0EB9-4E49-9B30-54E8BB4B51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7394"/>
          <a:stretch/>
        </p:blipFill>
        <p:spPr>
          <a:xfrm>
            <a:off x="0" y="1"/>
            <a:ext cx="12192000" cy="8645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2300DD3-FCDA-475F-85A5-C3AFA81C53C0}"/>
              </a:ext>
            </a:extLst>
          </p:cNvPr>
          <p:cNvSpPr/>
          <p:nvPr/>
        </p:nvSpPr>
        <p:spPr>
          <a:xfrm>
            <a:off x="10095727" y="432281"/>
            <a:ext cx="1930337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4.1. </a:t>
            </a:r>
            <a:r>
              <a:rPr lang="ko-KR" altLang="en-US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복합 대입 연산자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7D99A94-BE12-4CA9-9D87-0F99301C2CB1}"/>
              </a:ext>
            </a:extLst>
          </p:cNvPr>
          <p:cNvSpPr/>
          <p:nvPr/>
        </p:nvSpPr>
        <p:spPr>
          <a:xfrm>
            <a:off x="0" y="6518495"/>
            <a:ext cx="12192000" cy="339504"/>
          </a:xfrm>
          <a:prstGeom prst="rect">
            <a:avLst/>
          </a:prstGeom>
          <a:solidFill>
            <a:srgbClr val="0617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ea typeface="나눔고딕 ExtraBold" panose="020D0904000000000000"/>
              </a:rPr>
              <a:t>2</a:t>
            </a:r>
            <a:endParaRPr lang="ko-KR" altLang="en-US" sz="1000" dirty="0">
              <a:ea typeface="나눔고딕 ExtraBold" panose="020D090400000000000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010582-A219-4DFE-AF28-207B45258B99}"/>
              </a:ext>
            </a:extLst>
          </p:cNvPr>
          <p:cNvSpPr txBox="1"/>
          <p:nvPr/>
        </p:nvSpPr>
        <p:spPr>
          <a:xfrm>
            <a:off x="979055" y="1567870"/>
            <a:ext cx="92659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ea typeface="나눔고딕 ExtraBold" panose="020D0904000000000000"/>
              </a:rPr>
              <a:t>■ 복합 대입 연산자 </a:t>
            </a:r>
            <a:r>
              <a:rPr lang="en-US" altLang="ko-KR" sz="3000" b="1" dirty="0">
                <a:ea typeface="나눔고딕 ExtraBold" panose="020D0904000000000000"/>
              </a:rPr>
              <a:t>?</a:t>
            </a:r>
          </a:p>
          <a:p>
            <a:endParaRPr lang="en-US" altLang="ko-KR" sz="3000" b="1" dirty="0">
              <a:ea typeface="나눔고딕 ExtraBold" panose="020D0904000000000000"/>
            </a:endParaRPr>
          </a:p>
          <a:p>
            <a:r>
              <a:rPr lang="en-US" altLang="ko-KR" sz="3000" b="1" dirty="0">
                <a:ea typeface="나눔고딕 ExtraBold" panose="020D0904000000000000"/>
              </a:rPr>
              <a:t>	</a:t>
            </a:r>
            <a:r>
              <a:rPr lang="ko-KR" altLang="en-US" sz="3000" b="1" dirty="0">
                <a:ea typeface="나눔고딕 ExtraBold" panose="020D0904000000000000"/>
              </a:rPr>
              <a:t>● 연산과 할당을 동시에 표현 </a:t>
            </a:r>
            <a:r>
              <a:rPr lang="en-US" altLang="ko-KR" sz="3000" b="1" dirty="0">
                <a:ea typeface="나눔고딕 ExtraBold" panose="020D0904000000000000"/>
              </a:rPr>
              <a:t>!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A5DFBF3-61CC-4EBA-BBB7-1490BAC2E0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561914"/>
              </p:ext>
            </p:extLst>
          </p:nvPr>
        </p:nvGraphicFramePr>
        <p:xfrm>
          <a:off x="2117012" y="3220269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8431004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85671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복합 대입 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814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 += 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 = a + 1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979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 -= 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 = a – 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28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 *= 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 = a * 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247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 /= 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 = a / 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400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 // = 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 = a // 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329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 %= 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 = a % 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87762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ECE7B179-DDDA-4153-B7D6-4DAEC0BE54F0}"/>
              </a:ext>
            </a:extLst>
          </p:cNvPr>
          <p:cNvSpPr/>
          <p:nvPr/>
        </p:nvSpPr>
        <p:spPr>
          <a:xfrm>
            <a:off x="173458" y="201449"/>
            <a:ext cx="2970958" cy="46166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복합 대입 연산자란</a:t>
            </a:r>
            <a:r>
              <a:rPr lang="en-US" altLang="ko-KR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ko-KR" altLang="en-US" sz="2400" b="1" dirty="0">
              <a:ln w="12700"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2721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0FD2942-0EB9-4E49-9B30-54E8BB4B51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7394"/>
          <a:stretch/>
        </p:blipFill>
        <p:spPr>
          <a:xfrm>
            <a:off x="0" y="1"/>
            <a:ext cx="12192000" cy="8645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2300DD3-FCDA-475F-85A5-C3AFA81C53C0}"/>
              </a:ext>
            </a:extLst>
          </p:cNvPr>
          <p:cNvSpPr/>
          <p:nvPr/>
        </p:nvSpPr>
        <p:spPr>
          <a:xfrm>
            <a:off x="10759371" y="432281"/>
            <a:ext cx="1266693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4.2. </a:t>
            </a:r>
            <a:r>
              <a:rPr lang="ko-KR" altLang="en-US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7D99A94-BE12-4CA9-9D87-0F99301C2CB1}"/>
              </a:ext>
            </a:extLst>
          </p:cNvPr>
          <p:cNvSpPr/>
          <p:nvPr/>
        </p:nvSpPr>
        <p:spPr>
          <a:xfrm>
            <a:off x="0" y="6518495"/>
            <a:ext cx="12192000" cy="339504"/>
          </a:xfrm>
          <a:prstGeom prst="rect">
            <a:avLst/>
          </a:prstGeom>
          <a:solidFill>
            <a:srgbClr val="0617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ea typeface="나눔고딕 ExtraBold" panose="020D0904000000000000"/>
              </a:rPr>
              <a:t>2</a:t>
            </a:r>
            <a:endParaRPr lang="ko-KR" altLang="en-US" sz="1000" dirty="0">
              <a:ea typeface="나눔고딕 ExtraBold" panose="020D090400000000000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3DE5AA-15CD-4935-82AB-6D02DAB07BC4}"/>
              </a:ext>
            </a:extLst>
          </p:cNvPr>
          <p:cNvSpPr txBox="1"/>
          <p:nvPr/>
        </p:nvSpPr>
        <p:spPr>
          <a:xfrm>
            <a:off x="979055" y="1567870"/>
            <a:ext cx="11264622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ea typeface="나눔고딕 ExtraBold" panose="020D0904000000000000"/>
              </a:rPr>
              <a:t>■ 연습문제</a:t>
            </a:r>
            <a:endParaRPr lang="en-US" altLang="ko-KR" sz="3000" b="1" dirty="0">
              <a:ea typeface="나눔고딕 ExtraBold" panose="020D0904000000000000"/>
            </a:endParaRPr>
          </a:p>
          <a:p>
            <a:endParaRPr lang="en-US" altLang="ko-KR" sz="3000" b="1" dirty="0">
              <a:ea typeface="나눔고딕 ExtraBold" panose="020D0904000000000000"/>
            </a:endParaRPr>
          </a:p>
          <a:p>
            <a:r>
              <a:rPr lang="en-US" altLang="ko-KR" sz="3000" b="1" dirty="0">
                <a:ea typeface="나눔고딕 ExtraBold" panose="020D0904000000000000"/>
              </a:rPr>
              <a:t>	</a:t>
            </a:r>
            <a:r>
              <a:rPr lang="ko-KR" altLang="en-US" sz="3000" b="1" dirty="0">
                <a:ea typeface="나눔고딕 ExtraBold" panose="020D0904000000000000"/>
              </a:rPr>
              <a:t>● </a:t>
            </a:r>
            <a:r>
              <a:rPr lang="en-US" altLang="ko-KR" sz="3000" b="1" dirty="0">
                <a:ea typeface="나눔고딕 ExtraBold" panose="020D0904000000000000"/>
              </a:rPr>
              <a:t>5. </a:t>
            </a:r>
            <a:r>
              <a:rPr lang="ko-KR" altLang="en-US" sz="3000" b="1" dirty="0">
                <a:ea typeface="나눔고딕 ExtraBold" panose="020D0904000000000000"/>
              </a:rPr>
              <a:t>다음 계산을 진행한 </a:t>
            </a:r>
            <a:r>
              <a:rPr lang="en-US" altLang="ko-KR" sz="3000" b="1" dirty="0">
                <a:ea typeface="나눔고딕 ExtraBold" panose="020D0904000000000000"/>
              </a:rPr>
              <a:t>number </a:t>
            </a:r>
            <a:r>
              <a:rPr lang="ko-KR" altLang="en-US" sz="3000" b="1" dirty="0">
                <a:ea typeface="나눔고딕 ExtraBold" panose="020D0904000000000000"/>
              </a:rPr>
              <a:t>변수에는 어떤 값이 담</a:t>
            </a:r>
            <a:endParaRPr lang="en-US" altLang="ko-KR" sz="3000" b="1" dirty="0">
              <a:ea typeface="나눔고딕 ExtraBold" panose="020D0904000000000000"/>
            </a:endParaRPr>
          </a:p>
          <a:p>
            <a:r>
              <a:rPr lang="en-US" altLang="ko-KR" sz="3000" b="1" dirty="0">
                <a:ea typeface="나눔고딕 ExtraBold" panose="020D0904000000000000"/>
              </a:rPr>
              <a:t>	   </a:t>
            </a:r>
            <a:r>
              <a:rPr lang="ko-KR" altLang="en-US" sz="3000" b="1" dirty="0">
                <a:ea typeface="나눔고딕 ExtraBold" panose="020D0904000000000000"/>
              </a:rPr>
              <a:t>겨 있을까요</a:t>
            </a:r>
            <a:r>
              <a:rPr lang="en-US" altLang="ko-KR" sz="3000" b="1" dirty="0">
                <a:ea typeface="나눔고딕 ExtraBold" panose="020D0904000000000000"/>
              </a:rPr>
              <a:t>?</a:t>
            </a:r>
            <a:r>
              <a:rPr lang="en-US" altLang="ko-KR" sz="320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		</a:t>
            </a:r>
          </a:p>
          <a:p>
            <a:r>
              <a:rPr lang="en-US" altLang="ko-KR" sz="3200" dirty="0">
                <a:solidFill>
                  <a:schemeClr val="accent6"/>
                </a:solidFill>
                <a:latin typeface="Consolas" panose="020B0609020204030204" pitchFamily="49" charset="0"/>
              </a:rPr>
              <a:t>		</a:t>
            </a:r>
          </a:p>
          <a:p>
            <a:r>
              <a:rPr lang="en-US" altLang="ko-KR" sz="3200" dirty="0">
                <a:solidFill>
                  <a:schemeClr val="accent6"/>
                </a:solidFill>
                <a:latin typeface="Consolas" panose="020B0609020204030204" pitchFamily="49" charset="0"/>
              </a:rPr>
              <a:t>		number = 7</a:t>
            </a:r>
          </a:p>
          <a:p>
            <a:r>
              <a:rPr lang="en-US" altLang="ko-KR" sz="3200" dirty="0">
                <a:solidFill>
                  <a:schemeClr val="accent6"/>
                </a:solidFill>
                <a:latin typeface="Consolas" panose="020B0609020204030204" pitchFamily="49" charset="0"/>
              </a:rPr>
              <a:t>		number *= 4</a:t>
            </a:r>
          </a:p>
          <a:p>
            <a:r>
              <a:rPr lang="en-US" altLang="ko-KR" sz="3200" dirty="0">
                <a:solidFill>
                  <a:schemeClr val="accent6"/>
                </a:solidFill>
                <a:latin typeface="Consolas" panose="020B0609020204030204" pitchFamily="49" charset="0"/>
              </a:rPr>
              <a:t>		number = 2 + number / 14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F059F5-3FF9-40DC-95FE-C15FDEA5EFA3}"/>
              </a:ext>
            </a:extLst>
          </p:cNvPr>
          <p:cNvSpPr/>
          <p:nvPr/>
        </p:nvSpPr>
        <p:spPr>
          <a:xfrm>
            <a:off x="173458" y="201449"/>
            <a:ext cx="3568118" cy="46166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복합 대입 연산자 마무리</a:t>
            </a:r>
          </a:p>
        </p:txBody>
      </p:sp>
    </p:spTree>
    <p:extLst>
      <p:ext uri="{BB962C8B-B14F-4D97-AF65-F5344CB8AC3E}">
        <p14:creationId xmlns:p14="http://schemas.microsoft.com/office/powerpoint/2010/main" val="1930802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0FD2942-0EB9-4E49-9B30-54E8BB4B51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7394"/>
          <a:stretch/>
        </p:blipFill>
        <p:spPr>
          <a:xfrm>
            <a:off x="0" y="1"/>
            <a:ext cx="12192000" cy="8645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2300DD3-FCDA-475F-85A5-C3AFA81C53C0}"/>
              </a:ext>
            </a:extLst>
          </p:cNvPr>
          <p:cNvSpPr/>
          <p:nvPr/>
        </p:nvSpPr>
        <p:spPr>
          <a:xfrm>
            <a:off x="11213919" y="432281"/>
            <a:ext cx="812145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0. Intro</a:t>
            </a:r>
            <a:endParaRPr lang="ko-KR" altLang="en-US" sz="1400" b="1" dirty="0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0FE390-8055-4C42-A2D2-8B8FE4C94F3A}"/>
              </a:ext>
            </a:extLst>
          </p:cNvPr>
          <p:cNvSpPr/>
          <p:nvPr/>
        </p:nvSpPr>
        <p:spPr>
          <a:xfrm>
            <a:off x="173458" y="201449"/>
            <a:ext cx="805597" cy="46166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7790AA-D931-4655-8E02-05F038AAB3CF}"/>
              </a:ext>
            </a:extLst>
          </p:cNvPr>
          <p:cNvSpPr txBox="1"/>
          <p:nvPr/>
        </p:nvSpPr>
        <p:spPr>
          <a:xfrm>
            <a:off x="979055" y="1567870"/>
            <a:ext cx="3637534" cy="37087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ea typeface="나눔고딕 ExtraBold" panose="020D0904000000000000"/>
              </a:rPr>
              <a:t>■ </a:t>
            </a:r>
            <a:r>
              <a:rPr lang="en-US" altLang="ko-KR" sz="3000" b="1" dirty="0">
                <a:ea typeface="나눔고딕 ExtraBold" panose="020D0904000000000000"/>
              </a:rPr>
              <a:t>2</a:t>
            </a:r>
            <a:r>
              <a:rPr lang="ko-KR" altLang="en-US" sz="3000" b="1" dirty="0">
                <a:ea typeface="나눔고딕 ExtraBold" panose="020D0904000000000000"/>
              </a:rPr>
              <a:t> 주차</a:t>
            </a:r>
            <a:endParaRPr lang="en-US" altLang="ko-KR" sz="3000" b="1" dirty="0">
              <a:ea typeface="나눔고딕 ExtraBold" panose="020D0904000000000000"/>
            </a:endParaRPr>
          </a:p>
          <a:p>
            <a:endParaRPr lang="en-US" altLang="ko-KR" sz="3000" b="1" dirty="0">
              <a:ea typeface="나눔고딕 ExtraBold" panose="020D0904000000000000"/>
            </a:endParaRPr>
          </a:p>
          <a:p>
            <a:r>
              <a:rPr lang="en-US" altLang="ko-KR" sz="2500" b="1" dirty="0">
                <a:ea typeface="나눔고딕 ExtraBold" panose="020D0904000000000000"/>
              </a:rPr>
              <a:t>	</a:t>
            </a:r>
            <a:r>
              <a:rPr lang="ko-KR" altLang="en-US" sz="2500" b="1" dirty="0">
                <a:ea typeface="나눔고딕 ExtraBold" panose="020D0904000000000000"/>
              </a:rPr>
              <a:t>● </a:t>
            </a:r>
            <a:r>
              <a:rPr lang="en-US" altLang="ko-KR" sz="2500" b="1" dirty="0">
                <a:ea typeface="나눔고딕 ExtraBold" panose="020D0904000000000000"/>
              </a:rPr>
              <a:t>1. </a:t>
            </a:r>
            <a:r>
              <a:rPr lang="ko-KR" altLang="en-US" sz="2500" b="1" dirty="0">
                <a:ea typeface="나눔고딕 ExtraBold" panose="020D0904000000000000"/>
              </a:rPr>
              <a:t>산술 연산자</a:t>
            </a:r>
            <a:endParaRPr lang="en-US" altLang="ko-KR" sz="2500" b="1" dirty="0">
              <a:ea typeface="나눔고딕 ExtraBold" panose="020D0904000000000000"/>
            </a:endParaRPr>
          </a:p>
          <a:p>
            <a:endParaRPr lang="en-US" altLang="ko-KR" sz="2500" b="1" dirty="0">
              <a:ea typeface="나눔고딕 ExtraBold" panose="020D0904000000000000"/>
            </a:endParaRPr>
          </a:p>
          <a:p>
            <a:r>
              <a:rPr lang="en-US" altLang="ko-KR" sz="2500" b="1" dirty="0">
                <a:ea typeface="나눔고딕 ExtraBold" panose="020D0904000000000000"/>
              </a:rPr>
              <a:t>	</a:t>
            </a:r>
            <a:r>
              <a:rPr lang="ko-KR" altLang="en-US" sz="2500" b="1" dirty="0">
                <a:ea typeface="나눔고딕 ExtraBold" panose="020D0904000000000000"/>
              </a:rPr>
              <a:t>●</a:t>
            </a:r>
            <a:r>
              <a:rPr lang="en-US" altLang="ko-KR" sz="2500" b="1" dirty="0">
                <a:ea typeface="나눔고딕 ExtraBold" panose="020D0904000000000000"/>
              </a:rPr>
              <a:t> 2. </a:t>
            </a:r>
            <a:r>
              <a:rPr lang="ko-KR" altLang="en-US" sz="2500" b="1" dirty="0">
                <a:ea typeface="나눔고딕 ExtraBold" panose="020D0904000000000000"/>
              </a:rPr>
              <a:t>기본 자료형</a:t>
            </a:r>
            <a:endParaRPr lang="en-US" altLang="ko-KR" sz="2500" b="1" dirty="0">
              <a:ea typeface="나눔고딕 ExtraBold" panose="020D0904000000000000"/>
            </a:endParaRPr>
          </a:p>
          <a:p>
            <a:endParaRPr lang="en-US" altLang="ko-KR" sz="2500" b="1" dirty="0">
              <a:ea typeface="나눔고딕 ExtraBold" panose="020D0904000000000000"/>
            </a:endParaRPr>
          </a:p>
          <a:p>
            <a:r>
              <a:rPr lang="en-US" altLang="ko-KR" sz="2500" b="1" dirty="0">
                <a:ea typeface="나눔고딕 ExtraBold" panose="020D0904000000000000"/>
              </a:rPr>
              <a:t>	</a:t>
            </a:r>
            <a:r>
              <a:rPr lang="ko-KR" altLang="en-US" sz="2500" b="1" dirty="0">
                <a:ea typeface="나눔고딕 ExtraBold" panose="020D0904000000000000"/>
              </a:rPr>
              <a:t>●</a:t>
            </a:r>
            <a:r>
              <a:rPr lang="en-US" altLang="ko-KR" sz="2500" b="1" dirty="0">
                <a:ea typeface="나눔고딕 ExtraBold" panose="020D0904000000000000"/>
              </a:rPr>
              <a:t> 3. </a:t>
            </a:r>
            <a:r>
              <a:rPr lang="ko-KR" altLang="en-US" sz="2500" b="1" dirty="0">
                <a:ea typeface="나눔고딕 ExtraBold" panose="020D0904000000000000"/>
              </a:rPr>
              <a:t>변수</a:t>
            </a:r>
            <a:endParaRPr lang="en-US" altLang="ko-KR" sz="2500" b="1" dirty="0">
              <a:ea typeface="나눔고딕 ExtraBold" panose="020D0904000000000000"/>
            </a:endParaRPr>
          </a:p>
          <a:p>
            <a:endParaRPr lang="en-US" altLang="ko-KR" sz="2500" b="1" dirty="0">
              <a:ea typeface="나눔고딕 ExtraBold" panose="020D0904000000000000"/>
            </a:endParaRPr>
          </a:p>
          <a:p>
            <a:r>
              <a:rPr lang="en-US" altLang="ko-KR" sz="2500" b="1" dirty="0">
                <a:ea typeface="나눔고딕 ExtraBold" panose="020D0904000000000000"/>
              </a:rPr>
              <a:t>	</a:t>
            </a:r>
            <a:r>
              <a:rPr lang="ko-KR" altLang="en-US" sz="2500" b="1" dirty="0">
                <a:ea typeface="나눔고딕 ExtraBold" panose="020D0904000000000000"/>
              </a:rPr>
              <a:t>●</a:t>
            </a:r>
            <a:r>
              <a:rPr lang="en-US" altLang="ko-KR" sz="2500" b="1" dirty="0">
                <a:ea typeface="나눔고딕 ExtraBold" panose="020D0904000000000000"/>
              </a:rPr>
              <a:t> 4. </a:t>
            </a:r>
            <a:r>
              <a:rPr lang="ko-KR" altLang="en-US" sz="2500" b="1" dirty="0">
                <a:ea typeface="나눔고딕 ExtraBold" panose="020D0904000000000000"/>
              </a:rPr>
              <a:t>입력과 출력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0B84F3-32B0-4862-A617-EF26448592B0}"/>
              </a:ext>
            </a:extLst>
          </p:cNvPr>
          <p:cNvSpPr/>
          <p:nvPr/>
        </p:nvSpPr>
        <p:spPr>
          <a:xfrm>
            <a:off x="0" y="6518495"/>
            <a:ext cx="12186000" cy="339504"/>
          </a:xfrm>
          <a:prstGeom prst="rect">
            <a:avLst/>
          </a:prstGeom>
          <a:solidFill>
            <a:srgbClr val="0617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ea typeface="나눔고딕 ExtraBold" panose="020D090400000000000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60291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B7CF651-2C64-4FA4-AF9A-EFBC13FB0B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2BBD793-884F-4CA5-8F4D-9ACB1559EAE2}"/>
              </a:ext>
            </a:extLst>
          </p:cNvPr>
          <p:cNvSpPr/>
          <p:nvPr/>
        </p:nvSpPr>
        <p:spPr>
          <a:xfrm>
            <a:off x="3592322" y="2465952"/>
            <a:ext cx="5007354" cy="192609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b="1" dirty="0">
                <a:ln w="12700">
                  <a:solidFill>
                    <a:srgbClr val="1B272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5000" b="1" dirty="0">
                <a:ln w="12700">
                  <a:solidFill>
                    <a:srgbClr val="1B272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산술 연산자</a:t>
            </a:r>
          </a:p>
        </p:txBody>
      </p:sp>
    </p:spTree>
    <p:extLst>
      <p:ext uri="{BB962C8B-B14F-4D97-AF65-F5344CB8AC3E}">
        <p14:creationId xmlns:p14="http://schemas.microsoft.com/office/powerpoint/2010/main" val="1959220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0FD2942-0EB9-4E49-9B30-54E8BB4B51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7394"/>
          <a:stretch/>
        </p:blipFill>
        <p:spPr>
          <a:xfrm>
            <a:off x="0" y="1"/>
            <a:ext cx="12192000" cy="8645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2300DD3-FCDA-475F-85A5-C3AFA81C53C0}"/>
              </a:ext>
            </a:extLst>
          </p:cNvPr>
          <p:cNvSpPr/>
          <p:nvPr/>
        </p:nvSpPr>
        <p:spPr>
          <a:xfrm>
            <a:off x="10517318" y="432281"/>
            <a:ext cx="1508746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1.1. </a:t>
            </a:r>
            <a:r>
              <a:rPr lang="ko-KR" altLang="en-US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산술 연산자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0FE390-8055-4C42-A2D2-8B8FE4C94F3A}"/>
              </a:ext>
            </a:extLst>
          </p:cNvPr>
          <p:cNvSpPr/>
          <p:nvPr/>
        </p:nvSpPr>
        <p:spPr>
          <a:xfrm>
            <a:off x="173458" y="201449"/>
            <a:ext cx="4878833" cy="46166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 err="1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파이썬에서</a:t>
            </a:r>
            <a:r>
              <a:rPr lang="ko-KR" altLang="en-US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사용하는 연산자들은 </a:t>
            </a:r>
            <a:r>
              <a:rPr lang="en-US" altLang="ko-KR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ko-KR" altLang="en-US" sz="2400" b="1" dirty="0">
              <a:ln w="12700"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25" name="표 25">
            <a:extLst>
              <a:ext uri="{FF2B5EF4-FFF2-40B4-BE49-F238E27FC236}">
                <a16:creationId xmlns:a16="http://schemas.microsoft.com/office/drawing/2014/main" id="{DE98FBF9-014B-4ADD-818B-5AEBAFF95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842558"/>
              </p:ext>
            </p:extLst>
          </p:nvPr>
        </p:nvGraphicFramePr>
        <p:xfrm>
          <a:off x="1884218" y="1986157"/>
          <a:ext cx="8423564" cy="3410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1258">
                  <a:extLst>
                    <a:ext uri="{9D8B030D-6E8A-4147-A177-3AD203B41FA5}">
                      <a16:colId xmlns:a16="http://schemas.microsoft.com/office/drawing/2014/main" val="4219683672"/>
                    </a:ext>
                  </a:extLst>
                </a:gridCol>
                <a:gridCol w="6402306">
                  <a:extLst>
                    <a:ext uri="{9D8B030D-6E8A-4147-A177-3AD203B41FA5}">
                      <a16:colId xmlns:a16="http://schemas.microsoft.com/office/drawing/2014/main" val="250500205"/>
                    </a:ext>
                  </a:extLst>
                </a:gridCol>
              </a:tblGrid>
              <a:tr h="4263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연산자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연산자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794698"/>
                  </a:ext>
                </a:extLst>
              </a:tr>
              <a:tr h="4263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산술 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+, -, *, /, //, %, **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148127"/>
                  </a:ext>
                </a:extLst>
              </a:tr>
              <a:tr h="4263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할당 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=, +=, -=, *=, /=, //=, %=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040160"/>
                  </a:ext>
                </a:extLst>
              </a:tr>
              <a:tr h="4263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비교 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==, !=, &gt;, &lt;, &gt;=, &lt;=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80248"/>
                  </a:ext>
                </a:extLst>
              </a:tr>
              <a:tr h="4263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논리 연산자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and, or, not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353576"/>
                  </a:ext>
                </a:extLst>
              </a:tr>
              <a:tr h="4263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식별 연산자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is, is not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239420"/>
                  </a:ext>
                </a:extLst>
              </a:tr>
              <a:tr h="4263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멤버 연산자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in, not in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019039"/>
                  </a:ext>
                </a:extLst>
              </a:tr>
              <a:tr h="4263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비트 연산자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&amp;, |, ^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440557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57D99A94-BE12-4CA9-9D87-0F99301C2CB1}"/>
              </a:ext>
            </a:extLst>
          </p:cNvPr>
          <p:cNvSpPr/>
          <p:nvPr/>
        </p:nvSpPr>
        <p:spPr>
          <a:xfrm>
            <a:off x="0" y="6518495"/>
            <a:ext cx="12192000" cy="339504"/>
          </a:xfrm>
          <a:prstGeom prst="rect">
            <a:avLst/>
          </a:prstGeom>
          <a:solidFill>
            <a:srgbClr val="0617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ea typeface="나눔고딕 ExtraBold" panose="020D0904000000000000"/>
              </a:rPr>
              <a:t>2</a:t>
            </a:r>
            <a:endParaRPr lang="ko-KR" altLang="en-US" sz="1000" dirty="0">
              <a:ea typeface="나눔고딕 ExtraBold" panose="020D0904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887816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0FD2942-0EB9-4E49-9B30-54E8BB4B51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7394"/>
          <a:stretch/>
        </p:blipFill>
        <p:spPr>
          <a:xfrm>
            <a:off x="0" y="1"/>
            <a:ext cx="12192000" cy="8645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2300DD3-FCDA-475F-85A5-C3AFA81C53C0}"/>
              </a:ext>
            </a:extLst>
          </p:cNvPr>
          <p:cNvSpPr/>
          <p:nvPr/>
        </p:nvSpPr>
        <p:spPr>
          <a:xfrm>
            <a:off x="10517317" y="432281"/>
            <a:ext cx="1508747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1.1. </a:t>
            </a:r>
            <a:r>
              <a:rPr lang="ko-KR" altLang="en-US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산술 연산자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0FE390-8055-4C42-A2D2-8B8FE4C94F3A}"/>
              </a:ext>
            </a:extLst>
          </p:cNvPr>
          <p:cNvSpPr/>
          <p:nvPr/>
        </p:nvSpPr>
        <p:spPr>
          <a:xfrm>
            <a:off x="173458" y="201449"/>
            <a:ext cx="1821597" cy="46166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산술 연산자</a:t>
            </a:r>
          </a:p>
        </p:txBody>
      </p:sp>
      <p:graphicFrame>
        <p:nvGraphicFramePr>
          <p:cNvPr id="25" name="표 25">
            <a:extLst>
              <a:ext uri="{FF2B5EF4-FFF2-40B4-BE49-F238E27FC236}">
                <a16:creationId xmlns:a16="http://schemas.microsoft.com/office/drawing/2014/main" id="{DE98FBF9-014B-4ADD-818B-5AEBAFF95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644691"/>
              </p:ext>
            </p:extLst>
          </p:nvPr>
        </p:nvGraphicFramePr>
        <p:xfrm>
          <a:off x="1184127" y="2054257"/>
          <a:ext cx="9823746" cy="3274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964">
                  <a:extLst>
                    <a:ext uri="{9D8B030D-6E8A-4147-A177-3AD203B41FA5}">
                      <a16:colId xmlns:a16="http://schemas.microsoft.com/office/drawing/2014/main" val="4219683672"/>
                    </a:ext>
                  </a:extLst>
                </a:gridCol>
                <a:gridCol w="2706254">
                  <a:extLst>
                    <a:ext uri="{9D8B030D-6E8A-4147-A177-3AD203B41FA5}">
                      <a16:colId xmlns:a16="http://schemas.microsoft.com/office/drawing/2014/main" val="250500205"/>
                    </a:ext>
                  </a:extLst>
                </a:gridCol>
                <a:gridCol w="1348509">
                  <a:extLst>
                    <a:ext uri="{9D8B030D-6E8A-4147-A177-3AD203B41FA5}">
                      <a16:colId xmlns:a16="http://schemas.microsoft.com/office/drawing/2014/main" val="1874793405"/>
                    </a:ext>
                  </a:extLst>
                </a:gridCol>
                <a:gridCol w="1477819">
                  <a:extLst>
                    <a:ext uri="{9D8B030D-6E8A-4147-A177-3AD203B41FA5}">
                      <a16:colId xmlns:a16="http://schemas.microsoft.com/office/drawing/2014/main" val="1694050191"/>
                    </a:ext>
                  </a:extLst>
                </a:gridCol>
                <a:gridCol w="3081200">
                  <a:extLst>
                    <a:ext uri="{9D8B030D-6E8A-4147-A177-3AD203B41FA5}">
                      <a16:colId xmlns:a16="http://schemas.microsoft.com/office/drawing/2014/main" val="3542100543"/>
                    </a:ext>
                  </a:extLst>
                </a:gridCol>
              </a:tblGrid>
              <a:tr h="4093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연산 방법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형태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794698"/>
                  </a:ext>
                </a:extLst>
              </a:tr>
              <a:tr h="4093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r>
                        <a:rPr lang="ko-KR" altLang="en-US" dirty="0"/>
                        <a:t>와 </a:t>
                      </a:r>
                      <a:r>
                        <a:rPr lang="en-US" altLang="ko-KR" dirty="0"/>
                        <a:t>b</a:t>
                      </a:r>
                      <a:r>
                        <a:rPr lang="ko-KR" altLang="en-US" dirty="0"/>
                        <a:t>를 더한다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 + 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 + 5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148127"/>
                  </a:ext>
                </a:extLst>
              </a:tr>
              <a:tr h="4093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r>
                        <a:rPr lang="ko-KR" altLang="en-US" dirty="0"/>
                        <a:t>와 </a:t>
                      </a:r>
                      <a:r>
                        <a:rPr lang="en-US" altLang="ko-KR" dirty="0"/>
                        <a:t>b</a:t>
                      </a:r>
                      <a:r>
                        <a:rPr lang="ko-KR" altLang="en-US" dirty="0"/>
                        <a:t>를 뺀다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 – 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 – 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040160"/>
                  </a:ext>
                </a:extLst>
              </a:tr>
              <a:tr h="4093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r>
                        <a:rPr lang="ko-KR" altLang="en-US" dirty="0"/>
                        <a:t>와 </a:t>
                      </a:r>
                      <a:r>
                        <a:rPr lang="en-US" altLang="ko-KR" dirty="0"/>
                        <a:t>b</a:t>
                      </a:r>
                      <a:r>
                        <a:rPr lang="ko-KR" altLang="en-US" dirty="0"/>
                        <a:t>를 곱한다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 * 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 * 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80248"/>
                  </a:ext>
                </a:extLst>
              </a:tr>
              <a:tr h="4093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r>
                        <a:rPr lang="ko-KR" altLang="en-US" dirty="0"/>
                        <a:t>와 </a:t>
                      </a:r>
                      <a:r>
                        <a:rPr lang="en-US" altLang="ko-KR" dirty="0"/>
                        <a:t>b</a:t>
                      </a:r>
                      <a:r>
                        <a:rPr lang="ko-KR" altLang="en-US" dirty="0"/>
                        <a:t>를 나눈다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 / 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 / 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2.5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353576"/>
                  </a:ext>
                </a:extLst>
              </a:tr>
              <a:tr h="4093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r>
                        <a:rPr lang="ko-KR" altLang="en-US" dirty="0"/>
                        <a:t>와 </a:t>
                      </a:r>
                      <a:r>
                        <a:rPr lang="en-US" altLang="ko-KR" dirty="0"/>
                        <a:t>b</a:t>
                      </a:r>
                      <a:r>
                        <a:rPr lang="ko-KR" altLang="en-US" dirty="0"/>
                        <a:t>를 나눈 몫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 // 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 // 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239420"/>
                  </a:ext>
                </a:extLst>
              </a:tr>
              <a:tr h="4093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r>
                        <a:rPr lang="ko-KR" altLang="en-US" dirty="0"/>
                        <a:t>와 </a:t>
                      </a:r>
                      <a:r>
                        <a:rPr lang="en-US" altLang="ko-KR" dirty="0"/>
                        <a:t>b</a:t>
                      </a:r>
                      <a:r>
                        <a:rPr lang="ko-KR" altLang="en-US" dirty="0"/>
                        <a:t>를 나눈 나머지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 % 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9 % 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019039"/>
                  </a:ext>
                </a:extLst>
              </a:tr>
              <a:tr h="4093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r>
                        <a:rPr lang="ko-KR" altLang="en-US" dirty="0"/>
                        <a:t>의 </a:t>
                      </a:r>
                      <a:r>
                        <a:rPr lang="en-US" altLang="ko-KR" dirty="0"/>
                        <a:t>b</a:t>
                      </a:r>
                      <a:r>
                        <a:rPr lang="ko-KR" altLang="en-US" dirty="0"/>
                        <a:t>제곱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 ** 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 ** 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440557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57D99A94-BE12-4CA9-9D87-0F99301C2CB1}"/>
              </a:ext>
            </a:extLst>
          </p:cNvPr>
          <p:cNvSpPr/>
          <p:nvPr/>
        </p:nvSpPr>
        <p:spPr>
          <a:xfrm>
            <a:off x="0" y="6518495"/>
            <a:ext cx="12192000" cy="339504"/>
          </a:xfrm>
          <a:prstGeom prst="rect">
            <a:avLst/>
          </a:prstGeom>
          <a:solidFill>
            <a:srgbClr val="0617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ea typeface="나눔고딕 ExtraBold" panose="020D0904000000000000"/>
              </a:rPr>
              <a:t>2</a:t>
            </a:r>
            <a:endParaRPr lang="ko-KR" altLang="en-US" sz="1000" dirty="0">
              <a:ea typeface="나눔고딕 ExtraBold" panose="020D0904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761116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0FD2942-0EB9-4E49-9B30-54E8BB4B51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7394"/>
          <a:stretch/>
        </p:blipFill>
        <p:spPr>
          <a:xfrm>
            <a:off x="0" y="1"/>
            <a:ext cx="12192000" cy="8645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2300DD3-FCDA-475F-85A5-C3AFA81C53C0}"/>
              </a:ext>
            </a:extLst>
          </p:cNvPr>
          <p:cNvSpPr/>
          <p:nvPr/>
        </p:nvSpPr>
        <p:spPr>
          <a:xfrm>
            <a:off x="10696854" y="432281"/>
            <a:ext cx="1329210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1.2. </a:t>
            </a:r>
            <a:r>
              <a:rPr lang="ko-KR" altLang="en-US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연산 방향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0FE390-8055-4C42-A2D2-8B8FE4C94F3A}"/>
              </a:ext>
            </a:extLst>
          </p:cNvPr>
          <p:cNvSpPr/>
          <p:nvPr/>
        </p:nvSpPr>
        <p:spPr>
          <a:xfrm>
            <a:off x="173458" y="201449"/>
            <a:ext cx="3650397" cy="46166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산술 연산자의 연산 방향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7D99A94-BE12-4CA9-9D87-0F99301C2CB1}"/>
              </a:ext>
            </a:extLst>
          </p:cNvPr>
          <p:cNvSpPr/>
          <p:nvPr/>
        </p:nvSpPr>
        <p:spPr>
          <a:xfrm>
            <a:off x="0" y="6518495"/>
            <a:ext cx="12192000" cy="339504"/>
          </a:xfrm>
          <a:prstGeom prst="rect">
            <a:avLst/>
          </a:prstGeom>
          <a:solidFill>
            <a:srgbClr val="0617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ea typeface="나눔고딕 ExtraBold" panose="020D0904000000000000"/>
              </a:rPr>
              <a:t>2</a:t>
            </a:r>
            <a:endParaRPr lang="ko-KR" altLang="en-US" sz="1000" dirty="0">
              <a:ea typeface="나눔고딕 ExtraBold" panose="020D090400000000000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F83E8A-13F0-4FC1-947A-2C5677FF4A3D}"/>
              </a:ext>
            </a:extLst>
          </p:cNvPr>
          <p:cNvSpPr txBox="1"/>
          <p:nvPr/>
        </p:nvSpPr>
        <p:spPr>
          <a:xfrm>
            <a:off x="979055" y="1567870"/>
            <a:ext cx="60644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ea typeface="나눔고딕 ExtraBold" panose="020D0904000000000000"/>
              </a:rPr>
              <a:t>■ 연산 방향은</a:t>
            </a:r>
            <a:r>
              <a:rPr lang="en-US" altLang="ko-KR" sz="3000" b="1" dirty="0">
                <a:ea typeface="나눔고딕 ExtraBold" panose="020D0904000000000000"/>
              </a:rPr>
              <a:t> ‘</a:t>
            </a:r>
            <a:r>
              <a:rPr lang="ko-KR" altLang="en-US" sz="3000" b="1" dirty="0">
                <a:ea typeface="나눔고딕 ExtraBold" panose="020D0904000000000000"/>
              </a:rPr>
              <a:t>오른쪽에서 왼쪽</a:t>
            </a:r>
            <a:r>
              <a:rPr lang="en-US" altLang="ko-KR" sz="3000" b="1" dirty="0">
                <a:ea typeface="나눔고딕 ExtraBold" panose="020D0904000000000000"/>
              </a:rPr>
              <a:t>!’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1C2AE65-14F1-4D2E-985D-FA3A6B4E2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370" y="2577101"/>
            <a:ext cx="2447925" cy="97155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CDDF2CA-DAD2-411B-8FEE-88F9595A1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3536" y="2563979"/>
            <a:ext cx="26765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76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0FD2942-0EB9-4E49-9B30-54E8BB4B51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7394"/>
          <a:stretch/>
        </p:blipFill>
        <p:spPr>
          <a:xfrm>
            <a:off x="0" y="1"/>
            <a:ext cx="12192000" cy="8645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2300DD3-FCDA-475F-85A5-C3AFA81C53C0}"/>
              </a:ext>
            </a:extLst>
          </p:cNvPr>
          <p:cNvSpPr/>
          <p:nvPr/>
        </p:nvSpPr>
        <p:spPr>
          <a:xfrm>
            <a:off x="10337781" y="432281"/>
            <a:ext cx="1688283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1.3. </a:t>
            </a:r>
            <a:r>
              <a:rPr lang="ko-KR" altLang="en-US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연산 우선순위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0FE390-8055-4C42-A2D2-8B8FE4C94F3A}"/>
              </a:ext>
            </a:extLst>
          </p:cNvPr>
          <p:cNvSpPr/>
          <p:nvPr/>
        </p:nvSpPr>
        <p:spPr>
          <a:xfrm>
            <a:off x="173458" y="201449"/>
            <a:ext cx="4481669" cy="46166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산술 </a:t>
            </a:r>
            <a:r>
              <a:rPr lang="ko-KR" altLang="en-US" sz="2400" b="1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연산자들의 연산 우선순위</a:t>
            </a:r>
            <a:endParaRPr lang="ko-KR" altLang="en-US" sz="2400" b="1" dirty="0">
              <a:ln w="12700"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7D99A94-BE12-4CA9-9D87-0F99301C2CB1}"/>
              </a:ext>
            </a:extLst>
          </p:cNvPr>
          <p:cNvSpPr/>
          <p:nvPr/>
        </p:nvSpPr>
        <p:spPr>
          <a:xfrm>
            <a:off x="0" y="6518495"/>
            <a:ext cx="12192000" cy="339504"/>
          </a:xfrm>
          <a:prstGeom prst="rect">
            <a:avLst/>
          </a:prstGeom>
          <a:solidFill>
            <a:srgbClr val="0617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ea typeface="나눔고딕 ExtraBold" panose="020D0904000000000000"/>
              </a:rPr>
              <a:t>2</a:t>
            </a:r>
            <a:endParaRPr lang="ko-KR" altLang="en-US" sz="1000" dirty="0">
              <a:ea typeface="나눔고딕 ExtraBold" panose="020D0904000000000000"/>
            </a:endParaRPr>
          </a:p>
        </p:txBody>
      </p:sp>
      <p:graphicFrame>
        <p:nvGraphicFramePr>
          <p:cNvPr id="7" name="표 25">
            <a:extLst>
              <a:ext uri="{FF2B5EF4-FFF2-40B4-BE49-F238E27FC236}">
                <a16:creationId xmlns:a16="http://schemas.microsoft.com/office/drawing/2014/main" id="{1576B05A-1E8B-4C7C-8751-0EFB4F6614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23651"/>
              </p:ext>
            </p:extLst>
          </p:nvPr>
        </p:nvGraphicFramePr>
        <p:xfrm>
          <a:off x="1884218" y="2625671"/>
          <a:ext cx="8423563" cy="2131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4219683672"/>
                    </a:ext>
                  </a:extLst>
                </a:gridCol>
                <a:gridCol w="3363587">
                  <a:extLst>
                    <a:ext uri="{9D8B030D-6E8A-4147-A177-3AD203B41FA5}">
                      <a16:colId xmlns:a16="http://schemas.microsoft.com/office/drawing/2014/main" val="250500205"/>
                    </a:ext>
                  </a:extLst>
                </a:gridCol>
                <a:gridCol w="3637576">
                  <a:extLst>
                    <a:ext uri="{9D8B030D-6E8A-4147-A177-3AD203B41FA5}">
                      <a16:colId xmlns:a16="http://schemas.microsoft.com/office/drawing/2014/main" val="3645152886"/>
                    </a:ext>
                  </a:extLst>
                </a:gridCol>
              </a:tblGrid>
              <a:tr h="4263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우선순위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794698"/>
                  </a:ext>
                </a:extLst>
              </a:tr>
              <a:tr h="426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괄호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247430"/>
                  </a:ext>
                </a:extLst>
              </a:tr>
              <a:tr h="426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**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148127"/>
                  </a:ext>
                </a:extLst>
              </a:tr>
              <a:tr h="426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*, /, //, 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곱셈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나눗셈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몫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나머지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040160"/>
                  </a:ext>
                </a:extLst>
              </a:tr>
              <a:tr h="426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덧셈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뺄셈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80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9216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1235</Words>
  <Application>Microsoft Office PowerPoint</Application>
  <PresentationFormat>와이드스크린</PresentationFormat>
  <Paragraphs>345</Paragraphs>
  <Slides>36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1" baseType="lpstr">
      <vt:lpstr>나눔고딕 ExtraBold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호돌 호돌</dc:creator>
  <cp:lastModifiedBy>호돌 호돌</cp:lastModifiedBy>
  <cp:revision>79</cp:revision>
  <dcterms:created xsi:type="dcterms:W3CDTF">2022-03-31T14:11:01Z</dcterms:created>
  <dcterms:modified xsi:type="dcterms:W3CDTF">2022-04-01T07:32:07Z</dcterms:modified>
</cp:coreProperties>
</file>