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92.xml" ContentType="application/vnd.openxmlformats-officedocument.presentationml.tags+xml"/>
  <Override PartName="/ppt/notesSlides/notesSlide1.xml" ContentType="application/vnd.openxmlformats-officedocument.presentationml.notesSlide+xml"/>
  <Override PartName="/ppt/tags/tag93.xml" ContentType="application/vnd.openxmlformats-officedocument.presentationml.tags+xml"/>
  <Override PartName="/ppt/notesSlides/notesSlide2.xml" ContentType="application/vnd.openxmlformats-officedocument.presentationml.notesSlide+xml"/>
  <Override PartName="/ppt/tags/tag94.xml" ContentType="application/vnd.openxmlformats-officedocument.presentationml.tags+xml"/>
  <Override PartName="/ppt/notesSlides/notesSlide3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4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5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6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12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80" r:id="rId6"/>
    <p:sldId id="283" r:id="rId7"/>
    <p:sldId id="281" r:id="rId8"/>
    <p:sldId id="299" r:id="rId9"/>
    <p:sldId id="301" r:id="rId10"/>
    <p:sldId id="298" r:id="rId11"/>
    <p:sldId id="302" r:id="rId12"/>
    <p:sldId id="303" r:id="rId13"/>
    <p:sldId id="304" r:id="rId14"/>
    <p:sldId id="305" r:id="rId15"/>
    <p:sldId id="306" r:id="rId16"/>
    <p:sldId id="300" r:id="rId17"/>
    <p:sldId id="308" r:id="rId18"/>
    <p:sldId id="309" r:id="rId19"/>
    <p:sldId id="307" r:id="rId20"/>
    <p:sldId id="310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4B4"/>
    <a:srgbClr val="FFFFFF"/>
    <a:srgbClr val="2A5294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1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2021/6/1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901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pPr/>
              <a:t>2021/6/1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849F42C-2DAE-424C-A4B8-3140182C3E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94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28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11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05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9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7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hyperlink" Target="http://www.1ppt.com/xiazai/" TargetMode="External"/><Relationship Id="rId4" Type="http://schemas.openxmlformats.org/officeDocument/2006/relationships/tags" Target="../tags/tag26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2021/6/1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51499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51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56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7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55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86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/>
                </a:solidFill>
              </a:rPr>
              <a:pPr/>
              <a:t>2021/6/1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1518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  <a:pPr/>
              <a:t>2021/6/1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3998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  <a:pPr/>
              <a:t>2021/6/1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3497636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61647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23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43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87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170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/>
                </a:solidFill>
              </a:rPr>
              <a:pPr/>
              <a:t>2021/6/1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9704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  <a:pPr/>
              <a:t>2021/6/1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535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596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  <a:pPr/>
              <a:t>2021/6/1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40655547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7685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08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50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1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3337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/>
                </a:solidFill>
              </a:rPr>
              <a:pPr/>
              <a:t>2021/6/1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898521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  <a:pPr/>
              <a:t>2021/6/1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2398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  <a:pPr/>
              <a:t>2021/6/1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17775587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019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7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2021/6/1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846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2021/6/1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433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74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5600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4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3">
            <a:extLst>
              <a:ext uri="{BEBA8EAE-BF5A-486C-A8C5-ECC9F3942E4B}">
                <a14:imgProps xmlns:a14="http://schemas.microsoft.com/office/drawing/2010/main">
                  <a14:imgLayer r:embed="rId4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6" r:id="rId16"/>
    <p:sldLayoutId id="2147483667" r:id="rId17"/>
    <p:sldLayoutId id="2147483668" r:id="rId18"/>
    <p:sldLayoutId id="2147483673" r:id="rId19"/>
    <p:sldLayoutId id="2147483675" r:id="rId20"/>
    <p:sldLayoutId id="2147483677" r:id="rId21"/>
    <p:sldLayoutId id="2147483678" r:id="rId22"/>
    <p:sldLayoutId id="2147483679" r:id="rId23"/>
    <p:sldLayoutId id="2147483682" r:id="rId24"/>
    <p:sldLayoutId id="2147483683" r:id="rId25"/>
    <p:sldLayoutId id="2147483684" r:id="rId26"/>
    <p:sldLayoutId id="2147483689" r:id="rId27"/>
    <p:sldLayoutId id="2147483691" r:id="rId28"/>
    <p:sldLayoutId id="2147483693" r:id="rId29"/>
    <p:sldLayoutId id="2147483694" r:id="rId30"/>
    <p:sldLayoutId id="2147483695" r:id="rId31"/>
    <p:sldLayoutId id="2147483698" r:id="rId32"/>
    <p:sldLayoutId id="2147483699" r:id="rId33"/>
    <p:sldLayoutId id="2147483700" r:id="rId34"/>
    <p:sldLayoutId id="2147483705" r:id="rId35"/>
    <p:sldLayoutId id="2147483707" r:id="rId36"/>
    <p:sldLayoutId id="2147483709" r:id="rId37"/>
    <p:sldLayoutId id="2147483710" r:id="rId38"/>
    <p:sldLayoutId id="2147483711" r:id="rId3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02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6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8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9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0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6627655" y="4972367"/>
            <a:ext cx="56886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组员：杨元杰、童峻涛、徐任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4518734" y="2852337"/>
            <a:ext cx="760191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60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资产云平台</a:t>
            </a:r>
            <a:r>
              <a:rPr lang="zh-CN" altLang="en-US" sz="40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测试总结汇报</a:t>
            </a:r>
            <a:endParaRPr lang="en-US" altLang="zh-CN" sz="4000" dirty="0">
              <a:gradFill>
                <a:gsLst>
                  <a:gs pos="0">
                    <a:srgbClr val="69B4B4"/>
                  </a:gs>
                  <a:gs pos="100000">
                    <a:srgbClr val="2A5294"/>
                  </a:gs>
                </a:gsLst>
                <a:lin ang="5400000" scaled="0"/>
              </a:gra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226707D0-568E-446A-B476-87F58A172B16}"/>
              </a:ext>
            </a:extLst>
          </p:cNvPr>
          <p:cNvSpPr/>
          <p:nvPr/>
        </p:nvSpPr>
        <p:spPr>
          <a:xfrm>
            <a:off x="7802706" y="4293549"/>
            <a:ext cx="1410649" cy="299436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1400" kern="0" dirty="0">
                <a:solidFill>
                  <a:prstClr val="white"/>
                </a:solidFill>
                <a:cs typeface="+mn-ea"/>
                <a:sym typeface="+mn-lt"/>
              </a:rPr>
              <a:t>AT2021-G07</a:t>
            </a:r>
            <a:endParaRPr lang="zh-CN" altLang="en-US" sz="140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圆角矩形 17">
            <a:extLst>
              <a:ext uri="{FF2B5EF4-FFF2-40B4-BE49-F238E27FC236}">
                <a16:creationId xmlns:a16="http://schemas.microsoft.com/office/drawing/2014/main" id="{7279E109-A6EA-418B-9FFC-27111CBF6B4E}"/>
              </a:ext>
            </a:extLst>
          </p:cNvPr>
          <p:cNvSpPr/>
          <p:nvPr/>
        </p:nvSpPr>
        <p:spPr>
          <a:xfrm>
            <a:off x="9718068" y="4293549"/>
            <a:ext cx="1410649" cy="299436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2021.06.01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/>
      <p:bldP spid="10" grpId="1" bldLvl="0"/>
      <p:bldP spid="11" grpId="0" bldLvl="0" animBg="1"/>
      <p:bldP spid="11" grpId="1" bldLvl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1">
            <a:extLst>
              <a:ext uri="{FF2B5EF4-FFF2-40B4-BE49-F238E27FC236}">
                <a16:creationId xmlns:a16="http://schemas.microsoft.com/office/drawing/2014/main" id="{CC083D12-B503-4B67-8D8D-9790679E284D}"/>
              </a:ext>
            </a:extLst>
          </p:cNvPr>
          <p:cNvSpPr txBox="1"/>
          <p:nvPr/>
        </p:nvSpPr>
        <p:spPr>
          <a:xfrm>
            <a:off x="5435442" y="2249999"/>
            <a:ext cx="4488755" cy="1150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 b="1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ym typeface="+mn-lt"/>
              </a:rPr>
              <a:t>测试报告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961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测试代码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00EE7FF4-1232-46D0-896F-0EE88019E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75" y="797316"/>
            <a:ext cx="5973511" cy="58193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8E06E32-53C4-49E5-A7A4-F2325300E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893" y="1357655"/>
            <a:ext cx="6296969" cy="453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3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测试报告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E0737AE-7C77-433B-98C7-E1C97F7B6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61" y="744512"/>
            <a:ext cx="10067278" cy="245813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9DF37F3-AD09-4FAC-AD61-772933A35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353" y="3095087"/>
            <a:ext cx="8179293" cy="352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1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测试报告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798B19A-BF9D-4B28-9A3D-DDF70783B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8" y="994918"/>
            <a:ext cx="3945195" cy="56217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66991AB-A30F-4600-85A7-CBEDF8034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328" y="1158517"/>
            <a:ext cx="4163091" cy="54581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410E5B0-3A94-4464-9DD0-2B76A543C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754" y="1276619"/>
            <a:ext cx="4438095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58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1">
            <a:extLst>
              <a:ext uri="{FF2B5EF4-FFF2-40B4-BE49-F238E27FC236}">
                <a16:creationId xmlns:a16="http://schemas.microsoft.com/office/drawing/2014/main" id="{CC083D12-B503-4B67-8D8D-9790679E284D}"/>
              </a:ext>
            </a:extLst>
          </p:cNvPr>
          <p:cNvSpPr txBox="1"/>
          <p:nvPr/>
        </p:nvSpPr>
        <p:spPr>
          <a:xfrm>
            <a:off x="5435442" y="2249999"/>
            <a:ext cx="4488755" cy="1150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 b="1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ym typeface="+mn-lt"/>
              </a:rPr>
              <a:t>测试总结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911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测试完成情况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EA5B0736-20AB-45D0-B726-B41070EF8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274" y="936159"/>
            <a:ext cx="3865379" cy="564117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E53F6F6-51F7-4A83-AC81-9A4A5B66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87" y="1924227"/>
            <a:ext cx="3411984" cy="336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42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用例汇总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5898B0E7-2221-47DA-B69B-30C4DABA81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47936" y="1636002"/>
            <a:ext cx="8605267" cy="44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6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11693D5-8AF8-4E5C-A252-3BAF72475A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8641" y="1227337"/>
            <a:ext cx="6849435" cy="4403325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缺陷汇总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486D3075-8768-4D0D-B2A4-E16FA57A1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551" y="703970"/>
            <a:ext cx="4980952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8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缺陷报告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180D460-02E9-458E-866D-E2F5A0A28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58" y="967730"/>
            <a:ext cx="5636874" cy="54320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60BA71-0931-420A-BCFB-9194ACE9E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804" y="836969"/>
            <a:ext cx="4581938" cy="582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51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测试总结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7E36F68-A650-49B5-943A-24DCA1A3BE19}"/>
              </a:ext>
            </a:extLst>
          </p:cNvPr>
          <p:cNvSpPr txBox="1"/>
          <p:nvPr/>
        </p:nvSpPr>
        <p:spPr>
          <a:xfrm>
            <a:off x="1571657" y="1660700"/>
            <a:ext cx="9143691" cy="39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2800" b="1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	</a:t>
            </a:r>
            <a:r>
              <a:rPr lang="zh-CN" altLang="zh-CN" sz="2800" b="1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由于受测试水平、时间、经验等条件限制，本组在测试过程中只采用</a:t>
            </a:r>
            <a:r>
              <a:rPr lang="zh-CN" altLang="zh-CN" sz="28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黑盒测试方法</a:t>
            </a:r>
            <a:r>
              <a:rPr lang="zh-CN" altLang="zh-CN" sz="2800" b="1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对软件进行了各个模块的功能测试。</a:t>
            </a:r>
          </a:p>
          <a:p>
            <a:pPr algn="just">
              <a:lnSpc>
                <a:spcPct val="115000"/>
              </a:lnSpc>
            </a:pPr>
            <a:r>
              <a:rPr lang="en-US" altLang="zh-CN" sz="2800" b="1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	</a:t>
            </a:r>
            <a:r>
              <a:rPr lang="zh-CN" altLang="zh-CN" sz="2800" b="1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经过测试，小组将各个测试用例以及结果或者生成的缺陷汇总成报告，得出结论，该软件能够正常使用，但是在</a:t>
            </a:r>
            <a:r>
              <a:rPr lang="zh-CN" altLang="zh-CN" sz="28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某些特定的功能上存在缺陷</a:t>
            </a:r>
            <a:r>
              <a:rPr lang="zh-CN" altLang="zh-CN" sz="2800" b="1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。</a:t>
            </a:r>
          </a:p>
          <a:p>
            <a:pPr algn="just">
              <a:lnSpc>
                <a:spcPct val="115000"/>
              </a:lnSpc>
            </a:pPr>
            <a:r>
              <a:rPr lang="en-US" altLang="zh-CN" sz="2800" b="1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	</a:t>
            </a:r>
            <a:r>
              <a:rPr lang="zh-CN" altLang="zh-CN" sz="2800" b="1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总体来说，能够刚好达到上线的标准，仍存在缺陷需要改进。</a:t>
            </a:r>
          </a:p>
        </p:txBody>
      </p:sp>
    </p:spTree>
    <p:extLst>
      <p:ext uri="{BB962C8B-B14F-4D97-AF65-F5344CB8AC3E}">
        <p14:creationId xmlns:p14="http://schemas.microsoft.com/office/powerpoint/2010/main" val="404166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06015" y="2195888"/>
            <a:ext cx="1707122" cy="1365192"/>
            <a:chOff x="7715" y="2833"/>
            <a:chExt cx="2688" cy="2150"/>
          </a:xfrm>
        </p:grpSpPr>
        <p:grpSp>
          <p:nvGrpSpPr>
            <p:cNvPr id="37" name="组合 36"/>
            <p:cNvGrpSpPr/>
            <p:nvPr/>
          </p:nvGrpSpPr>
          <p:grpSpPr>
            <a:xfrm>
              <a:off x="7715" y="2833"/>
              <a:ext cx="2688" cy="1917"/>
              <a:chOff x="5423052" y="683179"/>
              <a:chExt cx="1337588" cy="954090"/>
            </a:xfrm>
          </p:grpSpPr>
          <p:sp>
            <p:nvSpPr>
              <p:cNvPr id="39" name="文本框 7"/>
              <p:cNvSpPr txBox="1"/>
              <p:nvPr/>
            </p:nvSpPr>
            <p:spPr>
              <a:xfrm>
                <a:off x="5608415" y="683179"/>
                <a:ext cx="975171" cy="95409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Circle">
                  <a:avLst/>
                </a:prstTxWarp>
                <a:spAutoFit/>
              </a:bodyPr>
              <a:lstStyle/>
              <a:p>
                <a:endParaRPr lang="zh-CN" altLang="en-US" sz="2800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文本框 8"/>
              <p:cNvSpPr txBox="1"/>
              <p:nvPr/>
            </p:nvSpPr>
            <p:spPr>
              <a:xfrm>
                <a:off x="5423052" y="739658"/>
                <a:ext cx="1337588" cy="795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6000" dirty="0">
                    <a:solidFill>
                      <a:schemeClr val="bg1"/>
                    </a:solidFill>
                    <a:cs typeface="+mn-ea"/>
                    <a:sym typeface="+mn-lt"/>
                  </a:rPr>
                  <a:t>目录</a:t>
                </a: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7715" y="4355"/>
              <a:ext cx="2651" cy="6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647593" y="1039768"/>
            <a:ext cx="3989705" cy="981075"/>
            <a:chOff x="10546" y="2330"/>
            <a:chExt cx="6283" cy="1545"/>
          </a:xfrm>
        </p:grpSpPr>
        <p:sp>
          <p:nvSpPr>
            <p:cNvPr id="5239" name="文本框 23"/>
            <p:cNvSpPr txBox="1"/>
            <p:nvPr/>
          </p:nvSpPr>
          <p:spPr>
            <a:xfrm>
              <a:off x="12689" y="2631"/>
              <a:ext cx="414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测试计划</a:t>
              </a:r>
            </a:p>
          </p:txBody>
        </p:sp>
        <p:sp>
          <p:nvSpPr>
            <p:cNvPr id="7" name="菱形 6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菱形 7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245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10" name="直接连接符 9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247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31" name="直接连接符 30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42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647645" y="2258333"/>
            <a:ext cx="4018915" cy="981075"/>
            <a:chOff x="10546" y="2330"/>
            <a:chExt cx="6329" cy="1545"/>
          </a:xfrm>
        </p:grpSpPr>
        <p:sp>
          <p:nvSpPr>
            <p:cNvPr id="5" name="文本框 23"/>
            <p:cNvSpPr txBox="1"/>
            <p:nvPr/>
          </p:nvSpPr>
          <p:spPr>
            <a:xfrm>
              <a:off x="12735" y="2631"/>
              <a:ext cx="414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测试用例</a:t>
              </a:r>
            </a:p>
          </p:txBody>
        </p:sp>
        <p:sp>
          <p:nvSpPr>
            <p:cNvPr id="6" name="菱形 5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1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647645" y="3476898"/>
            <a:ext cx="4033520" cy="981075"/>
            <a:chOff x="10546" y="2330"/>
            <a:chExt cx="6352" cy="1545"/>
          </a:xfrm>
        </p:grpSpPr>
        <p:sp>
          <p:nvSpPr>
            <p:cNvPr id="20" name="文本框 23"/>
            <p:cNvSpPr txBox="1"/>
            <p:nvPr/>
          </p:nvSpPr>
          <p:spPr>
            <a:xfrm>
              <a:off x="12758" y="2631"/>
              <a:ext cx="414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测试报告</a:t>
              </a:r>
            </a:p>
          </p:txBody>
        </p:sp>
        <p:sp>
          <p:nvSpPr>
            <p:cNvPr id="23" name="菱形 22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菱形 23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5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26" name="直接连接符 25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8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33" name="直接连接符 32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47645" y="4695463"/>
            <a:ext cx="4048125" cy="981075"/>
            <a:chOff x="10546" y="2330"/>
            <a:chExt cx="6375" cy="1545"/>
          </a:xfrm>
        </p:grpSpPr>
        <p:sp>
          <p:nvSpPr>
            <p:cNvPr id="42" name="文本框 23"/>
            <p:cNvSpPr txBox="1"/>
            <p:nvPr/>
          </p:nvSpPr>
          <p:spPr>
            <a:xfrm>
              <a:off x="12781" y="2654"/>
              <a:ext cx="414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测试总结</a:t>
              </a:r>
            </a:p>
          </p:txBody>
        </p:sp>
        <p:sp>
          <p:nvSpPr>
            <p:cNvPr id="43" name="菱形 42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菱形 43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5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46" name="直接连接符 45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49" name="直接连接符 48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1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04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870148" y="2493347"/>
            <a:ext cx="6238032" cy="9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rPr>
              <a:t>感谢您的观看</a:t>
            </a:r>
          </a:p>
        </p:txBody>
      </p:sp>
      <p:sp>
        <p:nvSpPr>
          <p:cNvPr id="8" name="矩形 259">
            <a:extLst>
              <a:ext uri="{FF2B5EF4-FFF2-40B4-BE49-F238E27FC236}">
                <a16:creationId xmlns:a16="http://schemas.microsoft.com/office/drawing/2014/main" id="{7A3BCB64-58F0-4CEB-804F-CE6FAB0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368" y="4794813"/>
            <a:ext cx="56886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组员：杨元杰、童峻涛、徐任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圆角矩形 6">
            <a:extLst>
              <a:ext uri="{FF2B5EF4-FFF2-40B4-BE49-F238E27FC236}">
                <a16:creationId xmlns:a16="http://schemas.microsoft.com/office/drawing/2014/main" id="{B2F4BAC9-53A0-4DE8-B61D-CD24A64C11A4}"/>
              </a:ext>
            </a:extLst>
          </p:cNvPr>
          <p:cNvSpPr/>
          <p:nvPr/>
        </p:nvSpPr>
        <p:spPr>
          <a:xfrm>
            <a:off x="7678419" y="4115995"/>
            <a:ext cx="1410649" cy="299436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1400" kern="0" dirty="0">
                <a:solidFill>
                  <a:prstClr val="white"/>
                </a:solidFill>
                <a:cs typeface="+mn-ea"/>
                <a:sym typeface="+mn-lt"/>
              </a:rPr>
              <a:t>AT2021-G07</a:t>
            </a:r>
            <a:endParaRPr lang="zh-CN" altLang="en-US" sz="140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圆角矩形 17">
            <a:extLst>
              <a:ext uri="{FF2B5EF4-FFF2-40B4-BE49-F238E27FC236}">
                <a16:creationId xmlns:a16="http://schemas.microsoft.com/office/drawing/2014/main" id="{07B0F52C-ACBE-4230-803F-39C1CE4C2504}"/>
              </a:ext>
            </a:extLst>
          </p:cNvPr>
          <p:cNvSpPr/>
          <p:nvPr/>
        </p:nvSpPr>
        <p:spPr>
          <a:xfrm>
            <a:off x="9593781" y="4115995"/>
            <a:ext cx="1410649" cy="299436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2021.06.01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8" grpId="0" bldLvl="0"/>
      <p:bldP spid="8" grpId="1" bldLvl="0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1">
            <a:extLst>
              <a:ext uri="{FF2B5EF4-FFF2-40B4-BE49-F238E27FC236}">
                <a16:creationId xmlns:a16="http://schemas.microsoft.com/office/drawing/2014/main" id="{CC083D12-B503-4B67-8D8D-9790679E284D}"/>
              </a:ext>
            </a:extLst>
          </p:cNvPr>
          <p:cNvSpPr txBox="1"/>
          <p:nvPr/>
        </p:nvSpPr>
        <p:spPr>
          <a:xfrm>
            <a:off x="5435442" y="2249999"/>
            <a:ext cx="4488755" cy="1150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 b="1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ym typeface="+mn-lt"/>
              </a:rPr>
              <a:t>测试计划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9" grpId="0"/>
          <p:bldP spid="20" grpId="0"/>
          <p:bldP spid="21" grpId="0"/>
          <p:bldP spid="2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测试的系统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91C543B5-9718-414F-80F9-6F299CEF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5" y="1068850"/>
            <a:ext cx="11088510" cy="444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6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测试的模块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6E52DE49-4208-4029-B77A-7385D7DCC48B}"/>
              </a:ext>
            </a:extLst>
          </p:cNvPr>
          <p:cNvSpPr/>
          <p:nvPr/>
        </p:nvSpPr>
        <p:spPr>
          <a:xfrm>
            <a:off x="4332902" y="3889097"/>
            <a:ext cx="1553972" cy="488138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FF90482C-23B4-49A1-A93E-399F5A87FF9A}"/>
              </a:ext>
            </a:extLst>
          </p:cNvPr>
          <p:cNvSpPr/>
          <p:nvPr/>
        </p:nvSpPr>
        <p:spPr>
          <a:xfrm rot="5400000">
            <a:off x="4893674" y="4428036"/>
            <a:ext cx="1553587" cy="488138"/>
          </a:xfrm>
          <a:prstGeom prst="roundRect">
            <a:avLst>
              <a:gd name="adj" fmla="val 50000"/>
            </a:avLst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Rounded Rectangle 8">
            <a:extLst>
              <a:ext uri="{FF2B5EF4-FFF2-40B4-BE49-F238E27FC236}">
                <a16:creationId xmlns:a16="http://schemas.microsoft.com/office/drawing/2014/main" id="{765DC2A4-B1D1-473F-8B54-FA80BB1B2FCC}"/>
              </a:ext>
            </a:extLst>
          </p:cNvPr>
          <p:cNvSpPr/>
          <p:nvPr/>
        </p:nvSpPr>
        <p:spPr>
          <a:xfrm rot="8183085">
            <a:off x="3312648" y="4724478"/>
            <a:ext cx="2912458" cy="488138"/>
          </a:xfrm>
          <a:prstGeom prst="roundRect">
            <a:avLst>
              <a:gd name="adj" fmla="val 50000"/>
            </a:avLst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Oval 9">
            <a:extLst>
              <a:ext uri="{FF2B5EF4-FFF2-40B4-BE49-F238E27FC236}">
                <a16:creationId xmlns:a16="http://schemas.microsoft.com/office/drawing/2014/main" id="{0E3C2109-02FF-4B17-B215-133D1F38A65E}"/>
              </a:ext>
            </a:extLst>
          </p:cNvPr>
          <p:cNvSpPr/>
          <p:nvPr/>
        </p:nvSpPr>
        <p:spPr>
          <a:xfrm>
            <a:off x="5465228" y="3929740"/>
            <a:ext cx="392048" cy="392048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34" name="Rounded Rectangle 18">
            <a:extLst>
              <a:ext uri="{FF2B5EF4-FFF2-40B4-BE49-F238E27FC236}">
                <a16:creationId xmlns:a16="http://schemas.microsoft.com/office/drawing/2014/main" id="{19F5097C-80DA-4183-BF3E-B698C01ECF0F}"/>
              </a:ext>
            </a:extLst>
          </p:cNvPr>
          <p:cNvSpPr/>
          <p:nvPr/>
        </p:nvSpPr>
        <p:spPr>
          <a:xfrm>
            <a:off x="6796080" y="3974001"/>
            <a:ext cx="1553972" cy="488138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Rounded Rectangle 19">
            <a:extLst>
              <a:ext uri="{FF2B5EF4-FFF2-40B4-BE49-F238E27FC236}">
                <a16:creationId xmlns:a16="http://schemas.microsoft.com/office/drawing/2014/main" id="{AC80F7DA-A713-4E55-9233-15B1A1452254}"/>
              </a:ext>
            </a:extLst>
          </p:cNvPr>
          <p:cNvSpPr/>
          <p:nvPr/>
        </p:nvSpPr>
        <p:spPr>
          <a:xfrm rot="5400000">
            <a:off x="7381518" y="4503831"/>
            <a:ext cx="1553587" cy="488138"/>
          </a:xfrm>
          <a:prstGeom prst="roundRect">
            <a:avLst>
              <a:gd name="adj" fmla="val 50000"/>
            </a:avLst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Rounded Rectangle 20">
            <a:extLst>
              <a:ext uri="{FF2B5EF4-FFF2-40B4-BE49-F238E27FC236}">
                <a16:creationId xmlns:a16="http://schemas.microsoft.com/office/drawing/2014/main" id="{9F88E53A-5C84-4F98-8F03-49FAF740CCAD}"/>
              </a:ext>
            </a:extLst>
          </p:cNvPr>
          <p:cNvSpPr/>
          <p:nvPr/>
        </p:nvSpPr>
        <p:spPr>
          <a:xfrm rot="8183085">
            <a:off x="5775826" y="4809383"/>
            <a:ext cx="2912458" cy="488138"/>
          </a:xfrm>
          <a:prstGeom prst="roundRect">
            <a:avLst>
              <a:gd name="adj" fmla="val 50000"/>
            </a:avLst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Oval 21">
            <a:extLst>
              <a:ext uri="{FF2B5EF4-FFF2-40B4-BE49-F238E27FC236}">
                <a16:creationId xmlns:a16="http://schemas.microsoft.com/office/drawing/2014/main" id="{FC5B7DA2-EF97-40B6-90BC-52B1D45AD336}"/>
              </a:ext>
            </a:extLst>
          </p:cNvPr>
          <p:cNvSpPr/>
          <p:nvPr/>
        </p:nvSpPr>
        <p:spPr>
          <a:xfrm>
            <a:off x="7886579" y="4022046"/>
            <a:ext cx="392048" cy="392048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38" name="Rounded Rectangle 26">
            <a:extLst>
              <a:ext uri="{FF2B5EF4-FFF2-40B4-BE49-F238E27FC236}">
                <a16:creationId xmlns:a16="http://schemas.microsoft.com/office/drawing/2014/main" id="{8EFD1A0D-3F74-45E0-B0AE-A8C8E56C5A19}"/>
              </a:ext>
            </a:extLst>
          </p:cNvPr>
          <p:cNvSpPr/>
          <p:nvPr/>
        </p:nvSpPr>
        <p:spPr>
          <a:xfrm>
            <a:off x="9596729" y="3921188"/>
            <a:ext cx="1553972" cy="488138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2F70D8F2-EA7D-4353-821D-BE0E8082947A}"/>
              </a:ext>
            </a:extLst>
          </p:cNvPr>
          <p:cNvSpPr/>
          <p:nvPr/>
        </p:nvSpPr>
        <p:spPr>
          <a:xfrm rot="5400000">
            <a:off x="10129838" y="4453913"/>
            <a:ext cx="1553587" cy="488138"/>
          </a:xfrm>
          <a:prstGeom prst="roundRect">
            <a:avLst>
              <a:gd name="adj" fmla="val 50000"/>
            </a:avLst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Rounded Rectangle 28">
            <a:extLst>
              <a:ext uri="{FF2B5EF4-FFF2-40B4-BE49-F238E27FC236}">
                <a16:creationId xmlns:a16="http://schemas.microsoft.com/office/drawing/2014/main" id="{ADA8F8C9-19C0-4C38-B992-E555F85D142C}"/>
              </a:ext>
            </a:extLst>
          </p:cNvPr>
          <p:cNvSpPr/>
          <p:nvPr/>
        </p:nvSpPr>
        <p:spPr>
          <a:xfrm rot="8183085">
            <a:off x="8576476" y="4756569"/>
            <a:ext cx="2912458" cy="488138"/>
          </a:xfrm>
          <a:prstGeom prst="roundRect">
            <a:avLst>
              <a:gd name="adj" fmla="val 50000"/>
            </a:avLst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Oval 29">
            <a:extLst>
              <a:ext uri="{FF2B5EF4-FFF2-40B4-BE49-F238E27FC236}">
                <a16:creationId xmlns:a16="http://schemas.microsoft.com/office/drawing/2014/main" id="{726047E4-00E7-4EE9-8C76-E73A2D9B3706}"/>
              </a:ext>
            </a:extLst>
          </p:cNvPr>
          <p:cNvSpPr/>
          <p:nvPr/>
        </p:nvSpPr>
        <p:spPr>
          <a:xfrm>
            <a:off x="10710608" y="3974001"/>
            <a:ext cx="392048" cy="392048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42" name="TextBox 17">
            <a:extLst>
              <a:ext uri="{FF2B5EF4-FFF2-40B4-BE49-F238E27FC236}">
                <a16:creationId xmlns:a16="http://schemas.microsoft.com/office/drawing/2014/main" id="{DFE0CAA7-44DE-4E96-95F2-8C8B18A9E0EB}"/>
              </a:ext>
            </a:extLst>
          </p:cNvPr>
          <p:cNvSpPr txBox="1"/>
          <p:nvPr/>
        </p:nvSpPr>
        <p:spPr>
          <a:xfrm rot="18958774">
            <a:off x="4198389" y="49242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首页功能</a:t>
            </a:r>
            <a:endParaRPr lang="en-US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3" name="TextBox 18">
            <a:extLst>
              <a:ext uri="{FF2B5EF4-FFF2-40B4-BE49-F238E27FC236}">
                <a16:creationId xmlns:a16="http://schemas.microsoft.com/office/drawing/2014/main" id="{B1A3C903-0024-4AAC-9151-3BF1A2A43629}"/>
              </a:ext>
            </a:extLst>
          </p:cNvPr>
          <p:cNvSpPr txBox="1"/>
          <p:nvPr/>
        </p:nvSpPr>
        <p:spPr>
          <a:xfrm rot="18958774">
            <a:off x="6494198" y="4980232"/>
            <a:ext cx="1261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集团管理</a:t>
            </a:r>
            <a:endParaRPr lang="en-US" altLang="zh-CN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4" name="TextBox 19">
            <a:extLst>
              <a:ext uri="{FF2B5EF4-FFF2-40B4-BE49-F238E27FC236}">
                <a16:creationId xmlns:a16="http://schemas.microsoft.com/office/drawing/2014/main" id="{7AFEC7FC-6A82-41EB-ADA3-BD8420FF8D6A}"/>
              </a:ext>
            </a:extLst>
          </p:cNvPr>
          <p:cNvSpPr txBox="1"/>
          <p:nvPr/>
        </p:nvSpPr>
        <p:spPr>
          <a:xfrm rot="18958774">
            <a:off x="9509989" y="48909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单位管理</a:t>
            </a:r>
            <a:endParaRPr lang="en-US" altLang="zh-CN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6" name="Oval 36">
            <a:extLst>
              <a:ext uri="{FF2B5EF4-FFF2-40B4-BE49-F238E27FC236}">
                <a16:creationId xmlns:a16="http://schemas.microsoft.com/office/drawing/2014/main" id="{7B2E6B12-FB7E-4060-B75C-BE10CCF72248}"/>
              </a:ext>
            </a:extLst>
          </p:cNvPr>
          <p:cNvSpPr/>
          <p:nvPr/>
        </p:nvSpPr>
        <p:spPr>
          <a:xfrm>
            <a:off x="1283853" y="2028195"/>
            <a:ext cx="392048" cy="392048"/>
          </a:xfrm>
          <a:prstGeom prst="ellipse">
            <a:avLst/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47" name="Oval 37">
            <a:extLst>
              <a:ext uri="{FF2B5EF4-FFF2-40B4-BE49-F238E27FC236}">
                <a16:creationId xmlns:a16="http://schemas.microsoft.com/office/drawing/2014/main" id="{16294EDC-55DE-4EB5-A824-D1C16132061B}"/>
              </a:ext>
            </a:extLst>
          </p:cNvPr>
          <p:cNvSpPr/>
          <p:nvPr/>
        </p:nvSpPr>
        <p:spPr>
          <a:xfrm>
            <a:off x="1283853" y="2879387"/>
            <a:ext cx="392048" cy="392048"/>
          </a:xfrm>
          <a:prstGeom prst="ellipse">
            <a:avLst/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48" name="Oval 38">
            <a:extLst>
              <a:ext uri="{FF2B5EF4-FFF2-40B4-BE49-F238E27FC236}">
                <a16:creationId xmlns:a16="http://schemas.microsoft.com/office/drawing/2014/main" id="{54C424AF-0001-4FB9-AA8E-FCD8F12BEA54}"/>
              </a:ext>
            </a:extLst>
          </p:cNvPr>
          <p:cNvSpPr/>
          <p:nvPr/>
        </p:nvSpPr>
        <p:spPr>
          <a:xfrm>
            <a:off x="1283853" y="3730578"/>
            <a:ext cx="392048" cy="392048"/>
          </a:xfrm>
          <a:prstGeom prst="ellipse">
            <a:avLst/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49" name="TextBox 24">
            <a:extLst>
              <a:ext uri="{FF2B5EF4-FFF2-40B4-BE49-F238E27FC236}">
                <a16:creationId xmlns:a16="http://schemas.microsoft.com/office/drawing/2014/main" id="{5AAB43D6-FB60-4E0A-BA21-57722BCF2932}"/>
              </a:ext>
            </a:extLst>
          </p:cNvPr>
          <p:cNvSpPr txBox="1"/>
          <p:nvPr/>
        </p:nvSpPr>
        <p:spPr>
          <a:xfrm>
            <a:off x="2078264" y="2060675"/>
            <a:ext cx="3031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单位管理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50" name="TextBox 25">
            <a:extLst>
              <a:ext uri="{FF2B5EF4-FFF2-40B4-BE49-F238E27FC236}">
                <a16:creationId xmlns:a16="http://schemas.microsoft.com/office/drawing/2014/main" id="{56C4F19B-9024-4158-A80D-D17178D75409}"/>
              </a:ext>
            </a:extLst>
          </p:cNvPr>
          <p:cNvSpPr txBox="1"/>
          <p:nvPr/>
        </p:nvSpPr>
        <p:spPr>
          <a:xfrm>
            <a:off x="2078264" y="2879387"/>
            <a:ext cx="3031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集团管理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51" name="TextBox 26">
            <a:extLst>
              <a:ext uri="{FF2B5EF4-FFF2-40B4-BE49-F238E27FC236}">
                <a16:creationId xmlns:a16="http://schemas.microsoft.com/office/drawing/2014/main" id="{E0F47204-DF40-4748-AF1E-9741B951F7F1}"/>
              </a:ext>
            </a:extLst>
          </p:cNvPr>
          <p:cNvSpPr txBox="1"/>
          <p:nvPr/>
        </p:nvSpPr>
        <p:spPr>
          <a:xfrm>
            <a:off x="2078264" y="3784072"/>
            <a:ext cx="3031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首页功能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0467F6-05E9-4BB8-8016-92CF88F0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543" y="1264085"/>
            <a:ext cx="1889981" cy="24613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3355F1-DA7A-491F-B4F4-8FBC1F1C8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418" y="1480718"/>
            <a:ext cx="1961905" cy="20285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38D59BE-6F9D-41FE-939F-2246B5450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1877" y="1134528"/>
            <a:ext cx="2895238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25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75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6" grpId="0" animBg="1"/>
      <p:bldP spid="47" grpId="0" animBg="1"/>
      <p:bldP spid="48" grpId="0" animBg="1"/>
      <p:bldP spid="49" grpId="0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时间与模块安排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89718E2-9FE7-4120-B29A-11CD4E703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519" y="789996"/>
            <a:ext cx="7503112" cy="56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1">
            <a:extLst>
              <a:ext uri="{FF2B5EF4-FFF2-40B4-BE49-F238E27FC236}">
                <a16:creationId xmlns:a16="http://schemas.microsoft.com/office/drawing/2014/main" id="{CC083D12-B503-4B67-8D8D-9790679E284D}"/>
              </a:ext>
            </a:extLst>
          </p:cNvPr>
          <p:cNvSpPr txBox="1"/>
          <p:nvPr/>
        </p:nvSpPr>
        <p:spPr>
          <a:xfrm>
            <a:off x="5435442" y="2249999"/>
            <a:ext cx="4488755" cy="1150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 b="1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ym typeface="+mn-lt"/>
              </a:rPr>
              <a:t>测试用例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896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模块划分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166EA98-D0DE-46FB-B34F-25D79B72B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249" y="786854"/>
            <a:ext cx="6561905" cy="5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1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测试用例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DF040FF-3869-4944-9E92-27B80731E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16" y="907005"/>
            <a:ext cx="4243636" cy="54464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F59E06-0E45-4A06-9DFA-A75A11458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288" y="810833"/>
            <a:ext cx="5881827" cy="57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33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k4eyzzl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193</Words>
  <Application>Microsoft Office PowerPoint</Application>
  <PresentationFormat>宽屏</PresentationFormat>
  <Paragraphs>61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方正正黑简体</vt:lpstr>
      <vt:lpstr>仿宋</vt:lpstr>
      <vt:lpstr>宋体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Anchovy</cp:lastModifiedBy>
  <cp:revision>66</cp:revision>
  <dcterms:created xsi:type="dcterms:W3CDTF">2019-06-19T02:08:00Z</dcterms:created>
  <dcterms:modified xsi:type="dcterms:W3CDTF">2021-06-01T02:44:23Z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2052-11.1.0.9069</vt:lpwstr>
  </property>
</Properties>
</file>