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8" r:id="rId3"/>
    <p:sldId id="258" r:id="rId4"/>
    <p:sldId id="295" r:id="rId5"/>
    <p:sldId id="296" r:id="rId6"/>
    <p:sldId id="270" r:id="rId7"/>
    <p:sldId id="289" r:id="rId8"/>
    <p:sldId id="297" r:id="rId9"/>
    <p:sldId id="298" r:id="rId10"/>
    <p:sldId id="299" r:id="rId11"/>
    <p:sldId id="290" r:id="rId12"/>
    <p:sldId id="300" r:id="rId13"/>
    <p:sldId id="301" r:id="rId14"/>
    <p:sldId id="302" r:id="rId15"/>
    <p:sldId id="291" r:id="rId16"/>
    <p:sldId id="303" r:id="rId17"/>
    <p:sldId id="304" r:id="rId18"/>
    <p:sldId id="305" r:id="rId19"/>
    <p:sldId id="292" r:id="rId20"/>
    <p:sldId id="306" r:id="rId21"/>
    <p:sldId id="307" r:id="rId22"/>
    <p:sldId id="316" r:id="rId23"/>
    <p:sldId id="308" r:id="rId24"/>
    <p:sldId id="309" r:id="rId25"/>
    <p:sldId id="317" r:id="rId26"/>
    <p:sldId id="318" r:id="rId27"/>
    <p:sldId id="319" r:id="rId28"/>
    <p:sldId id="310" r:id="rId29"/>
    <p:sldId id="293" r:id="rId30"/>
    <p:sldId id="311" r:id="rId31"/>
    <p:sldId id="312" r:id="rId32"/>
    <p:sldId id="313" r:id="rId33"/>
    <p:sldId id="314" r:id="rId34"/>
    <p:sldId id="315" r:id="rId35"/>
    <p:sldId id="294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pos="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50F"/>
    <a:srgbClr val="00B0F0"/>
    <a:srgbClr val="1C50A2"/>
    <a:srgbClr val="C3E5F3"/>
    <a:srgbClr val="000000"/>
    <a:srgbClr val="E6E6E6"/>
    <a:srgbClr val="FFFFFF"/>
    <a:srgbClr val="FFFFFC"/>
    <a:srgbClr val="F7FCF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14" autoAdjust="0"/>
  </p:normalViewPr>
  <p:slideViewPr>
    <p:cSldViewPr snapToGrid="0" showGuides="1">
      <p:cViewPr varScale="1">
        <p:scale>
          <a:sx n="114" d="100"/>
          <a:sy n="114" d="100"/>
        </p:scale>
        <p:origin x="474" y="120"/>
      </p:cViewPr>
      <p:guideLst>
        <p:guide orient="horz" pos="129"/>
        <p:guide orient="horz" pos="4190"/>
        <p:guide pos="230"/>
        <p:guide pos="7449"/>
        <p:guide orient="horz" pos="561"/>
        <p:guide orient="horz" pos="4017"/>
        <p:guide orient="horz" pos="3888"/>
        <p:guide pos="2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73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英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2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28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10125" y="1549598"/>
            <a:ext cx="4881879" cy="2332181"/>
          </a:xfrm>
          <a:custGeom>
            <a:avLst/>
            <a:gdLst>
              <a:gd name="connsiteX0" fmla="*/ 0 w 4881879"/>
              <a:gd name="connsiteY0" fmla="*/ 0 h 2332181"/>
              <a:gd name="connsiteX1" fmla="*/ 4881879 w 4881879"/>
              <a:gd name="connsiteY1" fmla="*/ 0 h 2332181"/>
              <a:gd name="connsiteX2" fmla="*/ 4881879 w 4881879"/>
              <a:gd name="connsiteY2" fmla="*/ 2332181 h 2332181"/>
              <a:gd name="connsiteX3" fmla="*/ 0 w 4881879"/>
              <a:gd name="connsiteY3" fmla="*/ 2332181 h 233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879" h="2332181">
                <a:moveTo>
                  <a:pt x="0" y="0"/>
                </a:moveTo>
                <a:lnTo>
                  <a:pt x="4881879" y="0"/>
                </a:lnTo>
                <a:lnTo>
                  <a:pt x="4881879" y="2332181"/>
                </a:lnTo>
                <a:lnTo>
                  <a:pt x="0" y="233218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878359" y="1678062"/>
            <a:ext cx="7345619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77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1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16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61886" y="2049868"/>
            <a:ext cx="4055511" cy="1789679"/>
          </a:xfrm>
          <a:custGeom>
            <a:avLst/>
            <a:gdLst>
              <a:gd name="connsiteX0" fmla="*/ 298286 w 4055511"/>
              <a:gd name="connsiteY0" fmla="*/ 0 h 1789679"/>
              <a:gd name="connsiteX1" fmla="*/ 4055511 w 4055511"/>
              <a:gd name="connsiteY1" fmla="*/ 0 h 1789679"/>
              <a:gd name="connsiteX2" fmla="*/ 4055511 w 4055511"/>
              <a:gd name="connsiteY2" fmla="*/ 1491393 h 1789679"/>
              <a:gd name="connsiteX3" fmla="*/ 3757225 w 4055511"/>
              <a:gd name="connsiteY3" fmla="*/ 1789679 h 1789679"/>
              <a:gd name="connsiteX4" fmla="*/ 0 w 4055511"/>
              <a:gd name="connsiteY4" fmla="*/ 1789679 h 1789679"/>
              <a:gd name="connsiteX5" fmla="*/ 0 w 4055511"/>
              <a:gd name="connsiteY5" fmla="*/ 298286 h 178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5511" h="1789679">
                <a:moveTo>
                  <a:pt x="298286" y="0"/>
                </a:moveTo>
                <a:lnTo>
                  <a:pt x="4055511" y="0"/>
                </a:lnTo>
                <a:lnTo>
                  <a:pt x="4055511" y="1491393"/>
                </a:lnTo>
                <a:lnTo>
                  <a:pt x="3757225" y="1789679"/>
                </a:lnTo>
                <a:lnTo>
                  <a:pt x="0" y="1789679"/>
                </a:lnTo>
                <a:lnTo>
                  <a:pt x="0" y="298286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3"/>
          </p:nvPr>
        </p:nvSpPr>
        <p:spPr>
          <a:xfrm>
            <a:off x="3280835" y="1756591"/>
            <a:ext cx="3376084" cy="3524249"/>
          </a:xfrm>
          <a:custGeom>
            <a:avLst/>
            <a:gdLst>
              <a:gd name="connsiteX0" fmla="*/ 0 w 3376084"/>
              <a:gd name="connsiteY0" fmla="*/ 0 h 3524249"/>
              <a:gd name="connsiteX1" fmla="*/ 3376084 w 3376084"/>
              <a:gd name="connsiteY1" fmla="*/ 0 h 3524249"/>
              <a:gd name="connsiteX2" fmla="*/ 3376084 w 3376084"/>
              <a:gd name="connsiteY2" fmla="*/ 3524249 h 3524249"/>
              <a:gd name="connsiteX3" fmla="*/ 0 w 3376084"/>
              <a:gd name="connsiteY3" fmla="*/ 3524249 h 352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6084" h="3524249">
                <a:moveTo>
                  <a:pt x="0" y="0"/>
                </a:moveTo>
                <a:lnTo>
                  <a:pt x="3376084" y="0"/>
                </a:lnTo>
                <a:lnTo>
                  <a:pt x="3376084" y="3524249"/>
                </a:lnTo>
                <a:lnTo>
                  <a:pt x="0" y="352424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>
            <a:noAutofit/>
          </a:bodyPr>
          <a:lstStyle>
            <a:lvl1pPr>
              <a:defRPr lang="zh-CN" altLang="en-US" sz="800">
                <a:solidFill>
                  <a:srgbClr val="C00000"/>
                </a:solidFill>
              </a:defRPr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C4DBC9-C63A-45DA-9C0F-911DA78707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1F8DC5C6-DED6-4E06-935E-B72B18F277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一、工作整体思路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FF1F9F11-E6CA-447A-A1F2-0A4D12AA0A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105C52-D02B-4128-A83B-D8E740AC87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8292B1EC-7B70-458A-9F31-B538B1CE0A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二、工作目标展示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E1C59306-8317-4D62-BFC6-4E2DFA021E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409CE7-A901-4EF8-96DC-ADCBCD1861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EB898FAB-1680-4C87-98DB-C088E67855C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三、工作措施实施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BF6181F9-2561-4CC8-A896-8F92F6D24FE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1A6C9E-251C-45E4-98DD-902838BDC0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" y="0"/>
            <a:ext cx="1636587" cy="890588"/>
          </a:xfrm>
          <a:prstGeom prst="rect">
            <a:avLst/>
          </a:prstGeom>
        </p:spPr>
      </p:pic>
      <p:sp>
        <p:nvSpPr>
          <p:cNvPr id="3" name="PA_矩形 1">
            <a:extLst>
              <a:ext uri="{FF2B5EF4-FFF2-40B4-BE49-F238E27FC236}">
                <a16:creationId xmlns:a16="http://schemas.microsoft.com/office/drawing/2014/main" id="{B82C7653-0212-48F7-85F0-72A4B8E8D56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636587" y="213479"/>
            <a:ext cx="516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pc="300" dirty="0">
                <a:solidFill>
                  <a:schemeClr val="accent1"/>
                </a:solidFill>
                <a:latin typeface="+mj-ea"/>
                <a:ea typeface="+mj-ea"/>
              </a:rPr>
              <a:t>四、工作具体要求</a:t>
            </a:r>
          </a:p>
        </p:txBody>
      </p:sp>
      <p:sp>
        <p:nvSpPr>
          <p:cNvPr id="4" name="PA_矩形 2">
            <a:extLst>
              <a:ext uri="{FF2B5EF4-FFF2-40B4-BE49-F238E27FC236}">
                <a16:creationId xmlns:a16="http://schemas.microsoft.com/office/drawing/2014/main" id="{7C0A3C72-EDA9-41C4-AEE2-3620D7DCC17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636587" y="613591"/>
            <a:ext cx="6275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Exquisite Office PowerPoint templates come from  design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  <p:sldLayoutId id="2147483683" r:id="rId5"/>
    <p:sldLayoutId id="2147483684" r:id="rId6"/>
    <p:sldLayoutId id="2147483685" r:id="rId7"/>
    <p:sldLayoutId id="2147483686" r:id="rId8"/>
    <p:sldLayoutId id="2147483682" r:id="rId9"/>
    <p:sldLayoutId id="2147483678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5" r:id="rId17"/>
    <p:sldLayoutId id="2147483696" r:id="rId18"/>
    <p:sldLayoutId id="2147483692" r:id="rId19"/>
    <p:sldLayoutId id="2147483693" r:id="rId2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2C410F-AA39-46AB-9D1A-2448AC727A12}"/>
              </a:ext>
            </a:extLst>
          </p:cNvPr>
          <p:cNvSpPr txBox="1"/>
          <p:nvPr/>
        </p:nvSpPr>
        <p:spPr>
          <a:xfrm>
            <a:off x="2755751" y="1960007"/>
            <a:ext cx="476098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6000" spc="600" dirty="0">
                <a:solidFill>
                  <a:srgbClr val="1C50A2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总结报告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80064B-32E8-4542-BAB6-D5F2838ADF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E8472E0-19E7-426B-BA7A-CA6D3EE3F0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1013" y="2"/>
            <a:ext cx="4760987" cy="25908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D4EEBE-BA7E-4581-9D88-4A3DCC6998B9}"/>
              </a:ext>
            </a:extLst>
          </p:cNvPr>
          <p:cNvSpPr txBox="1"/>
          <p:nvPr/>
        </p:nvSpPr>
        <p:spPr>
          <a:xfrm>
            <a:off x="7399774" y="4659255"/>
            <a:ext cx="133882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SE2020-G13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12C75B-7594-4B5C-A2B6-54D0465A71A1}"/>
              </a:ext>
            </a:extLst>
          </p:cNvPr>
          <p:cNvSpPr txBox="1"/>
          <p:nvPr/>
        </p:nvSpPr>
        <p:spPr>
          <a:xfrm>
            <a:off x="6361028" y="5253993"/>
            <a:ext cx="341632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组员：陈玲曦、刘书宇、童峻涛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6DFC99-3550-4BA9-9A29-204458EA1C3D}"/>
              </a:ext>
            </a:extLst>
          </p:cNvPr>
          <p:cNvSpPr txBox="1"/>
          <p:nvPr/>
        </p:nvSpPr>
        <p:spPr>
          <a:xfrm>
            <a:off x="3398864" y="3308038"/>
            <a:ext cx="6378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600" spc="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基于</a:t>
            </a:r>
            <a:r>
              <a:rPr lang="en-US" altLang="zh-CN" kern="1600" spc="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App</a:t>
            </a:r>
            <a:r>
              <a:rPr lang="zh-CN" altLang="en-US" kern="1600" spc="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的打卡记录分享软件设计与开发</a:t>
            </a:r>
            <a:endParaRPr lang="zh-CN" altLang="en-US" kern="1600" spc="6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369DC0E-1CA6-4532-B021-BD7A7F66A657}"/>
              </a:ext>
            </a:extLst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13" y="1613628"/>
            <a:ext cx="1581150" cy="1469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2-3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系统流图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26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F4C472-CFBC-4050-A1C1-4DFD8A8C04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B921C-991E-4F0F-8BF8-64DD78DAC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7BDB71A-D409-4677-9668-4CCD3578A7CD}"/>
              </a:ext>
            </a:extLst>
          </p:cNvPr>
          <p:cNvGrpSpPr/>
          <p:nvPr/>
        </p:nvGrpSpPr>
        <p:grpSpPr>
          <a:xfrm>
            <a:off x="10660" y="2333633"/>
            <a:ext cx="12192000" cy="2344420"/>
            <a:chOff x="1" y="2324"/>
            <a:chExt cx="14400" cy="2769"/>
          </a:xfrm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81BEB6FA-799A-4CFE-9D1A-0591CA6CE96E}"/>
                </a:ext>
              </a:extLst>
            </p:cNvPr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ABEEC0FD-BE6A-4DFB-8815-BAB7DEE04D77}"/>
                </a:ext>
              </a:extLst>
            </p:cNvPr>
            <p:cNvSpPr/>
            <p:nvPr/>
          </p:nvSpPr>
          <p:spPr>
            <a:xfrm rot="5400000">
              <a:off x="1573" y="752"/>
              <a:ext cx="2769" cy="5914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43EB106-9B29-46DD-B29B-1E4A77132BBF}"/>
                </a:ext>
              </a:extLst>
            </p:cNvPr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3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5907F5-1DEE-41C7-9A8B-A4F8A857EF31}"/>
                </a:ext>
              </a:extLst>
            </p:cNvPr>
            <p:cNvSpPr/>
            <p:nvPr/>
          </p:nvSpPr>
          <p:spPr>
            <a:xfrm>
              <a:off x="6640" y="3280"/>
              <a:ext cx="2345" cy="736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需求分析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47AFB2A-1C77-451F-94E4-CA6AFA34B383}"/>
                </a:ext>
              </a:extLst>
            </p:cNvPr>
            <p:cNvGrpSpPr/>
            <p:nvPr/>
          </p:nvGrpSpPr>
          <p:grpSpPr>
            <a:xfrm>
              <a:off x="9191" y="2795"/>
              <a:ext cx="2278" cy="1720"/>
              <a:chOff x="5838753" y="1774524"/>
              <a:chExt cx="1447391" cy="109155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7F812A4-0404-4640-B4E5-0D71609C36C8}"/>
                  </a:ext>
                </a:extLst>
              </p:cNvPr>
              <p:cNvGrpSpPr/>
              <p:nvPr/>
            </p:nvGrpSpPr>
            <p:grpSpPr>
              <a:xfrm>
                <a:off x="5838753" y="1774524"/>
                <a:ext cx="1447391" cy="792391"/>
                <a:chOff x="9140243" y="2649839"/>
                <a:chExt cx="1929855" cy="1056520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07764BF-4ABE-47D9-A8EC-7828F450D73D}"/>
                    </a:ext>
                  </a:extLst>
                </p:cNvPr>
                <p:cNvSpPr/>
                <p:nvPr/>
              </p:nvSpPr>
              <p:spPr>
                <a:xfrm>
                  <a:off x="9140243" y="2649839"/>
                  <a:ext cx="184771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8B7D73D-2BD6-48B6-840B-BC94A0520097}"/>
                    </a:ext>
                  </a:extLst>
                </p:cNvPr>
                <p:cNvSpPr/>
                <p:nvPr/>
              </p:nvSpPr>
              <p:spPr>
                <a:xfrm>
                  <a:off x="9140243" y="2991309"/>
                  <a:ext cx="1929855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3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-1 </a:t>
                  </a: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功能与非功能需求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2D4D6-C34C-4DFE-82FC-A1B005E1D2D4}"/>
                    </a:ext>
                  </a:extLst>
                </p:cNvPr>
                <p:cNvSpPr/>
                <p:nvPr/>
              </p:nvSpPr>
              <p:spPr>
                <a:xfrm>
                  <a:off x="9140243" y="3398639"/>
                  <a:ext cx="1211309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3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-2 </a:t>
                  </a:r>
                  <a:r>
                    <a:rPr kumimoji="1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界面原型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51CD5E-9EE6-4656-AC1F-F5BECB188D51}"/>
                  </a:ext>
                </a:extLst>
              </p:cNvPr>
              <p:cNvSpPr/>
              <p:nvPr/>
            </p:nvSpPr>
            <p:spPr>
              <a:xfrm>
                <a:off x="5838753" y="2635385"/>
                <a:ext cx="1177946" cy="230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3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-3 </a:t>
                </a:r>
                <a:r>
                  <a: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用户确认反馈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2E9392D-639E-429B-943A-A89F404027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2655008"/>
            <a:ext cx="1663266" cy="16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6467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7" y="206003"/>
            <a:ext cx="2392963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3-1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功能与非功能需求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21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3-2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界面原型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29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3-3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用户确认反馈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34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F4C472-CFBC-4050-A1C1-4DFD8A8C04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B921C-991E-4F0F-8BF8-64DD78DAC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7BDB71A-D409-4677-9668-4CCD3578A7CD}"/>
              </a:ext>
            </a:extLst>
          </p:cNvPr>
          <p:cNvGrpSpPr/>
          <p:nvPr/>
        </p:nvGrpSpPr>
        <p:grpSpPr>
          <a:xfrm>
            <a:off x="10660" y="2333633"/>
            <a:ext cx="12192000" cy="2344420"/>
            <a:chOff x="1" y="2324"/>
            <a:chExt cx="14400" cy="2769"/>
          </a:xfrm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81BEB6FA-799A-4CFE-9D1A-0591CA6CE96E}"/>
                </a:ext>
              </a:extLst>
            </p:cNvPr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ABEEC0FD-BE6A-4DFB-8815-BAB7DEE04D77}"/>
                </a:ext>
              </a:extLst>
            </p:cNvPr>
            <p:cNvSpPr/>
            <p:nvPr/>
          </p:nvSpPr>
          <p:spPr>
            <a:xfrm rot="5400000">
              <a:off x="1573" y="752"/>
              <a:ext cx="2769" cy="5914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43EB106-9B29-46DD-B29B-1E4A77132BBF}"/>
                </a:ext>
              </a:extLst>
            </p:cNvPr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4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5907F5-1DEE-41C7-9A8B-A4F8A857EF31}"/>
                </a:ext>
              </a:extLst>
            </p:cNvPr>
            <p:cNvSpPr/>
            <p:nvPr/>
          </p:nvSpPr>
          <p:spPr>
            <a:xfrm>
              <a:off x="6195" y="3280"/>
              <a:ext cx="2790" cy="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设计分析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47AFB2A-1C77-451F-94E4-CA6AFA34B383}"/>
                </a:ext>
              </a:extLst>
            </p:cNvPr>
            <p:cNvGrpSpPr/>
            <p:nvPr/>
          </p:nvGrpSpPr>
          <p:grpSpPr>
            <a:xfrm>
              <a:off x="9196" y="2797"/>
              <a:ext cx="1905" cy="1578"/>
              <a:chOff x="5836846" y="1774524"/>
              <a:chExt cx="1209577" cy="1001135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7F812A4-0404-4640-B4E5-0D71609C36C8}"/>
                  </a:ext>
                </a:extLst>
              </p:cNvPr>
              <p:cNvGrpSpPr/>
              <p:nvPr/>
            </p:nvGrpSpPr>
            <p:grpSpPr>
              <a:xfrm>
                <a:off x="5836846" y="1774524"/>
                <a:ext cx="1042823" cy="735644"/>
                <a:chOff x="9137696" y="2649839"/>
                <a:chExt cx="1390430" cy="980857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07764BF-4ABE-47D9-A8EC-7828F450D73D}"/>
                    </a:ext>
                  </a:extLst>
                </p:cNvPr>
                <p:cNvSpPr/>
                <p:nvPr/>
              </p:nvSpPr>
              <p:spPr>
                <a:xfrm>
                  <a:off x="9140243" y="2649839"/>
                  <a:ext cx="184771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8B7D73D-2BD6-48B6-840B-BC94A0520097}"/>
                    </a:ext>
                  </a:extLst>
                </p:cNvPr>
                <p:cNvSpPr/>
                <p:nvPr/>
              </p:nvSpPr>
              <p:spPr>
                <a:xfrm>
                  <a:off x="9137696" y="2948103"/>
                  <a:ext cx="1340725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4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-1 </a:t>
                  </a: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系统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IPO</a:t>
                  </a: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图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2D4D6-C34C-4DFE-82FC-A1B005E1D2D4}"/>
                    </a:ext>
                  </a:extLst>
                </p:cNvPr>
                <p:cNvSpPr/>
                <p:nvPr/>
              </p:nvSpPr>
              <p:spPr>
                <a:xfrm>
                  <a:off x="9137696" y="3322976"/>
                  <a:ext cx="1390430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4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-2 </a:t>
                  </a:r>
                  <a:r>
                    <a:rPr kumimoji="1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数据库设计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51CD5E-9EE6-4656-AC1F-F5BECB188D51}"/>
                  </a:ext>
                </a:extLst>
              </p:cNvPr>
              <p:cNvSpPr/>
              <p:nvPr/>
            </p:nvSpPr>
            <p:spPr>
              <a:xfrm>
                <a:off x="5836846" y="2544913"/>
                <a:ext cx="1209577" cy="230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4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-3 </a:t>
                </a:r>
                <a:r>
                  <a: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关键算法设计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2E9392D-639E-429B-943A-A89F404027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2655008"/>
            <a:ext cx="1663266" cy="16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0998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4-1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IPO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4-2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89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4-3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关键算法设计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6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F4C472-CFBC-4050-A1C1-4DFD8A8C04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B921C-991E-4F0F-8BF8-64DD78DAC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7BDB71A-D409-4677-9668-4CCD3578A7CD}"/>
              </a:ext>
            </a:extLst>
          </p:cNvPr>
          <p:cNvGrpSpPr/>
          <p:nvPr/>
        </p:nvGrpSpPr>
        <p:grpSpPr>
          <a:xfrm>
            <a:off x="10660" y="2333633"/>
            <a:ext cx="12192000" cy="2344420"/>
            <a:chOff x="1" y="2324"/>
            <a:chExt cx="14400" cy="2769"/>
          </a:xfrm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81BEB6FA-799A-4CFE-9D1A-0591CA6CE96E}"/>
                </a:ext>
              </a:extLst>
            </p:cNvPr>
            <p:cNvSpPr/>
            <p:nvPr/>
          </p:nvSpPr>
          <p:spPr>
            <a:xfrm rot="16200000">
              <a:off x="8795" y="-54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ABEEC0FD-BE6A-4DFB-8815-BAB7DEE04D77}"/>
                </a:ext>
              </a:extLst>
            </p:cNvPr>
            <p:cNvSpPr/>
            <p:nvPr/>
          </p:nvSpPr>
          <p:spPr>
            <a:xfrm rot="5400000">
              <a:off x="1573" y="752"/>
              <a:ext cx="2769" cy="5914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43EB106-9B29-46DD-B29B-1E4A77132BBF}"/>
                </a:ext>
              </a:extLst>
            </p:cNvPr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5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5907F5-1DEE-41C7-9A8B-A4F8A857EF31}"/>
                </a:ext>
              </a:extLst>
            </p:cNvPr>
            <p:cNvSpPr/>
            <p:nvPr/>
          </p:nvSpPr>
          <p:spPr>
            <a:xfrm>
              <a:off x="6304" y="3278"/>
              <a:ext cx="2890" cy="736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实现与测试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47AFB2A-1C77-451F-94E4-CA6AFA34B383}"/>
                </a:ext>
              </a:extLst>
            </p:cNvPr>
            <p:cNvGrpSpPr/>
            <p:nvPr/>
          </p:nvGrpSpPr>
          <p:grpSpPr>
            <a:xfrm>
              <a:off x="9201" y="2795"/>
              <a:ext cx="1493" cy="1138"/>
              <a:chOff x="5838758" y="1774523"/>
              <a:chExt cx="947703" cy="72250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7F812A4-0404-4640-B4E5-0D71609C36C8}"/>
                  </a:ext>
                </a:extLst>
              </p:cNvPr>
              <p:cNvGrpSpPr/>
              <p:nvPr/>
            </p:nvGrpSpPr>
            <p:grpSpPr>
              <a:xfrm>
                <a:off x="5838758" y="1774523"/>
                <a:ext cx="947703" cy="502544"/>
                <a:chOff x="9140243" y="2649839"/>
                <a:chExt cx="1263603" cy="67005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07764BF-4ABE-47D9-A8EC-7828F450D73D}"/>
                    </a:ext>
                  </a:extLst>
                </p:cNvPr>
                <p:cNvSpPr/>
                <p:nvPr/>
              </p:nvSpPr>
              <p:spPr>
                <a:xfrm>
                  <a:off x="9140243" y="2649839"/>
                  <a:ext cx="184771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8B7D73D-2BD6-48B6-840B-BC94A0520097}"/>
                    </a:ext>
                  </a:extLst>
                </p:cNvPr>
                <p:cNvSpPr/>
                <p:nvPr/>
              </p:nvSpPr>
              <p:spPr>
                <a:xfrm>
                  <a:off x="9193747" y="2717144"/>
                  <a:ext cx="1210099" cy="3076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5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-1 </a:t>
                  </a: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实现准备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2D4D6-C34C-4DFE-82FC-A1B005E1D2D4}"/>
                    </a:ext>
                  </a:extLst>
                </p:cNvPr>
                <p:cNvSpPr/>
                <p:nvPr/>
              </p:nvSpPr>
              <p:spPr>
                <a:xfrm>
                  <a:off x="9189515" y="3012214"/>
                  <a:ext cx="1210247" cy="307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5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-2 </a:t>
                  </a:r>
                  <a:r>
                    <a:rPr kumimoji="1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实现过程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51CD5E-9EE6-4656-AC1F-F5BECB188D51}"/>
                  </a:ext>
                </a:extLst>
              </p:cNvPr>
              <p:cNvSpPr/>
              <p:nvPr/>
            </p:nvSpPr>
            <p:spPr>
              <a:xfrm>
                <a:off x="5872535" y="2266237"/>
                <a:ext cx="907818" cy="230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5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-3 </a:t>
                </a:r>
                <a:r>
                  <a: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测试准备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2E9392D-639E-429B-943A-A89F404027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2655008"/>
            <a:ext cx="1663266" cy="165268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DA94CBA-812D-41D8-ABE7-A60811F67C7F}"/>
              </a:ext>
            </a:extLst>
          </p:cNvPr>
          <p:cNvSpPr/>
          <p:nvPr/>
        </p:nvSpPr>
        <p:spPr>
          <a:xfrm>
            <a:off x="7840985" y="3683263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5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-4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测试过程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613B6C-6F7B-4B18-BE8F-8BFDFD1C1F1F}"/>
              </a:ext>
            </a:extLst>
          </p:cNvPr>
          <p:cNvSpPr/>
          <p:nvPr/>
        </p:nvSpPr>
        <p:spPr>
          <a:xfrm>
            <a:off x="7835678" y="3978382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5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-5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阶段总结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200087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4389" y="647491"/>
            <a:ext cx="1527481" cy="1527480"/>
            <a:chOff x="1656683" y="172986"/>
            <a:chExt cx="1331936" cy="1331936"/>
          </a:xfrm>
        </p:grpSpPr>
        <p:sp>
          <p:nvSpPr>
            <p:cNvPr id="37" name="椭圆 36"/>
            <p:cNvSpPr/>
            <p:nvPr/>
          </p:nvSpPr>
          <p:spPr>
            <a:xfrm>
              <a:off x="1656683" y="172986"/>
              <a:ext cx="1331936" cy="1331936"/>
            </a:xfrm>
            <a:prstGeom prst="ellipse">
              <a:avLst/>
            </a:prstGeom>
            <a:solidFill>
              <a:srgbClr val="1C50A2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TextBox 145"/>
            <p:cNvSpPr txBox="1"/>
            <p:nvPr/>
          </p:nvSpPr>
          <p:spPr>
            <a:xfrm>
              <a:off x="1675401" y="467234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目录</a:t>
              </a:r>
            </a:p>
          </p:txBody>
        </p:sp>
        <p:sp>
          <p:nvSpPr>
            <p:cNvPr id="39" name="TextBox 146"/>
            <p:cNvSpPr txBox="1"/>
            <p:nvPr/>
          </p:nvSpPr>
          <p:spPr>
            <a:xfrm>
              <a:off x="1656683" y="937949"/>
              <a:ext cx="1263808" cy="228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CONTENTS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4" name="Freeform 5"/>
          <p:cNvSpPr/>
          <p:nvPr/>
        </p:nvSpPr>
        <p:spPr bwMode="auto">
          <a:xfrm>
            <a:off x="0" y="2888493"/>
            <a:ext cx="12182603" cy="1446240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1C50A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00277" y="4646456"/>
            <a:ext cx="1083924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项目计划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206692" y="2154907"/>
            <a:ext cx="2091082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1C50A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设计分析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C50A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53137" y="3255034"/>
            <a:ext cx="2067387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可行性分析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80858" y="4405325"/>
            <a:ext cx="2698689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42530" y="3524026"/>
            <a:ext cx="999420" cy="1001113"/>
            <a:chOff x="3437020" y="1033173"/>
            <a:chExt cx="863676" cy="865577"/>
          </a:xfrm>
        </p:grpSpPr>
        <p:sp>
          <p:nvSpPr>
            <p:cNvPr id="35" name="椭圆 34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1C50A2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7061" y="1269490"/>
              <a:ext cx="383594" cy="392941"/>
            </a:xfrm>
            <a:prstGeom prst="rect">
              <a:avLst/>
            </a:prstGeom>
          </p:spPr>
        </p:pic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32584" y="3656366"/>
            <a:ext cx="2650452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实现与测试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87121" y="3797347"/>
            <a:ext cx="999420" cy="1001113"/>
            <a:chOff x="3437020" y="2074814"/>
            <a:chExt cx="863676" cy="865577"/>
          </a:xfrm>
          <a:solidFill>
            <a:srgbClr val="1C50A2"/>
          </a:solidFill>
        </p:grpSpPr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09913" y="2331429"/>
              <a:ext cx="343966" cy="352346"/>
            </a:xfrm>
            <a:prstGeom prst="rect">
              <a:avLst/>
            </a:prstGeom>
            <a:grpFill/>
          </p:spPr>
        </p:pic>
      </p:grp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4800316" y="3297637"/>
            <a:ext cx="999419" cy="999419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68698" y="3574253"/>
            <a:ext cx="418411" cy="428311"/>
            <a:chOff x="9901116" y="2870043"/>
            <a:chExt cx="1094968" cy="1121283"/>
          </a:xfrm>
        </p:grpSpPr>
        <p:sp>
          <p:nvSpPr>
            <p:cNvPr id="28" name="Freeform 5"/>
            <p:cNvSpPr/>
            <p:nvPr/>
          </p:nvSpPr>
          <p:spPr bwMode="auto">
            <a:xfrm>
              <a:off x="10585466" y="2870043"/>
              <a:ext cx="234963" cy="800499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10044830" y="3280407"/>
              <a:ext cx="289711" cy="34679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10044830" y="3442241"/>
              <a:ext cx="289711" cy="34679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10044830" y="3601186"/>
              <a:ext cx="289711" cy="34679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9901116" y="2953853"/>
              <a:ext cx="1094968" cy="103747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6752524" y="2628409"/>
            <a:ext cx="999420" cy="1001112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7063484" y="2886842"/>
            <a:ext cx="377499" cy="458013"/>
            <a:chOff x="2694" y="1931"/>
            <a:chExt cx="374" cy="454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2694" y="1931"/>
              <a:ext cx="374" cy="454"/>
            </a:xfrm>
            <a:custGeom>
              <a:avLst/>
              <a:gdLst>
                <a:gd name="T0" fmla="*/ 127 w 155"/>
                <a:gd name="T1" fmla="*/ 7 h 189"/>
                <a:gd name="T2" fmla="*/ 124 w 155"/>
                <a:gd name="T3" fmla="*/ 0 h 189"/>
                <a:gd name="T4" fmla="*/ 122 w 155"/>
                <a:gd name="T5" fmla="*/ 7 h 189"/>
                <a:gd name="T6" fmla="*/ 96 w 155"/>
                <a:gd name="T7" fmla="*/ 3 h 189"/>
                <a:gd name="T8" fmla="*/ 90 w 155"/>
                <a:gd name="T9" fmla="*/ 3 h 189"/>
                <a:gd name="T10" fmla="*/ 64 w 155"/>
                <a:gd name="T11" fmla="*/ 7 h 189"/>
                <a:gd name="T12" fmla="*/ 62 w 155"/>
                <a:gd name="T13" fmla="*/ 0 h 189"/>
                <a:gd name="T14" fmla="*/ 59 w 155"/>
                <a:gd name="T15" fmla="*/ 7 h 189"/>
                <a:gd name="T16" fmla="*/ 33 w 155"/>
                <a:gd name="T17" fmla="*/ 3 h 189"/>
                <a:gd name="T18" fmla="*/ 27 w 155"/>
                <a:gd name="T19" fmla="*/ 3 h 189"/>
                <a:gd name="T20" fmla="*/ 7 w 155"/>
                <a:gd name="T21" fmla="*/ 7 h 189"/>
                <a:gd name="T22" fmla="*/ 0 w 155"/>
                <a:gd name="T23" fmla="*/ 182 h 189"/>
                <a:gd name="T24" fmla="*/ 148 w 155"/>
                <a:gd name="T25" fmla="*/ 189 h 189"/>
                <a:gd name="T26" fmla="*/ 155 w 155"/>
                <a:gd name="T27" fmla="*/ 13 h 189"/>
                <a:gd name="T28" fmla="*/ 124 w 155"/>
                <a:gd name="T29" fmla="*/ 40 h 189"/>
                <a:gd name="T30" fmla="*/ 127 w 155"/>
                <a:gd name="T31" fmla="*/ 31 h 189"/>
                <a:gd name="T32" fmla="*/ 124 w 155"/>
                <a:gd name="T33" fmla="*/ 44 h 189"/>
                <a:gd name="T34" fmla="*/ 122 w 155"/>
                <a:gd name="T35" fmla="*/ 31 h 189"/>
                <a:gd name="T36" fmla="*/ 124 w 155"/>
                <a:gd name="T37" fmla="*/ 40 h 189"/>
                <a:gd name="T38" fmla="*/ 96 w 155"/>
                <a:gd name="T39" fmla="*/ 37 h 189"/>
                <a:gd name="T40" fmla="*/ 100 w 155"/>
                <a:gd name="T41" fmla="*/ 37 h 189"/>
                <a:gd name="T42" fmla="*/ 86 w 155"/>
                <a:gd name="T43" fmla="*/ 37 h 189"/>
                <a:gd name="T44" fmla="*/ 90 w 155"/>
                <a:gd name="T45" fmla="*/ 37 h 189"/>
                <a:gd name="T46" fmla="*/ 62 w 155"/>
                <a:gd name="T47" fmla="*/ 40 h 189"/>
                <a:gd name="T48" fmla="*/ 64 w 155"/>
                <a:gd name="T49" fmla="*/ 31 h 189"/>
                <a:gd name="T50" fmla="*/ 62 w 155"/>
                <a:gd name="T51" fmla="*/ 44 h 189"/>
                <a:gd name="T52" fmla="*/ 59 w 155"/>
                <a:gd name="T53" fmla="*/ 31 h 189"/>
                <a:gd name="T54" fmla="*/ 62 w 155"/>
                <a:gd name="T55" fmla="*/ 40 h 189"/>
                <a:gd name="T56" fmla="*/ 33 w 155"/>
                <a:gd name="T57" fmla="*/ 37 h 189"/>
                <a:gd name="T58" fmla="*/ 37 w 155"/>
                <a:gd name="T59" fmla="*/ 37 h 189"/>
                <a:gd name="T60" fmla="*/ 23 w 155"/>
                <a:gd name="T61" fmla="*/ 37 h 189"/>
                <a:gd name="T62" fmla="*/ 27 w 155"/>
                <a:gd name="T63" fmla="*/ 37 h 189"/>
                <a:gd name="T64" fmla="*/ 141 w 155"/>
                <a:gd name="T65" fmla="*/ 175 h 189"/>
                <a:gd name="T66" fmla="*/ 14 w 155"/>
                <a:gd name="T67" fmla="*/ 20 h 189"/>
                <a:gd name="T68" fmla="*/ 27 w 155"/>
                <a:gd name="T69" fmla="*/ 25 h 189"/>
                <a:gd name="T70" fmla="*/ 30 w 155"/>
                <a:gd name="T71" fmla="*/ 50 h 189"/>
                <a:gd name="T72" fmla="*/ 33 w 155"/>
                <a:gd name="T73" fmla="*/ 25 h 189"/>
                <a:gd name="T74" fmla="*/ 59 w 155"/>
                <a:gd name="T75" fmla="*/ 20 h 189"/>
                <a:gd name="T76" fmla="*/ 49 w 155"/>
                <a:gd name="T77" fmla="*/ 37 h 189"/>
                <a:gd name="T78" fmla="*/ 74 w 155"/>
                <a:gd name="T79" fmla="*/ 37 h 189"/>
                <a:gd name="T80" fmla="*/ 64 w 155"/>
                <a:gd name="T81" fmla="*/ 20 h 189"/>
                <a:gd name="T82" fmla="*/ 90 w 155"/>
                <a:gd name="T83" fmla="*/ 25 h 189"/>
                <a:gd name="T84" fmla="*/ 93 w 155"/>
                <a:gd name="T85" fmla="*/ 50 h 189"/>
                <a:gd name="T86" fmla="*/ 96 w 155"/>
                <a:gd name="T87" fmla="*/ 25 h 189"/>
                <a:gd name="T88" fmla="*/ 122 w 155"/>
                <a:gd name="T89" fmla="*/ 20 h 189"/>
                <a:gd name="T90" fmla="*/ 112 w 155"/>
                <a:gd name="T91" fmla="*/ 37 h 189"/>
                <a:gd name="T92" fmla="*/ 137 w 155"/>
                <a:gd name="T93" fmla="*/ 37 h 189"/>
                <a:gd name="T94" fmla="*/ 127 w 155"/>
                <a:gd name="T95" fmla="*/ 20 h 189"/>
                <a:gd name="T96" fmla="*/ 141 w 155"/>
                <a:gd name="T97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9">
                  <a:moveTo>
                    <a:pt x="148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1"/>
                    <a:pt x="126" y="0"/>
                    <a:pt x="124" y="0"/>
                  </a:cubicBezTo>
                  <a:cubicBezTo>
                    <a:pt x="123" y="0"/>
                    <a:pt x="122" y="1"/>
                    <a:pt x="122" y="3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1"/>
                    <a:pt x="94" y="0"/>
                    <a:pt x="93" y="0"/>
                  </a:cubicBezTo>
                  <a:cubicBezTo>
                    <a:pt x="91" y="0"/>
                    <a:pt x="90" y="1"/>
                    <a:pt x="90" y="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0" y="0"/>
                    <a:pt x="59" y="1"/>
                    <a:pt x="59" y="3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9" y="0"/>
                    <a:pt x="27" y="1"/>
                    <a:pt x="27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3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6"/>
                    <a:pt x="3" y="189"/>
                    <a:pt x="7" y="189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52" y="189"/>
                    <a:pt x="155" y="186"/>
                    <a:pt x="155" y="182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0"/>
                    <a:pt x="152" y="7"/>
                    <a:pt x="148" y="7"/>
                  </a:cubicBezTo>
                  <a:close/>
                  <a:moveTo>
                    <a:pt x="124" y="40"/>
                  </a:moveTo>
                  <a:cubicBezTo>
                    <a:pt x="126" y="40"/>
                    <a:pt x="127" y="39"/>
                    <a:pt x="127" y="37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30" y="32"/>
                    <a:pt x="131" y="35"/>
                    <a:pt x="131" y="37"/>
                  </a:cubicBezTo>
                  <a:cubicBezTo>
                    <a:pt x="131" y="41"/>
                    <a:pt x="128" y="44"/>
                    <a:pt x="124" y="44"/>
                  </a:cubicBezTo>
                  <a:cubicBezTo>
                    <a:pt x="120" y="44"/>
                    <a:pt x="117" y="41"/>
                    <a:pt x="117" y="37"/>
                  </a:cubicBezTo>
                  <a:cubicBezTo>
                    <a:pt x="117" y="34"/>
                    <a:pt x="119" y="32"/>
                    <a:pt x="122" y="3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9"/>
                    <a:pt x="123" y="40"/>
                    <a:pt x="124" y="40"/>
                  </a:cubicBezTo>
                  <a:close/>
                  <a:moveTo>
                    <a:pt x="93" y="40"/>
                  </a:moveTo>
                  <a:cubicBezTo>
                    <a:pt x="94" y="40"/>
                    <a:pt x="96" y="39"/>
                    <a:pt x="96" y="3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8" y="32"/>
                    <a:pt x="100" y="35"/>
                    <a:pt x="100" y="37"/>
                  </a:cubicBezTo>
                  <a:cubicBezTo>
                    <a:pt x="100" y="41"/>
                    <a:pt x="97" y="44"/>
                    <a:pt x="93" y="44"/>
                  </a:cubicBezTo>
                  <a:cubicBezTo>
                    <a:pt x="89" y="44"/>
                    <a:pt x="86" y="41"/>
                    <a:pt x="86" y="37"/>
                  </a:cubicBezTo>
                  <a:cubicBezTo>
                    <a:pt x="86" y="34"/>
                    <a:pt x="88" y="32"/>
                    <a:pt x="90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9"/>
                    <a:pt x="91" y="40"/>
                    <a:pt x="93" y="40"/>
                  </a:cubicBezTo>
                  <a:close/>
                  <a:moveTo>
                    <a:pt x="62" y="40"/>
                  </a:moveTo>
                  <a:cubicBezTo>
                    <a:pt x="63" y="40"/>
                    <a:pt x="64" y="39"/>
                    <a:pt x="64" y="37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7" y="32"/>
                    <a:pt x="69" y="35"/>
                    <a:pt x="69" y="37"/>
                  </a:cubicBezTo>
                  <a:cubicBezTo>
                    <a:pt x="69" y="41"/>
                    <a:pt x="65" y="44"/>
                    <a:pt x="62" y="44"/>
                  </a:cubicBezTo>
                  <a:cubicBezTo>
                    <a:pt x="58" y="44"/>
                    <a:pt x="54" y="41"/>
                    <a:pt x="54" y="37"/>
                  </a:cubicBezTo>
                  <a:cubicBezTo>
                    <a:pt x="54" y="34"/>
                    <a:pt x="56" y="32"/>
                    <a:pt x="59" y="31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60" y="40"/>
                    <a:pt x="62" y="40"/>
                  </a:cubicBezTo>
                  <a:close/>
                  <a:moveTo>
                    <a:pt x="30" y="40"/>
                  </a:moveTo>
                  <a:cubicBezTo>
                    <a:pt x="32" y="40"/>
                    <a:pt x="33" y="39"/>
                    <a:pt x="33" y="3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32"/>
                    <a:pt x="37" y="35"/>
                    <a:pt x="37" y="37"/>
                  </a:cubicBezTo>
                  <a:cubicBezTo>
                    <a:pt x="37" y="41"/>
                    <a:pt x="34" y="44"/>
                    <a:pt x="30" y="44"/>
                  </a:cubicBezTo>
                  <a:cubicBezTo>
                    <a:pt x="26" y="44"/>
                    <a:pt x="23" y="41"/>
                    <a:pt x="23" y="37"/>
                  </a:cubicBezTo>
                  <a:cubicBezTo>
                    <a:pt x="23" y="34"/>
                    <a:pt x="25" y="32"/>
                    <a:pt x="27" y="3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9"/>
                    <a:pt x="29" y="40"/>
                    <a:pt x="30" y="40"/>
                  </a:cubicBezTo>
                  <a:close/>
                  <a:moveTo>
                    <a:pt x="141" y="175"/>
                  </a:moveTo>
                  <a:cubicBezTo>
                    <a:pt x="14" y="175"/>
                    <a:pt x="14" y="175"/>
                    <a:pt x="14" y="17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6"/>
                    <a:pt x="18" y="31"/>
                    <a:pt x="18" y="37"/>
                  </a:cubicBezTo>
                  <a:cubicBezTo>
                    <a:pt x="18" y="44"/>
                    <a:pt x="23" y="50"/>
                    <a:pt x="30" y="50"/>
                  </a:cubicBezTo>
                  <a:cubicBezTo>
                    <a:pt x="37" y="50"/>
                    <a:pt x="43" y="44"/>
                    <a:pt x="43" y="37"/>
                  </a:cubicBezTo>
                  <a:cubicBezTo>
                    <a:pt x="43" y="31"/>
                    <a:pt x="39" y="26"/>
                    <a:pt x="33" y="2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3" y="26"/>
                    <a:pt x="49" y="31"/>
                    <a:pt x="49" y="37"/>
                  </a:cubicBezTo>
                  <a:cubicBezTo>
                    <a:pt x="49" y="44"/>
                    <a:pt x="55" y="50"/>
                    <a:pt x="62" y="50"/>
                  </a:cubicBezTo>
                  <a:cubicBezTo>
                    <a:pt x="68" y="50"/>
                    <a:pt x="74" y="44"/>
                    <a:pt x="74" y="37"/>
                  </a:cubicBezTo>
                  <a:cubicBezTo>
                    <a:pt x="74" y="31"/>
                    <a:pt x="70" y="26"/>
                    <a:pt x="64" y="2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5" y="26"/>
                    <a:pt x="80" y="31"/>
                    <a:pt x="80" y="37"/>
                  </a:cubicBezTo>
                  <a:cubicBezTo>
                    <a:pt x="80" y="44"/>
                    <a:pt x="86" y="50"/>
                    <a:pt x="93" y="50"/>
                  </a:cubicBezTo>
                  <a:cubicBezTo>
                    <a:pt x="100" y="50"/>
                    <a:pt x="105" y="44"/>
                    <a:pt x="105" y="37"/>
                  </a:cubicBezTo>
                  <a:cubicBezTo>
                    <a:pt x="105" y="31"/>
                    <a:pt x="101" y="26"/>
                    <a:pt x="96" y="25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6" y="26"/>
                    <a:pt x="112" y="31"/>
                    <a:pt x="112" y="37"/>
                  </a:cubicBezTo>
                  <a:cubicBezTo>
                    <a:pt x="112" y="44"/>
                    <a:pt x="117" y="50"/>
                    <a:pt x="124" y="50"/>
                  </a:cubicBezTo>
                  <a:cubicBezTo>
                    <a:pt x="131" y="50"/>
                    <a:pt x="137" y="44"/>
                    <a:pt x="137" y="37"/>
                  </a:cubicBezTo>
                  <a:cubicBezTo>
                    <a:pt x="137" y="31"/>
                    <a:pt x="133" y="26"/>
                    <a:pt x="127" y="25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41" y="20"/>
                    <a:pt x="141" y="20"/>
                    <a:pt x="141" y="20"/>
                  </a:cubicBezTo>
                  <a:lnTo>
                    <a:pt x="14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20" y="2272"/>
              <a:ext cx="181" cy="12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820" y="2190"/>
              <a:ext cx="181" cy="14"/>
            </a:xfrm>
            <a:custGeom>
              <a:avLst/>
              <a:gdLst>
                <a:gd name="T0" fmla="*/ 73 w 75"/>
                <a:gd name="T1" fmla="*/ 0 h 6"/>
                <a:gd name="T2" fmla="*/ 2 w 75"/>
                <a:gd name="T3" fmla="*/ 0 h 6"/>
                <a:gd name="T4" fmla="*/ 0 w 75"/>
                <a:gd name="T5" fmla="*/ 3 h 6"/>
                <a:gd name="T6" fmla="*/ 2 w 75"/>
                <a:gd name="T7" fmla="*/ 6 h 6"/>
                <a:gd name="T8" fmla="*/ 73 w 75"/>
                <a:gd name="T9" fmla="*/ 6 h 6"/>
                <a:gd name="T10" fmla="*/ 75 w 75"/>
                <a:gd name="T11" fmla="*/ 3 h 6"/>
                <a:gd name="T12" fmla="*/ 73 w 7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4" y="6"/>
                    <a:pt x="75" y="5"/>
                    <a:pt x="75" y="3"/>
                  </a:cubicBezTo>
                  <a:cubicBezTo>
                    <a:pt x="75" y="2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2820" y="2111"/>
              <a:ext cx="181" cy="12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55" y="2096"/>
              <a:ext cx="41" cy="41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55" y="2176"/>
              <a:ext cx="41" cy="43"/>
            </a:xfrm>
            <a:custGeom>
              <a:avLst/>
              <a:gdLst>
                <a:gd name="T0" fmla="*/ 15 w 17"/>
                <a:gd name="T1" fmla="*/ 0 h 18"/>
                <a:gd name="T2" fmla="*/ 3 w 17"/>
                <a:gd name="T3" fmla="*/ 0 h 18"/>
                <a:gd name="T4" fmla="*/ 0 w 17"/>
                <a:gd name="T5" fmla="*/ 3 h 18"/>
                <a:gd name="T6" fmla="*/ 0 w 17"/>
                <a:gd name="T7" fmla="*/ 15 h 18"/>
                <a:gd name="T8" fmla="*/ 3 w 17"/>
                <a:gd name="T9" fmla="*/ 18 h 18"/>
                <a:gd name="T10" fmla="*/ 15 w 17"/>
                <a:gd name="T11" fmla="*/ 18 h 18"/>
                <a:gd name="T12" fmla="*/ 17 w 17"/>
                <a:gd name="T13" fmla="*/ 15 h 18"/>
                <a:gd name="T14" fmla="*/ 17 w 17"/>
                <a:gd name="T15" fmla="*/ 3 h 18"/>
                <a:gd name="T16" fmla="*/ 15 w 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3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7" y="17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55" y="2257"/>
              <a:ext cx="41" cy="41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8758101" y="2487845"/>
            <a:ext cx="999420" cy="1001113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9032877" y="2816010"/>
            <a:ext cx="449867" cy="344782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904856F-E37E-40F8-87E7-536ACDC0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812" y="3158276"/>
            <a:ext cx="999420" cy="1001113"/>
          </a:xfrm>
          <a:prstGeom prst="ellipse">
            <a:avLst/>
          </a:prstGeom>
          <a:solidFill>
            <a:srgbClr val="1C50A2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45" name="PA_组合 12">
            <a:extLst>
              <a:ext uri="{FF2B5EF4-FFF2-40B4-BE49-F238E27FC236}">
                <a16:creationId xmlns:a16="http://schemas.microsoft.com/office/drawing/2014/main" id="{DB2029E4-3792-45AC-A303-E24066ACF0F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925175" y="3177388"/>
            <a:ext cx="889452" cy="943665"/>
            <a:chOff x="7291663" y="4391268"/>
            <a:chExt cx="1062855" cy="103891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0718B47-3FEF-4DE2-8BAA-F29ACA0EC0C7}"/>
                </a:ext>
              </a:extLst>
            </p:cNvPr>
            <p:cNvSpPr/>
            <p:nvPr/>
          </p:nvSpPr>
          <p:spPr>
            <a:xfrm>
              <a:off x="7291663" y="4391268"/>
              <a:ext cx="1062855" cy="1038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7" name="椭圆 8">
              <a:extLst>
                <a:ext uri="{FF2B5EF4-FFF2-40B4-BE49-F238E27FC236}">
                  <a16:creationId xmlns:a16="http://schemas.microsoft.com/office/drawing/2014/main" id="{1B8BD598-E902-4C26-BF05-E9812C88071D}"/>
                </a:ext>
              </a:extLst>
            </p:cNvPr>
            <p:cNvSpPr/>
            <p:nvPr/>
          </p:nvSpPr>
          <p:spPr>
            <a:xfrm>
              <a:off x="7618584" y="4739974"/>
              <a:ext cx="391884" cy="31719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D2ED548E-5467-4D1B-9E52-62605AF1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296" y="2682654"/>
            <a:ext cx="2650452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维护与总结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8A5FA5-0A07-409A-A8C2-343D0BDD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4" y="1595448"/>
            <a:ext cx="2698689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开始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2020/11/19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完成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2020/12/03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06C38C4-04D3-4D3F-B6E2-43F3FB0F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857" y="4743877"/>
            <a:ext cx="2698689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开始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2020/11/07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完成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2020/11/18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9CB6AB0-BBF0-4ADA-80DC-0A7E3D9E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713" y="2697534"/>
            <a:ext cx="2698689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开始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2020/10/25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完成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2020/11/06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FCC0F4E-C538-47AA-8284-4EDCE437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85008"/>
            <a:ext cx="2698689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开始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2020/10/10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完成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2020/10/24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89C79A8-3EB5-44BB-BE45-3E423B77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47" y="3994918"/>
            <a:ext cx="2698689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开始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2020/12/04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完成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2020/12/30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0E2250E-12A1-4DA4-852F-A3AFC73C0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177" y="2174971"/>
            <a:ext cx="2698689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开始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2020/12/31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完成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2021/01/13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752648"/>
      </p:ext>
    </p:extLst>
  </p:cSld>
  <p:clrMapOvr>
    <a:masterClrMapping/>
  </p:clrMapOvr>
  <p:transition spd="slow" advClick="0" advTm="5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5-1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实现准备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C78678-2FF8-43B5-B9FC-4DBCC5EEE816}"/>
              </a:ext>
            </a:extLst>
          </p:cNvPr>
          <p:cNvSpPr txBox="1"/>
          <p:nvPr/>
        </p:nvSpPr>
        <p:spPr>
          <a:xfrm>
            <a:off x="1227437" y="863174"/>
            <a:ext cx="200832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）代码规范文档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288A593-06EC-422D-8AB2-30F02FF7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86" y="1201728"/>
            <a:ext cx="3537509" cy="503547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0F76FDA-EE51-4565-8EF2-6E93AFCCC1A1}"/>
              </a:ext>
            </a:extLst>
          </p:cNvPr>
          <p:cNvSpPr txBox="1"/>
          <p:nvPr/>
        </p:nvSpPr>
        <p:spPr>
          <a:xfrm>
            <a:off x="5105507" y="871563"/>
            <a:ext cx="200832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）代码模块示例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7542AE-26EA-47B8-9D9C-248B8925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07" y="1227794"/>
            <a:ext cx="3360698" cy="459995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A56F177-278F-4537-BF7C-C22AA801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100" y="1210117"/>
            <a:ext cx="3212984" cy="49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23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5-2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实现过程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F2EF8-1346-4B02-A894-50559052A6B0}"/>
              </a:ext>
            </a:extLst>
          </p:cNvPr>
          <p:cNvSpPr txBox="1"/>
          <p:nvPr/>
        </p:nvSpPr>
        <p:spPr>
          <a:xfrm>
            <a:off x="944386" y="760498"/>
            <a:ext cx="187172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）代码清单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844D5C-D14B-4B4A-9E0F-8E3A091322E1}"/>
              </a:ext>
            </a:extLst>
          </p:cNvPr>
          <p:cNvSpPr txBox="1"/>
          <p:nvPr/>
        </p:nvSpPr>
        <p:spPr>
          <a:xfrm>
            <a:off x="7325686" y="760498"/>
            <a:ext cx="19022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）代码走查</a:t>
            </a:r>
            <a:endParaRPr lang="zh-CN" altLang="en-US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6F005D4-AE26-4BAB-BF3B-137C87078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5" y="1289922"/>
            <a:ext cx="3191985" cy="45181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CE23DE4-B39D-49D2-8659-81A162BA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72" y="641067"/>
            <a:ext cx="2716440" cy="31053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51F43B-5E22-41E2-A68B-D269B2E9C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840" y="3735199"/>
            <a:ext cx="2552647" cy="29189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0DCC5-967C-40CA-B556-25BE8E9B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784" y="1372897"/>
            <a:ext cx="2985950" cy="47246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5E615E0-9464-4D3E-9EBE-AC51B075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361" y="1592250"/>
            <a:ext cx="2748423" cy="39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3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5-2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实现过程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F2EF8-1346-4B02-A894-50559052A6B0}"/>
              </a:ext>
            </a:extLst>
          </p:cNvPr>
          <p:cNvSpPr txBox="1"/>
          <p:nvPr/>
        </p:nvSpPr>
        <p:spPr>
          <a:xfrm>
            <a:off x="807633" y="1008683"/>
            <a:ext cx="208417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部署文档（没写）</a:t>
            </a:r>
          </a:p>
        </p:txBody>
      </p:sp>
    </p:spTree>
    <p:extLst>
      <p:ext uri="{BB962C8B-B14F-4D97-AF65-F5344CB8AC3E}">
        <p14:creationId xmlns:p14="http://schemas.microsoft.com/office/powerpoint/2010/main" val="906398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5-3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测试准备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C5A722-3645-4453-A8FA-4FF60B0F3849}"/>
              </a:ext>
            </a:extLst>
          </p:cNvPr>
          <p:cNvSpPr txBox="1"/>
          <p:nvPr/>
        </p:nvSpPr>
        <p:spPr>
          <a:xfrm>
            <a:off x="913860" y="992223"/>
            <a:ext cx="208417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）用户手册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31A2E8-6609-41E1-B392-5802FBD7238D}"/>
              </a:ext>
            </a:extLst>
          </p:cNvPr>
          <p:cNvSpPr txBox="1"/>
          <p:nvPr/>
        </p:nvSpPr>
        <p:spPr>
          <a:xfrm>
            <a:off x="5726524" y="992223"/>
            <a:ext cx="1793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）测试计划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FC43BFE-DB62-4F73-A023-A481EA04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4" y="1432999"/>
            <a:ext cx="3444919" cy="469124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7970D89-6450-4DFB-8FD8-A3547673ECAE}"/>
              </a:ext>
            </a:extLst>
          </p:cNvPr>
          <p:cNvSpPr txBox="1"/>
          <p:nvPr/>
        </p:nvSpPr>
        <p:spPr>
          <a:xfrm>
            <a:off x="3417515" y="2946742"/>
            <a:ext cx="2553048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对软件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问题进行详细的描述，包括软件综述、访问软件、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使用软件指南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等。包括了用户以及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管理员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712BDF1-2D06-4193-97BD-B5C8BBE5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96" y="1520395"/>
            <a:ext cx="3444920" cy="451645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FD673C4-B080-4367-B17C-2D34F58D48F5}"/>
              </a:ext>
            </a:extLst>
          </p:cNvPr>
          <p:cNvSpPr txBox="1"/>
          <p:nvPr/>
        </p:nvSpPr>
        <p:spPr>
          <a:xfrm>
            <a:off x="9200733" y="3069853"/>
            <a:ext cx="247282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对软件的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测试环境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以及对接下来测试项目以及测试技术进行描述，为测试阶段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提供指导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方向。</a:t>
            </a:r>
          </a:p>
        </p:txBody>
      </p:sp>
    </p:spTree>
    <p:extLst>
      <p:ext uri="{BB962C8B-B14F-4D97-AF65-F5344CB8AC3E}">
        <p14:creationId xmlns:p14="http://schemas.microsoft.com/office/powerpoint/2010/main" val="3797460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5-4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测试过程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934805-C1E7-4F31-94E4-83DC99BBA8B6}"/>
              </a:ext>
            </a:extLst>
          </p:cNvPr>
          <p:cNvSpPr txBox="1"/>
          <p:nvPr/>
        </p:nvSpPr>
        <p:spPr>
          <a:xfrm>
            <a:off x="807633" y="1008683"/>
            <a:ext cx="208417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）黑盒测试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D5AACC-0D99-4AE9-8A30-BBD4C82C85DE}"/>
              </a:ext>
            </a:extLst>
          </p:cNvPr>
          <p:cNvSpPr txBox="1"/>
          <p:nvPr/>
        </p:nvSpPr>
        <p:spPr>
          <a:xfrm>
            <a:off x="6096000" y="1008683"/>
            <a:ext cx="208417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）白盒测试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375BE1-31AD-4E42-8C9C-B3227A726A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2041" y="1977762"/>
            <a:ext cx="4770755" cy="30067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42EA64-9C95-4BF5-917B-04444A487237}"/>
              </a:ext>
            </a:extLst>
          </p:cNvPr>
          <p:cNvSpPr txBox="1"/>
          <p:nvPr/>
        </p:nvSpPr>
        <p:spPr>
          <a:xfrm>
            <a:off x="1017713" y="1534932"/>
            <a:ext cx="208417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进行测试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6A009B4-18FE-4512-B0D0-861A4EC6EF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873486"/>
            <a:ext cx="3130428" cy="41476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8EE02DA-3027-4687-A87E-BC8CDA7D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112" y="1977762"/>
            <a:ext cx="3005257" cy="399786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970FB95-26A6-4FA4-BF29-B44BAEDB843E}"/>
              </a:ext>
            </a:extLst>
          </p:cNvPr>
          <p:cNvSpPr txBox="1"/>
          <p:nvPr/>
        </p:nvSpPr>
        <p:spPr>
          <a:xfrm>
            <a:off x="6510579" y="1534932"/>
            <a:ext cx="449938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语句覆盖、路径覆盖、软件覆盖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进行测试</a:t>
            </a:r>
          </a:p>
        </p:txBody>
      </p:sp>
    </p:spTree>
    <p:extLst>
      <p:ext uri="{BB962C8B-B14F-4D97-AF65-F5344CB8AC3E}">
        <p14:creationId xmlns:p14="http://schemas.microsoft.com/office/powerpoint/2010/main" val="617778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5-4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测试过程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BC7B2-A7C7-4D4B-AE87-DA1B0C49D750}"/>
              </a:ext>
            </a:extLst>
          </p:cNvPr>
          <p:cNvSpPr txBox="1"/>
          <p:nvPr/>
        </p:nvSpPr>
        <p:spPr>
          <a:xfrm>
            <a:off x="743615" y="984446"/>
            <a:ext cx="242466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）单元测试工具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6D6582-1766-4035-8FA8-3117BC5569BC}"/>
              </a:ext>
            </a:extLst>
          </p:cNvPr>
          <p:cNvSpPr txBox="1"/>
          <p:nvPr/>
        </p:nvSpPr>
        <p:spPr>
          <a:xfrm>
            <a:off x="743615" y="1683704"/>
            <a:ext cx="5005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拥有</a:t>
            </a:r>
            <a:r>
              <a:rPr lang="zh-CN" altLang="zh-CN" sz="1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完善的单元测试</a:t>
            </a:r>
            <a:endParaRPr lang="en-US" altLang="zh-CN" sz="18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我们可以对开发的每一个功能进行单元测试</a:t>
            </a:r>
            <a:endParaRPr lang="en-US" altLang="zh-CN" sz="18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只要运行一个命令</a:t>
            </a:r>
            <a:endParaRPr lang="en-US" altLang="zh-CN" sz="18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1850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python manage.py check </a:t>
            </a:r>
            <a:r>
              <a:rPr lang="zh-CN" altLang="zh-CN" sz="18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>
                <a:solidFill>
                  <a:srgbClr val="F1850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python manage.py test</a:t>
            </a:r>
            <a:endParaRPr lang="zh-CN" altLang="en-US" dirty="0">
              <a:solidFill>
                <a:srgbClr val="F1850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3A17C7-1351-4CCE-9BC3-5A8B1B15BE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5012" y="3546469"/>
            <a:ext cx="5265420" cy="9753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CFBAE0-4347-4D42-939C-00A272D1F78B}"/>
              </a:ext>
            </a:extLst>
          </p:cNvPr>
          <p:cNvSpPr txBox="1"/>
          <p:nvPr/>
        </p:nvSpPr>
        <p:spPr>
          <a:xfrm>
            <a:off x="6095999" y="989108"/>
            <a:ext cx="242466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）单元测试用例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6143B97-9600-4E40-A471-DDB6B01D9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17" y="1422480"/>
            <a:ext cx="3140190" cy="441799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5C6C684-22D6-4781-B2E6-168A7E97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172" y="1422480"/>
            <a:ext cx="3140190" cy="4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25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5-4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测试过程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BC7B2-A7C7-4D4B-AE87-DA1B0C49D750}"/>
              </a:ext>
            </a:extLst>
          </p:cNvPr>
          <p:cNvSpPr txBox="1"/>
          <p:nvPr/>
        </p:nvSpPr>
        <p:spPr>
          <a:xfrm>
            <a:off x="807633" y="1008683"/>
            <a:ext cx="1734231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）集成测试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8365F1-1FE4-4744-810C-35FBDE09ED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1172" y="1347237"/>
            <a:ext cx="4372558" cy="22898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EAB74DC-1F81-4FAF-A6AD-B7A11E642C6B}"/>
              </a:ext>
            </a:extLst>
          </p:cNvPr>
          <p:cNvSpPr txBox="1"/>
          <p:nvPr/>
        </p:nvSpPr>
        <p:spPr>
          <a:xfrm>
            <a:off x="6622602" y="1008683"/>
            <a:ext cx="1734231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）系统测试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D8A876-2FB7-4E46-9560-DCA5F3F9AAD4}"/>
              </a:ext>
            </a:extLst>
          </p:cNvPr>
          <p:cNvSpPr txBox="1"/>
          <p:nvPr/>
        </p:nvSpPr>
        <p:spPr>
          <a:xfrm>
            <a:off x="701564" y="4005429"/>
            <a:ext cx="43725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集成测试是一个简单的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package:test</a:t>
            </a:r>
            <a:r>
              <a:rPr lang="zh-CN" altLang="zh-CN" sz="160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zh-CN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，它使用</a:t>
            </a:r>
            <a:r>
              <a:rPr lang="en-US" altLang="zh-CN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Flutter Driver API</a:t>
            </a:r>
            <a:r>
              <a:rPr lang="zh-CN" altLang="zh-CN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告诉应用程序执行什么操作，然后验证应用程序是否执行了此操作。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CB692-D58D-4C2C-9407-2E49631D7729}"/>
              </a:ext>
            </a:extLst>
          </p:cNvPr>
          <p:cNvSpPr txBox="1"/>
          <p:nvPr/>
        </p:nvSpPr>
        <p:spPr>
          <a:xfrm>
            <a:off x="701564" y="4925988"/>
            <a:ext cx="343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命令行工具：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flutter driver</a:t>
            </a:r>
            <a:endParaRPr lang="zh-CN" altLang="zh-CN" sz="1600" kern="100" dirty="0"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工具包</a:t>
            </a:r>
            <a:r>
              <a:rPr lang="en-US" altLang="zh-CN" sz="16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package</a:t>
            </a:r>
            <a:r>
              <a:rPr lang="zh-CN" altLang="zh-CN" sz="16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flutter_driver</a:t>
            </a:r>
            <a:r>
              <a:rPr lang="en-US" altLang="zh-CN" sz="16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(API)</a:t>
            </a:r>
            <a:endParaRPr lang="zh-CN" altLang="zh-CN" sz="16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6ADDBF-A5C8-45AD-9511-7DFB8A38538C}"/>
              </a:ext>
            </a:extLst>
          </p:cNvPr>
          <p:cNvSpPr txBox="1"/>
          <p:nvPr/>
        </p:nvSpPr>
        <p:spPr>
          <a:xfrm>
            <a:off x="6704901" y="1449777"/>
            <a:ext cx="3521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Flutter</a:t>
            </a:r>
            <a:r>
              <a:rPr lang="zh-CN" altLang="zh-CN" sz="16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性能监控工具 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Observatory</a:t>
            </a:r>
            <a:endParaRPr lang="zh-CN" altLang="en-US" sz="1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9EA058A-B583-4478-9729-E0C0CF2D50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3475" y="2025458"/>
            <a:ext cx="5512114" cy="322317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3EAA028-873A-45F8-BEEC-2E56B2B96A73}"/>
              </a:ext>
            </a:extLst>
          </p:cNvPr>
          <p:cNvSpPr txBox="1"/>
          <p:nvPr/>
        </p:nvSpPr>
        <p:spPr>
          <a:xfrm>
            <a:off x="1256457" y="3498948"/>
            <a:ext cx="3432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系统框架图（自顶向下、宽度优先）</a:t>
            </a:r>
            <a:endParaRPr lang="zh-CN" altLang="zh-CN" sz="1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9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5-4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测试过程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BC7B2-A7C7-4D4B-AE87-DA1B0C49D750}"/>
              </a:ext>
            </a:extLst>
          </p:cNvPr>
          <p:cNvSpPr txBox="1"/>
          <p:nvPr/>
        </p:nvSpPr>
        <p:spPr>
          <a:xfrm>
            <a:off x="807633" y="1008683"/>
            <a:ext cx="242466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alpha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+beta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48152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5-5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阶段总结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C6E9B-AA3E-4A70-A108-F9A53EC57315}"/>
              </a:ext>
            </a:extLst>
          </p:cNvPr>
          <p:cNvSpPr txBox="1"/>
          <p:nvPr/>
        </p:nvSpPr>
        <p:spPr>
          <a:xfrm>
            <a:off x="807633" y="1008683"/>
            <a:ext cx="242466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测试总体分析</a:t>
            </a:r>
          </a:p>
        </p:txBody>
      </p:sp>
    </p:spTree>
    <p:extLst>
      <p:ext uri="{BB962C8B-B14F-4D97-AF65-F5344CB8AC3E}">
        <p14:creationId xmlns:p14="http://schemas.microsoft.com/office/powerpoint/2010/main" val="115889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F4C472-CFBC-4050-A1C1-4DFD8A8C04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B921C-991E-4F0F-8BF8-64DD78DAC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7BDB71A-D409-4677-9668-4CCD3578A7CD}"/>
              </a:ext>
            </a:extLst>
          </p:cNvPr>
          <p:cNvGrpSpPr/>
          <p:nvPr/>
        </p:nvGrpSpPr>
        <p:grpSpPr>
          <a:xfrm>
            <a:off x="10660" y="2333633"/>
            <a:ext cx="12192000" cy="2344420"/>
            <a:chOff x="1" y="2324"/>
            <a:chExt cx="14400" cy="2769"/>
          </a:xfrm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81BEB6FA-799A-4CFE-9D1A-0591CA6CE96E}"/>
                </a:ext>
              </a:extLst>
            </p:cNvPr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ABEEC0FD-BE6A-4DFB-8815-BAB7DEE04D77}"/>
                </a:ext>
              </a:extLst>
            </p:cNvPr>
            <p:cNvSpPr/>
            <p:nvPr/>
          </p:nvSpPr>
          <p:spPr>
            <a:xfrm rot="5400000">
              <a:off x="1573" y="752"/>
              <a:ext cx="2769" cy="5914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43EB106-9B29-46DD-B29B-1E4A77132BBF}"/>
                </a:ext>
              </a:extLst>
            </p:cNvPr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6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5907F5-1DEE-41C7-9A8B-A4F8A857EF31}"/>
                </a:ext>
              </a:extLst>
            </p:cNvPr>
            <p:cNvSpPr/>
            <p:nvPr/>
          </p:nvSpPr>
          <p:spPr>
            <a:xfrm>
              <a:off x="6283" y="3312"/>
              <a:ext cx="2890" cy="736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维护与总结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47AFB2A-1C77-451F-94E4-CA6AFA34B383}"/>
                </a:ext>
              </a:extLst>
            </p:cNvPr>
            <p:cNvGrpSpPr/>
            <p:nvPr/>
          </p:nvGrpSpPr>
          <p:grpSpPr>
            <a:xfrm>
              <a:off x="9197" y="2794"/>
              <a:ext cx="1595" cy="1186"/>
              <a:chOff x="5838757" y="1774523"/>
              <a:chExt cx="1012772" cy="753134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7F812A4-0404-4640-B4E5-0D71609C36C8}"/>
                  </a:ext>
                </a:extLst>
              </p:cNvPr>
              <p:cNvGrpSpPr/>
              <p:nvPr/>
            </p:nvGrpSpPr>
            <p:grpSpPr>
              <a:xfrm>
                <a:off x="5838757" y="1774523"/>
                <a:ext cx="1012772" cy="501335"/>
                <a:chOff x="9140243" y="2649839"/>
                <a:chExt cx="1350362" cy="668446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07764BF-4ABE-47D9-A8EC-7828F450D73D}"/>
                    </a:ext>
                  </a:extLst>
                </p:cNvPr>
                <p:cNvSpPr/>
                <p:nvPr/>
              </p:nvSpPr>
              <p:spPr>
                <a:xfrm>
                  <a:off x="9140243" y="2649839"/>
                  <a:ext cx="184771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8B7D73D-2BD6-48B6-840B-BC94A0520097}"/>
                    </a:ext>
                  </a:extLst>
                </p:cNvPr>
                <p:cNvSpPr/>
                <p:nvPr/>
              </p:nvSpPr>
              <p:spPr>
                <a:xfrm>
                  <a:off x="9279752" y="2698938"/>
                  <a:ext cx="1210853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6</a:t>
                  </a: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-1 </a:t>
                  </a: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总结报告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2D4D6-C34C-4DFE-82FC-A1B005E1D2D4}"/>
                    </a:ext>
                  </a:extLst>
                </p:cNvPr>
                <p:cNvSpPr/>
                <p:nvPr/>
              </p:nvSpPr>
              <p:spPr>
                <a:xfrm>
                  <a:off x="9279754" y="3010565"/>
                  <a:ext cx="1210851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6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-2 </a:t>
                  </a:r>
                  <a:r>
                    <a:rPr kumimoji="1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会议记录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51CD5E-9EE6-4656-AC1F-F5BECB188D51}"/>
                  </a:ext>
                </a:extLst>
              </p:cNvPr>
              <p:cNvSpPr/>
              <p:nvPr/>
            </p:nvSpPr>
            <p:spPr>
              <a:xfrm>
                <a:off x="5943389" y="2296817"/>
                <a:ext cx="907753" cy="23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6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-3 </a:t>
                </a:r>
                <a:r>
                  <a: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开发工具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2E9392D-639E-429B-943A-A89F404027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2655008"/>
            <a:ext cx="1663266" cy="165268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6E70D2A-C49F-469A-A4A3-EBB4F1042D09}"/>
              </a:ext>
            </a:extLst>
          </p:cNvPr>
          <p:cNvSpPr/>
          <p:nvPr/>
        </p:nvSpPr>
        <p:spPr>
          <a:xfrm>
            <a:off x="7936452" y="3746705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6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-4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绩效评价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C97F98-2612-466A-86E0-1CCF8D36778F}"/>
              </a:ext>
            </a:extLst>
          </p:cNvPr>
          <p:cNvSpPr/>
          <p:nvPr/>
        </p:nvSpPr>
        <p:spPr>
          <a:xfrm>
            <a:off x="7936029" y="4061573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6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-5 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参考资料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25587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F4C472-CFBC-4050-A1C1-4DFD8A8C04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B921C-991E-4F0F-8BF8-64DD78DAC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7BDB71A-D409-4677-9668-4CCD3578A7CD}"/>
              </a:ext>
            </a:extLst>
          </p:cNvPr>
          <p:cNvGrpSpPr/>
          <p:nvPr/>
        </p:nvGrpSpPr>
        <p:grpSpPr>
          <a:xfrm>
            <a:off x="10660" y="2333633"/>
            <a:ext cx="12192000" cy="2344420"/>
            <a:chOff x="1" y="2324"/>
            <a:chExt cx="14400" cy="2769"/>
          </a:xfrm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81BEB6FA-799A-4CFE-9D1A-0591CA6CE96E}"/>
                </a:ext>
              </a:extLst>
            </p:cNvPr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ABEEC0FD-BE6A-4DFB-8815-BAB7DEE04D77}"/>
                </a:ext>
              </a:extLst>
            </p:cNvPr>
            <p:cNvSpPr/>
            <p:nvPr/>
          </p:nvSpPr>
          <p:spPr>
            <a:xfrm rot="5400000">
              <a:off x="1573" y="752"/>
              <a:ext cx="2769" cy="5914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43EB106-9B29-46DD-B29B-1E4A77132BBF}"/>
                </a:ext>
              </a:extLst>
            </p:cNvPr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5907F5-1DEE-41C7-9A8B-A4F8A857EF31}"/>
                </a:ext>
              </a:extLst>
            </p:cNvPr>
            <p:cNvSpPr/>
            <p:nvPr/>
          </p:nvSpPr>
          <p:spPr>
            <a:xfrm>
              <a:off x="6640" y="3280"/>
              <a:ext cx="2345" cy="736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项目计划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7F812A4-0404-4640-B4E5-0D71609C36C8}"/>
                </a:ext>
              </a:extLst>
            </p:cNvPr>
            <p:cNvGrpSpPr/>
            <p:nvPr/>
          </p:nvGrpSpPr>
          <p:grpSpPr>
            <a:xfrm>
              <a:off x="9194" y="2794"/>
              <a:ext cx="1430" cy="1293"/>
              <a:chOff x="9138762" y="2649839"/>
              <a:chExt cx="1210698" cy="109505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07764BF-4ABE-47D9-A8EC-7828F450D73D}"/>
                  </a:ext>
                </a:extLst>
              </p:cNvPr>
              <p:cNvSpPr/>
              <p:nvPr/>
            </p:nvSpPr>
            <p:spPr>
              <a:xfrm>
                <a:off x="9140243" y="2649839"/>
                <a:ext cx="184771" cy="307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8B7D73D-2BD6-48B6-840B-BC94A0520097}"/>
                  </a:ext>
                </a:extLst>
              </p:cNvPr>
              <p:cNvSpPr/>
              <p:nvPr/>
            </p:nvSpPr>
            <p:spPr>
              <a:xfrm>
                <a:off x="9138762" y="3078524"/>
                <a:ext cx="1210692" cy="307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1-1 </a:t>
                </a: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项目概述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572D4D6-C34C-4DFE-82FC-A1B005E1D2D4}"/>
                  </a:ext>
                </a:extLst>
              </p:cNvPr>
              <p:cNvSpPr/>
              <p:nvPr/>
            </p:nvSpPr>
            <p:spPr>
              <a:xfrm>
                <a:off x="9138762" y="3437174"/>
                <a:ext cx="1210698" cy="307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1-2 </a:t>
                </a:r>
                <a:r>
                  <a:rPr kumimoji="1" lang="zh-CN" altLang="en-US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任务分配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2E9392D-639E-429B-943A-A89F404027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2655008"/>
            <a:ext cx="1663266" cy="16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p:transition spd="slow" advClick="0" advTm="5000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6-1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总结报告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80D6E7-35FF-4908-9E26-6ABCEE3CE520}"/>
              </a:ext>
            </a:extLst>
          </p:cNvPr>
          <p:cNvSpPr txBox="1"/>
          <p:nvPr/>
        </p:nvSpPr>
        <p:spPr>
          <a:xfrm>
            <a:off x="1081137" y="1019824"/>
            <a:ext cx="242466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项目总结报告</a:t>
            </a:r>
          </a:p>
        </p:txBody>
      </p:sp>
    </p:spTree>
    <p:extLst>
      <p:ext uri="{BB962C8B-B14F-4D97-AF65-F5344CB8AC3E}">
        <p14:creationId xmlns:p14="http://schemas.microsoft.com/office/powerpoint/2010/main" val="1988513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6-2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会议记录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39391-1087-449E-A0D4-4311E7882543}"/>
              </a:ext>
            </a:extLst>
          </p:cNvPr>
          <p:cNvSpPr txBox="1"/>
          <p:nvPr/>
        </p:nvSpPr>
        <p:spPr>
          <a:xfrm>
            <a:off x="807633" y="1008683"/>
            <a:ext cx="242466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会议记录汇总</a:t>
            </a:r>
          </a:p>
        </p:txBody>
      </p:sp>
    </p:spTree>
    <p:extLst>
      <p:ext uri="{BB962C8B-B14F-4D97-AF65-F5344CB8AC3E}">
        <p14:creationId xmlns:p14="http://schemas.microsoft.com/office/powerpoint/2010/main" val="3304634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6-3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开发工具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67FBA0-0D57-48FF-96F0-CC6B6339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00" y="820988"/>
            <a:ext cx="2394708" cy="121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B3CF752-BA5C-40B7-9497-7A1ABD7E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1" y="994795"/>
            <a:ext cx="1002059" cy="8630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2949D0-9011-4456-B2B0-875125DC85DE}"/>
              </a:ext>
            </a:extLst>
          </p:cNvPr>
          <p:cNvSpPr txBox="1"/>
          <p:nvPr/>
        </p:nvSpPr>
        <p:spPr>
          <a:xfrm>
            <a:off x="1092078" y="2026640"/>
            <a:ext cx="348753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前端：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 Studio + Flutter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框架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87A298-D2CB-4436-A014-03254BA5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76" y="967956"/>
            <a:ext cx="792061" cy="7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6CEDB0-7571-4B52-B777-9B7DF8C6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86" y="861245"/>
            <a:ext cx="1521920" cy="8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E54197A-2FC6-48D9-8979-FF3F68B8FC8A}"/>
              </a:ext>
            </a:extLst>
          </p:cNvPr>
          <p:cNvSpPr txBox="1"/>
          <p:nvPr/>
        </p:nvSpPr>
        <p:spPr>
          <a:xfrm>
            <a:off x="4742687" y="2026640"/>
            <a:ext cx="348753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后端：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Pycharm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+ Django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框架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894D745-618C-4B37-8C47-1B5CDE7B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604" y="819053"/>
            <a:ext cx="1845578" cy="10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9940302-BDCC-4998-BD80-FBE24585AD90}"/>
              </a:ext>
            </a:extLst>
          </p:cNvPr>
          <p:cNvSpPr txBox="1"/>
          <p:nvPr/>
        </p:nvSpPr>
        <p:spPr>
          <a:xfrm>
            <a:off x="8393296" y="2026640"/>
            <a:ext cx="216435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系统配置管理：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90FA089-F34E-4B3E-A0E1-3B6B54FAD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640" y="3153510"/>
            <a:ext cx="1204250" cy="103933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BC9F674-7CAE-40B0-9A6D-B8068A448FE5}"/>
              </a:ext>
            </a:extLst>
          </p:cNvPr>
          <p:cNvSpPr txBox="1"/>
          <p:nvPr/>
        </p:nvSpPr>
        <p:spPr>
          <a:xfrm>
            <a:off x="1131122" y="2705986"/>
            <a:ext cx="1713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Microsoft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全家桶：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C0BC93C-66E5-48A3-9D00-558F3B003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2363" y="3098610"/>
            <a:ext cx="1302500" cy="11075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16AC90E-FCEF-43D6-BCFB-206E7C816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5218" y="3142256"/>
            <a:ext cx="1009158" cy="102024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5BA2712-1570-43C4-812F-45EF9A429A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7128" y="3169173"/>
            <a:ext cx="1009158" cy="93901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60269322-95AC-4F80-933F-43E7744113CB}"/>
              </a:ext>
            </a:extLst>
          </p:cNvPr>
          <p:cNvSpPr txBox="1"/>
          <p:nvPr/>
        </p:nvSpPr>
        <p:spPr>
          <a:xfrm>
            <a:off x="1182841" y="4357480"/>
            <a:ext cx="348753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数据处理：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63F921C-0B50-4A71-ADC6-720C920981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8640" y="4860669"/>
            <a:ext cx="1762422" cy="101584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DB8D416-6546-4AAF-A229-17D4808CC6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4315" y="4934856"/>
            <a:ext cx="1990585" cy="93809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1B709D8-3ED2-454A-96CA-013F73C44F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0217" y="2717154"/>
            <a:ext cx="3656900" cy="31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5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6-4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绩效评价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2C738C-3B54-4469-AF44-CF2BC2877712}"/>
              </a:ext>
            </a:extLst>
          </p:cNvPr>
          <p:cNvSpPr txBox="1"/>
          <p:nvPr/>
        </p:nvSpPr>
        <p:spPr>
          <a:xfrm>
            <a:off x="807633" y="1008683"/>
            <a:ext cx="242466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得分</a:t>
            </a:r>
          </a:p>
        </p:txBody>
      </p:sp>
    </p:spTree>
    <p:extLst>
      <p:ext uri="{BB962C8B-B14F-4D97-AF65-F5344CB8AC3E}">
        <p14:creationId xmlns:p14="http://schemas.microsoft.com/office/powerpoint/2010/main" val="1206166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6-5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参考资料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8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320EAB-A677-44FA-801A-6A42B11AC5EC}"/>
              </a:ext>
            </a:extLst>
          </p:cNvPr>
          <p:cNvSpPr txBox="1"/>
          <p:nvPr/>
        </p:nvSpPr>
        <p:spPr>
          <a:xfrm>
            <a:off x="2673874" y="2271166"/>
            <a:ext cx="6658384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  <a:sym typeface="+mn-lt"/>
              </a:rPr>
              <a:t>感谢您的观看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4607EE-F9AE-4EF1-92A4-B2E059F0E0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6FE5063-AF09-4853-BEE3-6219A6B8ED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1013" y="2"/>
            <a:ext cx="4760987" cy="25908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E6D5E11-5E84-4FA6-BA29-BF02DD1F4CB8}"/>
              </a:ext>
            </a:extLst>
          </p:cNvPr>
          <p:cNvSpPr txBox="1"/>
          <p:nvPr/>
        </p:nvSpPr>
        <p:spPr>
          <a:xfrm>
            <a:off x="7683859" y="4307697"/>
            <a:ext cx="133882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SE2020-G13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F3DF01-F28A-4EB5-85AF-E7DCEDEA6383}"/>
              </a:ext>
            </a:extLst>
          </p:cNvPr>
          <p:cNvSpPr txBox="1"/>
          <p:nvPr/>
        </p:nvSpPr>
        <p:spPr>
          <a:xfrm>
            <a:off x="6645113" y="4902435"/>
            <a:ext cx="341632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组员：陈玲曦、刘书宇、童峻涛</a:t>
            </a:r>
          </a:p>
        </p:txBody>
      </p:sp>
    </p:spTree>
    <p:extLst>
      <p:ext uri="{BB962C8B-B14F-4D97-AF65-F5344CB8AC3E}">
        <p14:creationId xmlns:p14="http://schemas.microsoft.com/office/powerpoint/2010/main" val="1841428605"/>
      </p:ext>
    </p:extLst>
  </p:cSld>
  <p:clrMapOvr>
    <a:masterClrMapping/>
  </p:clrMapOvr>
  <p:transition spd="slow" advClick="0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1-1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íşļîďe">
            <a:extLst>
              <a:ext uri="{FF2B5EF4-FFF2-40B4-BE49-F238E27FC236}">
                <a16:creationId xmlns:a16="http://schemas.microsoft.com/office/drawing/2014/main" id="{E7695BC2-9FC6-4347-ABD7-0C8D10202BBD}"/>
              </a:ext>
            </a:extLst>
          </p:cNvPr>
          <p:cNvSpPr/>
          <p:nvPr/>
        </p:nvSpPr>
        <p:spPr bwMode="auto">
          <a:xfrm>
            <a:off x="565797" y="3000366"/>
            <a:ext cx="2326011" cy="208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我们小组开发的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记录分享软件（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Days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）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能够在手机上记录生活的点点滴滴，同时可以发布分享自己的遇到的有趣的新鲜事，收藏、点赞别人的动态。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îṡ1îďe">
            <a:extLst>
              <a:ext uri="{FF2B5EF4-FFF2-40B4-BE49-F238E27FC236}">
                <a16:creationId xmlns:a16="http://schemas.microsoft.com/office/drawing/2014/main" id="{7D8722E7-FD52-4025-969E-BDB549C4E007}"/>
              </a:ext>
            </a:extLst>
          </p:cNvPr>
          <p:cNvSpPr txBox="1"/>
          <p:nvPr/>
        </p:nvSpPr>
        <p:spPr bwMode="auto">
          <a:xfrm>
            <a:off x="391340" y="2396551"/>
            <a:ext cx="2195910" cy="41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软件概述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ïṥ1ïḍè">
            <a:extLst>
              <a:ext uri="{FF2B5EF4-FFF2-40B4-BE49-F238E27FC236}">
                <a16:creationId xmlns:a16="http://schemas.microsoft.com/office/drawing/2014/main" id="{A861EE6E-7407-40F9-A1C9-C5B3C9F896A6}"/>
              </a:ext>
            </a:extLst>
          </p:cNvPr>
          <p:cNvSpPr/>
          <p:nvPr/>
        </p:nvSpPr>
        <p:spPr bwMode="auto">
          <a:xfrm>
            <a:off x="3335107" y="3000365"/>
            <a:ext cx="2896108" cy="208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项目名称：移动端记录分享服务型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应用程序（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Days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项目用途：在学生繁忙的生活中提供一些便利与休闲娱乐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任务提出者：杨枨老师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项目开发者：陈玲曦、刘书宇、童峻涛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用户：浙大城市学院学生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íṩľiḍê">
            <a:extLst>
              <a:ext uri="{FF2B5EF4-FFF2-40B4-BE49-F238E27FC236}">
                <a16:creationId xmlns:a16="http://schemas.microsoft.com/office/drawing/2014/main" id="{54702654-D553-4835-AE42-E5D7C6442F3F}"/>
              </a:ext>
            </a:extLst>
          </p:cNvPr>
          <p:cNvSpPr txBox="1"/>
          <p:nvPr/>
        </p:nvSpPr>
        <p:spPr bwMode="auto">
          <a:xfrm>
            <a:off x="3596719" y="2396551"/>
            <a:ext cx="2195910" cy="41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项目概述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îṧḷíḓê">
            <a:extLst>
              <a:ext uri="{FF2B5EF4-FFF2-40B4-BE49-F238E27FC236}">
                <a16:creationId xmlns:a16="http://schemas.microsoft.com/office/drawing/2014/main" id="{F44C5A41-AC1B-4A35-835F-87057DBB5A3A}"/>
              </a:ext>
            </a:extLst>
          </p:cNvPr>
          <p:cNvSpPr txBox="1"/>
          <p:nvPr/>
        </p:nvSpPr>
        <p:spPr bwMode="auto">
          <a:xfrm>
            <a:off x="7518157" y="2396551"/>
            <a:ext cx="2195910" cy="41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基线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9B4D19F-5886-4714-B43A-B1D6FB26C8B6}"/>
              </a:ext>
            </a:extLst>
          </p:cNvPr>
          <p:cNvCxnSpPr/>
          <p:nvPr/>
        </p:nvCxnSpPr>
        <p:spPr>
          <a:xfrm>
            <a:off x="3091984" y="2644582"/>
            <a:ext cx="0" cy="219284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C892547-6FED-47CB-9DEA-DA01287D45A6}"/>
              </a:ext>
            </a:extLst>
          </p:cNvPr>
          <p:cNvCxnSpPr>
            <a:cxnSpLocks/>
          </p:cNvCxnSpPr>
          <p:nvPr/>
        </p:nvCxnSpPr>
        <p:spPr>
          <a:xfrm>
            <a:off x="6750610" y="2744073"/>
            <a:ext cx="0" cy="219284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92D73E6-BC2D-4ED4-B22A-52207434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772094"/>
              </p:ext>
            </p:extLst>
          </p:nvPr>
        </p:nvGraphicFramePr>
        <p:xfrm>
          <a:off x="7082883" y="3000365"/>
          <a:ext cx="4410909" cy="290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基线名称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基线缩写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计划建立日期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计划完成时间</a:t>
                      </a: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软件需求基线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SRBL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2020/11/07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2020/11/18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概要设计基线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PDBL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2020/11/19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2020/11/26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详细设计基线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DDBL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2020/11/27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2020/12/03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>
                          <a:effectLst/>
                        </a:rPr>
                        <a:t>代码基线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SCBL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2020/12/04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2020/12/20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测试基线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STBL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2020/12/21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2020/12/30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运行基线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PRBL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2020/12/31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2021/01/13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39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1-2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任务分配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51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1-1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任务概述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29369" y="3491560"/>
            <a:ext cx="951559" cy="951559"/>
            <a:chOff x="4171430" y="2267215"/>
            <a:chExt cx="951559" cy="951559"/>
          </a:xfrm>
        </p:grpSpPr>
        <p:sp>
          <p:nvSpPr>
            <p:cNvPr id="30" name="圆角矩形 29"/>
            <p:cNvSpPr/>
            <p:nvPr/>
          </p:nvSpPr>
          <p:spPr>
            <a:xfrm>
              <a:off x="4171430" y="2267215"/>
              <a:ext cx="951559" cy="951559"/>
            </a:xfrm>
            <a:prstGeom prst="roundRect">
              <a:avLst>
                <a:gd name="adj" fmla="val 12663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9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4386108" y="2544215"/>
              <a:ext cx="522202" cy="397557"/>
            </a:xfrm>
            <a:custGeom>
              <a:avLst/>
              <a:gdLst>
                <a:gd name="T0" fmla="*/ 36 w 113"/>
                <a:gd name="T1" fmla="*/ 11 h 86"/>
                <a:gd name="T2" fmla="*/ 106 w 113"/>
                <a:gd name="T3" fmla="*/ 32 h 86"/>
                <a:gd name="T4" fmla="*/ 102 w 113"/>
                <a:gd name="T5" fmla="*/ 35 h 86"/>
                <a:gd name="T6" fmla="*/ 99 w 113"/>
                <a:gd name="T7" fmla="*/ 39 h 86"/>
                <a:gd name="T8" fmla="*/ 95 w 113"/>
                <a:gd name="T9" fmla="*/ 43 h 86"/>
                <a:gd name="T10" fmla="*/ 91 w 113"/>
                <a:gd name="T11" fmla="*/ 86 h 86"/>
                <a:gd name="T12" fmla="*/ 91 w 113"/>
                <a:gd name="T13" fmla="*/ 47 h 86"/>
                <a:gd name="T14" fmla="*/ 81 w 113"/>
                <a:gd name="T15" fmla="*/ 86 h 86"/>
                <a:gd name="T16" fmla="*/ 77 w 113"/>
                <a:gd name="T17" fmla="*/ 59 h 86"/>
                <a:gd name="T18" fmla="*/ 74 w 113"/>
                <a:gd name="T19" fmla="*/ 56 h 86"/>
                <a:gd name="T20" fmla="*/ 70 w 113"/>
                <a:gd name="T21" fmla="*/ 86 h 86"/>
                <a:gd name="T22" fmla="*/ 70 w 113"/>
                <a:gd name="T23" fmla="*/ 54 h 86"/>
                <a:gd name="T24" fmla="*/ 59 w 113"/>
                <a:gd name="T25" fmla="*/ 86 h 86"/>
                <a:gd name="T26" fmla="*/ 56 w 113"/>
                <a:gd name="T27" fmla="*/ 65 h 86"/>
                <a:gd name="T28" fmla="*/ 52 w 113"/>
                <a:gd name="T29" fmla="*/ 68 h 86"/>
                <a:gd name="T30" fmla="*/ 48 w 113"/>
                <a:gd name="T31" fmla="*/ 86 h 86"/>
                <a:gd name="T32" fmla="*/ 48 w 113"/>
                <a:gd name="T33" fmla="*/ 71 h 86"/>
                <a:gd name="T34" fmla="*/ 38 w 113"/>
                <a:gd name="T35" fmla="*/ 86 h 86"/>
                <a:gd name="T36" fmla="*/ 34 w 113"/>
                <a:gd name="T37" fmla="*/ 70 h 86"/>
                <a:gd name="T38" fmla="*/ 31 w 113"/>
                <a:gd name="T39" fmla="*/ 67 h 86"/>
                <a:gd name="T40" fmla="*/ 27 w 113"/>
                <a:gd name="T41" fmla="*/ 86 h 86"/>
                <a:gd name="T42" fmla="*/ 27 w 113"/>
                <a:gd name="T43" fmla="*/ 67 h 86"/>
                <a:gd name="T44" fmla="*/ 16 w 113"/>
                <a:gd name="T45" fmla="*/ 86 h 86"/>
                <a:gd name="T46" fmla="*/ 5 w 113"/>
                <a:gd name="T47" fmla="*/ 79 h 86"/>
                <a:gd name="T48" fmla="*/ 2 w 113"/>
                <a:gd name="T49" fmla="*/ 76 h 86"/>
                <a:gd name="T50" fmla="*/ 0 w 113"/>
                <a:gd name="T51" fmla="*/ 58 h 86"/>
                <a:gd name="T52" fmla="*/ 38 w 113"/>
                <a:gd name="T53" fmla="*/ 64 h 86"/>
                <a:gd name="T54" fmla="*/ 70 w 113"/>
                <a:gd name="T55" fmla="*/ 45 h 86"/>
                <a:gd name="T56" fmla="*/ 82 w 113"/>
                <a:gd name="T57" fmla="*/ 46 h 86"/>
                <a:gd name="T58" fmla="*/ 111 w 113"/>
                <a:gd name="T59" fmla="*/ 13 h 86"/>
                <a:gd name="T60" fmla="*/ 89 w 113"/>
                <a:gd name="T61" fmla="*/ 10 h 86"/>
                <a:gd name="T62" fmla="*/ 74 w 113"/>
                <a:gd name="T63" fmla="*/ 31 h 86"/>
                <a:gd name="T64" fmla="*/ 42 w 113"/>
                <a:gd name="T65" fmla="*/ 49 h 86"/>
                <a:gd name="T66" fmla="*/ 25 w 113"/>
                <a:gd name="T67" fmla="*/ 43 h 86"/>
                <a:gd name="T68" fmla="*/ 13 w 113"/>
                <a:gd name="T69" fmla="*/ 86 h 86"/>
                <a:gd name="T70" fmla="*/ 13 w 113"/>
                <a:gd name="T71" fmla="*/ 75 h 86"/>
                <a:gd name="T72" fmla="*/ 31 w 113"/>
                <a:gd name="T73" fmla="*/ 12 h 86"/>
                <a:gd name="T74" fmla="*/ 49 w 113"/>
                <a:gd name="T75" fmla="*/ 19 h 86"/>
                <a:gd name="T76" fmla="*/ 39 w 113"/>
                <a:gd name="T77" fmla="*/ 19 h 86"/>
                <a:gd name="T78" fmla="*/ 43 w 113"/>
                <a:gd name="T79" fmla="*/ 44 h 86"/>
                <a:gd name="T80" fmla="*/ 34 w 113"/>
                <a:gd name="T81" fmla="*/ 31 h 86"/>
                <a:gd name="T82" fmla="*/ 20 w 113"/>
                <a:gd name="T83" fmla="*/ 38 h 86"/>
                <a:gd name="T84" fmla="*/ 30 w 113"/>
                <a:gd name="T85" fmla="*/ 17 h 86"/>
                <a:gd name="T86" fmla="*/ 21 w 113"/>
                <a:gd name="T87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rgbClr val="1C50A2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75306" y="2573073"/>
            <a:ext cx="1728788" cy="784225"/>
            <a:chOff x="3417367" y="1348728"/>
            <a:chExt cx="1728788" cy="784225"/>
          </a:xfrm>
          <a:solidFill>
            <a:srgbClr val="1C50A2"/>
          </a:solidFill>
        </p:grpSpPr>
        <p:sp>
          <p:nvSpPr>
            <p:cNvPr id="28" name="Freeform 8"/>
            <p:cNvSpPr/>
            <p:nvPr/>
          </p:nvSpPr>
          <p:spPr bwMode="auto">
            <a:xfrm>
              <a:off x="3417367" y="1348728"/>
              <a:ext cx="1728788" cy="784225"/>
            </a:xfrm>
            <a:custGeom>
              <a:avLst/>
              <a:gdLst>
                <a:gd name="T0" fmla="*/ 331 w 461"/>
                <a:gd name="T1" fmla="*/ 0 h 209"/>
                <a:gd name="T2" fmla="*/ 201 w 461"/>
                <a:gd name="T3" fmla="*/ 24 h 209"/>
                <a:gd name="T4" fmla="*/ 187 w 461"/>
                <a:gd name="T5" fmla="*/ 29 h 209"/>
                <a:gd name="T6" fmla="*/ 174 w 461"/>
                <a:gd name="T7" fmla="*/ 35 h 209"/>
                <a:gd name="T8" fmla="*/ 0 w 461"/>
                <a:gd name="T9" fmla="*/ 209 h 209"/>
                <a:gd name="T10" fmla="*/ 174 w 461"/>
                <a:gd name="T11" fmla="*/ 209 h 209"/>
                <a:gd name="T12" fmla="*/ 187 w 461"/>
                <a:gd name="T13" fmla="*/ 209 h 209"/>
                <a:gd name="T14" fmla="*/ 201 w 461"/>
                <a:gd name="T15" fmla="*/ 209 h 209"/>
                <a:gd name="T16" fmla="*/ 461 w 461"/>
                <a:gd name="T17" fmla="*/ 209 h 209"/>
                <a:gd name="T18" fmla="*/ 461 w 461"/>
                <a:gd name="T19" fmla="*/ 24 h 209"/>
                <a:gd name="T20" fmla="*/ 331 w 461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209">
                  <a:moveTo>
                    <a:pt x="331" y="0"/>
                  </a:moveTo>
                  <a:cubicBezTo>
                    <a:pt x="285" y="0"/>
                    <a:pt x="241" y="8"/>
                    <a:pt x="201" y="24"/>
                  </a:cubicBezTo>
                  <a:cubicBezTo>
                    <a:pt x="196" y="26"/>
                    <a:pt x="192" y="27"/>
                    <a:pt x="187" y="29"/>
                  </a:cubicBezTo>
                  <a:cubicBezTo>
                    <a:pt x="183" y="31"/>
                    <a:pt x="178" y="33"/>
                    <a:pt x="174" y="35"/>
                  </a:cubicBezTo>
                  <a:cubicBezTo>
                    <a:pt x="98" y="71"/>
                    <a:pt x="36" y="133"/>
                    <a:pt x="0" y="209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87" y="209"/>
                    <a:pt x="187" y="209"/>
                    <a:pt x="187" y="209"/>
                  </a:cubicBezTo>
                  <a:cubicBezTo>
                    <a:pt x="201" y="209"/>
                    <a:pt x="201" y="209"/>
                    <a:pt x="201" y="209"/>
                  </a:cubicBezTo>
                  <a:cubicBezTo>
                    <a:pt x="461" y="209"/>
                    <a:pt x="461" y="209"/>
                    <a:pt x="461" y="209"/>
                  </a:cubicBezTo>
                  <a:cubicBezTo>
                    <a:pt x="461" y="24"/>
                    <a:pt x="461" y="24"/>
                    <a:pt x="461" y="24"/>
                  </a:cubicBezTo>
                  <a:cubicBezTo>
                    <a:pt x="420" y="8"/>
                    <a:pt x="377" y="0"/>
                    <a:pt x="331" y="0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helsea" panose="020005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标题层"/>
            <p:cNvSpPr txBox="1"/>
            <p:nvPr/>
          </p:nvSpPr>
          <p:spPr bwMode="auto">
            <a:xfrm>
              <a:off x="4434768" y="1518855"/>
              <a:ext cx="617718" cy="523220"/>
            </a:xfrm>
            <a:prstGeom prst="rect">
              <a:avLst/>
            </a:prstGeom>
            <a:grp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87462" y="2720858"/>
            <a:ext cx="782637" cy="1725613"/>
            <a:chOff x="5229523" y="1496513"/>
            <a:chExt cx="782637" cy="1725613"/>
          </a:xfrm>
          <a:solidFill>
            <a:srgbClr val="1C50A2"/>
          </a:solidFill>
        </p:grpSpPr>
        <p:sp>
          <p:nvSpPr>
            <p:cNvPr id="26" name="Freeform 6"/>
            <p:cNvSpPr/>
            <p:nvPr/>
          </p:nvSpPr>
          <p:spPr bwMode="auto">
            <a:xfrm rot="16200000">
              <a:off x="4758035" y="1968001"/>
              <a:ext cx="1725613" cy="782637"/>
            </a:xfrm>
            <a:custGeom>
              <a:avLst/>
              <a:gdLst>
                <a:gd name="T0" fmla="*/ 287 w 460"/>
                <a:gd name="T1" fmla="*/ 0 h 209"/>
                <a:gd name="T2" fmla="*/ 273 w 460"/>
                <a:gd name="T3" fmla="*/ 0 h 209"/>
                <a:gd name="T4" fmla="*/ 260 w 460"/>
                <a:gd name="T5" fmla="*/ 0 h 209"/>
                <a:gd name="T6" fmla="*/ 0 w 460"/>
                <a:gd name="T7" fmla="*/ 0 h 209"/>
                <a:gd name="T8" fmla="*/ 0 w 460"/>
                <a:gd name="T9" fmla="*/ 185 h 209"/>
                <a:gd name="T10" fmla="*/ 130 w 460"/>
                <a:gd name="T11" fmla="*/ 209 h 209"/>
                <a:gd name="T12" fmla="*/ 260 w 460"/>
                <a:gd name="T13" fmla="*/ 185 h 209"/>
                <a:gd name="T14" fmla="*/ 273 w 460"/>
                <a:gd name="T15" fmla="*/ 179 h 209"/>
                <a:gd name="T16" fmla="*/ 287 w 460"/>
                <a:gd name="T17" fmla="*/ 173 h 209"/>
                <a:gd name="T18" fmla="*/ 460 w 460"/>
                <a:gd name="T19" fmla="*/ 0 h 209"/>
                <a:gd name="T20" fmla="*/ 287 w 46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09">
                  <a:moveTo>
                    <a:pt x="287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40" y="200"/>
                    <a:pt x="84" y="209"/>
                    <a:pt x="130" y="209"/>
                  </a:cubicBezTo>
                  <a:cubicBezTo>
                    <a:pt x="176" y="209"/>
                    <a:pt x="219" y="200"/>
                    <a:pt x="260" y="185"/>
                  </a:cubicBezTo>
                  <a:cubicBezTo>
                    <a:pt x="264" y="183"/>
                    <a:pt x="269" y="181"/>
                    <a:pt x="273" y="179"/>
                  </a:cubicBezTo>
                  <a:cubicBezTo>
                    <a:pt x="278" y="178"/>
                    <a:pt x="282" y="176"/>
                    <a:pt x="287" y="173"/>
                  </a:cubicBezTo>
                  <a:cubicBezTo>
                    <a:pt x="363" y="137"/>
                    <a:pt x="424" y="76"/>
                    <a:pt x="460" y="0"/>
                  </a:cubicBezTo>
                  <a:lnTo>
                    <a:pt x="28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helsea" panose="020005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标题层"/>
            <p:cNvSpPr txBox="1"/>
            <p:nvPr/>
          </p:nvSpPr>
          <p:spPr bwMode="auto">
            <a:xfrm>
              <a:off x="5290900" y="2696602"/>
              <a:ext cx="617718" cy="523220"/>
            </a:xfrm>
            <a:prstGeom prst="rect">
              <a:avLst/>
            </a:prstGeom>
            <a:grp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9369" y="4535223"/>
            <a:ext cx="1725613" cy="782637"/>
            <a:chOff x="4171430" y="3310878"/>
            <a:chExt cx="1725613" cy="782637"/>
          </a:xfrm>
          <a:solidFill>
            <a:srgbClr val="1C50A2"/>
          </a:solidFill>
        </p:grpSpPr>
        <p:sp>
          <p:nvSpPr>
            <p:cNvPr id="24" name="Freeform 6"/>
            <p:cNvSpPr/>
            <p:nvPr/>
          </p:nvSpPr>
          <p:spPr bwMode="auto">
            <a:xfrm>
              <a:off x="4171430" y="3310878"/>
              <a:ext cx="1725613" cy="782637"/>
            </a:xfrm>
            <a:custGeom>
              <a:avLst/>
              <a:gdLst>
                <a:gd name="T0" fmla="*/ 287 w 460"/>
                <a:gd name="T1" fmla="*/ 0 h 209"/>
                <a:gd name="T2" fmla="*/ 273 w 460"/>
                <a:gd name="T3" fmla="*/ 0 h 209"/>
                <a:gd name="T4" fmla="*/ 260 w 460"/>
                <a:gd name="T5" fmla="*/ 0 h 209"/>
                <a:gd name="T6" fmla="*/ 0 w 460"/>
                <a:gd name="T7" fmla="*/ 0 h 209"/>
                <a:gd name="T8" fmla="*/ 0 w 460"/>
                <a:gd name="T9" fmla="*/ 185 h 209"/>
                <a:gd name="T10" fmla="*/ 130 w 460"/>
                <a:gd name="T11" fmla="*/ 209 h 209"/>
                <a:gd name="T12" fmla="*/ 260 w 460"/>
                <a:gd name="T13" fmla="*/ 185 h 209"/>
                <a:gd name="T14" fmla="*/ 273 w 460"/>
                <a:gd name="T15" fmla="*/ 179 h 209"/>
                <a:gd name="T16" fmla="*/ 287 w 460"/>
                <a:gd name="T17" fmla="*/ 173 h 209"/>
                <a:gd name="T18" fmla="*/ 460 w 460"/>
                <a:gd name="T19" fmla="*/ 0 h 209"/>
                <a:gd name="T20" fmla="*/ 287 w 46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09">
                  <a:moveTo>
                    <a:pt x="287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40" y="200"/>
                    <a:pt x="84" y="209"/>
                    <a:pt x="130" y="209"/>
                  </a:cubicBezTo>
                  <a:cubicBezTo>
                    <a:pt x="176" y="209"/>
                    <a:pt x="219" y="200"/>
                    <a:pt x="260" y="185"/>
                  </a:cubicBezTo>
                  <a:cubicBezTo>
                    <a:pt x="264" y="183"/>
                    <a:pt x="269" y="181"/>
                    <a:pt x="273" y="179"/>
                  </a:cubicBezTo>
                  <a:cubicBezTo>
                    <a:pt x="278" y="178"/>
                    <a:pt x="282" y="176"/>
                    <a:pt x="287" y="173"/>
                  </a:cubicBezTo>
                  <a:cubicBezTo>
                    <a:pt x="363" y="137"/>
                    <a:pt x="424" y="76"/>
                    <a:pt x="460" y="0"/>
                  </a:cubicBezTo>
                  <a:lnTo>
                    <a:pt x="28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helsea" panose="020005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标题层"/>
            <p:cNvSpPr txBox="1"/>
            <p:nvPr/>
          </p:nvSpPr>
          <p:spPr bwMode="auto">
            <a:xfrm>
              <a:off x="4171430" y="3440586"/>
              <a:ext cx="617718" cy="523220"/>
            </a:xfrm>
            <a:prstGeom prst="rect">
              <a:avLst/>
            </a:prstGeom>
            <a:grp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54583" y="3454235"/>
            <a:ext cx="782637" cy="1725613"/>
            <a:chOff x="3296644" y="2229890"/>
            <a:chExt cx="782637" cy="1725613"/>
          </a:xfrm>
          <a:solidFill>
            <a:srgbClr val="1C50A2"/>
          </a:solidFill>
        </p:grpSpPr>
        <p:sp>
          <p:nvSpPr>
            <p:cNvPr id="22" name="Freeform 6"/>
            <p:cNvSpPr/>
            <p:nvPr/>
          </p:nvSpPr>
          <p:spPr bwMode="auto">
            <a:xfrm rot="5400000">
              <a:off x="2825156" y="2701378"/>
              <a:ext cx="1725613" cy="782637"/>
            </a:xfrm>
            <a:custGeom>
              <a:avLst/>
              <a:gdLst>
                <a:gd name="T0" fmla="*/ 287 w 460"/>
                <a:gd name="T1" fmla="*/ 0 h 209"/>
                <a:gd name="T2" fmla="*/ 273 w 460"/>
                <a:gd name="T3" fmla="*/ 0 h 209"/>
                <a:gd name="T4" fmla="*/ 260 w 460"/>
                <a:gd name="T5" fmla="*/ 0 h 209"/>
                <a:gd name="T6" fmla="*/ 0 w 460"/>
                <a:gd name="T7" fmla="*/ 0 h 209"/>
                <a:gd name="T8" fmla="*/ 0 w 460"/>
                <a:gd name="T9" fmla="*/ 185 h 209"/>
                <a:gd name="T10" fmla="*/ 130 w 460"/>
                <a:gd name="T11" fmla="*/ 209 h 209"/>
                <a:gd name="T12" fmla="*/ 260 w 460"/>
                <a:gd name="T13" fmla="*/ 185 h 209"/>
                <a:gd name="T14" fmla="*/ 273 w 460"/>
                <a:gd name="T15" fmla="*/ 179 h 209"/>
                <a:gd name="T16" fmla="*/ 287 w 460"/>
                <a:gd name="T17" fmla="*/ 173 h 209"/>
                <a:gd name="T18" fmla="*/ 460 w 460"/>
                <a:gd name="T19" fmla="*/ 0 h 209"/>
                <a:gd name="T20" fmla="*/ 287 w 460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209">
                  <a:moveTo>
                    <a:pt x="287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40" y="200"/>
                    <a:pt x="84" y="209"/>
                    <a:pt x="130" y="209"/>
                  </a:cubicBezTo>
                  <a:cubicBezTo>
                    <a:pt x="176" y="209"/>
                    <a:pt x="219" y="200"/>
                    <a:pt x="260" y="185"/>
                  </a:cubicBezTo>
                  <a:cubicBezTo>
                    <a:pt x="264" y="183"/>
                    <a:pt x="269" y="181"/>
                    <a:pt x="273" y="179"/>
                  </a:cubicBezTo>
                  <a:cubicBezTo>
                    <a:pt x="278" y="178"/>
                    <a:pt x="282" y="176"/>
                    <a:pt x="287" y="173"/>
                  </a:cubicBezTo>
                  <a:cubicBezTo>
                    <a:pt x="363" y="137"/>
                    <a:pt x="424" y="76"/>
                    <a:pt x="460" y="0"/>
                  </a:cubicBezTo>
                  <a:lnTo>
                    <a:pt x="28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helsea" panose="02000500000000000000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标题层"/>
            <p:cNvSpPr txBox="1"/>
            <p:nvPr/>
          </p:nvSpPr>
          <p:spPr bwMode="auto">
            <a:xfrm>
              <a:off x="3417367" y="2229890"/>
              <a:ext cx="617718" cy="523220"/>
            </a:xfrm>
            <a:prstGeom prst="rect">
              <a:avLst/>
            </a:prstGeom>
            <a:grp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661787" y="3110485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1C50A2"/>
            </a:solidFill>
            <a:prstDash val="sysDash"/>
            <a:headEnd type="oval"/>
            <a:tailEnd type="oval"/>
          </a:ln>
          <a:effectLst/>
        </p:spPr>
      </p:cxnSp>
      <p:cxnSp>
        <p:nvCxnSpPr>
          <p:cNvPr id="19" name="直接连接符 18"/>
          <p:cNvCxnSpPr/>
          <p:nvPr/>
        </p:nvCxnSpPr>
        <p:spPr>
          <a:xfrm>
            <a:off x="7044285" y="3110485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1C50A2"/>
            </a:solidFill>
            <a:prstDash val="sysDash"/>
            <a:headEnd type="oval"/>
            <a:tailEnd type="oval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7044285" y="4680242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1C50A2"/>
            </a:solidFill>
            <a:prstDash val="sysDash"/>
            <a:headEnd type="oval"/>
            <a:tailEnd type="oval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4661787" y="4680242"/>
            <a:ext cx="621393" cy="0"/>
          </a:xfrm>
          <a:prstGeom prst="line">
            <a:avLst/>
          </a:prstGeom>
          <a:noFill/>
          <a:ln w="9525" cap="flat" cmpd="sng" algn="ctr">
            <a:solidFill>
              <a:srgbClr val="1C50A2"/>
            </a:solidFill>
            <a:prstDash val="sysDash"/>
            <a:headEnd type="oval"/>
            <a:tailEnd type="oval"/>
          </a:ln>
          <a:effectLst/>
        </p:spPr>
      </p:cxnSp>
      <p:sp>
        <p:nvSpPr>
          <p:cNvPr id="32" name="文本框 1"/>
          <p:cNvSpPr txBox="1"/>
          <p:nvPr/>
        </p:nvSpPr>
        <p:spPr>
          <a:xfrm>
            <a:off x="1121817" y="4597166"/>
            <a:ext cx="2705133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išļîďè"/>
          <p:cNvSpPr txBox="1"/>
          <p:nvPr/>
        </p:nvSpPr>
        <p:spPr bwMode="auto">
          <a:xfrm>
            <a:off x="1105934" y="425234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Text here</a:t>
            </a:r>
          </a:p>
        </p:txBody>
      </p:sp>
      <p:sp>
        <p:nvSpPr>
          <p:cNvPr id="34" name="文本框 1"/>
          <p:cNvSpPr txBox="1"/>
          <p:nvPr/>
        </p:nvSpPr>
        <p:spPr>
          <a:xfrm>
            <a:off x="1121817" y="2899059"/>
            <a:ext cx="2705133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išļîďè"/>
          <p:cNvSpPr txBox="1"/>
          <p:nvPr/>
        </p:nvSpPr>
        <p:spPr bwMode="auto">
          <a:xfrm>
            <a:off x="1105934" y="2554235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Text here</a:t>
            </a:r>
          </a:p>
        </p:txBody>
      </p:sp>
      <p:sp>
        <p:nvSpPr>
          <p:cNvPr id="36" name="文本框 1"/>
          <p:cNvSpPr txBox="1"/>
          <p:nvPr/>
        </p:nvSpPr>
        <p:spPr>
          <a:xfrm>
            <a:off x="8426929" y="4597166"/>
            <a:ext cx="2705133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išļîďè"/>
          <p:cNvSpPr txBox="1"/>
          <p:nvPr/>
        </p:nvSpPr>
        <p:spPr bwMode="auto">
          <a:xfrm>
            <a:off x="8411046" y="425234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Text here</a:t>
            </a:r>
          </a:p>
        </p:txBody>
      </p:sp>
      <p:sp>
        <p:nvSpPr>
          <p:cNvPr id="38" name="文本框 1"/>
          <p:cNvSpPr txBox="1"/>
          <p:nvPr/>
        </p:nvSpPr>
        <p:spPr>
          <a:xfrm>
            <a:off x="8426929" y="2899059"/>
            <a:ext cx="2705133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išļîďè"/>
          <p:cNvSpPr txBox="1"/>
          <p:nvPr/>
        </p:nvSpPr>
        <p:spPr bwMode="auto">
          <a:xfrm>
            <a:off x="8411046" y="2554235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Text here</a:t>
            </a:r>
          </a:p>
        </p:txBody>
      </p:sp>
      <p:sp>
        <p:nvSpPr>
          <p:cNvPr id="40" name="文本框 1"/>
          <p:cNvSpPr txBox="1"/>
          <p:nvPr/>
        </p:nvSpPr>
        <p:spPr>
          <a:xfrm>
            <a:off x="1109182" y="1046227"/>
            <a:ext cx="93557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708620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F4C472-CFBC-4050-A1C1-4DFD8A8C04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41673" y="2"/>
            <a:ext cx="4760987" cy="2590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B921C-991E-4F0F-8BF8-64DD78DAC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" y="4307697"/>
            <a:ext cx="4760987" cy="25908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7BDB71A-D409-4677-9668-4CCD3578A7CD}"/>
              </a:ext>
            </a:extLst>
          </p:cNvPr>
          <p:cNvGrpSpPr/>
          <p:nvPr/>
        </p:nvGrpSpPr>
        <p:grpSpPr>
          <a:xfrm>
            <a:off x="10660" y="2333633"/>
            <a:ext cx="12192000" cy="2344420"/>
            <a:chOff x="1" y="2324"/>
            <a:chExt cx="14400" cy="2769"/>
          </a:xfrm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81BEB6FA-799A-4CFE-9D1A-0591CA6CE96E}"/>
                </a:ext>
              </a:extLst>
            </p:cNvPr>
            <p:cNvSpPr/>
            <p:nvPr/>
          </p:nvSpPr>
          <p:spPr>
            <a:xfrm rot="16200000">
              <a:off x="8795" y="-533"/>
              <a:ext cx="2707" cy="8504"/>
            </a:xfrm>
            <a:prstGeom prst="trapezoid">
              <a:avLst>
                <a:gd name="adj" fmla="val 16935"/>
              </a:avLst>
            </a:prstGeom>
            <a:solidFill>
              <a:srgbClr val="1C5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ABEEC0FD-BE6A-4DFB-8815-BAB7DEE04D77}"/>
                </a:ext>
              </a:extLst>
            </p:cNvPr>
            <p:cNvSpPr/>
            <p:nvPr/>
          </p:nvSpPr>
          <p:spPr>
            <a:xfrm rot="5400000">
              <a:off x="1573" y="752"/>
              <a:ext cx="2769" cy="5914"/>
            </a:xfrm>
            <a:prstGeom prst="trapezoid">
              <a:avLst>
                <a:gd name="adj" fmla="val 17865"/>
              </a:avLst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2">
              <a:extLst>
                <a:ext uri="{FF2B5EF4-FFF2-40B4-BE49-F238E27FC236}">
                  <a16:creationId xmlns:a16="http://schemas.microsoft.com/office/drawing/2014/main" id="{E43EB106-9B29-46DD-B29B-1E4A77132BBF}"/>
                </a:ext>
              </a:extLst>
            </p:cNvPr>
            <p:cNvSpPr txBox="1"/>
            <p:nvPr/>
          </p:nvSpPr>
          <p:spPr>
            <a:xfrm>
              <a:off x="4204" y="3177"/>
              <a:ext cx="1031" cy="106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Part</a:t>
              </a:r>
              <a:r>
                <a:rPr lang="en-US" altLang="zh-CN" sz="5400" b="1" dirty="0">
                  <a:solidFill>
                    <a:srgbClr val="1C50A2"/>
                  </a:solidFill>
                  <a:latin typeface="Arial" panose="020B0604020202020204"/>
                  <a:ea typeface="微软雅黑" panose="020B0503020204020204" pitchFamily="34" charset="-122"/>
                </a:rPr>
                <a:t>2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5907F5-1DEE-41C7-9A8B-A4F8A857EF31}"/>
                </a:ext>
              </a:extLst>
            </p:cNvPr>
            <p:cNvSpPr/>
            <p:nvPr/>
          </p:nvSpPr>
          <p:spPr>
            <a:xfrm>
              <a:off x="6195" y="3280"/>
              <a:ext cx="2978" cy="736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可行性分析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47AFB2A-1C77-451F-94E4-CA6AFA34B383}"/>
                </a:ext>
              </a:extLst>
            </p:cNvPr>
            <p:cNvGrpSpPr/>
            <p:nvPr/>
          </p:nvGrpSpPr>
          <p:grpSpPr>
            <a:xfrm>
              <a:off x="9196" y="2794"/>
              <a:ext cx="1642" cy="1558"/>
              <a:chOff x="5838568" y="1774524"/>
              <a:chExt cx="1042823" cy="989262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7F812A4-0404-4640-B4E5-0D71609C36C8}"/>
                  </a:ext>
                </a:extLst>
              </p:cNvPr>
              <p:cNvGrpSpPr/>
              <p:nvPr/>
            </p:nvGrpSpPr>
            <p:grpSpPr>
              <a:xfrm>
                <a:off x="5838568" y="1774524"/>
                <a:ext cx="1042823" cy="725422"/>
                <a:chOff x="9139991" y="2649839"/>
                <a:chExt cx="1390430" cy="9672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07764BF-4ABE-47D9-A8EC-7828F450D73D}"/>
                    </a:ext>
                  </a:extLst>
                </p:cNvPr>
                <p:cNvSpPr/>
                <p:nvPr/>
              </p:nvSpPr>
              <p:spPr>
                <a:xfrm>
                  <a:off x="9140243" y="2649839"/>
                  <a:ext cx="184771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8B7D73D-2BD6-48B6-840B-BC94A0520097}"/>
                    </a:ext>
                  </a:extLst>
                </p:cNvPr>
                <p:cNvSpPr/>
                <p:nvPr/>
              </p:nvSpPr>
              <p:spPr>
                <a:xfrm>
                  <a:off x="9140243" y="2950904"/>
                  <a:ext cx="1254143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2-1 </a:t>
                  </a:r>
                  <a:r>
                    <a:rPr lang="zh-CN" altLang="en-US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关键技术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2D4D6-C34C-4DFE-82FC-A1B005E1D2D4}"/>
                    </a:ext>
                  </a:extLst>
                </p:cNvPr>
                <p:cNvSpPr/>
                <p:nvPr/>
              </p:nvSpPr>
              <p:spPr>
                <a:xfrm>
                  <a:off x="9139991" y="3309347"/>
                  <a:ext cx="1390430" cy="307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algn="l" defTabSz="685800" rtl="0" eaLnBrk="1" latinLnBrk="0" hangingPunct="1"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3429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2</a:t>
                  </a:r>
                  <a:r>
                    <a:rPr kumimoji="1" lang="en-US" altLang="zh-CN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pitchFamily="34" charset="-122"/>
                      <a:cs typeface="+mn-cs"/>
                    </a:rPr>
                    <a:t>-2 </a:t>
                  </a:r>
                  <a:r>
                    <a:rPr kumimoji="1" lang="zh-CN" altLang="en-US" dirty="0">
                      <a:solidFill>
                        <a:prstClr val="white"/>
                      </a:solidFill>
                      <a:latin typeface="Arial" panose="020B0604020202020204"/>
                      <a:ea typeface="微软雅黑" panose="020B0503020204020204" pitchFamily="34" charset="-122"/>
                    </a:rPr>
                    <a:t>系统结构图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51CD5E-9EE6-4656-AC1F-F5BECB188D51}"/>
                  </a:ext>
                </a:extLst>
              </p:cNvPr>
              <p:cNvSpPr/>
              <p:nvPr/>
            </p:nvSpPr>
            <p:spPr>
              <a:xfrm>
                <a:off x="5838568" y="2532998"/>
                <a:ext cx="910480" cy="23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dirty="0">
                    <a:solidFill>
                      <a:prstClr val="white"/>
                    </a:solidFill>
                    <a:latin typeface="Arial" panose="020B0604020202020204"/>
                    <a:ea typeface="微软雅黑" panose="020B0503020204020204" pitchFamily="34" charset="-122"/>
                  </a:rPr>
                  <a:t>2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-3 </a:t>
                </a:r>
                <a:r>
                  <a:rPr kumimoji="1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系统流图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2E9392D-639E-429B-943A-A89F404027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63" y="2655008"/>
            <a:ext cx="1663266" cy="16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11002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2-1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关键技术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29B792-D8D1-43FD-BF96-D1A3C52DD67F}"/>
              </a:ext>
            </a:extLst>
          </p:cNvPr>
          <p:cNvSpPr txBox="1"/>
          <p:nvPr/>
        </p:nvSpPr>
        <p:spPr>
          <a:xfrm>
            <a:off x="1541722" y="1226104"/>
            <a:ext cx="97819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dirty="0"/>
              <a:t>flutter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C7F68F-E023-4672-B554-6C5F57EB4386}"/>
              </a:ext>
            </a:extLst>
          </p:cNvPr>
          <p:cNvSpPr txBox="1"/>
          <p:nvPr/>
        </p:nvSpPr>
        <p:spPr>
          <a:xfrm>
            <a:off x="1541722" y="1886259"/>
            <a:ext cx="97819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dirty="0" err="1"/>
              <a:t>django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46D5AE-F56E-4C93-8121-2F3447A7F158}"/>
              </a:ext>
            </a:extLst>
          </p:cNvPr>
          <p:cNvSpPr txBox="1"/>
          <p:nvPr/>
        </p:nvSpPr>
        <p:spPr>
          <a:xfrm>
            <a:off x="1541722" y="2739472"/>
            <a:ext cx="97819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4809DE-FBD0-4743-BA15-B790F9BAB9AF}"/>
              </a:ext>
            </a:extLst>
          </p:cNvPr>
          <p:cNvSpPr txBox="1"/>
          <p:nvPr/>
        </p:nvSpPr>
        <p:spPr>
          <a:xfrm>
            <a:off x="1541722" y="3571419"/>
            <a:ext cx="97819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altLang="zh-CN" dirty="0" err="1"/>
              <a:t>sqlite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205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3084" y="87252"/>
            <a:ext cx="670385" cy="604428"/>
            <a:chOff x="5424755" y="1340768"/>
            <a:chExt cx="670560" cy="604586"/>
          </a:xfrm>
        </p:grpSpPr>
        <p:grpSp>
          <p:nvGrpSpPr>
            <p:cNvPr id="9" name="组合 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文本框 9"/>
          <p:cNvSpPr txBox="1"/>
          <p:nvPr/>
        </p:nvSpPr>
        <p:spPr>
          <a:xfrm>
            <a:off x="1020088" y="206003"/>
            <a:ext cx="1871720" cy="346228"/>
          </a:xfrm>
          <a:prstGeom prst="rect">
            <a:avLst/>
          </a:prstGeom>
          <a:noFill/>
        </p:spPr>
        <p:txBody>
          <a:bodyPr wrap="square" lIns="68561" tIns="34280" rIns="68561" bIns="3428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CN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2-2</a:t>
            </a:r>
            <a:r>
              <a:rPr lang="zh-CN" altLang="en-US" dirty="0">
                <a:solidFill>
                  <a:srgbClr val="41445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系统结构图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92078" y="565948"/>
            <a:ext cx="9721436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986798" y="357972"/>
            <a:ext cx="258652" cy="233204"/>
            <a:chOff x="3720691" y="2824413"/>
            <a:chExt cx="1341120" cy="1209172"/>
          </a:xfrm>
          <a:solidFill>
            <a:srgbClr val="1C50A2"/>
          </a:solidFill>
        </p:grpSpPr>
        <p:sp>
          <p:nvSpPr>
            <p:cNvPr id="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Freeform 126"/>
          <p:cNvSpPr>
            <a:spLocks noChangeAspect="1" noEditPoints="1"/>
          </p:cNvSpPr>
          <p:nvPr/>
        </p:nvSpPr>
        <p:spPr bwMode="auto">
          <a:xfrm>
            <a:off x="507181" y="248242"/>
            <a:ext cx="267832" cy="33514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C50A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26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2"/>
</p:tagLst>
</file>

<file path=ppt/theme/theme1.xml><?xml version="1.0" encoding="utf-8"?>
<a:theme xmlns:a="http://schemas.openxmlformats.org/drawingml/2006/main" name="第一PPT，www.1ppt.com">
  <a:themeElements>
    <a:clrScheme name="LvyhTools保存的主题色-20171125-17183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8459C"/>
      </a:accent1>
      <a:accent2>
        <a:srgbClr val="396AB0"/>
      </a:accent2>
      <a:accent3>
        <a:srgbClr val="235F90"/>
      </a:accent3>
      <a:accent4>
        <a:srgbClr val="18459C"/>
      </a:accent4>
      <a:accent5>
        <a:srgbClr val="396AB0"/>
      </a:accent5>
      <a:accent6>
        <a:srgbClr val="235F90"/>
      </a:accent6>
      <a:hlink>
        <a:srgbClr val="4276AA"/>
      </a:hlink>
      <a:folHlink>
        <a:srgbClr val="BFBFBF"/>
      </a:folHlink>
    </a:clrScheme>
    <a:fontScheme name="qye2rwp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OTU.potx" id="{F318B959-5051-4F41-8ABF-EEF66110BA2D}" vid="{2497279A-5359-480D-8C66-528A34D139F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BAOTU</Template>
  <TotalTime>529</TotalTime>
  <Words>873</Words>
  <Application>Microsoft Office PowerPoint</Application>
  <PresentationFormat>宽屏</PresentationFormat>
  <Paragraphs>177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Chelsea</vt:lpstr>
      <vt:lpstr>等线</vt:lpstr>
      <vt:lpstr>方正兰亭黑简体</vt:lpstr>
      <vt:lpstr>华文行楷</vt:lpstr>
      <vt:lpstr>华文楷体</vt:lpstr>
      <vt:lpstr>楷体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彩色点线多边形</dc:title>
  <dc:creator>第一PPT</dc:creator>
  <cp:keywords>www.1ppt.com</cp:keywords>
  <dc:description>www.1ppt.com</dc:description>
  <cp:lastModifiedBy>Anchovy</cp:lastModifiedBy>
  <cp:revision>104</cp:revision>
  <dcterms:created xsi:type="dcterms:W3CDTF">2018-03-10T07:16:38Z</dcterms:created>
  <dcterms:modified xsi:type="dcterms:W3CDTF">2021-01-05T09:01:19Z</dcterms:modified>
</cp:coreProperties>
</file>