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notesSlides/notesSlide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12.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14.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5.xml" ContentType="application/vnd.openxmlformats-officedocument.presentationml.notesSlide+xml"/>
  <Override PartName="/ppt/tags/tag134.xml" ContentType="application/vnd.openxmlformats-officedocument.presentationml.tags+xml"/>
  <Override PartName="/ppt/notesSlides/notesSlide16.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17.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2" r:id="rId2"/>
  </p:sldMasterIdLst>
  <p:notesMasterIdLst>
    <p:notesMasterId r:id="rId31"/>
  </p:notesMasterIdLst>
  <p:handoutMasterIdLst>
    <p:handoutMasterId r:id="rId32"/>
  </p:handoutMasterIdLst>
  <p:sldIdLst>
    <p:sldId id="256" r:id="rId3"/>
    <p:sldId id="257" r:id="rId4"/>
    <p:sldId id="258" r:id="rId5"/>
    <p:sldId id="280" r:id="rId6"/>
    <p:sldId id="298" r:id="rId7"/>
    <p:sldId id="299" r:id="rId8"/>
    <p:sldId id="277" r:id="rId9"/>
    <p:sldId id="281" r:id="rId10"/>
    <p:sldId id="282" r:id="rId11"/>
    <p:sldId id="283" r:id="rId12"/>
    <p:sldId id="313" r:id="rId13"/>
    <p:sldId id="300" r:id="rId14"/>
    <p:sldId id="301" r:id="rId15"/>
    <p:sldId id="284" r:id="rId16"/>
    <p:sldId id="302" r:id="rId17"/>
    <p:sldId id="303" r:id="rId18"/>
    <p:sldId id="304" r:id="rId19"/>
    <p:sldId id="305" r:id="rId20"/>
    <p:sldId id="306" r:id="rId21"/>
    <p:sldId id="285" r:id="rId22"/>
    <p:sldId id="308" r:id="rId23"/>
    <p:sldId id="307" r:id="rId24"/>
    <p:sldId id="309" r:id="rId25"/>
    <p:sldId id="310" r:id="rId26"/>
    <p:sldId id="311" r:id="rId27"/>
    <p:sldId id="312" r:id="rId28"/>
    <p:sldId id="287" r:id="rId29"/>
    <p:sldId id="27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294"/>
    <a:srgbClr val="69B4B4"/>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3" autoAdjust="0"/>
    <p:restoredTop sz="78009" autoAdjust="0"/>
  </p:normalViewPr>
  <p:slideViewPr>
    <p:cSldViewPr snapToGrid="0">
      <p:cViewPr>
        <p:scale>
          <a:sx n="75" d="100"/>
          <a:sy n="75" d="100"/>
        </p:scale>
        <p:origin x="810" y="-144"/>
      </p:cViewPr>
      <p:guideLst>
        <p:guide orient="horz" pos="2152"/>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941-4EE7-AF93-5691D738B64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9941-4EE7-AF93-5691D738B64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941-4EE7-AF93-5691D738B649}"/>
              </c:ext>
            </c:extLst>
          </c:dPt>
          <c:cat>
            <c:numRef>
              <c:f>Sheet1!$A$1:$A$3</c:f>
              <c:numCache>
                <c:formatCode>General</c:formatCode>
                <c:ptCount val="3"/>
                <c:pt idx="0">
                  <c:v>1</c:v>
                </c:pt>
                <c:pt idx="1">
                  <c:v>2</c:v>
                </c:pt>
                <c:pt idx="2">
                  <c:v>3</c:v>
                </c:pt>
              </c:numCache>
            </c:numRef>
          </c:cat>
          <c:val>
            <c:numRef>
              <c:f>Sheet1!$B$1:$B$3</c:f>
              <c:numCache>
                <c:formatCode>General</c:formatCode>
                <c:ptCount val="3"/>
                <c:pt idx="0">
                  <c:v>0.33300000000000002</c:v>
                </c:pt>
                <c:pt idx="1">
                  <c:v>0.33300000000000002</c:v>
                </c:pt>
                <c:pt idx="2">
                  <c:v>0.33300000000000002</c:v>
                </c:pt>
              </c:numCache>
            </c:numRef>
          </c:val>
          <c:extLst>
            <c:ext xmlns:c16="http://schemas.microsoft.com/office/drawing/2014/chart" uri="{C3380CC4-5D6E-409C-BE32-E72D297353CC}">
              <c16:uniqueId val="{00000006-9941-4EE7-AF93-5691D738B64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2020/12/23</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9901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2020/12/23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216394055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16</a:t>
            </a:fld>
            <a:endParaRPr lang="zh-CN" altLang="en-US" dirty="0"/>
          </a:p>
        </p:txBody>
      </p:sp>
    </p:spTree>
    <p:extLst>
      <p:ext uri="{BB962C8B-B14F-4D97-AF65-F5344CB8AC3E}">
        <p14:creationId xmlns:p14="http://schemas.microsoft.com/office/powerpoint/2010/main" val="3756570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605443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20</a:t>
            </a:fld>
            <a:endParaRPr lang="zh-CN" altLang="en-US" dirty="0"/>
          </a:p>
        </p:txBody>
      </p:sp>
    </p:spTree>
    <p:extLst>
      <p:ext uri="{BB962C8B-B14F-4D97-AF65-F5344CB8AC3E}">
        <p14:creationId xmlns:p14="http://schemas.microsoft.com/office/powerpoint/2010/main" val="4149665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模块化（模块结构良好，高内聚，松耦合）、详细的设计文档、结构化设计、程序内部的文档和良好的高级程序设计语言等，都对提高软件的可理解性有重要贡献。 </a:t>
            </a:r>
            <a:endParaRPr lang="en-US" altLang="zh-CN" sz="1600" dirty="0"/>
          </a:p>
          <a:p>
            <a:r>
              <a:rPr lang="zh-CN" altLang="en-US" sz="1600" dirty="0">
                <a:latin typeface="Arial" charset="0"/>
              </a:rPr>
              <a:t>对于程序模块来说，可以用程序复杂度来度量它的可测试性。模块的环形复杂度越大，可执行的路径就越多，因此，全面测试它的难度就越高。</a:t>
            </a:r>
            <a:endParaRPr lang="en-US" altLang="zh-CN" sz="1600" dirty="0"/>
          </a:p>
          <a:p>
            <a:r>
              <a:rPr lang="zh-CN" altLang="en-US" sz="1600" dirty="0">
                <a:latin typeface="楷体" panose="02010609060101010101" pitchFamily="49" charset="-122"/>
                <a:ea typeface="楷体" panose="02010609060101010101" pitchFamily="49" charset="-122"/>
              </a:rPr>
              <a:t>耦合、内聚、信息隐藏、局部化、控制域与作用域的关系等，都影响软件的可修改性。</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21</a:t>
            </a:fld>
            <a:endParaRPr lang="zh-CN" altLang="en-US" dirty="0"/>
          </a:p>
        </p:txBody>
      </p:sp>
    </p:spTree>
    <p:extLst>
      <p:ext uri="{BB962C8B-B14F-4D97-AF65-F5344CB8AC3E}">
        <p14:creationId xmlns:p14="http://schemas.microsoft.com/office/powerpoint/2010/main" val="11740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eaLnBrk="1" hangingPunct="1">
              <a:buFontTx/>
              <a:buAutoNum type="arabicParenBoth"/>
              <a:defRPr/>
            </a:pPr>
            <a:r>
              <a:rPr lang="zh-CN" altLang="en-US" sz="1600" dirty="0">
                <a:latin typeface="Arial" charset="0"/>
              </a:rPr>
              <a:t>必须描述如何使用这个系统，没有这种描述时即使是最简单的系统也无法使用。</a:t>
            </a:r>
          </a:p>
          <a:p>
            <a:pPr eaLnBrk="1" hangingPunct="1">
              <a:defRPr/>
            </a:pPr>
            <a:r>
              <a:rPr lang="en-US" altLang="zh-CN" sz="1600" dirty="0">
                <a:latin typeface="Arial" charset="0"/>
              </a:rPr>
              <a:t>(2) </a:t>
            </a:r>
            <a:r>
              <a:rPr lang="zh-CN" altLang="en-US" sz="1600" dirty="0">
                <a:latin typeface="Arial" charset="0"/>
              </a:rPr>
              <a:t>必须描述怎样安装和管理这个系统。</a:t>
            </a:r>
          </a:p>
          <a:p>
            <a:pPr eaLnBrk="1" hangingPunct="1">
              <a:defRPr/>
            </a:pPr>
            <a:r>
              <a:rPr lang="en-US" altLang="zh-CN" sz="1600" dirty="0">
                <a:latin typeface="Arial" charset="0"/>
              </a:rPr>
              <a:t>(3) </a:t>
            </a:r>
            <a:r>
              <a:rPr lang="zh-CN" altLang="en-US" sz="1600" dirty="0">
                <a:latin typeface="Arial" charset="0"/>
              </a:rPr>
              <a:t>必须描述系统需求和设计。</a:t>
            </a:r>
          </a:p>
          <a:p>
            <a:pPr eaLnBrk="1" hangingPunct="1">
              <a:defRPr/>
            </a:pPr>
            <a:r>
              <a:rPr lang="en-US" altLang="zh-CN" sz="1600" dirty="0">
                <a:latin typeface="Arial" charset="0"/>
              </a:rPr>
              <a:t>(4) </a:t>
            </a:r>
            <a:r>
              <a:rPr lang="zh-CN" altLang="en-US" sz="1600" dirty="0">
                <a:latin typeface="Arial" charset="0"/>
              </a:rPr>
              <a:t>必须描述系统的实现和测试，以便使系统成为可维护的</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22</a:t>
            </a:fld>
            <a:endParaRPr lang="zh-CN" altLang="en-US" dirty="0"/>
          </a:p>
        </p:txBody>
      </p:sp>
    </p:spTree>
    <p:extLst>
      <p:ext uri="{BB962C8B-B14F-4D97-AF65-F5344CB8AC3E}">
        <p14:creationId xmlns:p14="http://schemas.microsoft.com/office/powerpoint/2010/main" val="407000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a:t>
            </a:r>
            <a:r>
              <a:rPr lang="zh-CN" altLang="en-US"/>
              <a:t>测试、修改、移植、重用</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24</a:t>
            </a:fld>
            <a:endParaRPr lang="zh-CN" altLang="en-US" dirty="0"/>
          </a:p>
        </p:txBody>
      </p:sp>
    </p:spTree>
    <p:extLst>
      <p:ext uri="{BB962C8B-B14F-4D97-AF65-F5344CB8AC3E}">
        <p14:creationId xmlns:p14="http://schemas.microsoft.com/office/powerpoint/2010/main" val="423995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80674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26</a:t>
            </a:fld>
            <a:endParaRPr lang="zh-CN" altLang="en-US" dirty="0"/>
          </a:p>
        </p:txBody>
      </p:sp>
    </p:spTree>
    <p:extLst>
      <p:ext uri="{BB962C8B-B14F-4D97-AF65-F5344CB8AC3E}">
        <p14:creationId xmlns:p14="http://schemas.microsoft.com/office/powerpoint/2010/main" val="120001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t>所谓软件维护，就是在软件已经交付使用之后，为改正错误或满足新的需要而修改软件的过程。其基本任务是保证软件在一个相当长的时期内能够正常运行。</a:t>
            </a:r>
            <a:endParaRPr lang="en-US" altLang="zh-CN" sz="1600" b="1"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7625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a:t> </a:t>
            </a:r>
            <a:r>
              <a:rPr lang="zh-CN" altLang="en-US" sz="900" dirty="0"/>
              <a:t>通常来说，软件测试不可能完全暴露一个软件的隐藏错误，所以会有第一项改正维护，可能是用户发现提交反馈，也可能后期维护人员发现。</a:t>
            </a:r>
            <a:endParaRPr lang="en-US" altLang="zh-CN" sz="900" dirty="0"/>
          </a:p>
          <a:p>
            <a:r>
              <a:rPr lang="zh-CN" altLang="en-US" sz="900" dirty="0"/>
              <a:t>    在计算机迅速发展的现在，你今天诞生的产品明天可能就因为硬件的迭代无法适配，那就产生了必要而又经常的环境适应性维护。</a:t>
            </a:r>
            <a:endParaRPr lang="en-US" altLang="zh-CN" sz="900" dirty="0"/>
          </a:p>
          <a:p>
            <a:r>
              <a:rPr lang="zh-CN" altLang="en-US" sz="900" dirty="0"/>
              <a:t>    在软件顺利开发之后，随着用户群体的扩大已经用户使用时间的增加，会产生一些新的需求，可能奇奇怪怪，为了满足这类要求，往往需要考虑在软件基础上增加一定的功能。</a:t>
            </a:r>
            <a:endParaRPr lang="en-US" altLang="zh-CN" sz="900" dirty="0"/>
          </a:p>
          <a:p>
            <a:r>
              <a:rPr lang="zh-CN" altLang="en-US" sz="900" dirty="0"/>
              <a:t>    为了以后的维护奠定好的基础，维护人员需要尽量考虑到以后的维护要求。</a:t>
            </a:r>
            <a:endParaRPr lang="en-US" altLang="zh-CN" sz="900" dirty="0"/>
          </a:p>
          <a:p>
            <a:endParaRPr lang="zh-CN" altLang="en-US" sz="9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3383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146896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409278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000000"/>
                </a:solidFill>
              </a:rPr>
              <a:t>如果遇到了一个错误，那么必须完整描述导致出现错误的环境</a:t>
            </a:r>
            <a:r>
              <a:rPr lang="en-US" altLang="zh-CN" sz="1600" dirty="0">
                <a:solidFill>
                  <a:srgbClr val="000000"/>
                </a:solidFill>
              </a:rPr>
              <a:t>(</a:t>
            </a:r>
            <a:r>
              <a:rPr lang="zh-CN" altLang="en-US" sz="1600" dirty="0">
                <a:solidFill>
                  <a:srgbClr val="000000"/>
                </a:solidFill>
              </a:rPr>
              <a:t>包括输入数据、全部输出数据以及其他有关信息</a:t>
            </a:r>
            <a:r>
              <a:rPr lang="en-US" altLang="zh-CN" sz="1600" dirty="0">
                <a:solidFill>
                  <a:srgbClr val="000000"/>
                </a:solidFill>
              </a:rPr>
              <a:t>)</a:t>
            </a:r>
            <a:r>
              <a:rPr lang="zh-CN" altLang="en-US" sz="1600" dirty="0">
                <a:solidFill>
                  <a:srgbClr val="000000"/>
                </a:solidFill>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2855732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tags" Target="../tags/tag41.xml"/><Relationship Id="rId4" Type="http://schemas.openxmlformats.org/officeDocument/2006/relationships/tags" Target="../tags/tag4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1.xml"/><Relationship Id="rId4" Type="http://schemas.openxmlformats.org/officeDocument/2006/relationships/tags" Target="../tags/tag4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Master" Target="../slideMasters/slideMaster1.xml"/><Relationship Id="rId4" Type="http://schemas.openxmlformats.org/officeDocument/2006/relationships/tags" Target="../tags/tag87.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slideMaster" Target="../slideMasters/slideMaster1.xml"/><Relationship Id="rId4" Type="http://schemas.openxmlformats.org/officeDocument/2006/relationships/tags" Target="../tags/tag9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hyperlink" Target="http://www.1ppt.com/xiazai/" TargetMode="Externa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2020/12/23</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5149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665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656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7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5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838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2020/12/23</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1518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53998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349763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616478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1423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86294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87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1170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2020/12/23</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39704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5358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9969596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40655547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7685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6008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12194596" cy="6858000"/>
          </a:xfrm>
          <a:prstGeom prst="rect">
            <a:avLst/>
          </a:prstGeom>
        </p:spPr>
      </p:pic>
    </p:spTree>
    <p:extLst>
      <p:ext uri="{BB962C8B-B14F-4D97-AF65-F5344CB8AC3E}">
        <p14:creationId xmlns:p14="http://schemas.microsoft.com/office/powerpoint/2010/main" val="300085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2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333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solidFill>
                  <a:prstClr val="black"/>
                </a:solidFill>
              </a:rPr>
              <a:pPr/>
              <a:t>2020/12/23</a:t>
            </a:fld>
            <a:endParaRPr lang="zh-CN" altLang="en-US" dirty="0">
              <a:solidFill>
                <a:prstClr val="black"/>
              </a:solidFill>
            </a:endParaRPr>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solidFill>
                <a:prstClr val="black"/>
              </a:solidFill>
            </a:endParaRPr>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solidFill>
                  <a:prstClr val="black"/>
                </a:solidFill>
              </a:rPr>
              <a:pPr/>
              <a:t>‹#›</a:t>
            </a:fld>
            <a:endParaRPr lang="zh-CN" altLang="en-US">
              <a:solidFill>
                <a:prstClr val="black"/>
              </a:solidFill>
            </a:endParaRPr>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89852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8239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solidFill>
                  <a:prstClr val="black"/>
                </a:solidFill>
              </a:rPr>
              <a:pPr/>
              <a:t>2020/12/23</a:t>
            </a:fld>
            <a:endParaRPr lang="zh-CN" altLang="en-US">
              <a:solidFill>
                <a:prstClr val="black"/>
              </a:solidFill>
            </a:endParaRPr>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solidFill>
                  <a:prstClr val="black"/>
                </a:solidFill>
              </a:rPr>
              <a:pPr/>
              <a:t>‹#›</a:t>
            </a:fld>
            <a:endParaRPr lang="zh-CN" altLang="en-US">
              <a:solidFill>
                <a:prstClr val="black"/>
              </a:solidFill>
            </a:endParaRPr>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extLst>
      <p:ext uri="{BB962C8B-B14F-4D97-AF65-F5344CB8AC3E}">
        <p14:creationId xmlns:p14="http://schemas.microsoft.com/office/powerpoint/2010/main" val="1777558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019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80084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7343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4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2020/12/23</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11" name="TextBox 10"/>
          <p:cNvSpPr txBox="1"/>
          <p:nvPr userDrawn="1"/>
        </p:nvSpPr>
        <p:spPr>
          <a:xfrm>
            <a:off x="1907704" y="55600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10"/>
              </a:rPr>
              <a:t>PPT</a:t>
            </a:r>
            <a:r>
              <a:rPr kumimoji="0" lang="zh-CN" altLang="en-US" sz="100" b="0" i="0" u="none" strike="noStrike" kern="0" cap="none" spc="0" normalizeH="0" baseline="0" noProof="0" dirty="0">
                <a:ln>
                  <a:noFill/>
                </a:ln>
                <a:solidFill>
                  <a:prstClr val="black"/>
                </a:solidFill>
                <a:effectLst/>
                <a:uLnTx/>
                <a:uFillTx/>
                <a:hlinkClick r:id="rId10"/>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2"/>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4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pic>
        <p:nvPicPr>
          <p:cNvPr id="8" name="图片 7"/>
          <p:cNvPicPr>
            <a:picLocks noChangeAspect="1"/>
          </p:cNvPicPr>
          <p:nvPr userDrawn="1"/>
        </p:nvPicPr>
        <p:blipFill>
          <a:blip r:embed="rId43">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6" r:id="rId16"/>
    <p:sldLayoutId id="2147483667" r:id="rId17"/>
    <p:sldLayoutId id="2147483668" r:id="rId18"/>
    <p:sldLayoutId id="2147483673" r:id="rId19"/>
    <p:sldLayoutId id="2147483675" r:id="rId20"/>
    <p:sldLayoutId id="2147483677" r:id="rId21"/>
    <p:sldLayoutId id="2147483678" r:id="rId22"/>
    <p:sldLayoutId id="2147483679" r:id="rId23"/>
    <p:sldLayoutId id="2147483682" r:id="rId24"/>
    <p:sldLayoutId id="2147483683" r:id="rId25"/>
    <p:sldLayoutId id="2147483684" r:id="rId26"/>
    <p:sldLayoutId id="2147483689" r:id="rId27"/>
    <p:sldLayoutId id="2147483691" r:id="rId28"/>
    <p:sldLayoutId id="2147483693" r:id="rId29"/>
    <p:sldLayoutId id="2147483694" r:id="rId30"/>
    <p:sldLayoutId id="2147483695" r:id="rId31"/>
    <p:sldLayoutId id="2147483698" r:id="rId32"/>
    <p:sldLayoutId id="2147483699" r:id="rId33"/>
    <p:sldLayoutId id="2147483700" r:id="rId34"/>
    <p:sldLayoutId id="2147483705" r:id="rId35"/>
    <p:sldLayoutId id="2147483707" r:id="rId36"/>
    <p:sldLayoutId id="2147483709" r:id="rId37"/>
    <p:sldLayoutId id="2147483710" r:id="rId38"/>
    <p:sldLayoutId id="2147483711" r:id="rId3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0216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2.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0.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2.xml"/><Relationship Id="rId1" Type="http://schemas.openxmlformats.org/officeDocument/2006/relationships/tags" Target="../tags/tag1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24.png"/><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1.xml"/><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3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7.jpe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8.xml"/><Relationship Id="rId1" Type="http://schemas.openxmlformats.org/officeDocument/2006/relationships/tags" Target="../tags/tag13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chart" Target="../charts/char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4.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notesSlide" Target="../notesSlides/notesSlide5.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0.xml"/><Relationship Id="rId1" Type="http://schemas.openxmlformats.org/officeDocument/2006/relationships/tags" Target="../tags/tag9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slideLayout" Target="../slideLayouts/slideLayout4.xml"/><Relationship Id="rId7" Type="http://schemas.openxmlformats.org/officeDocument/2006/relationships/image" Target="../media/image18.jpe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552574" y="2550497"/>
            <a:ext cx="64349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r">
              <a:buNone/>
            </a:pPr>
            <a:r>
              <a:rPr lang="zh-CN" altLang="en-US" sz="6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维 护</a:t>
            </a:r>
            <a:r>
              <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a:t>
            </a:r>
            <a:r>
              <a:rPr lang="zh-CN" altLang="en-US"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rPr>
              <a:t>翻转课堂</a:t>
            </a:r>
            <a:endParaRPr lang="en-US" altLang="zh-CN" sz="4000" dirty="0">
              <a:gradFill>
                <a:gsLst>
                  <a:gs pos="0">
                    <a:srgbClr val="69B4B4"/>
                  </a:gs>
                  <a:gs pos="100000">
                    <a:srgbClr val="2A5294"/>
                  </a:gs>
                </a:gsLst>
                <a:lin ang="5400000" scaled="0"/>
              </a:gradFill>
              <a:latin typeface="方正正黑简体" panose="02000000000000000000" pitchFamily="2" charset="-122"/>
              <a:ea typeface="方正正黑简体" panose="02000000000000000000" pitchFamily="2" charset="-122"/>
              <a:cs typeface="+mn-ea"/>
              <a:sym typeface="+mn-lt"/>
            </a:endParaRPr>
          </a:p>
        </p:txBody>
      </p:sp>
      <p:sp>
        <p:nvSpPr>
          <p:cNvPr id="7" name="圆角矩形 6">
            <a:extLst>
              <a:ext uri="{FF2B5EF4-FFF2-40B4-BE49-F238E27FC236}">
                <a16:creationId xmlns:a16="http://schemas.microsoft.com/office/drawing/2014/main" id="{226707D0-568E-446A-B476-87F58A172B16}"/>
              </a:ext>
            </a:extLst>
          </p:cNvPr>
          <p:cNvSpPr/>
          <p:nvPr/>
        </p:nvSpPr>
        <p:spPr>
          <a:xfrm>
            <a:off x="7946992" y="52896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8" name="圆角矩形 17">
            <a:extLst>
              <a:ext uri="{FF2B5EF4-FFF2-40B4-BE49-F238E27FC236}">
                <a16:creationId xmlns:a16="http://schemas.microsoft.com/office/drawing/2014/main" id="{7279E109-A6EA-418B-9FFC-27111CBF6B4E}"/>
              </a:ext>
            </a:extLst>
          </p:cNvPr>
          <p:cNvSpPr/>
          <p:nvPr/>
        </p:nvSpPr>
        <p:spPr>
          <a:xfrm>
            <a:off x="9487661" y="52871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FBB3C90-38E1-4E53-8D3E-A172EA36346F}"/>
              </a:ext>
            </a:extLst>
          </p:cNvPr>
          <p:cNvSpPr txBox="1"/>
          <p:nvPr/>
        </p:nvSpPr>
        <p:spPr>
          <a:xfrm>
            <a:off x="8344109" y="41467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维护的特点</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52" name="Text Box 2">
            <a:extLst>
              <a:ext uri="{FF2B5EF4-FFF2-40B4-BE49-F238E27FC236}">
                <a16:creationId xmlns:a16="http://schemas.microsoft.com/office/drawing/2014/main" id="{104F74B5-B224-4A7B-BA2D-440201673DF6}"/>
              </a:ext>
            </a:extLst>
          </p:cNvPr>
          <p:cNvSpPr txBox="1">
            <a:spLocks noChangeArrowheads="1"/>
          </p:cNvSpPr>
          <p:nvPr/>
        </p:nvSpPr>
        <p:spPr bwMode="auto">
          <a:xfrm>
            <a:off x="505693" y="1261928"/>
            <a:ext cx="735187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spcBef>
                <a:spcPct val="50000"/>
              </a:spcBef>
            </a:pPr>
            <a:r>
              <a:rPr lang="zh-CN" altLang="en-US" sz="1800" b="1" dirty="0">
                <a:latin typeface="楷体" panose="02010609060101010101" pitchFamily="49" charset="-122"/>
                <a:ea typeface="楷体" panose="02010609060101010101" pitchFamily="49" charset="-122"/>
              </a:rPr>
              <a:t>用于软件维护的工作量可以分为两部分：一部分用于</a:t>
            </a:r>
            <a:r>
              <a:rPr lang="zh-CN" altLang="en-US" sz="1800" b="1" dirty="0">
                <a:solidFill>
                  <a:srgbClr val="0070C0"/>
                </a:solidFill>
                <a:latin typeface="楷体" panose="02010609060101010101" pitchFamily="49" charset="-122"/>
                <a:ea typeface="楷体" panose="02010609060101010101" pitchFamily="49" charset="-122"/>
              </a:rPr>
              <a:t>生产性活动</a:t>
            </a:r>
            <a:r>
              <a:rPr lang="zh-CN" altLang="en-US" sz="1800" b="1" dirty="0">
                <a:latin typeface="楷体" panose="02010609060101010101" pitchFamily="49" charset="-122"/>
                <a:ea typeface="楷体" panose="02010609060101010101" pitchFamily="49" charset="-122"/>
              </a:rPr>
              <a:t>，另一部分用于</a:t>
            </a:r>
            <a:r>
              <a:rPr lang="zh-CN" altLang="en-US" sz="1800" b="1" dirty="0">
                <a:solidFill>
                  <a:srgbClr val="009242"/>
                </a:solidFill>
                <a:latin typeface="楷体" panose="02010609060101010101" pitchFamily="49" charset="-122"/>
                <a:ea typeface="楷体" panose="02010609060101010101" pitchFamily="49" charset="-122"/>
              </a:rPr>
              <a:t>非生产性活动</a:t>
            </a:r>
            <a:r>
              <a:rPr lang="zh-CN" altLang="en-US" sz="1800" b="1" dirty="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algn="just">
              <a:spcBef>
                <a:spcPct val="50000"/>
              </a:spcBef>
            </a:pPr>
            <a:r>
              <a:rPr lang="zh-CN" altLang="en-US" sz="1800" b="1" dirty="0">
                <a:latin typeface="楷体" panose="02010609060101010101" pitchFamily="49" charset="-122"/>
                <a:ea typeface="楷体" panose="02010609060101010101" pitchFamily="49" charset="-122"/>
              </a:rPr>
              <a:t>维护工作量的计算表达式：</a:t>
            </a:r>
          </a:p>
        </p:txBody>
      </p:sp>
      <p:sp>
        <p:nvSpPr>
          <p:cNvPr id="53" name="Text Box 7">
            <a:extLst>
              <a:ext uri="{FF2B5EF4-FFF2-40B4-BE49-F238E27FC236}">
                <a16:creationId xmlns:a16="http://schemas.microsoft.com/office/drawing/2014/main" id="{ABAF432B-A1C4-4A83-98C1-86781222052F}"/>
              </a:ext>
            </a:extLst>
          </p:cNvPr>
          <p:cNvSpPr txBox="1">
            <a:spLocks noChangeArrowheads="1"/>
          </p:cNvSpPr>
          <p:nvPr/>
        </p:nvSpPr>
        <p:spPr bwMode="auto">
          <a:xfrm>
            <a:off x="796587" y="2216035"/>
            <a:ext cx="723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itchFamily="18" charset="0"/>
                <a:ea typeface="宋体" charset="-122"/>
              </a:defRPr>
            </a:lvl1pPr>
            <a:lvl2pPr marL="762000" algn="l">
              <a:spcBef>
                <a:spcPct val="0"/>
              </a:spcBef>
              <a:defRPr kumimoji="1" sz="2400">
                <a:solidFill>
                  <a:schemeClr val="tx1"/>
                </a:solidFill>
                <a:latin typeface="Times New Roman" pitchFamily="18" charset="0"/>
                <a:ea typeface="宋体" charset="-122"/>
              </a:defRPr>
            </a:lvl2pPr>
            <a:lvl3pPr marL="952500"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dirty="0">
                <a:solidFill>
                  <a:srgbClr val="FF0000"/>
                </a:solidFill>
                <a:latin typeface="楷体" panose="02010609060101010101" pitchFamily="49" charset="-122"/>
                <a:ea typeface="楷体" panose="02010609060101010101" pitchFamily="49" charset="-122"/>
              </a:rPr>
              <a:t>M</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a:solidFill>
                  <a:srgbClr val="FF0000"/>
                </a:solidFill>
                <a:latin typeface="楷体" panose="02010609060101010101" pitchFamily="49" charset="-122"/>
                <a:ea typeface="楷体" panose="02010609060101010101" pitchFamily="49" charset="-122"/>
              </a:rPr>
              <a:t>p</a:t>
            </a:r>
            <a:r>
              <a:rPr lang="zh-CN" altLang="en-US" sz="1800" b="1" dirty="0">
                <a:solidFill>
                  <a:srgbClr val="FF0000"/>
                </a:solidFill>
                <a:latin typeface="楷体" panose="02010609060101010101" pitchFamily="49" charset="-122"/>
                <a:ea typeface="楷体" panose="02010609060101010101" pitchFamily="49" charset="-122"/>
              </a:rPr>
              <a:t>＋</a:t>
            </a:r>
            <a:r>
              <a:rPr lang="en-US" altLang="zh-CN" sz="1800" b="1" dirty="0" err="1">
                <a:solidFill>
                  <a:srgbClr val="FF0000"/>
                </a:solidFill>
                <a:latin typeface="楷体" panose="02010609060101010101" pitchFamily="49" charset="-122"/>
                <a:ea typeface="楷体" panose="02010609060101010101" pitchFamily="49" charset="-122"/>
              </a:rPr>
              <a:t>K×e</a:t>
            </a:r>
            <a:r>
              <a:rPr lang="en-US" altLang="zh-CN" sz="1800" b="1" baseline="30000" dirty="0">
                <a:solidFill>
                  <a:srgbClr val="FF0000"/>
                </a:solidFill>
                <a:latin typeface="楷体" panose="02010609060101010101" pitchFamily="49" charset="-122"/>
                <a:ea typeface="楷体" panose="02010609060101010101" pitchFamily="49" charset="-122"/>
              </a:rPr>
              <a:t>(c – d)</a:t>
            </a:r>
            <a:endParaRPr lang="en-US" altLang="zh-CN" sz="1800" b="1" dirty="0">
              <a:solidFill>
                <a:srgbClr val="FF0000"/>
              </a:solidFill>
              <a:latin typeface="楷体" panose="02010609060101010101" pitchFamily="49" charset="-122"/>
              <a:ea typeface="楷体" panose="02010609060101010101" pitchFamily="49" charset="-122"/>
            </a:endParaRPr>
          </a:p>
          <a:p>
            <a:r>
              <a:rPr lang="en-US" altLang="zh-CN" sz="1800" b="1" dirty="0">
                <a:latin typeface="楷体" panose="02010609060101010101" pitchFamily="49" charset="-122"/>
                <a:ea typeface="楷体" panose="02010609060101010101" pitchFamily="49" charset="-122"/>
              </a:rPr>
              <a:t>M</a:t>
            </a:r>
            <a:r>
              <a:rPr lang="zh-CN" altLang="en-US" sz="1800" b="1" dirty="0">
                <a:latin typeface="楷体" panose="02010609060101010101" pitchFamily="49" charset="-122"/>
                <a:ea typeface="楷体" panose="02010609060101010101" pitchFamily="49" charset="-122"/>
              </a:rPr>
              <a:t>：维护中消耗的总工作量；</a:t>
            </a:r>
          </a:p>
          <a:p>
            <a:r>
              <a:rPr lang="en-US" altLang="zh-CN" sz="1800" b="1" dirty="0">
                <a:latin typeface="楷体" panose="02010609060101010101" pitchFamily="49" charset="-122"/>
                <a:ea typeface="楷体" panose="02010609060101010101" pitchFamily="49" charset="-122"/>
              </a:rPr>
              <a:t>p</a:t>
            </a:r>
            <a:r>
              <a:rPr lang="zh-CN" altLang="en-US" sz="1800" b="1" dirty="0">
                <a:latin typeface="楷体" panose="02010609060101010101" pitchFamily="49" charset="-122"/>
                <a:ea typeface="楷体" panose="02010609060101010101" pitchFamily="49" charset="-122"/>
              </a:rPr>
              <a:t>：生产性工作量；</a:t>
            </a:r>
          </a:p>
          <a:p>
            <a:r>
              <a:rPr lang="en-US" altLang="zh-CN" sz="1800" b="1" dirty="0">
                <a:latin typeface="楷体" panose="02010609060101010101" pitchFamily="49" charset="-122"/>
                <a:ea typeface="楷体" panose="02010609060101010101" pitchFamily="49" charset="-122"/>
              </a:rPr>
              <a:t>K</a:t>
            </a:r>
            <a:r>
              <a:rPr lang="zh-CN" altLang="en-US" sz="1800" b="1" dirty="0">
                <a:latin typeface="楷体" panose="02010609060101010101" pitchFamily="49" charset="-122"/>
                <a:ea typeface="楷体" panose="02010609060101010101" pitchFamily="49" charset="-122"/>
              </a:rPr>
              <a:t>：经验常数；</a:t>
            </a:r>
          </a:p>
          <a:p>
            <a:r>
              <a:rPr lang="en-US" altLang="zh-CN" sz="1800" b="1" dirty="0">
                <a:latin typeface="楷体" panose="02010609060101010101" pitchFamily="49" charset="-122"/>
                <a:ea typeface="楷体" panose="02010609060101010101" pitchFamily="49" charset="-122"/>
              </a:rPr>
              <a:t>c</a:t>
            </a:r>
            <a:r>
              <a:rPr lang="zh-CN" altLang="en-US" sz="1800" b="1" dirty="0">
                <a:latin typeface="楷体" panose="02010609060101010101" pitchFamily="49" charset="-122"/>
                <a:ea typeface="楷体" panose="02010609060101010101" pitchFamily="49" charset="-122"/>
              </a:rPr>
              <a:t>：复杂程度；</a:t>
            </a:r>
          </a:p>
          <a:p>
            <a:r>
              <a:rPr lang="en-US" altLang="zh-CN" sz="1800" b="1" dirty="0">
                <a:latin typeface="楷体" panose="02010609060101010101" pitchFamily="49" charset="-122"/>
                <a:ea typeface="楷体" panose="02010609060101010101" pitchFamily="49" charset="-122"/>
              </a:rPr>
              <a:t>d</a:t>
            </a:r>
            <a:r>
              <a:rPr lang="zh-CN" altLang="en-US" sz="1800" b="1" dirty="0">
                <a:latin typeface="楷体" panose="02010609060101010101" pitchFamily="49" charset="-122"/>
                <a:ea typeface="楷体" panose="02010609060101010101" pitchFamily="49" charset="-122"/>
              </a:rPr>
              <a:t>：维护人员对软件的熟悉程度。</a:t>
            </a:r>
            <a:endParaRPr lang="en-US" altLang="zh-CN" sz="1800" b="1" dirty="0">
              <a:latin typeface="楷体" panose="02010609060101010101" pitchFamily="49" charset="-122"/>
              <a:ea typeface="楷体" panose="02010609060101010101" pitchFamily="49" charset="-122"/>
            </a:endParaRPr>
          </a:p>
          <a:p>
            <a:r>
              <a:rPr lang="zh-CN" altLang="en-US" sz="1800" b="1" dirty="0">
                <a:latin typeface="楷体" panose="02010609060101010101" pitchFamily="49" charset="-122"/>
                <a:ea typeface="楷体" panose="02010609060101010101" pitchFamily="49" charset="-122"/>
              </a:rPr>
              <a:t>通过这个模型可以看出，如果使用了</a:t>
            </a:r>
            <a:r>
              <a:rPr lang="zh-CN" altLang="en-US" sz="1800" b="1" dirty="0">
                <a:solidFill>
                  <a:srgbClr val="FF0000"/>
                </a:solidFill>
                <a:latin typeface="楷体" panose="02010609060101010101" pitchFamily="49" charset="-122"/>
                <a:ea typeface="楷体" panose="02010609060101010101" pitchFamily="49" charset="-122"/>
              </a:rPr>
              <a:t>不好的软件开发方法</a:t>
            </a:r>
            <a:r>
              <a:rPr lang="zh-CN" altLang="en-US" sz="1800" b="1" dirty="0">
                <a:latin typeface="楷体" panose="02010609060101010101" pitchFamily="49" charset="-122"/>
                <a:ea typeface="楷体" panose="02010609060101010101" pitchFamily="49" charset="-122"/>
              </a:rPr>
              <a:t>，参加</a:t>
            </a:r>
            <a:r>
              <a:rPr lang="zh-CN" altLang="en-US" sz="1800" b="1" dirty="0">
                <a:solidFill>
                  <a:srgbClr val="FF0000"/>
                </a:solidFill>
                <a:latin typeface="楷体" panose="02010609060101010101" pitchFamily="49" charset="-122"/>
                <a:ea typeface="楷体" panose="02010609060101010101" pitchFamily="49" charset="-122"/>
              </a:rPr>
              <a:t>维护的人员</a:t>
            </a:r>
            <a:r>
              <a:rPr lang="zh-CN" altLang="en-US" sz="1800" b="1" dirty="0">
                <a:latin typeface="楷体" panose="02010609060101010101" pitchFamily="49" charset="-122"/>
                <a:ea typeface="楷体" panose="02010609060101010101" pitchFamily="49" charset="-122"/>
              </a:rPr>
              <a:t>都不是原来开发的人员，那么维护工作量（及成本）将按指数级增加。</a:t>
            </a:r>
          </a:p>
        </p:txBody>
      </p:sp>
      <p:pic>
        <p:nvPicPr>
          <p:cNvPr id="9" name="图片 8">
            <a:extLst>
              <a:ext uri="{FF2B5EF4-FFF2-40B4-BE49-F238E27FC236}">
                <a16:creationId xmlns:a16="http://schemas.microsoft.com/office/drawing/2014/main" id="{020642C1-4E85-4D90-A2AE-AB691C854DC4}"/>
              </a:ext>
            </a:extLst>
          </p:cNvPr>
          <p:cNvPicPr>
            <a:picLocks noChangeAspect="1"/>
          </p:cNvPicPr>
          <p:nvPr/>
        </p:nvPicPr>
        <p:blipFill>
          <a:blip r:embed="rId4"/>
          <a:stretch>
            <a:fillRect/>
          </a:stretch>
        </p:blipFill>
        <p:spPr>
          <a:xfrm>
            <a:off x="8780102" y="1611581"/>
            <a:ext cx="2814997" cy="2490519"/>
          </a:xfrm>
          <a:prstGeom prst="rect">
            <a:avLst/>
          </a:prstGeom>
        </p:spPr>
      </p:pic>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left)">
                                      <p:cBhvr>
                                        <p:cTn id="7" dur="500"/>
                                        <p:tgtEl>
                                          <p:spTgt spid="5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animEffect transition="in" filter="wipe(left)">
                                      <p:cBhvr>
                                        <p:cTn id="11" dur="500"/>
                                        <p:tgtEl>
                                          <p:spTgt spid="5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
                                            <p:txEl>
                                              <p:pRg st="1" end="1"/>
                                            </p:txEl>
                                          </p:spTgt>
                                        </p:tgtEl>
                                        <p:attrNameLst>
                                          <p:attrName>style.visibility</p:attrName>
                                        </p:attrNameLst>
                                      </p:cBhvr>
                                      <p:to>
                                        <p:strVal val="visible"/>
                                      </p:to>
                                    </p:set>
                                    <p:animEffect transition="in" filter="wipe(left)">
                                      <p:cBhvr>
                                        <p:cTn id="21" dur="500"/>
                                        <p:tgtEl>
                                          <p:spTgt spid="5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
                                            <p:txEl>
                                              <p:pRg st="2" end="2"/>
                                            </p:txEl>
                                          </p:spTgt>
                                        </p:tgtEl>
                                        <p:attrNameLst>
                                          <p:attrName>style.visibility</p:attrName>
                                        </p:attrNameLst>
                                      </p:cBhvr>
                                      <p:to>
                                        <p:strVal val="visible"/>
                                      </p:to>
                                    </p:set>
                                    <p:animEffect transition="in" filter="wipe(left)">
                                      <p:cBhvr>
                                        <p:cTn id="26" dur="500"/>
                                        <p:tgtEl>
                                          <p:spTgt spid="5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3">
                                            <p:txEl>
                                              <p:pRg st="3" end="3"/>
                                            </p:txEl>
                                          </p:spTgt>
                                        </p:tgtEl>
                                        <p:attrNameLst>
                                          <p:attrName>style.visibility</p:attrName>
                                        </p:attrNameLst>
                                      </p:cBhvr>
                                      <p:to>
                                        <p:strVal val="visible"/>
                                      </p:to>
                                    </p:set>
                                    <p:animEffect transition="in" filter="wipe(left)">
                                      <p:cBhvr>
                                        <p:cTn id="31" dur="500"/>
                                        <p:tgtEl>
                                          <p:spTgt spid="5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
                                            <p:txEl>
                                              <p:pRg st="4" end="4"/>
                                            </p:txEl>
                                          </p:spTgt>
                                        </p:tgtEl>
                                        <p:attrNameLst>
                                          <p:attrName>style.visibility</p:attrName>
                                        </p:attrNameLst>
                                      </p:cBhvr>
                                      <p:to>
                                        <p:strVal val="visible"/>
                                      </p:to>
                                    </p:set>
                                    <p:animEffect transition="in" filter="wipe(left)">
                                      <p:cBhvr>
                                        <p:cTn id="36" dur="500"/>
                                        <p:tgtEl>
                                          <p:spTgt spid="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3">
                                            <p:txEl>
                                              <p:pRg st="5" end="5"/>
                                            </p:txEl>
                                          </p:spTgt>
                                        </p:tgtEl>
                                        <p:attrNameLst>
                                          <p:attrName>style.visibility</p:attrName>
                                        </p:attrNameLst>
                                      </p:cBhvr>
                                      <p:to>
                                        <p:strVal val="visible"/>
                                      </p:to>
                                    </p:set>
                                    <p:animEffect transition="in" filter="wipe(left)">
                                      <p:cBhvr>
                                        <p:cTn id="41" dur="500"/>
                                        <p:tgtEl>
                                          <p:spTgt spid="5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3">
                                            <p:txEl>
                                              <p:pRg st="6" end="6"/>
                                            </p:txEl>
                                          </p:spTgt>
                                        </p:tgtEl>
                                        <p:attrNameLst>
                                          <p:attrName>style.visibility</p:attrName>
                                        </p:attrNameLst>
                                      </p:cBhvr>
                                      <p:to>
                                        <p:strVal val="visible"/>
                                      </p:to>
                                    </p:set>
                                    <p:animEffect transition="in" filter="wipe(left)">
                                      <p:cBhvr>
                                        <p:cTn id="46" dur="500"/>
                                        <p:tgtEl>
                                          <p:spTgt spid="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autoUpdateAnimBg="0" advAuto="0"/>
      <p:bldP spid="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维护的问题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2" name="文本框 11">
            <a:extLst>
              <a:ext uri="{FF2B5EF4-FFF2-40B4-BE49-F238E27FC236}">
                <a16:creationId xmlns:a16="http://schemas.microsoft.com/office/drawing/2014/main" id="{AB92C741-2745-40B0-AA84-741B5A4F2248}"/>
              </a:ext>
            </a:extLst>
          </p:cNvPr>
          <p:cNvSpPr txBox="1"/>
          <p:nvPr/>
        </p:nvSpPr>
        <p:spPr>
          <a:xfrm>
            <a:off x="754795" y="2253366"/>
            <a:ext cx="9334500" cy="3713517"/>
          </a:xfrm>
          <a:prstGeom prst="rect">
            <a:avLst/>
          </a:prstGeom>
          <a:noFill/>
        </p:spPr>
        <p:txBody>
          <a:bodyPr wrap="square">
            <a:spAutoFit/>
          </a:bodyPr>
          <a:lstStyle/>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①</a:t>
            </a:r>
            <a:r>
              <a:rPr lang="zh-CN" altLang="en-US" sz="2000" dirty="0">
                <a:solidFill>
                  <a:srgbClr val="FF0000"/>
                </a:solidFill>
                <a:latin typeface="楷体" panose="02010609060101010101" pitchFamily="49" charset="-122"/>
                <a:ea typeface="楷体" panose="02010609060101010101" pitchFamily="49" charset="-122"/>
              </a:rPr>
              <a:t>理解别人写的程序</a:t>
            </a:r>
            <a:r>
              <a:rPr lang="zh-CN" altLang="en-US" sz="2000" dirty="0">
                <a:latin typeface="楷体" panose="02010609060101010101" pitchFamily="49" charset="-122"/>
                <a:ea typeface="楷体" panose="02010609060101010101" pitchFamily="49" charset="-122"/>
              </a:rPr>
              <a:t>通常非常困难，而且困难程度随着软件配置成分的减少而迅速增加。如果仅有程序代码没有说明文档，则会出现严重的问题。</a:t>
            </a:r>
          </a:p>
          <a:p>
            <a:pPr algn="just">
              <a:lnSpc>
                <a:spcPct val="150000"/>
              </a:lnSpc>
            </a:pPr>
            <a:r>
              <a:rPr lang="zh-CN" altLang="en-US" sz="2000" dirty="0">
                <a:latin typeface="楷体" panose="02010609060101010101" pitchFamily="49" charset="-122"/>
                <a:ea typeface="楷体" panose="02010609060101010101" pitchFamily="49" charset="-122"/>
              </a:rPr>
              <a:t>    ②需要维护的软件往往没有</a:t>
            </a:r>
            <a:r>
              <a:rPr lang="zh-CN" altLang="en-US" sz="2000" dirty="0">
                <a:solidFill>
                  <a:srgbClr val="FF0000"/>
                </a:solidFill>
                <a:latin typeface="楷体" panose="02010609060101010101" pitchFamily="49" charset="-122"/>
                <a:ea typeface="楷体" panose="02010609060101010101" pitchFamily="49" charset="-122"/>
              </a:rPr>
              <a:t>合格的文档</a:t>
            </a:r>
            <a:r>
              <a:rPr lang="zh-CN" altLang="en-US" sz="2000" dirty="0">
                <a:latin typeface="楷体" panose="02010609060101010101" pitchFamily="49" charset="-122"/>
                <a:ea typeface="楷体" panose="02010609060101010101" pitchFamily="49" charset="-122"/>
              </a:rPr>
              <a:t>，或者文档资料显著不足。</a:t>
            </a:r>
            <a:endParaRPr lang="en-US" altLang="zh-CN" sz="2000" dirty="0">
              <a:latin typeface="楷体" panose="02010609060101010101" pitchFamily="49" charset="-122"/>
              <a:ea typeface="楷体" panose="02010609060101010101" pitchFamily="49" charset="-122"/>
            </a:endParaRPr>
          </a:p>
          <a:p>
            <a:pPr algn="just">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③当要求对软件进行维护时，不能指望由开发人员给人们仔细说明软件。 </a:t>
            </a:r>
            <a:endParaRPr lang="en-US" altLang="zh-CN" sz="2000" dirty="0">
              <a:latin typeface="楷体" panose="02010609060101010101" pitchFamily="49" charset="-122"/>
              <a:ea typeface="楷体" panose="02010609060101010101" pitchFamily="49" charset="-122"/>
            </a:endParaRPr>
          </a:p>
          <a:p>
            <a:pPr algn="just">
              <a:lnSpc>
                <a:spcPct val="150000"/>
              </a:lnSpc>
            </a:pPr>
            <a:r>
              <a:rPr lang="zh-CN" altLang="en-US" sz="2000" dirty="0">
                <a:latin typeface="楷体" panose="02010609060101010101" pitchFamily="49" charset="-122"/>
                <a:ea typeface="楷体" panose="02010609060101010101" pitchFamily="49" charset="-122"/>
              </a:rPr>
              <a:t>    ④绝大多数软件在设计时没有</a:t>
            </a:r>
            <a:r>
              <a:rPr lang="zh-CN" altLang="en-US" sz="2000" dirty="0">
                <a:solidFill>
                  <a:srgbClr val="FF0000"/>
                </a:solidFill>
                <a:latin typeface="楷体" panose="02010609060101010101" pitchFamily="49" charset="-122"/>
                <a:ea typeface="楷体" panose="02010609060101010101" pitchFamily="49" charset="-122"/>
              </a:rPr>
              <a:t>考虑将来的修改</a:t>
            </a:r>
            <a:r>
              <a:rPr lang="zh-CN" altLang="en-US" sz="2000" dirty="0">
                <a:latin typeface="楷体" panose="02010609060101010101" pitchFamily="49" charset="-122"/>
                <a:ea typeface="楷体" panose="02010609060101010101" pitchFamily="49" charset="-122"/>
              </a:rPr>
              <a:t>。除非使用强调模块独立原理的设计方法学，否则修改软件既困难又容易发生差错。</a:t>
            </a:r>
          </a:p>
          <a:p>
            <a:pPr algn="just">
              <a:lnSpc>
                <a:spcPct val="150000"/>
              </a:lnSpc>
            </a:pPr>
            <a:r>
              <a:rPr lang="zh-CN" altLang="en-US" sz="2000" dirty="0">
                <a:latin typeface="楷体" panose="02010609060101010101" pitchFamily="49" charset="-122"/>
                <a:ea typeface="楷体" panose="02010609060101010101" pitchFamily="49" charset="-122"/>
              </a:rPr>
              <a:t>    ⑤软件维护不是一项吸引人的工作。形成这种观念很大程度上是因为维护工作经常遭受挫折。</a:t>
            </a:r>
          </a:p>
        </p:txBody>
      </p:sp>
      <p:sp>
        <p:nvSpPr>
          <p:cNvPr id="14" name="文本框 13">
            <a:extLst>
              <a:ext uri="{FF2B5EF4-FFF2-40B4-BE49-F238E27FC236}">
                <a16:creationId xmlns:a16="http://schemas.microsoft.com/office/drawing/2014/main" id="{3AD7623E-398A-455F-BE26-BFDC9C0D5E73}"/>
              </a:ext>
            </a:extLst>
          </p:cNvPr>
          <p:cNvSpPr txBox="1"/>
          <p:nvPr/>
        </p:nvSpPr>
        <p:spPr>
          <a:xfrm>
            <a:off x="466725" y="1392049"/>
            <a:ext cx="6140450" cy="559769"/>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与</a:t>
            </a:r>
            <a:r>
              <a:rPr lang="zh-CN" altLang="en-US" sz="2400" dirty="0">
                <a:solidFill>
                  <a:srgbClr val="FF0000"/>
                </a:solidFill>
                <a:latin typeface="楷体" panose="02010609060101010101" pitchFamily="49" charset="-122"/>
                <a:ea typeface="楷体" panose="02010609060101010101" pitchFamily="49" charset="-122"/>
              </a:rPr>
              <a:t>软件维护</a:t>
            </a:r>
            <a:r>
              <a:rPr lang="zh-CN" altLang="en-US" sz="2400" dirty="0">
                <a:latin typeface="楷体" panose="02010609060101010101" pitchFamily="49" charset="-122"/>
                <a:ea typeface="楷体" panose="02010609060101010101" pitchFamily="49" charset="-122"/>
              </a:rPr>
              <a:t>有关的部分问题：</a:t>
            </a:r>
          </a:p>
        </p:txBody>
      </p:sp>
      <p:pic>
        <p:nvPicPr>
          <p:cNvPr id="15" name="图片 14">
            <a:extLst>
              <a:ext uri="{FF2B5EF4-FFF2-40B4-BE49-F238E27FC236}">
                <a16:creationId xmlns:a16="http://schemas.microsoft.com/office/drawing/2014/main" id="{5E800633-AD98-4C69-B936-7D184C61B3FD}"/>
              </a:ext>
            </a:extLst>
          </p:cNvPr>
          <p:cNvPicPr>
            <a:picLocks noChangeAspect="1"/>
          </p:cNvPicPr>
          <p:nvPr/>
        </p:nvPicPr>
        <p:blipFill>
          <a:blip r:embed="rId4"/>
          <a:stretch>
            <a:fillRect/>
          </a:stretch>
        </p:blipFill>
        <p:spPr>
          <a:xfrm>
            <a:off x="7041480" y="205968"/>
            <a:ext cx="2628715" cy="2004070"/>
          </a:xfrm>
          <a:prstGeom prst="rect">
            <a:avLst/>
          </a:prstGeom>
        </p:spPr>
      </p:pic>
    </p:spTree>
    <p:extLst>
      <p:ext uri="{BB962C8B-B14F-4D97-AF65-F5344CB8AC3E}">
        <p14:creationId xmlns:p14="http://schemas.microsoft.com/office/powerpoint/2010/main" val="2669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0" name="文本框 9">
            <a:extLst>
              <a:ext uri="{FF2B5EF4-FFF2-40B4-BE49-F238E27FC236}">
                <a16:creationId xmlns:a16="http://schemas.microsoft.com/office/drawing/2014/main" id="{2EB88F63-41CB-4B1F-A528-0F255398C4A7}"/>
              </a:ext>
            </a:extLst>
          </p:cNvPr>
          <p:cNvSpPr txBox="1"/>
          <p:nvPr/>
        </p:nvSpPr>
        <p:spPr>
          <a:xfrm>
            <a:off x="581066" y="1890284"/>
            <a:ext cx="11563350" cy="2775760"/>
          </a:xfrm>
          <a:prstGeom prst="rect">
            <a:avLst/>
          </a:prstGeom>
          <a:noFill/>
        </p:spPr>
        <p:txBody>
          <a:bodyPr wrap="square">
            <a:spAutoFit/>
          </a:bodyPr>
          <a:lstStyle/>
          <a:p>
            <a:pPr algn="just">
              <a:lnSpc>
                <a:spcPct val="150000"/>
              </a:lnSpc>
            </a:pPr>
            <a:r>
              <a:rPr lang="zh-CN" altLang="en-US" sz="2400" dirty="0">
                <a:latin typeface="楷体" panose="02010609060101010101" pitchFamily="49" charset="-122"/>
                <a:ea typeface="楷体" panose="02010609060101010101" pitchFamily="49" charset="-122"/>
              </a:rPr>
              <a:t>判断下列描述</a:t>
            </a:r>
            <a:r>
              <a:rPr lang="zh-CN" altLang="en-US" sz="2400" dirty="0">
                <a:solidFill>
                  <a:srgbClr val="FF0000"/>
                </a:solidFill>
                <a:latin typeface="楷体" panose="02010609060101010101" pitchFamily="49" charset="-122"/>
                <a:ea typeface="楷体" panose="02010609060101010101" pitchFamily="49" charset="-122"/>
              </a:rPr>
              <a:t>是否正确</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457200" indent="-457200" algn="just">
              <a:lnSpc>
                <a:spcPct val="150000"/>
              </a:lnSpc>
              <a:buAutoNum type="arabicPeriod"/>
            </a:pPr>
            <a:r>
              <a:rPr lang="zh-CN" altLang="en-US" sz="2400" dirty="0">
                <a:latin typeface="楷体" panose="02010609060101010101" pitchFamily="49" charset="-122"/>
                <a:ea typeface="楷体" panose="02010609060101010101" pitchFamily="49" charset="-122"/>
              </a:rPr>
              <a:t>高昂的维护费用</a:t>
            </a:r>
            <a:r>
              <a:rPr lang="en-US" altLang="zh-CN" sz="2400" dirty="0">
                <a:latin typeface="楷体" panose="02010609060101010101" pitchFamily="49" charset="-122"/>
                <a:ea typeface="楷体" panose="02010609060101010101" pitchFamily="49" charset="-122"/>
              </a:rPr>
              <a:t>	 </a:t>
            </a:r>
          </a:p>
          <a:p>
            <a:pPr algn="just">
              <a:lnSpc>
                <a:spcPct val="150000"/>
              </a:lnSpc>
            </a:pP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当看来合理的有关改错或修改的要求不能及时满足时将引起用户不满</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由于维护时的改动，在软件中引入了潜伏的错误，从而降低了软件的质量 </a:t>
            </a:r>
            <a:endParaRPr lang="en-US" altLang="zh-CN" sz="2400" dirty="0">
              <a:solidFill>
                <a:srgbClr val="FF0000"/>
              </a:solidFill>
              <a:latin typeface="楷体" panose="02010609060101010101" pitchFamily="49" charset="-122"/>
              <a:ea typeface="楷体" panose="02010609060101010101" pitchFamily="49" charset="-122"/>
            </a:endParaRPr>
          </a:p>
          <a:p>
            <a:pPr algn="just">
              <a:lnSpc>
                <a:spcPct val="150000"/>
              </a:lnSpc>
            </a:pPr>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当必须把软件工程师调去从事维护工作时，将在开发过程中造成混乱 </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F9EAED9D-4686-4068-A438-3A959A6FF13B}"/>
              </a:ext>
            </a:extLst>
          </p:cNvPr>
          <p:cNvSpPr txBox="1"/>
          <p:nvPr/>
        </p:nvSpPr>
        <p:spPr>
          <a:xfrm>
            <a:off x="3417064" y="2426510"/>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85C3FBBB-2A68-4C37-8794-8BC8CC9371DE}"/>
              </a:ext>
            </a:extLst>
          </p:cNvPr>
          <p:cNvSpPr txBox="1"/>
          <p:nvPr/>
        </p:nvSpPr>
        <p:spPr>
          <a:xfrm>
            <a:off x="10460790" y="2986279"/>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119E436B-42B6-470B-977B-51C96E73BD3C}"/>
              </a:ext>
            </a:extLst>
          </p:cNvPr>
          <p:cNvSpPr txBox="1"/>
          <p:nvPr/>
        </p:nvSpPr>
        <p:spPr>
          <a:xfrm>
            <a:off x="10844848" y="3546276"/>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A9A7DCEE-DFBE-4E1B-B10C-395BC84B2214}"/>
              </a:ext>
            </a:extLst>
          </p:cNvPr>
          <p:cNvSpPr txBox="1"/>
          <p:nvPr/>
        </p:nvSpPr>
        <p:spPr>
          <a:xfrm>
            <a:off x="10344488" y="4082274"/>
            <a:ext cx="2300287" cy="559769"/>
          </a:xfrm>
          <a:prstGeom prst="rect">
            <a:avLst/>
          </a:prstGeom>
          <a:noFill/>
        </p:spPr>
        <p:txBody>
          <a:bodyPr wrap="square">
            <a:spAutoFit/>
          </a:bodyPr>
          <a:lstStyle/>
          <a:p>
            <a:pPr algn="just">
              <a:lnSpc>
                <a:spcPct val="150000"/>
              </a:lnSpc>
            </a:pPr>
            <a:r>
              <a:rPr lang="zh-CN" altLang="en-US" sz="2400" dirty="0">
                <a:solidFill>
                  <a:srgbClr val="FF0000"/>
                </a:solidFill>
                <a:latin typeface="楷体" panose="02010609060101010101" pitchFamily="49" charset="-122"/>
                <a:ea typeface="楷体" panose="02010609060101010101" pitchFamily="49" charset="-122"/>
              </a:rPr>
              <a:t>（√）</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352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3</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软件维护过程</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1559401"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维护组织与报告</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维护的事件流</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维护的记录与活动</a:t>
            </a:r>
            <a:endParaRPr lang="en-US" altLang="zh-CN" sz="1600" kern="0" dirty="0">
              <a:solidFill>
                <a:prstClr val="white">
                  <a:lumMod val="50000"/>
                </a:prstClr>
              </a:solidFill>
              <a:cs typeface="+mn-ea"/>
              <a:sym typeface="+mn-lt"/>
            </a:endParaRPr>
          </a:p>
        </p:txBody>
      </p:sp>
      <p:sp>
        <p:nvSpPr>
          <p:cNvPr id="10" name="TextBox 11">
            <a:extLst>
              <a:ext uri="{FF2B5EF4-FFF2-40B4-BE49-F238E27FC236}">
                <a16:creationId xmlns:a16="http://schemas.microsoft.com/office/drawing/2014/main" id="{7DA802C5-C10B-4BC1-A010-FFDA67357920}"/>
              </a:ext>
            </a:extLst>
          </p:cNvPr>
          <p:cNvSpPr txBox="1"/>
          <p:nvPr/>
        </p:nvSpPr>
        <p:spPr>
          <a:xfrm>
            <a:off x="76133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0610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维护组织与报告</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grpSp>
        <p:nvGrpSpPr>
          <p:cNvPr id="28" name="组合 20">
            <a:extLst>
              <a:ext uri="{FF2B5EF4-FFF2-40B4-BE49-F238E27FC236}">
                <a16:creationId xmlns:a16="http://schemas.microsoft.com/office/drawing/2014/main" id="{C3523F95-8028-4B0E-8C44-A8BD5DBE1945}"/>
              </a:ext>
            </a:extLst>
          </p:cNvPr>
          <p:cNvGrpSpPr>
            <a:grpSpLocks/>
          </p:cNvGrpSpPr>
          <p:nvPr/>
        </p:nvGrpSpPr>
        <p:grpSpPr bwMode="auto">
          <a:xfrm>
            <a:off x="1300133" y="1809601"/>
            <a:ext cx="4233862" cy="2803525"/>
            <a:chOff x="4910881" y="1417638"/>
            <a:chExt cx="4233119" cy="2803450"/>
          </a:xfrm>
        </p:grpSpPr>
        <p:sp>
          <p:nvSpPr>
            <p:cNvPr id="29" name="圆角矩形 5">
              <a:extLst>
                <a:ext uri="{FF2B5EF4-FFF2-40B4-BE49-F238E27FC236}">
                  <a16:creationId xmlns:a16="http://schemas.microsoft.com/office/drawing/2014/main" id="{1006D14F-5808-47A9-B9AD-EFD811FAD678}"/>
                </a:ext>
              </a:extLst>
            </p:cNvPr>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维护管理员</a:t>
              </a:r>
            </a:p>
          </p:txBody>
        </p:sp>
        <p:sp>
          <p:nvSpPr>
            <p:cNvPr id="30" name="圆角矩形 14">
              <a:extLst>
                <a:ext uri="{FF2B5EF4-FFF2-40B4-BE49-F238E27FC236}">
                  <a16:creationId xmlns:a16="http://schemas.microsoft.com/office/drawing/2014/main" id="{06978FFC-3ADB-4747-BD4C-5A83BFCF81D9}"/>
                </a:ext>
              </a:extLst>
            </p:cNvPr>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系统管理员</a:t>
              </a:r>
            </a:p>
          </p:txBody>
        </p:sp>
        <p:sp>
          <p:nvSpPr>
            <p:cNvPr id="31" name="圆角矩形 15">
              <a:extLst>
                <a:ext uri="{FF2B5EF4-FFF2-40B4-BE49-F238E27FC236}">
                  <a16:creationId xmlns:a16="http://schemas.microsoft.com/office/drawing/2014/main" id="{A760C253-4731-4BA3-A987-2906A9956C23}"/>
                </a:ext>
              </a:extLst>
            </p:cNvPr>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程序技术人员</a:t>
              </a:r>
            </a:p>
          </p:txBody>
        </p:sp>
        <p:sp>
          <p:nvSpPr>
            <p:cNvPr id="32" name="圆角矩形 16">
              <a:extLst>
                <a:ext uri="{FF2B5EF4-FFF2-40B4-BE49-F238E27FC236}">
                  <a16:creationId xmlns:a16="http://schemas.microsoft.com/office/drawing/2014/main" id="{8607C4A2-52CE-4EF2-8DAF-06F1574F9A7B}"/>
                </a:ext>
              </a:extLst>
            </p:cNvPr>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楷体" panose="02010609060101010101" pitchFamily="49" charset="-122"/>
                  <a:ea typeface="楷体" panose="02010609060101010101" pitchFamily="49" charset="-122"/>
                </a:rPr>
                <a:t>变化授权人</a:t>
              </a:r>
            </a:p>
          </p:txBody>
        </p:sp>
        <p:sp>
          <p:nvSpPr>
            <p:cNvPr id="33" name="下箭头 17">
              <a:extLst>
                <a:ext uri="{FF2B5EF4-FFF2-40B4-BE49-F238E27FC236}">
                  <a16:creationId xmlns:a16="http://schemas.microsoft.com/office/drawing/2014/main" id="{737ADFCE-AFA4-4E3C-ADD2-4BD25F13B224}"/>
                </a:ext>
              </a:extLst>
            </p:cNvPr>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4" name="下箭头 22">
              <a:extLst>
                <a:ext uri="{FF2B5EF4-FFF2-40B4-BE49-F238E27FC236}">
                  <a16:creationId xmlns:a16="http://schemas.microsoft.com/office/drawing/2014/main" id="{0D406C37-C63C-4D40-8B3C-65D9FFDFCD80}"/>
                </a:ext>
              </a:extLst>
            </p:cNvPr>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5" name="文本框 18">
              <a:extLst>
                <a:ext uri="{FF2B5EF4-FFF2-40B4-BE49-F238E27FC236}">
                  <a16:creationId xmlns:a16="http://schemas.microsoft.com/office/drawing/2014/main" id="{F026FFFB-01B8-4D77-9E5A-D538661AAFC1}"/>
                </a:ext>
              </a:extLst>
            </p:cNvPr>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转交维护要求</a:t>
              </a:r>
            </a:p>
          </p:txBody>
        </p:sp>
        <p:sp>
          <p:nvSpPr>
            <p:cNvPr id="36" name="文本框 26">
              <a:extLst>
                <a:ext uri="{FF2B5EF4-FFF2-40B4-BE49-F238E27FC236}">
                  <a16:creationId xmlns:a16="http://schemas.microsoft.com/office/drawing/2014/main" id="{948991F2-0479-4E25-B38F-35959EB43530}"/>
                </a:ext>
              </a:extLst>
            </p:cNvPr>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楷体" panose="02010609060101010101" pitchFamily="49" charset="-122"/>
                  <a:ea typeface="楷体" panose="02010609060101010101" pitchFamily="49" charset="-122"/>
                </a:rPr>
                <a:t>指定维护人员</a:t>
              </a:r>
            </a:p>
          </p:txBody>
        </p:sp>
        <p:sp>
          <p:nvSpPr>
            <p:cNvPr id="37" name="右箭头 19">
              <a:extLst>
                <a:ext uri="{FF2B5EF4-FFF2-40B4-BE49-F238E27FC236}">
                  <a16:creationId xmlns:a16="http://schemas.microsoft.com/office/drawing/2014/main" id="{80FB37B0-DA0D-4A80-91CB-D287760CF5EF}"/>
                </a:ext>
              </a:extLst>
            </p:cNvPr>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楷体" panose="02010609060101010101" pitchFamily="49" charset="-122"/>
                <a:ea typeface="楷体" panose="02010609060101010101" pitchFamily="49" charset="-122"/>
              </a:endParaRPr>
            </a:p>
          </p:txBody>
        </p:sp>
        <p:sp>
          <p:nvSpPr>
            <p:cNvPr id="38" name="文本框 28">
              <a:extLst>
                <a:ext uri="{FF2B5EF4-FFF2-40B4-BE49-F238E27FC236}">
                  <a16:creationId xmlns:a16="http://schemas.microsoft.com/office/drawing/2014/main" id="{66FE10EB-A288-4BF1-94E2-6DB53704796A}"/>
                </a:ext>
              </a:extLst>
            </p:cNvPr>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latin typeface="楷体" panose="02010609060101010101" pitchFamily="49" charset="-122"/>
                  <a:ea typeface="楷体" panose="02010609060101010101" pitchFamily="49" charset="-122"/>
                </a:rPr>
                <a:t>评价后上交，促成决定活动</a:t>
              </a:r>
            </a:p>
          </p:txBody>
        </p:sp>
      </p:grpSp>
      <p:sp>
        <p:nvSpPr>
          <p:cNvPr id="39" name="文本框 38">
            <a:extLst>
              <a:ext uri="{FF2B5EF4-FFF2-40B4-BE49-F238E27FC236}">
                <a16:creationId xmlns:a16="http://schemas.microsoft.com/office/drawing/2014/main" id="{EA2FF649-8DBC-4BBC-92F2-6948EC5177F8}"/>
              </a:ext>
            </a:extLst>
          </p:cNvPr>
          <p:cNvSpPr txBox="1"/>
          <p:nvPr/>
        </p:nvSpPr>
        <p:spPr>
          <a:xfrm>
            <a:off x="495142" y="4854354"/>
            <a:ext cx="5334158" cy="1631216"/>
          </a:xfrm>
          <a:prstGeom prst="rect">
            <a:avLst/>
          </a:prstGeom>
          <a:noFill/>
        </p:spPr>
        <p:txBody>
          <a:bodyPr wrap="square">
            <a:spAutoFit/>
          </a:bodyPr>
          <a:lstStyle/>
          <a:p>
            <a:pPr eaLnBrk="1" hangingPunct="1"/>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每个维护要求都通过</a:t>
            </a:r>
            <a:r>
              <a:rPr lang="zh-CN" altLang="en-US" sz="2000" dirty="0">
                <a:solidFill>
                  <a:srgbClr val="FF0000"/>
                </a:solidFill>
                <a:latin typeface="楷体" panose="02010609060101010101" pitchFamily="49" charset="-122"/>
                <a:ea typeface="楷体" panose="02010609060101010101" pitchFamily="49" charset="-122"/>
              </a:rPr>
              <a:t>维护管理员</a:t>
            </a:r>
            <a:r>
              <a:rPr lang="zh-CN" altLang="en-US" sz="2000" dirty="0">
                <a:solidFill>
                  <a:srgbClr val="000000"/>
                </a:solidFill>
                <a:latin typeface="楷体" panose="02010609060101010101" pitchFamily="49" charset="-122"/>
                <a:ea typeface="楷体" panose="02010609060101010101" pitchFamily="49" charset="-122"/>
              </a:rPr>
              <a:t>转交给熟悉该产品的</a:t>
            </a:r>
            <a:r>
              <a:rPr lang="zh-CN" altLang="en-US" sz="2000" dirty="0">
                <a:solidFill>
                  <a:srgbClr val="FF0000"/>
                </a:solidFill>
                <a:latin typeface="楷体" panose="02010609060101010101" pitchFamily="49" charset="-122"/>
                <a:ea typeface="楷体" panose="02010609060101010101" pitchFamily="49" charset="-122"/>
              </a:rPr>
              <a:t>系统管理员</a:t>
            </a:r>
            <a:r>
              <a:rPr lang="zh-CN" altLang="en-US" sz="2000" dirty="0">
                <a:solidFill>
                  <a:srgbClr val="000000"/>
                </a:solidFill>
                <a:latin typeface="楷体" panose="02010609060101010101" pitchFamily="49" charset="-122"/>
                <a:ea typeface="楷体" panose="02010609060101010101" pitchFamily="49" charset="-122"/>
              </a:rPr>
              <a:t>去评价。系统管理员是被指定去熟悉一小部分产品程序的</a:t>
            </a:r>
            <a:r>
              <a:rPr lang="zh-CN" altLang="en-US" sz="2000" dirty="0">
                <a:solidFill>
                  <a:srgbClr val="FF0000"/>
                </a:solidFill>
                <a:latin typeface="楷体" panose="02010609060101010101" pitchFamily="49" charset="-122"/>
                <a:ea typeface="楷体" panose="02010609060101010101" pitchFamily="49" charset="-122"/>
              </a:rPr>
              <a:t>技术人员</a:t>
            </a:r>
            <a:r>
              <a:rPr lang="zh-CN" altLang="en-US" sz="2000" dirty="0">
                <a:solidFill>
                  <a:srgbClr val="000000"/>
                </a:solidFill>
                <a:latin typeface="楷体" panose="02010609060101010101" pitchFamily="49" charset="-122"/>
                <a:ea typeface="楷体" panose="02010609060101010101" pitchFamily="49" charset="-122"/>
              </a:rPr>
              <a:t>。系统管理员对维护任务做出评价之后，由</a:t>
            </a:r>
            <a:r>
              <a:rPr lang="zh-CN" altLang="en-US" sz="2000" dirty="0">
                <a:solidFill>
                  <a:srgbClr val="FF0000"/>
                </a:solidFill>
                <a:latin typeface="楷体" panose="02010609060101010101" pitchFamily="49" charset="-122"/>
                <a:ea typeface="楷体" panose="02010609060101010101" pitchFamily="49" charset="-122"/>
              </a:rPr>
              <a:t>变化授权人</a:t>
            </a:r>
            <a:r>
              <a:rPr lang="zh-CN" altLang="en-US" sz="2000" dirty="0">
                <a:solidFill>
                  <a:srgbClr val="000000"/>
                </a:solidFill>
                <a:latin typeface="楷体" panose="02010609060101010101" pitchFamily="49" charset="-122"/>
                <a:ea typeface="楷体" panose="02010609060101010101" pitchFamily="49" charset="-122"/>
              </a:rPr>
              <a:t>决定应该进行的活动。</a:t>
            </a:r>
          </a:p>
        </p:txBody>
      </p:sp>
      <p:sp>
        <p:nvSpPr>
          <p:cNvPr id="40" name="文本框 39">
            <a:extLst>
              <a:ext uri="{FF2B5EF4-FFF2-40B4-BE49-F238E27FC236}">
                <a16:creationId xmlns:a16="http://schemas.microsoft.com/office/drawing/2014/main" id="{8E244F88-DF37-436B-BCD0-24E8BF45BFA3}"/>
              </a:ext>
            </a:extLst>
          </p:cNvPr>
          <p:cNvSpPr txBox="1"/>
          <p:nvPr/>
        </p:nvSpPr>
        <p:spPr>
          <a:xfrm>
            <a:off x="6627198" y="4854354"/>
            <a:ext cx="4867434" cy="1323439"/>
          </a:xfrm>
          <a:prstGeom prst="rect">
            <a:avLst/>
          </a:prstGeom>
          <a:noFill/>
        </p:spPr>
        <p:txBody>
          <a:bodyPr wrap="square">
            <a:spAutoFit/>
          </a:bodyPr>
          <a:lstStyle/>
          <a:p>
            <a:r>
              <a:rPr lang="en-US" altLang="zh-CN" sz="2000" dirty="0">
                <a:solidFill>
                  <a:srgbClr val="000000"/>
                </a:solidFill>
                <a:latin typeface="楷体" panose="02010609060101010101" pitchFamily="49" charset="-122"/>
                <a:ea typeface="楷体" panose="02010609060101010101" pitchFamily="49" charset="-122"/>
              </a:rPr>
              <a:t>	</a:t>
            </a:r>
            <a:r>
              <a:rPr lang="zh-CN" altLang="en-US" sz="2000" dirty="0">
                <a:solidFill>
                  <a:srgbClr val="000000"/>
                </a:solidFill>
                <a:latin typeface="楷体" panose="02010609060101010101" pitchFamily="49" charset="-122"/>
                <a:ea typeface="楷体" panose="02010609060101010101" pitchFamily="49" charset="-122"/>
              </a:rPr>
              <a:t>软件维护人员通常给用户提供空白的</a:t>
            </a:r>
            <a:r>
              <a:rPr lang="zh-CN" altLang="en-US" sz="2000" dirty="0">
                <a:solidFill>
                  <a:srgbClr val="FF0000"/>
                </a:solidFill>
                <a:latin typeface="楷体" panose="02010609060101010101" pitchFamily="49" charset="-122"/>
                <a:ea typeface="楷体" panose="02010609060101010101" pitchFamily="49" charset="-122"/>
              </a:rPr>
              <a:t>维护要求表</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有时称为软件问题报告表，这个表格由要求一项维护活动的用户填写。</a:t>
            </a:r>
            <a:endParaRPr lang="zh-CN" altLang="en-US" sz="2000" dirty="0">
              <a:latin typeface="楷体" panose="02010609060101010101" pitchFamily="49" charset="-122"/>
              <a:ea typeface="楷体" panose="02010609060101010101" pitchFamily="49" charset="-122"/>
            </a:endParaRPr>
          </a:p>
        </p:txBody>
      </p:sp>
      <p:pic>
        <p:nvPicPr>
          <p:cNvPr id="41" name="图片 40">
            <a:extLst>
              <a:ext uri="{FF2B5EF4-FFF2-40B4-BE49-F238E27FC236}">
                <a16:creationId xmlns:a16="http://schemas.microsoft.com/office/drawing/2014/main" id="{187DEAFA-C03E-45F4-83F4-79F6ABFFA98A}"/>
              </a:ext>
            </a:extLst>
          </p:cNvPr>
          <p:cNvPicPr>
            <a:picLocks noChangeAspect="1"/>
          </p:cNvPicPr>
          <p:nvPr/>
        </p:nvPicPr>
        <p:blipFill>
          <a:blip r:embed="rId5"/>
          <a:stretch>
            <a:fillRect/>
          </a:stretch>
        </p:blipFill>
        <p:spPr>
          <a:xfrm>
            <a:off x="8058011" y="1616888"/>
            <a:ext cx="2276601" cy="2757150"/>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维护的事件流</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pic>
        <p:nvPicPr>
          <p:cNvPr id="28" name="图片 1">
            <a:extLst>
              <a:ext uri="{FF2B5EF4-FFF2-40B4-BE49-F238E27FC236}">
                <a16:creationId xmlns:a16="http://schemas.microsoft.com/office/drawing/2014/main" id="{0861789F-77C7-460F-9394-F0CD48C8228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8731" y="1698625"/>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a:extLst>
              <a:ext uri="{FF2B5EF4-FFF2-40B4-BE49-F238E27FC236}">
                <a16:creationId xmlns:a16="http://schemas.microsoft.com/office/drawing/2014/main" id="{A1CAD56A-5BF5-41E0-A803-1C31807A57CF}"/>
              </a:ext>
            </a:extLst>
          </p:cNvPr>
          <p:cNvSpPr txBox="1"/>
          <p:nvPr/>
        </p:nvSpPr>
        <p:spPr>
          <a:xfrm>
            <a:off x="753593" y="2374850"/>
            <a:ext cx="5146675" cy="2308324"/>
          </a:xfrm>
          <a:prstGeom prst="rect">
            <a:avLst/>
          </a:prstGeom>
          <a:noFill/>
        </p:spPr>
        <p:txBody>
          <a:bodyPr wrap="square">
            <a:spAutoFit/>
          </a:bodyPr>
          <a:lstStyle/>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首先应该</a:t>
            </a:r>
            <a:r>
              <a:rPr lang="zh-CN" altLang="en-US" sz="2400" dirty="0">
                <a:solidFill>
                  <a:srgbClr val="FF0000"/>
                </a:solidFill>
                <a:latin typeface="楷体" panose="02010609060101010101" pitchFamily="49" charset="-122"/>
                <a:ea typeface="楷体" panose="02010609060101010101" pitchFamily="49" charset="-122"/>
              </a:rPr>
              <a:t>确定</a:t>
            </a:r>
            <a:r>
              <a:rPr lang="zh-CN" altLang="en-US" sz="2400" dirty="0">
                <a:latin typeface="楷体" panose="02010609060101010101" pitchFamily="49" charset="-122"/>
                <a:ea typeface="楷体" panose="02010609060101010101" pitchFamily="49" charset="-122"/>
              </a:rPr>
              <a:t>要求进行的</a:t>
            </a:r>
            <a:r>
              <a:rPr lang="zh-CN" altLang="en-US" sz="2400" dirty="0">
                <a:solidFill>
                  <a:srgbClr val="FF0000"/>
                </a:solidFill>
                <a:latin typeface="楷体" panose="02010609060101010101" pitchFamily="49" charset="-122"/>
                <a:ea typeface="楷体" panose="02010609060101010101" pitchFamily="49" charset="-122"/>
              </a:rPr>
              <a:t>维护的类型</a:t>
            </a:r>
            <a:r>
              <a:rPr lang="zh-CN" altLang="en-US" sz="2400" dirty="0">
                <a:latin typeface="楷体" panose="02010609060101010101" pitchFamily="49" charset="-122"/>
                <a:ea typeface="楷体" panose="02010609060101010101" pitchFamily="49" charset="-122"/>
              </a:rPr>
              <a:t>。用户常常把一项要求看作是为了改正软件的错误</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改正性维护</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，而开发人员可能把同一项要求看作是适应性或完善性维护。当存在不同意见时必须</a:t>
            </a:r>
            <a:r>
              <a:rPr lang="zh-CN" altLang="en-US" sz="2400" dirty="0">
                <a:solidFill>
                  <a:srgbClr val="FF0000"/>
                </a:solidFill>
                <a:latin typeface="楷体" panose="02010609060101010101" pitchFamily="49" charset="-122"/>
                <a:ea typeface="楷体" panose="02010609060101010101" pitchFamily="49" charset="-122"/>
              </a:rPr>
              <a:t>协商解决</a:t>
            </a:r>
            <a:r>
              <a:rPr lang="zh-CN" altLang="en-US" sz="2400" dirty="0">
                <a:latin typeface="楷体" panose="02010609060101010101" pitchFamily="49" charset="-122"/>
                <a:ea typeface="楷体" panose="02010609060101010101" pitchFamily="49" charset="-122"/>
              </a:rPr>
              <a:t>。</a:t>
            </a:r>
          </a:p>
        </p:txBody>
      </p:sp>
      <p:sp>
        <p:nvSpPr>
          <p:cNvPr id="30" name="文本框 29">
            <a:extLst>
              <a:ext uri="{FF2B5EF4-FFF2-40B4-BE49-F238E27FC236}">
                <a16:creationId xmlns:a16="http://schemas.microsoft.com/office/drawing/2014/main" id="{4269618D-4997-4963-81BE-D6A341E03C45}"/>
              </a:ext>
            </a:extLst>
          </p:cNvPr>
          <p:cNvSpPr txBox="1"/>
          <p:nvPr/>
        </p:nvSpPr>
        <p:spPr>
          <a:xfrm>
            <a:off x="6727825" y="5758934"/>
            <a:ext cx="6140450" cy="369332"/>
          </a:xfrm>
          <a:prstGeom prst="rect">
            <a:avLst/>
          </a:prstGeom>
          <a:noFill/>
        </p:spPr>
        <p:txBody>
          <a:bodyPr wrap="square">
            <a:spAutoFit/>
          </a:bodyPr>
          <a:lstStyle/>
          <a:p>
            <a:pPr eaLnBrk="1" hangingPunct="1"/>
            <a:r>
              <a:rPr lang="zh-CN" altLang="en-US" dirty="0">
                <a:solidFill>
                  <a:srgbClr val="2A5294"/>
                </a:solidFill>
                <a:latin typeface="楷体" panose="02010609060101010101" pitchFamily="49" charset="-122"/>
                <a:ea typeface="楷体" panose="02010609060101010101" pitchFamily="49" charset="-122"/>
              </a:rPr>
              <a:t>上</a:t>
            </a:r>
            <a:r>
              <a:rPr lang="zh-CN" altLang="en-US" sz="1800" dirty="0">
                <a:solidFill>
                  <a:srgbClr val="2A5294"/>
                </a:solidFill>
                <a:latin typeface="楷体" panose="02010609060101010101" pitchFamily="49" charset="-122"/>
                <a:ea typeface="楷体" panose="02010609060101010101" pitchFamily="49" charset="-122"/>
              </a:rPr>
              <a:t>图描绘了一项维护要求而引出的一串事件。</a:t>
            </a:r>
            <a:endParaRPr lang="en-US" altLang="zh-CN" sz="1800" dirty="0">
              <a:solidFill>
                <a:srgbClr val="2A5294"/>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6548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维护的记录与活动</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41" name="文本框 5">
            <a:extLst>
              <a:ext uri="{FF2B5EF4-FFF2-40B4-BE49-F238E27FC236}">
                <a16:creationId xmlns:a16="http://schemas.microsoft.com/office/drawing/2014/main" id="{2805F22F-E1DC-4AEC-9FA2-3613F6A9A930}"/>
              </a:ext>
            </a:extLst>
          </p:cNvPr>
          <p:cNvSpPr txBox="1">
            <a:spLocks noChangeArrowheads="1"/>
          </p:cNvSpPr>
          <p:nvPr/>
        </p:nvSpPr>
        <p:spPr bwMode="auto">
          <a:xfrm>
            <a:off x="874713" y="13112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哪些数据是值得记录的？</a:t>
            </a:r>
          </a:p>
        </p:txBody>
      </p:sp>
      <p:sp>
        <p:nvSpPr>
          <p:cNvPr id="42" name="文本框 1">
            <a:extLst>
              <a:ext uri="{FF2B5EF4-FFF2-40B4-BE49-F238E27FC236}">
                <a16:creationId xmlns:a16="http://schemas.microsoft.com/office/drawing/2014/main" id="{82A2BEE2-2A39-48A2-AC65-7ABF4F872866}"/>
              </a:ext>
            </a:extLst>
          </p:cNvPr>
          <p:cNvSpPr txBox="1">
            <a:spLocks noChangeArrowheads="1"/>
          </p:cNvSpPr>
          <p:nvPr/>
        </p:nvSpPr>
        <p:spPr bwMode="auto">
          <a:xfrm>
            <a:off x="1309688" y="2074057"/>
            <a:ext cx="8569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提出了：</a:t>
            </a:r>
            <a:endParaRPr lang="en-US" altLang="zh-CN" sz="2400" dirty="0">
              <a:latin typeface="楷体" panose="02010609060101010101" pitchFamily="49" charset="-122"/>
              <a:ea typeface="楷体" panose="02010609060101010101" pitchFamily="49" charset="-122"/>
            </a:endParaRPr>
          </a:p>
        </p:txBody>
      </p:sp>
      <p:sp>
        <p:nvSpPr>
          <p:cNvPr id="43" name="文本框 2">
            <a:extLst>
              <a:ext uri="{FF2B5EF4-FFF2-40B4-BE49-F238E27FC236}">
                <a16:creationId xmlns:a16="http://schemas.microsoft.com/office/drawing/2014/main" id="{681F9B05-597C-4E0D-885F-1699D849D25D}"/>
              </a:ext>
            </a:extLst>
          </p:cNvPr>
          <p:cNvSpPr txBox="1">
            <a:spLocks noChangeArrowheads="1"/>
          </p:cNvSpPr>
          <p:nvPr/>
        </p:nvSpPr>
        <p:spPr bwMode="auto">
          <a:xfrm>
            <a:off x="1619250" y="2654993"/>
            <a:ext cx="8569324"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Tree>
    <p:extLst>
      <p:ext uri="{BB962C8B-B14F-4D97-AF65-F5344CB8AC3E}">
        <p14:creationId xmlns:p14="http://schemas.microsoft.com/office/powerpoint/2010/main" val="9105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6" name="文本框 15">
            <a:extLst>
              <a:ext uri="{FF2B5EF4-FFF2-40B4-BE49-F238E27FC236}">
                <a16:creationId xmlns:a16="http://schemas.microsoft.com/office/drawing/2014/main" id="{F4CE5C34-32B6-4F5B-BCE9-AA2E827500E3}"/>
              </a:ext>
            </a:extLst>
          </p:cNvPr>
          <p:cNvSpPr txBox="1"/>
          <p:nvPr/>
        </p:nvSpPr>
        <p:spPr>
          <a:xfrm>
            <a:off x="1139824" y="1450539"/>
            <a:ext cx="10493376" cy="3785652"/>
          </a:xfrm>
          <a:prstGeom prst="rect">
            <a:avLst/>
          </a:prstGeom>
          <a:noFill/>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解答题</a:t>
            </a:r>
            <a:endParaRPr lang="en-US" altLang="zh-CN" sz="24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假设自己的任务是对一个已有的软件做</a:t>
            </a:r>
            <a:r>
              <a:rPr lang="zh-CN" altLang="en-US" sz="2400" dirty="0">
                <a:solidFill>
                  <a:srgbClr val="FF0000"/>
                </a:solidFill>
                <a:latin typeface="楷体" panose="02010609060101010101" pitchFamily="49" charset="-122"/>
                <a:ea typeface="楷体" panose="02010609060101010101" pitchFamily="49" charset="-122"/>
              </a:rPr>
              <a:t>重大修改</a:t>
            </a:r>
            <a:r>
              <a:rPr lang="zh-CN" altLang="en-US" sz="2400" dirty="0">
                <a:latin typeface="楷体" panose="02010609060101010101" pitchFamily="49" charset="-122"/>
                <a:ea typeface="楷体" panose="02010609060101010101" pitchFamily="49" charset="-122"/>
              </a:rPr>
              <a:t>，而且只允许从下述文档中选取两份：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程序的规格说明；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程序的详细设计结果</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自然语言描述加上某种设计工具表示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源程序清单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其中有适当数量的注解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p>
          <a:p>
            <a:pPr lvl="1"/>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应选取</a:t>
            </a:r>
            <a:r>
              <a:rPr lang="zh-CN" altLang="en-US" sz="2400" dirty="0">
                <a:solidFill>
                  <a:srgbClr val="FF0000"/>
                </a:solidFill>
                <a:latin typeface="楷体" panose="02010609060101010101" pitchFamily="49" charset="-122"/>
                <a:ea typeface="楷体" panose="02010609060101010101" pitchFamily="49" charset="-122"/>
              </a:rPr>
              <a:t>哪两份必要文档</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2.</a:t>
            </a:r>
            <a:r>
              <a:rPr lang="zh-CN" altLang="en-US" sz="2400" dirty="0">
                <a:solidFill>
                  <a:srgbClr val="FF0000"/>
                </a:solidFill>
                <a:latin typeface="楷体" panose="02010609060101010101" pitchFamily="49" charset="-122"/>
                <a:ea typeface="楷体" panose="02010609060101010101" pitchFamily="49" charset="-122"/>
              </a:rPr>
              <a:t>为什么</a:t>
            </a:r>
            <a:r>
              <a:rPr lang="zh-CN" altLang="en-US" sz="2400" dirty="0">
                <a:latin typeface="楷体" panose="02010609060101010101" pitchFamily="49" charset="-122"/>
                <a:ea typeface="楷体" panose="02010609060101010101" pitchFamily="49" charset="-122"/>
              </a:rPr>
              <a:t>这样选取</a:t>
            </a:r>
            <a:r>
              <a:rPr lang="en-US" altLang="zh-CN" sz="2400" dirty="0">
                <a:latin typeface="楷体" panose="02010609060101010101" pitchFamily="49" charset="-122"/>
                <a:ea typeface="楷体" panose="02010609060101010101" pitchFamily="49" charset="-122"/>
              </a:rPr>
              <a:t>?</a:t>
            </a:r>
          </a:p>
          <a:p>
            <a:pPr lvl="1"/>
            <a:r>
              <a:rPr lang="en-US" altLang="zh-CN" sz="2400" dirty="0">
                <a:latin typeface="楷体" panose="02010609060101010101" pitchFamily="49" charset="-122"/>
                <a:ea typeface="楷体" panose="02010609060101010101" pitchFamily="49" charset="-122"/>
              </a:rPr>
              <a:t>3.</a:t>
            </a:r>
            <a:r>
              <a:rPr lang="zh-CN" altLang="en-US" sz="2400" dirty="0">
                <a:solidFill>
                  <a:srgbClr val="FF0000"/>
                </a:solidFill>
                <a:latin typeface="楷体" panose="02010609060101010101" pitchFamily="49" charset="-122"/>
                <a:ea typeface="楷体" panose="02010609060101010101" pitchFamily="49" charset="-122"/>
              </a:rPr>
              <a:t>打算</a:t>
            </a:r>
            <a:r>
              <a:rPr lang="zh-CN" altLang="en-US" sz="2400" dirty="0">
                <a:latin typeface="楷体" panose="02010609060101010101" pitchFamily="49" charset="-122"/>
                <a:ea typeface="楷体" panose="02010609060101010101" pitchFamily="49" charset="-122"/>
              </a:rPr>
              <a:t>怎样完成交给自己的任务</a:t>
            </a:r>
            <a:r>
              <a:rPr lang="en-US" altLang="zh-CN"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1606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9" name="矩形 8">
            <a:extLst>
              <a:ext uri="{FF2B5EF4-FFF2-40B4-BE49-F238E27FC236}">
                <a16:creationId xmlns:a16="http://schemas.microsoft.com/office/drawing/2014/main" id="{E6722B50-3C26-4563-91B4-701B9B0AFBB9}"/>
              </a:ext>
            </a:extLst>
          </p:cNvPr>
          <p:cNvSpPr/>
          <p:nvPr/>
        </p:nvSpPr>
        <p:spPr>
          <a:xfrm>
            <a:off x="1080840" y="1094780"/>
            <a:ext cx="10297144" cy="4154984"/>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解答：</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选</a:t>
            </a:r>
            <a:r>
              <a:rPr lang="en-US" altLang="zh-CN" sz="2400" dirty="0">
                <a:solidFill>
                  <a:srgbClr val="FF0000"/>
                </a:solidFill>
                <a:latin typeface="楷体" panose="02010609060101010101" pitchFamily="49" charset="-122"/>
                <a:ea typeface="楷体" panose="02010609060101010101" pitchFamily="49" charset="-122"/>
              </a:rPr>
              <a:t>AC </a:t>
            </a:r>
          </a:p>
          <a:p>
            <a:r>
              <a:rPr lang="zh-CN" altLang="en-US" sz="2400" dirty="0">
                <a:latin typeface="楷体" panose="02010609060101010101" pitchFamily="49" charset="-122"/>
                <a:ea typeface="楷体" panose="02010609060101010101" pitchFamily="49" charset="-122"/>
              </a:rPr>
              <a:t>原因：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首先需要对软件做修改，就必须</a:t>
            </a:r>
            <a:r>
              <a:rPr lang="zh-CN" altLang="en-US" sz="2400" dirty="0">
                <a:solidFill>
                  <a:srgbClr val="FF0000"/>
                </a:solidFill>
                <a:latin typeface="楷体" panose="02010609060101010101" pitchFamily="49" charset="-122"/>
                <a:ea typeface="楷体" panose="02010609060101010101" pitchFamily="49" charset="-122"/>
              </a:rPr>
              <a:t>得有源代码</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是必选。</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其次，</a:t>
            </a:r>
            <a:r>
              <a:rPr lang="zh-CN" altLang="en-US" sz="2400" dirty="0">
                <a:solidFill>
                  <a:srgbClr val="FF0000"/>
                </a:solidFill>
                <a:latin typeface="楷体" panose="02010609060101010101" pitchFamily="49" charset="-122"/>
                <a:ea typeface="楷体" panose="02010609060101010101" pitchFamily="49" charset="-122"/>
              </a:rPr>
              <a:t>软件规格说明书作为产品需求的最终成果</a:t>
            </a:r>
            <a:r>
              <a:rPr lang="zh-CN" altLang="en-US" sz="2400" dirty="0">
                <a:latin typeface="楷体" panose="02010609060101010101" pitchFamily="49" charset="-122"/>
                <a:ea typeface="楷体" panose="02010609060101010101" pitchFamily="49" charset="-122"/>
              </a:rPr>
              <a:t>，具有综合性，包括了所有的需求；其中主要的有：任务概述，数据描述，功能需求，性能需求，运行需求，其他需求；这些都是修改软件必须参考的内容，故选择</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 </a:t>
            </a: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综上，根据规格说明再结合源程序以及源程序里的注释，足够对软件进行修改。 </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Open Ideas </a:t>
            </a:r>
            <a:r>
              <a:rPr lang="zh-CN" altLang="en-US" sz="2400" dirty="0">
                <a:latin typeface="楷体" panose="02010609060101010101" pitchFamily="49" charset="-122"/>
                <a:ea typeface="楷体" panose="02010609060101010101" pitchFamily="49" charset="-122"/>
              </a:rPr>
              <a:t>结合需求，规格说明书以及源代码，按照软件工程的方法一步步去理解，修改，测试，调试代码。</a:t>
            </a:r>
          </a:p>
        </p:txBody>
      </p:sp>
    </p:spTree>
    <p:extLst>
      <p:ext uri="{BB962C8B-B14F-4D97-AF65-F5344CB8AC3E}">
        <p14:creationId xmlns:p14="http://schemas.microsoft.com/office/powerpoint/2010/main" val="242540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4</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软件的可维护性</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38013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决定软件可维护性的因素</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8385229" y="3463855"/>
            <a:ext cx="533479"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文档</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354217"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可维护性复审</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83880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相关性测试</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682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406015" y="2195888"/>
            <a:ext cx="1707122" cy="1365192"/>
            <a:chOff x="7715" y="2833"/>
            <a:chExt cx="2688" cy="2150"/>
          </a:xfrm>
        </p:grpSpPr>
        <p:grpSp>
          <p:nvGrpSpPr>
            <p:cNvPr id="37" name="组合 36"/>
            <p:cNvGrpSpPr/>
            <p:nvPr/>
          </p:nvGrpSpPr>
          <p:grpSpPr>
            <a:xfrm>
              <a:off x="7715" y="2833"/>
              <a:ext cx="2688" cy="1917"/>
              <a:chOff x="5423052" y="683179"/>
              <a:chExt cx="1337588" cy="954090"/>
            </a:xfrm>
          </p:grpSpPr>
          <p:sp>
            <p:nvSpPr>
              <p:cNvPr id="39" name="文本框 7"/>
              <p:cNvSpPr txBox="1"/>
              <p:nvPr/>
            </p:nvSpPr>
            <p:spPr>
              <a:xfrm>
                <a:off x="5608415" y="683179"/>
                <a:ext cx="975171" cy="954090"/>
              </a:xfrm>
              <a:prstGeom prst="rect">
                <a:avLst/>
              </a:prstGeom>
              <a:noFill/>
            </p:spPr>
            <p:txBody>
              <a:bodyPr wrap="none" rtlCol="0">
                <a:prstTxWarp prst="textCircle">
                  <a:avLst/>
                </a:prstTxWarp>
                <a:spAutoFit/>
              </a:bodyPr>
              <a:lstStyle/>
              <a:p>
                <a:endParaRPr lang="zh-CN" altLang="en-US" sz="2800" spc="300" dirty="0">
                  <a:solidFill>
                    <a:schemeClr val="bg1"/>
                  </a:solidFill>
                  <a:cs typeface="+mn-ea"/>
                  <a:sym typeface="+mn-lt"/>
                </a:endParaRPr>
              </a:p>
            </p:txBody>
          </p:sp>
          <p:sp>
            <p:nvSpPr>
              <p:cNvPr id="40" name="文本框 8"/>
              <p:cNvSpPr txBox="1"/>
              <p:nvPr/>
            </p:nvSpPr>
            <p:spPr>
              <a:xfrm>
                <a:off x="5423052" y="739658"/>
                <a:ext cx="1337588" cy="795188"/>
              </a:xfrm>
              <a:prstGeom prst="rect">
                <a:avLst/>
              </a:prstGeom>
              <a:noFill/>
            </p:spPr>
            <p:txBody>
              <a:bodyPr wrap="none" rtlCol="0">
                <a:spAutoFit/>
              </a:bodyPr>
              <a:lstStyle/>
              <a:p>
                <a:pPr algn="ctr"/>
                <a:r>
                  <a:rPr lang="zh-CN" altLang="en-US" sz="6000" dirty="0">
                    <a:solidFill>
                      <a:schemeClr val="bg1"/>
                    </a:solidFill>
                    <a:cs typeface="+mn-ea"/>
                    <a:sym typeface="+mn-lt"/>
                  </a:rPr>
                  <a:t>目录</a:t>
                </a:r>
              </a:p>
            </p:txBody>
          </p:sp>
        </p:grpSp>
        <p:sp>
          <p:nvSpPr>
            <p:cNvPr id="41" name="矩形 40"/>
            <p:cNvSpPr/>
            <p:nvPr/>
          </p:nvSpPr>
          <p:spPr>
            <a:xfrm>
              <a:off x="7715" y="4355"/>
              <a:ext cx="2651" cy="628"/>
            </a:xfrm>
            <a:prstGeom prst="rect">
              <a:avLst/>
            </a:prstGeom>
          </p:spPr>
          <p:txBody>
            <a:bodyPr wrap="square">
              <a:spAutoFit/>
            </a:bodyPr>
            <a:lstStyle/>
            <a:p>
              <a:pPr algn="ctr"/>
              <a:r>
                <a:rPr lang="en-US" altLang="zh-CN" sz="2000" b="1" dirty="0">
                  <a:solidFill>
                    <a:schemeClr val="bg1"/>
                  </a:solidFill>
                  <a:cs typeface="+mn-ea"/>
                  <a:sym typeface="+mn-lt"/>
                </a:rPr>
                <a:t>CONTENTS</a:t>
              </a:r>
            </a:p>
          </p:txBody>
        </p:sp>
      </p:grpSp>
      <p:grpSp>
        <p:nvGrpSpPr>
          <p:cNvPr id="3" name="组合 2"/>
          <p:cNvGrpSpPr/>
          <p:nvPr/>
        </p:nvGrpSpPr>
        <p:grpSpPr>
          <a:xfrm>
            <a:off x="6190445" y="525418"/>
            <a:ext cx="4629955" cy="1268095"/>
            <a:chOff x="10546" y="2330"/>
            <a:chExt cx="6283" cy="1997"/>
          </a:xfrm>
        </p:grpSpPr>
        <p:sp>
          <p:nvSpPr>
            <p:cNvPr id="5239" name="文本框 23"/>
            <p:cNvSpPr txBox="1"/>
            <p:nvPr/>
          </p:nvSpPr>
          <p:spPr>
            <a:xfrm>
              <a:off x="12689"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软件维护的定义</a:t>
              </a:r>
            </a:p>
          </p:txBody>
        </p:sp>
        <p:sp>
          <p:nvSpPr>
            <p:cNvPr id="7" name="菱形 6"/>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8" name="菱形 7"/>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245" name="组合 12"/>
            <p:cNvGrpSpPr/>
            <p:nvPr/>
          </p:nvGrpSpPr>
          <p:grpSpPr>
            <a:xfrm>
              <a:off x="11916" y="2682"/>
              <a:ext cx="420" cy="841"/>
              <a:chOff x="7043738" y="1709738"/>
              <a:chExt cx="766762" cy="1533524"/>
            </a:xfrm>
          </p:grpSpPr>
          <p:cxnSp>
            <p:nvCxnSpPr>
              <p:cNvPr id="10" name="直接连接符 9"/>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247" name="组合 26"/>
            <p:cNvGrpSpPr/>
            <p:nvPr/>
          </p:nvGrpSpPr>
          <p:grpSpPr>
            <a:xfrm flipH="1">
              <a:off x="10546" y="2682"/>
              <a:ext cx="420" cy="841"/>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42"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01</a:t>
              </a:r>
            </a:p>
          </p:txBody>
        </p:sp>
      </p:grpSp>
      <p:grpSp>
        <p:nvGrpSpPr>
          <p:cNvPr id="4" name="组合 3"/>
          <p:cNvGrpSpPr/>
          <p:nvPr/>
        </p:nvGrpSpPr>
        <p:grpSpPr>
          <a:xfrm>
            <a:off x="6190445" y="1743983"/>
            <a:ext cx="4629955" cy="1268095"/>
            <a:chOff x="10546" y="2330"/>
            <a:chExt cx="6329" cy="1997"/>
          </a:xfrm>
        </p:grpSpPr>
        <p:sp>
          <p:nvSpPr>
            <p:cNvPr id="5" name="文本框 23"/>
            <p:cNvSpPr txBox="1"/>
            <p:nvPr/>
          </p:nvSpPr>
          <p:spPr>
            <a:xfrm>
              <a:off x="12735" y="2631"/>
              <a:ext cx="4140" cy="1696"/>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软件维护的特点</a:t>
              </a:r>
            </a:p>
          </p:txBody>
        </p:sp>
        <p:sp>
          <p:nvSpPr>
            <p:cNvPr id="6" name="菱形 5"/>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9" name="菱形 8"/>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11" name="组合 12"/>
            <p:cNvGrpSpPr/>
            <p:nvPr/>
          </p:nvGrpSpPr>
          <p:grpSpPr>
            <a:xfrm>
              <a:off x="11916" y="2682"/>
              <a:ext cx="420" cy="841"/>
              <a:chOff x="7043738" y="1709738"/>
              <a:chExt cx="766762" cy="1533524"/>
            </a:xfrm>
          </p:grpSpPr>
          <p:cxnSp>
            <p:nvCxnSpPr>
              <p:cNvPr id="13" name="直接连接符 12"/>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 name="组合 26"/>
            <p:cNvGrpSpPr/>
            <p:nvPr/>
          </p:nvGrpSpPr>
          <p:grpSpPr>
            <a:xfrm flipH="1">
              <a:off x="10546" y="2682"/>
              <a:ext cx="420" cy="841"/>
              <a:chOff x="7043738" y="1709738"/>
              <a:chExt cx="766762" cy="1533524"/>
            </a:xfrm>
          </p:grpSpPr>
          <p:cxnSp>
            <p:nvCxnSpPr>
              <p:cNvPr id="16" name="直接连接符 15"/>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02</a:t>
              </a:r>
            </a:p>
          </p:txBody>
        </p:sp>
      </p:grpSp>
      <p:grpSp>
        <p:nvGrpSpPr>
          <p:cNvPr id="19" name="组合 18"/>
          <p:cNvGrpSpPr/>
          <p:nvPr/>
        </p:nvGrpSpPr>
        <p:grpSpPr>
          <a:xfrm>
            <a:off x="6190444" y="2962548"/>
            <a:ext cx="4629955" cy="981075"/>
            <a:chOff x="10546" y="2330"/>
            <a:chExt cx="6352" cy="1545"/>
          </a:xfrm>
        </p:grpSpPr>
        <p:sp>
          <p:nvSpPr>
            <p:cNvPr id="20" name="文本框 23"/>
            <p:cNvSpPr txBox="1"/>
            <p:nvPr/>
          </p:nvSpPr>
          <p:spPr>
            <a:xfrm>
              <a:off x="12758" y="2631"/>
              <a:ext cx="4140" cy="921"/>
            </a:xfrm>
            <a:prstGeom prst="rect">
              <a:avLst/>
            </a:prstGeom>
            <a:noFill/>
            <a:ln w="9525">
              <a:noFill/>
            </a:ln>
          </p:spPr>
          <p:txBody>
            <a:bodyPr>
              <a:spAutoFit/>
            </a:bodyPr>
            <a:lstStyle/>
            <a:p>
              <a:r>
                <a:rPr lang="zh-CN" altLang="en-US" sz="3200" dirty="0">
                  <a:gradFill>
                    <a:gsLst>
                      <a:gs pos="0">
                        <a:srgbClr val="69B4B4"/>
                      </a:gs>
                      <a:gs pos="100000">
                        <a:srgbClr val="2A5294"/>
                      </a:gs>
                    </a:gsLst>
                    <a:lin ang="5400000" scaled="0"/>
                  </a:gradFill>
                  <a:cs typeface="+mn-ea"/>
                  <a:sym typeface="+mn-lt"/>
                </a:rPr>
                <a:t>软件维护过程</a:t>
              </a:r>
            </a:p>
          </p:txBody>
        </p:sp>
        <p:sp>
          <p:nvSpPr>
            <p:cNvPr id="23" name="菱形 2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24" name="菱形 2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25" name="组合 12"/>
            <p:cNvGrpSpPr/>
            <p:nvPr/>
          </p:nvGrpSpPr>
          <p:grpSpPr>
            <a:xfrm>
              <a:off x="11916" y="2682"/>
              <a:ext cx="420" cy="841"/>
              <a:chOff x="7043738" y="1709738"/>
              <a:chExt cx="766762" cy="1533524"/>
            </a:xfrm>
          </p:grpSpPr>
          <p:cxnSp>
            <p:nvCxnSpPr>
              <p:cNvPr id="26" name="直接连接符 2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组合 26"/>
            <p:cNvGrpSpPr/>
            <p:nvPr/>
          </p:nvGrpSpPr>
          <p:grpSpPr>
            <a:xfrm flipH="1">
              <a:off x="10546" y="2682"/>
              <a:ext cx="420" cy="841"/>
              <a:chOff x="7043738" y="1709738"/>
              <a:chExt cx="766762" cy="1533524"/>
            </a:xfrm>
          </p:grpSpPr>
          <p:cxnSp>
            <p:nvCxnSpPr>
              <p:cNvPr id="33" name="直接连接符 32"/>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03</a:t>
              </a:r>
            </a:p>
          </p:txBody>
        </p:sp>
      </p:grpSp>
      <p:grpSp>
        <p:nvGrpSpPr>
          <p:cNvPr id="36" name="组合 35"/>
          <p:cNvGrpSpPr/>
          <p:nvPr/>
        </p:nvGrpSpPr>
        <p:grpSpPr>
          <a:xfrm>
            <a:off x="6190443" y="4181113"/>
            <a:ext cx="4674257" cy="981075"/>
            <a:chOff x="10546" y="2330"/>
            <a:chExt cx="6436" cy="1545"/>
          </a:xfrm>
        </p:grpSpPr>
        <p:sp>
          <p:nvSpPr>
            <p:cNvPr id="42" name="文本框 23"/>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软件的可维护性</a:t>
              </a:r>
            </a:p>
          </p:txBody>
        </p:sp>
        <p:sp>
          <p:nvSpPr>
            <p:cNvPr id="43" name="菱形 4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44" name="菱形 4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45" name="组合 12"/>
            <p:cNvGrpSpPr/>
            <p:nvPr/>
          </p:nvGrpSpPr>
          <p:grpSpPr>
            <a:xfrm>
              <a:off x="11916" y="2682"/>
              <a:ext cx="420" cy="841"/>
              <a:chOff x="7043738" y="1709738"/>
              <a:chExt cx="766762" cy="1533524"/>
            </a:xfrm>
          </p:grpSpPr>
          <p:cxnSp>
            <p:nvCxnSpPr>
              <p:cNvPr id="46" name="直接连接符 4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8" name="组合 26"/>
            <p:cNvGrpSpPr/>
            <p:nvPr/>
          </p:nvGrpSpPr>
          <p:grpSpPr>
            <a:xfrm flipH="1">
              <a:off x="10546" y="2682"/>
              <a:ext cx="420" cy="841"/>
              <a:chOff x="7043738" y="1709738"/>
              <a:chExt cx="766762" cy="1533524"/>
            </a:xfrm>
          </p:grpSpPr>
          <p:cxnSp>
            <p:nvCxnSpPr>
              <p:cNvPr id="49" name="直接连接符 48"/>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1" name="文本框 25"/>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04</a:t>
              </a:r>
            </a:p>
          </p:txBody>
        </p:sp>
      </p:grpSp>
      <p:grpSp>
        <p:nvGrpSpPr>
          <p:cNvPr id="52" name="组合 51">
            <a:extLst>
              <a:ext uri="{FF2B5EF4-FFF2-40B4-BE49-F238E27FC236}">
                <a16:creationId xmlns:a16="http://schemas.microsoft.com/office/drawing/2014/main" id="{1DA6C8A9-04AC-4598-8210-C3A43EA2FB84}"/>
              </a:ext>
            </a:extLst>
          </p:cNvPr>
          <p:cNvGrpSpPr/>
          <p:nvPr/>
        </p:nvGrpSpPr>
        <p:grpSpPr>
          <a:xfrm>
            <a:off x="6190443" y="5385715"/>
            <a:ext cx="4674257" cy="981075"/>
            <a:chOff x="10546" y="2330"/>
            <a:chExt cx="6436" cy="1545"/>
          </a:xfrm>
        </p:grpSpPr>
        <p:sp>
          <p:nvSpPr>
            <p:cNvPr id="53" name="文本框 23">
              <a:extLst>
                <a:ext uri="{FF2B5EF4-FFF2-40B4-BE49-F238E27FC236}">
                  <a16:creationId xmlns:a16="http://schemas.microsoft.com/office/drawing/2014/main" id="{329B9CBF-ED61-4D4A-AEE0-0D24F8A4625C}"/>
                </a:ext>
              </a:extLst>
            </p:cNvPr>
            <p:cNvSpPr txBox="1"/>
            <p:nvPr/>
          </p:nvSpPr>
          <p:spPr>
            <a:xfrm>
              <a:off x="12781" y="2654"/>
              <a:ext cx="4201" cy="921"/>
            </a:xfrm>
            <a:prstGeom prst="rect">
              <a:avLst/>
            </a:prstGeom>
            <a:noFill/>
            <a:ln w="9525">
              <a:noFill/>
            </a:ln>
          </p:spPr>
          <p:txBody>
            <a:bodyPr wrap="square">
              <a:spAutoFit/>
            </a:bodyPr>
            <a:lstStyle/>
            <a:p>
              <a:r>
                <a:rPr lang="zh-CN" altLang="en-US" sz="3200" dirty="0">
                  <a:gradFill>
                    <a:gsLst>
                      <a:gs pos="0">
                        <a:srgbClr val="69B4B4"/>
                      </a:gs>
                      <a:gs pos="100000">
                        <a:srgbClr val="2A5294"/>
                      </a:gs>
                    </a:gsLst>
                    <a:lin ang="5400000" scaled="0"/>
                  </a:gradFill>
                  <a:cs typeface="+mn-ea"/>
                  <a:sym typeface="+mn-lt"/>
                </a:rPr>
                <a:t>阶段小结</a:t>
              </a:r>
            </a:p>
          </p:txBody>
        </p:sp>
        <p:sp>
          <p:nvSpPr>
            <p:cNvPr id="54" name="菱形 53">
              <a:extLst>
                <a:ext uri="{FF2B5EF4-FFF2-40B4-BE49-F238E27FC236}">
                  <a16:creationId xmlns:a16="http://schemas.microsoft.com/office/drawing/2014/main" id="{27CAEE52-30C4-4BA6-B8D8-3118ABD2BC68}"/>
                </a:ext>
              </a:extLst>
            </p:cNvPr>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white"/>
                </a:solidFill>
                <a:effectLst/>
                <a:uLnTx/>
                <a:uFillTx/>
                <a:cs typeface="+mn-ea"/>
                <a:sym typeface="+mn-lt"/>
              </a:endParaRPr>
            </a:p>
          </p:txBody>
        </p:sp>
        <p:sp>
          <p:nvSpPr>
            <p:cNvPr id="55" name="菱形 54">
              <a:extLst>
                <a:ext uri="{FF2B5EF4-FFF2-40B4-BE49-F238E27FC236}">
                  <a16:creationId xmlns:a16="http://schemas.microsoft.com/office/drawing/2014/main" id="{10A4ED66-4689-4B90-AB82-8A764BC056D1}"/>
                </a:ext>
              </a:extLst>
            </p:cNvPr>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prstClr val="white"/>
                </a:solidFill>
                <a:effectLst/>
                <a:uLnTx/>
                <a:uFillTx/>
                <a:cs typeface="+mn-ea"/>
                <a:sym typeface="+mn-lt"/>
              </a:endParaRPr>
            </a:p>
          </p:txBody>
        </p:sp>
        <p:grpSp>
          <p:nvGrpSpPr>
            <p:cNvPr id="56" name="组合 12">
              <a:extLst>
                <a:ext uri="{FF2B5EF4-FFF2-40B4-BE49-F238E27FC236}">
                  <a16:creationId xmlns:a16="http://schemas.microsoft.com/office/drawing/2014/main" id="{64035D8B-5A4B-4425-AE61-E0AA982FC93B}"/>
                </a:ext>
              </a:extLst>
            </p:cNvPr>
            <p:cNvGrpSpPr/>
            <p:nvPr/>
          </p:nvGrpSpPr>
          <p:grpSpPr>
            <a:xfrm>
              <a:off x="11916" y="2682"/>
              <a:ext cx="420" cy="841"/>
              <a:chOff x="7043738" y="1709738"/>
              <a:chExt cx="766762" cy="1533524"/>
            </a:xfrm>
          </p:grpSpPr>
          <p:cxnSp>
            <p:nvCxnSpPr>
              <p:cNvPr id="61" name="直接连接符 60">
                <a:extLst>
                  <a:ext uri="{FF2B5EF4-FFF2-40B4-BE49-F238E27FC236}">
                    <a16:creationId xmlns:a16="http://schemas.microsoft.com/office/drawing/2014/main" id="{F0AAFB39-6218-4964-8442-FA154600AED6}"/>
                  </a:ext>
                </a:extLst>
              </p:cNvPr>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8591BE15-1EA4-47E3-ADFD-AD048F5E1AFF}"/>
                  </a:ext>
                </a:extLst>
              </p:cNvPr>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7" name="组合 26">
              <a:extLst>
                <a:ext uri="{FF2B5EF4-FFF2-40B4-BE49-F238E27FC236}">
                  <a16:creationId xmlns:a16="http://schemas.microsoft.com/office/drawing/2014/main" id="{A4E654F0-7537-4DFD-BF10-F4116BC37780}"/>
                </a:ext>
              </a:extLst>
            </p:cNvPr>
            <p:cNvGrpSpPr/>
            <p:nvPr/>
          </p:nvGrpSpPr>
          <p:grpSpPr>
            <a:xfrm flipH="1">
              <a:off x="10546" y="2682"/>
              <a:ext cx="420" cy="841"/>
              <a:chOff x="7043738" y="1709738"/>
              <a:chExt cx="766762" cy="1533524"/>
            </a:xfrm>
          </p:grpSpPr>
          <p:cxnSp>
            <p:nvCxnSpPr>
              <p:cNvPr id="59" name="直接连接符 58">
                <a:extLst>
                  <a:ext uri="{FF2B5EF4-FFF2-40B4-BE49-F238E27FC236}">
                    <a16:creationId xmlns:a16="http://schemas.microsoft.com/office/drawing/2014/main" id="{5157C9C8-C263-4299-9F6E-0315A62E7B32}"/>
                  </a:ext>
                </a:extLst>
              </p:cNvPr>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5BFFD7DE-0384-40D3-8A08-B5DA9A4CDA12}"/>
                  </a:ext>
                </a:extLst>
              </p:cNvPr>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 name="文本框 25">
              <a:extLst>
                <a:ext uri="{FF2B5EF4-FFF2-40B4-BE49-F238E27FC236}">
                  <a16:creationId xmlns:a16="http://schemas.microsoft.com/office/drawing/2014/main" id="{E2C2CC66-ADD0-461B-85D5-203B7AFAF023}"/>
                </a:ext>
              </a:extLst>
            </p:cNvPr>
            <p:cNvSpPr txBox="1"/>
            <p:nvPr/>
          </p:nvSpPr>
          <p:spPr>
            <a:xfrm>
              <a:off x="10800" y="2679"/>
              <a:ext cx="1275" cy="822"/>
            </a:xfrm>
            <a:prstGeom prst="rect">
              <a:avLst/>
            </a:prstGeom>
            <a:noFill/>
            <a:ln w="9525">
              <a:noFill/>
            </a:ln>
          </p:spPr>
          <p:txBody>
            <a:bodyPr>
              <a:spAutoFit/>
            </a:bodyPr>
            <a:lstStyle/>
            <a:p>
              <a:pPr algn="ctr" eaLnBrk="1" hangingPunct="1"/>
              <a:r>
                <a:rPr lang="en-US" altLang="zh-CN" sz="2800" dirty="0">
                  <a:solidFill>
                    <a:schemeClr val="bg1"/>
                  </a:solidFill>
                  <a:effectLst/>
                  <a:cs typeface="+mn-ea"/>
                  <a:sym typeface="+mn-lt"/>
                </a:rPr>
                <a:t>05</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38" name="文本框 37">
            <a:extLst>
              <a:ext uri="{FF2B5EF4-FFF2-40B4-BE49-F238E27FC236}">
                <a16:creationId xmlns:a16="http://schemas.microsoft.com/office/drawing/2014/main" id="{E7296FA9-419A-4E28-A5E8-EE1B7D35AAA7}"/>
              </a:ext>
            </a:extLst>
          </p:cNvPr>
          <p:cNvSpPr txBox="1"/>
          <p:nvPr/>
        </p:nvSpPr>
        <p:spPr>
          <a:xfrm>
            <a:off x="698500" y="1782763"/>
            <a:ext cx="7696200" cy="3784600"/>
          </a:xfrm>
          <a:prstGeom prst="rect">
            <a:avLst/>
          </a:prstGeom>
          <a:noFill/>
        </p:spPr>
        <p:txBody>
          <a:bodyPr wrap="square">
            <a:spAutoFit/>
          </a:bodyPr>
          <a:lstStyle/>
          <a:p>
            <a:pPr eaLnBrk="1" hangingPunct="1">
              <a:defRP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维护就是在软件交付使用后进行的修改，</a:t>
            </a:r>
            <a:r>
              <a:rPr lang="zh-CN" altLang="en-US" sz="2400" dirty="0">
                <a:solidFill>
                  <a:srgbClr val="FF0000"/>
                </a:solidFill>
                <a:latin typeface="楷体" panose="02010609060101010101" pitchFamily="49" charset="-122"/>
                <a:ea typeface="楷体" panose="02010609060101010101" pitchFamily="49" charset="-122"/>
              </a:rPr>
              <a:t>修改之前必须理解待修改的对象，修改之后应该进行必要的测试</a:t>
            </a:r>
            <a:r>
              <a:rPr lang="zh-CN" altLang="en-US" sz="2400" dirty="0">
                <a:latin typeface="楷体" panose="02010609060101010101" pitchFamily="49" charset="-122"/>
                <a:ea typeface="楷体" panose="02010609060101010101" pitchFamily="49" charset="-122"/>
              </a:rPr>
              <a:t>，以保证所做的修改是正确的。如果是改正性维护，还必须预先进行调试以确定错误的具体位置。因此，决定软件可维护性的因素主要有下述</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个：</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可理解性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可测试性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可修改性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可移植性</a:t>
            </a:r>
            <a:endParaRPr lang="en-US" altLang="zh-CN" sz="2400" dirty="0">
              <a:latin typeface="楷体" panose="02010609060101010101" pitchFamily="49" charset="-122"/>
              <a:ea typeface="楷体" panose="02010609060101010101" pitchFamily="49" charset="-122"/>
            </a:endParaRPr>
          </a:p>
          <a:p>
            <a:pPr marL="1371600" lvl="2" indent="-457200">
              <a:buFont typeface="+mj-lt"/>
              <a:buAutoNum type="arabicPeriod"/>
              <a:defRPr/>
            </a:pPr>
            <a:r>
              <a:rPr lang="zh-CN" altLang="en-US" sz="2400" dirty="0">
                <a:latin typeface="楷体" panose="02010609060101010101" pitchFamily="49" charset="-122"/>
                <a:ea typeface="楷体" panose="02010609060101010101" pitchFamily="49" charset="-122"/>
              </a:rPr>
              <a:t>可重用性</a:t>
            </a:r>
            <a:endParaRPr lang="en-US" altLang="zh-CN" sz="24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32CD125A-4297-41AD-9B2E-DC6F86315949}"/>
              </a:ext>
            </a:extLst>
          </p:cNvPr>
          <p:cNvPicPr>
            <a:picLocks noChangeAspect="1"/>
          </p:cNvPicPr>
          <p:nvPr/>
        </p:nvPicPr>
        <p:blipFill>
          <a:blip r:embed="rId5"/>
          <a:stretch>
            <a:fillRect/>
          </a:stretch>
        </p:blipFill>
        <p:spPr>
          <a:xfrm>
            <a:off x="8712548" y="1571747"/>
            <a:ext cx="2780952" cy="2200153"/>
          </a:xfrm>
          <a:prstGeom prst="rect">
            <a:avLst/>
          </a:prstGeom>
        </p:spPr>
      </p:pic>
    </p:spTree>
    <p:extLst>
      <p:ext uri="{BB962C8B-B14F-4D97-AF65-F5344CB8AC3E}">
        <p14:creationId xmlns:p14="http://schemas.microsoft.com/office/powerpoint/2010/main" val="155886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3924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决定软件可维护性的因素</a:t>
            </a:r>
          </a:p>
        </p:txBody>
      </p:sp>
      <p:grpSp>
        <p:nvGrpSpPr>
          <p:cNvPr id="3" name="组合 2"/>
          <p:cNvGrpSpPr/>
          <p:nvPr/>
        </p:nvGrpSpPr>
        <p:grpSpPr>
          <a:xfrm>
            <a:off x="3732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0" name="内容占位符 4">
            <a:extLst>
              <a:ext uri="{FF2B5EF4-FFF2-40B4-BE49-F238E27FC236}">
                <a16:creationId xmlns:a16="http://schemas.microsoft.com/office/drawing/2014/main" id="{1E7FA6C5-FEC6-4E4E-BF9B-15132C7E4801}"/>
              </a:ext>
            </a:extLst>
          </p:cNvPr>
          <p:cNvSpPr txBox="1">
            <a:spLocks/>
          </p:cNvSpPr>
          <p:nvPr/>
        </p:nvSpPr>
        <p:spPr bwMode="auto">
          <a:xfrm>
            <a:off x="904875" y="20306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可测试性</a:t>
            </a:r>
          </a:p>
        </p:txBody>
      </p:sp>
      <p:sp>
        <p:nvSpPr>
          <p:cNvPr id="12" name="内容占位符 4">
            <a:extLst>
              <a:ext uri="{FF2B5EF4-FFF2-40B4-BE49-F238E27FC236}">
                <a16:creationId xmlns:a16="http://schemas.microsoft.com/office/drawing/2014/main" id="{A1EC27B3-8589-4DB1-A7DD-9E801A9878B1}"/>
              </a:ext>
            </a:extLst>
          </p:cNvPr>
          <p:cNvSpPr txBox="1">
            <a:spLocks/>
          </p:cNvSpPr>
          <p:nvPr/>
        </p:nvSpPr>
        <p:spPr bwMode="auto">
          <a:xfrm>
            <a:off x="904875" y="999281"/>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1. </a:t>
            </a:r>
            <a:r>
              <a:rPr lang="zh-CN" altLang="en-US" sz="2800" b="1" dirty="0">
                <a:latin typeface="楷体" panose="02010609060101010101" pitchFamily="49" charset="-122"/>
                <a:ea typeface="楷体" panose="02010609060101010101" pitchFamily="49" charset="-122"/>
              </a:rPr>
              <a:t>可理解性</a:t>
            </a:r>
          </a:p>
        </p:txBody>
      </p:sp>
      <p:sp>
        <p:nvSpPr>
          <p:cNvPr id="13" name="内容占位符 4">
            <a:extLst>
              <a:ext uri="{FF2B5EF4-FFF2-40B4-BE49-F238E27FC236}">
                <a16:creationId xmlns:a16="http://schemas.microsoft.com/office/drawing/2014/main" id="{6FB7820F-5B9F-43D6-9EAB-1F98D59B6E83}"/>
              </a:ext>
            </a:extLst>
          </p:cNvPr>
          <p:cNvSpPr txBox="1">
            <a:spLocks/>
          </p:cNvSpPr>
          <p:nvPr/>
        </p:nvSpPr>
        <p:spPr bwMode="auto">
          <a:xfrm>
            <a:off x="904875" y="3032559"/>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3. </a:t>
            </a:r>
            <a:r>
              <a:rPr lang="zh-CN" altLang="en-US" sz="2800" b="1" dirty="0">
                <a:latin typeface="楷体" panose="02010609060101010101" pitchFamily="49" charset="-122"/>
                <a:ea typeface="楷体" panose="02010609060101010101" pitchFamily="49" charset="-122"/>
              </a:rPr>
              <a:t>可修改性</a:t>
            </a:r>
          </a:p>
        </p:txBody>
      </p:sp>
      <p:sp>
        <p:nvSpPr>
          <p:cNvPr id="14" name="内容占位符 4">
            <a:extLst>
              <a:ext uri="{FF2B5EF4-FFF2-40B4-BE49-F238E27FC236}">
                <a16:creationId xmlns:a16="http://schemas.microsoft.com/office/drawing/2014/main" id="{9FAC774E-C030-4CB4-8141-3E8C57487B97}"/>
              </a:ext>
            </a:extLst>
          </p:cNvPr>
          <p:cNvSpPr txBox="1">
            <a:spLocks/>
          </p:cNvSpPr>
          <p:nvPr/>
        </p:nvSpPr>
        <p:spPr bwMode="auto">
          <a:xfrm>
            <a:off x="904875" y="397807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4. </a:t>
            </a:r>
            <a:r>
              <a:rPr lang="zh-CN" altLang="en-US" sz="2800" b="1" dirty="0">
                <a:latin typeface="楷体" panose="02010609060101010101" pitchFamily="49" charset="-122"/>
                <a:ea typeface="楷体" panose="02010609060101010101" pitchFamily="49" charset="-122"/>
              </a:rPr>
              <a:t>可移植性</a:t>
            </a:r>
          </a:p>
        </p:txBody>
      </p:sp>
      <p:sp>
        <p:nvSpPr>
          <p:cNvPr id="15" name="内容占位符 4">
            <a:extLst>
              <a:ext uri="{FF2B5EF4-FFF2-40B4-BE49-F238E27FC236}">
                <a16:creationId xmlns:a16="http://schemas.microsoft.com/office/drawing/2014/main" id="{48754611-0A42-40D8-8F06-07001E06D4D2}"/>
              </a:ext>
            </a:extLst>
          </p:cNvPr>
          <p:cNvSpPr txBox="1">
            <a:spLocks/>
          </p:cNvSpPr>
          <p:nvPr/>
        </p:nvSpPr>
        <p:spPr bwMode="auto">
          <a:xfrm>
            <a:off x="904875" y="5181442"/>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楷体" panose="02010609060101010101" pitchFamily="49" charset="-122"/>
                <a:ea typeface="楷体" panose="02010609060101010101" pitchFamily="49" charset="-122"/>
              </a:rPr>
              <a:t>5. </a:t>
            </a:r>
            <a:r>
              <a:rPr lang="zh-CN" altLang="en-US" sz="2800" b="1" dirty="0">
                <a:latin typeface="楷体" panose="02010609060101010101" pitchFamily="49" charset="-122"/>
                <a:ea typeface="楷体" panose="02010609060101010101" pitchFamily="49" charset="-122"/>
              </a:rPr>
              <a:t>可重用性</a:t>
            </a:r>
          </a:p>
        </p:txBody>
      </p:sp>
      <p:sp>
        <p:nvSpPr>
          <p:cNvPr id="17" name="文本框 16">
            <a:extLst>
              <a:ext uri="{FF2B5EF4-FFF2-40B4-BE49-F238E27FC236}">
                <a16:creationId xmlns:a16="http://schemas.microsoft.com/office/drawing/2014/main" id="{E2DE53C6-DDBD-4846-8889-B79F08D832BE}"/>
              </a:ext>
            </a:extLst>
          </p:cNvPr>
          <p:cNvSpPr txBox="1"/>
          <p:nvPr/>
        </p:nvSpPr>
        <p:spPr>
          <a:xfrm>
            <a:off x="1470024" y="1574927"/>
            <a:ext cx="9985375" cy="400110"/>
          </a:xfrm>
          <a:prstGeom prst="rect">
            <a:avLst/>
          </a:prstGeom>
          <a:noFill/>
        </p:spPr>
        <p:txBody>
          <a:bodyPr wrap="square">
            <a:spAutoFit/>
          </a:bodyPr>
          <a:lstStyle/>
          <a:p>
            <a:pPr eaLnBrk="1" hangingPunct="1"/>
            <a:r>
              <a:rPr lang="zh-CN" altLang="en-US" sz="2000" dirty="0">
                <a:latin typeface="楷体" panose="02010609060101010101" pitchFamily="49" charset="-122"/>
                <a:ea typeface="楷体" panose="02010609060101010101" pitchFamily="49" charset="-122"/>
              </a:rPr>
              <a:t>软件可理解性表现为外来读者理解</a:t>
            </a:r>
            <a:r>
              <a:rPr lang="zh-CN" altLang="en-US" sz="2000" dirty="0">
                <a:solidFill>
                  <a:srgbClr val="FF0000"/>
                </a:solidFill>
                <a:latin typeface="楷体" panose="02010609060101010101" pitchFamily="49" charset="-122"/>
                <a:ea typeface="楷体" panose="02010609060101010101" pitchFamily="49" charset="-122"/>
              </a:rPr>
              <a:t>软件的结构、功能、接口和内部处理过程</a:t>
            </a:r>
            <a:r>
              <a:rPr lang="zh-CN" altLang="en-US" sz="2000" dirty="0">
                <a:latin typeface="楷体" panose="02010609060101010101" pitchFamily="49" charset="-122"/>
                <a:ea typeface="楷体" panose="02010609060101010101" pitchFamily="49" charset="-122"/>
              </a:rPr>
              <a:t>的难易程度。</a:t>
            </a:r>
            <a:endParaRPr lang="en-US" altLang="zh-CN" sz="2000"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0D098ABE-C673-4E68-B87C-30E2A73499DB}"/>
              </a:ext>
            </a:extLst>
          </p:cNvPr>
          <p:cNvSpPr txBox="1"/>
          <p:nvPr/>
        </p:nvSpPr>
        <p:spPr>
          <a:xfrm>
            <a:off x="1470024" y="2592646"/>
            <a:ext cx="6140450" cy="400110"/>
          </a:xfrm>
          <a:prstGeom prst="rect">
            <a:avLst/>
          </a:prstGeom>
          <a:noFill/>
        </p:spPr>
        <p:txBody>
          <a:bodyPr wrap="square">
            <a:spAutoFit/>
          </a:bodyPr>
          <a:lstStyle/>
          <a:p>
            <a:pPr eaLnBrk="1" hangingPunct="1">
              <a:defRPr/>
            </a:pPr>
            <a:r>
              <a:rPr lang="zh-CN" altLang="en-US" sz="2000" dirty="0">
                <a:solidFill>
                  <a:srgbClr val="FF0000"/>
                </a:solidFill>
                <a:latin typeface="楷体" panose="02010609060101010101" pitchFamily="49" charset="-122"/>
                <a:ea typeface="楷体" panose="02010609060101010101" pitchFamily="49" charset="-122"/>
              </a:rPr>
              <a:t>诊断和测试</a:t>
            </a:r>
            <a:r>
              <a:rPr lang="zh-CN" altLang="en-US" sz="2000" dirty="0">
                <a:latin typeface="楷体" panose="02010609060101010101" pitchFamily="49" charset="-122"/>
                <a:ea typeface="楷体" panose="02010609060101010101" pitchFamily="49" charset="-122"/>
              </a:rPr>
              <a:t>的容易程度取决于软件容易理解的程度。</a:t>
            </a:r>
            <a:endParaRPr lang="en-US" altLang="zh-CN" sz="2000"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a16="http://schemas.microsoft.com/office/drawing/2014/main" id="{BBE07AA6-B435-4732-BD57-411D12BEA0FC}"/>
              </a:ext>
            </a:extLst>
          </p:cNvPr>
          <p:cNvSpPr txBox="1"/>
          <p:nvPr/>
        </p:nvSpPr>
        <p:spPr>
          <a:xfrm>
            <a:off x="1470024" y="3621898"/>
            <a:ext cx="10150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软件容易修改的程度和</a:t>
            </a:r>
            <a:r>
              <a:rPr lang="zh-CN" altLang="en-US" sz="2000" dirty="0">
                <a:solidFill>
                  <a:srgbClr val="FF0000"/>
                </a:solidFill>
                <a:latin typeface="楷体" panose="02010609060101010101" pitchFamily="49" charset="-122"/>
                <a:ea typeface="楷体" panose="02010609060101010101" pitchFamily="49" charset="-122"/>
              </a:rPr>
              <a:t>设计原理和启发规则</a:t>
            </a:r>
            <a:r>
              <a:rPr lang="zh-CN" altLang="en-US" sz="2000" dirty="0">
                <a:latin typeface="楷体" panose="02010609060101010101" pitchFamily="49" charset="-122"/>
                <a:ea typeface="楷体" panose="02010609060101010101" pitchFamily="49" charset="-122"/>
              </a:rPr>
              <a:t>直接有关。</a:t>
            </a:r>
          </a:p>
        </p:txBody>
      </p:sp>
      <p:sp>
        <p:nvSpPr>
          <p:cNvPr id="23" name="文本框 22">
            <a:extLst>
              <a:ext uri="{FF2B5EF4-FFF2-40B4-BE49-F238E27FC236}">
                <a16:creationId xmlns:a16="http://schemas.microsoft.com/office/drawing/2014/main" id="{81CCE889-9457-4518-B23D-3F045B9D55B8}"/>
              </a:ext>
            </a:extLst>
          </p:cNvPr>
          <p:cNvSpPr txBox="1"/>
          <p:nvPr/>
        </p:nvSpPr>
        <p:spPr>
          <a:xfrm>
            <a:off x="1470024" y="4473556"/>
            <a:ext cx="8229601" cy="707886"/>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软件可移植性指的是，把程序从一种计算环境（硬件配置和操作系统）</a:t>
            </a:r>
            <a:r>
              <a:rPr lang="zh-CN" altLang="en-US" sz="2000" dirty="0">
                <a:solidFill>
                  <a:srgbClr val="FF0000"/>
                </a:solidFill>
                <a:latin typeface="楷体" panose="02010609060101010101" pitchFamily="49" charset="-122"/>
                <a:ea typeface="楷体" panose="02010609060101010101" pitchFamily="49" charset="-122"/>
              </a:rPr>
              <a:t>转移</a:t>
            </a:r>
            <a:r>
              <a:rPr lang="zh-CN" altLang="en-US" sz="2000" dirty="0">
                <a:latin typeface="楷体" panose="02010609060101010101" pitchFamily="49" charset="-122"/>
                <a:ea typeface="楷体" panose="02010609060101010101" pitchFamily="49" charset="-122"/>
              </a:rPr>
              <a:t>到另一种计算环境的难易程度。</a:t>
            </a:r>
          </a:p>
        </p:txBody>
      </p:sp>
      <p:sp>
        <p:nvSpPr>
          <p:cNvPr id="25" name="文本框 24">
            <a:extLst>
              <a:ext uri="{FF2B5EF4-FFF2-40B4-BE49-F238E27FC236}">
                <a16:creationId xmlns:a16="http://schemas.microsoft.com/office/drawing/2014/main" id="{6A68E136-3A31-4001-8BA0-A43B2FE7029C}"/>
              </a:ext>
            </a:extLst>
          </p:cNvPr>
          <p:cNvSpPr txBox="1"/>
          <p:nvPr/>
        </p:nvSpPr>
        <p:spPr>
          <a:xfrm>
            <a:off x="1470024" y="5697640"/>
            <a:ext cx="9642476" cy="400110"/>
          </a:xfrm>
          <a:prstGeom prst="rect">
            <a:avLst/>
          </a:prstGeom>
          <a:noFill/>
        </p:spPr>
        <p:txBody>
          <a:bodyPr wrap="square">
            <a:spAutoFit/>
          </a:bodyPr>
          <a:lstStyle/>
          <a:p>
            <a:r>
              <a:rPr lang="zh-CN" altLang="en-US" sz="2000" dirty="0">
                <a:latin typeface="楷体" panose="02010609060101010101" pitchFamily="49" charset="-122"/>
                <a:ea typeface="楷体" panose="02010609060101010101" pitchFamily="49" charset="-122"/>
              </a:rPr>
              <a:t>所谓重用（</a:t>
            </a:r>
            <a:r>
              <a:rPr lang="en-US" altLang="zh-CN" sz="2000" dirty="0">
                <a:latin typeface="楷体" panose="02010609060101010101" pitchFamily="49" charset="-122"/>
                <a:ea typeface="楷体" panose="02010609060101010101" pitchFamily="49" charset="-122"/>
              </a:rPr>
              <a:t>reuse</a:t>
            </a:r>
            <a:r>
              <a:rPr lang="zh-CN" altLang="en-US" sz="2000" dirty="0">
                <a:latin typeface="楷体" panose="02010609060101010101" pitchFamily="49" charset="-122"/>
                <a:ea typeface="楷体" panose="02010609060101010101" pitchFamily="49" charset="-122"/>
              </a:rPr>
              <a:t>）是指同一事物不做修改或稍加改动就在</a:t>
            </a:r>
            <a:r>
              <a:rPr lang="zh-CN" altLang="en-US" sz="2000" dirty="0">
                <a:solidFill>
                  <a:srgbClr val="C00000"/>
                </a:solidFill>
                <a:latin typeface="楷体" panose="02010609060101010101" pitchFamily="49" charset="-122"/>
                <a:ea typeface="楷体" panose="02010609060101010101" pitchFamily="49" charset="-122"/>
              </a:rPr>
              <a:t>不同环境中多次重复使用</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2887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文档</a:t>
            </a:r>
          </a:p>
        </p:txBody>
      </p:sp>
      <p:grpSp>
        <p:nvGrpSpPr>
          <p:cNvPr id="3" name="组合 2"/>
          <p:cNvGrpSpPr/>
          <p:nvPr/>
        </p:nvGrpSpPr>
        <p:grpSpPr>
          <a:xfrm>
            <a:off x="12435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4" name="矩形 13">
            <a:extLst>
              <a:ext uri="{FF2B5EF4-FFF2-40B4-BE49-F238E27FC236}">
                <a16:creationId xmlns:a16="http://schemas.microsoft.com/office/drawing/2014/main" id="{4C563F36-3BC3-41C6-8813-0567859B8075}"/>
              </a:ext>
            </a:extLst>
          </p:cNvPr>
          <p:cNvSpPr/>
          <p:nvPr/>
        </p:nvSpPr>
        <p:spPr>
          <a:xfrm>
            <a:off x="1423208" y="2955477"/>
            <a:ext cx="4164791" cy="3393363"/>
          </a:xfrm>
          <a:prstGeom prst="rect">
            <a:avLst/>
          </a:prstGeom>
          <a:noFill/>
          <a:ln w="12700" cap="flat" cmpd="sng" algn="ctr">
            <a:solidFill>
              <a:srgbClr val="55C0AF"/>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5" name="AutoShape 12">
            <a:extLst>
              <a:ext uri="{FF2B5EF4-FFF2-40B4-BE49-F238E27FC236}">
                <a16:creationId xmlns:a16="http://schemas.microsoft.com/office/drawing/2014/main" id="{94C1C612-69FF-4CBD-8448-B2A416D323F8}"/>
              </a:ext>
            </a:extLst>
          </p:cNvPr>
          <p:cNvSpPr>
            <a:spLocks noChangeArrowheads="1"/>
          </p:cNvSpPr>
          <p:nvPr/>
        </p:nvSpPr>
        <p:spPr bwMode="auto">
          <a:xfrm>
            <a:off x="1434533" y="2197100"/>
            <a:ext cx="2362768" cy="625210"/>
          </a:xfrm>
          <a:prstGeom prst="homePlate">
            <a:avLst>
              <a:gd name="adj" fmla="val 63872"/>
            </a:avLst>
          </a:prstGeom>
          <a:solidFill>
            <a:srgbClr val="55C0AF"/>
          </a:solidFill>
          <a:ln w="9525">
            <a:noFill/>
            <a:miter lim="800000"/>
            <a:headEnd/>
            <a:tailEnd/>
          </a:ln>
        </p:spPr>
        <p:txBody>
          <a:bodyPr wrap="none" lIns="91472" tIns="45736" rIns="91472" bIns="45736" anchor="ctr"/>
          <a:lstStyle/>
          <a:p>
            <a:pPr lvl="0" algn="ctr">
              <a:defRPr/>
            </a:pPr>
            <a:r>
              <a:rPr lang="zh-CN" altLang="en-US" b="1" kern="0" dirty="0">
                <a:solidFill>
                  <a:prstClr val="white"/>
                </a:solidFill>
                <a:cs typeface="+mn-ea"/>
                <a:sym typeface="+mn-lt"/>
              </a:rPr>
              <a:t>用户文档</a:t>
            </a:r>
          </a:p>
        </p:txBody>
      </p:sp>
      <p:sp>
        <p:nvSpPr>
          <p:cNvPr id="16" name="TextBox 19">
            <a:extLst>
              <a:ext uri="{FF2B5EF4-FFF2-40B4-BE49-F238E27FC236}">
                <a16:creationId xmlns:a16="http://schemas.microsoft.com/office/drawing/2014/main" id="{155D4921-1915-419D-B93D-3E22D812818B}"/>
              </a:ext>
            </a:extLst>
          </p:cNvPr>
          <p:cNvSpPr txBox="1"/>
          <p:nvPr/>
        </p:nvSpPr>
        <p:spPr>
          <a:xfrm>
            <a:off x="1556535" y="3231248"/>
            <a:ext cx="4031465" cy="2585355"/>
          </a:xfrm>
          <a:prstGeom prst="rect">
            <a:avLst/>
          </a:prstGeom>
          <a:noFill/>
        </p:spPr>
        <p:txBody>
          <a:bodyPr wrap="square" lIns="91472" tIns="45736" rIns="91472" bIns="45736" rtlCol="0">
            <a:spAutoFit/>
          </a:bodyPr>
          <a:lstStyle/>
          <a:p>
            <a:pPr>
              <a:defRPr/>
            </a:pPr>
            <a:r>
              <a:rPr lang="zh-CN" altLang="en-US" dirty="0">
                <a:latin typeface="楷体" panose="02010609060101010101" pitchFamily="49" charset="-122"/>
                <a:ea typeface="楷体" panose="02010609060101010101" pitchFamily="49" charset="-122"/>
              </a:rPr>
              <a:t>   用户文档是用户</a:t>
            </a:r>
            <a:r>
              <a:rPr lang="zh-CN" altLang="en-US" dirty="0">
                <a:solidFill>
                  <a:srgbClr val="FF0000"/>
                </a:solidFill>
                <a:latin typeface="楷体" panose="02010609060101010101" pitchFamily="49" charset="-122"/>
                <a:ea typeface="楷体" panose="02010609060101010101" pitchFamily="49" charset="-122"/>
              </a:rPr>
              <a:t>了解系统</a:t>
            </a:r>
            <a:r>
              <a:rPr lang="zh-CN" altLang="en-US" dirty="0">
                <a:latin typeface="楷体" panose="02010609060101010101" pitchFamily="49" charset="-122"/>
                <a:ea typeface="楷体" panose="02010609060101010101" pitchFamily="49" charset="-122"/>
              </a:rPr>
              <a:t>的第一步，它应该能使</a:t>
            </a:r>
            <a:r>
              <a:rPr lang="zh-CN" altLang="en-US" dirty="0">
                <a:solidFill>
                  <a:srgbClr val="FF0000"/>
                </a:solidFill>
                <a:latin typeface="楷体" panose="02010609060101010101" pitchFamily="49" charset="-122"/>
                <a:ea typeface="楷体" panose="02010609060101010101" pitchFamily="49" charset="-122"/>
              </a:rPr>
              <a:t>用户</a:t>
            </a:r>
            <a:r>
              <a:rPr lang="zh-CN" altLang="en-US" dirty="0">
                <a:latin typeface="楷体" panose="02010609060101010101" pitchFamily="49" charset="-122"/>
                <a:ea typeface="楷体" panose="02010609060101010101" pitchFamily="49" charset="-122"/>
              </a:rPr>
              <a:t>获得对系统的准确的</a:t>
            </a:r>
            <a:r>
              <a:rPr lang="zh-CN" altLang="en-US" dirty="0">
                <a:solidFill>
                  <a:srgbClr val="FF0000"/>
                </a:solidFill>
                <a:latin typeface="楷体" panose="02010609060101010101" pitchFamily="49" charset="-122"/>
                <a:ea typeface="楷体" panose="02010609060101010101" pitchFamily="49" charset="-122"/>
              </a:rPr>
              <a:t>初步印象</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功能描述</a:t>
            </a:r>
          </a:p>
          <a:p>
            <a:pPr>
              <a:defRPr/>
            </a:pPr>
            <a:r>
              <a:rPr lang="en-US" altLang="zh-CN" dirty="0">
                <a:latin typeface="楷体" panose="02010609060101010101" pitchFamily="49" charset="-122"/>
                <a:ea typeface="楷体" panose="02010609060101010101" pitchFamily="49" charset="-122"/>
              </a:rPr>
              <a:t> (2) </a:t>
            </a:r>
            <a:r>
              <a:rPr lang="zh-CN" altLang="en-US" dirty="0">
                <a:latin typeface="楷体" panose="02010609060101010101" pitchFamily="49" charset="-122"/>
                <a:ea typeface="楷体" panose="02010609060101010101" pitchFamily="49" charset="-122"/>
              </a:rPr>
              <a:t>安装文档</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使用手册</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参考手册（要完整）</a:t>
            </a:r>
            <a:endParaRPr lang="en-US" altLang="zh-CN" dirty="0">
              <a:latin typeface="楷体" panose="02010609060101010101" pitchFamily="49" charset="-122"/>
              <a:ea typeface="楷体" panose="02010609060101010101" pitchFamily="49" charset="-122"/>
            </a:endParaRPr>
          </a:p>
          <a:p>
            <a:pPr>
              <a:defRPr/>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操作员指南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如果需要有系统操作员的话</a:t>
            </a:r>
            <a:r>
              <a:rPr lang="en-US" altLang="zh-CN" dirty="0">
                <a:latin typeface="楷体" panose="02010609060101010101" pitchFamily="49" charset="-122"/>
                <a:ea typeface="楷体" panose="02010609060101010101" pitchFamily="49" charset="-122"/>
              </a:rPr>
              <a:t>)</a:t>
            </a:r>
            <a:endParaRPr kumimoji="0" lang="zh-CN" altLang="en-US" b="0" i="0" u="none" strike="noStrike" kern="0" cap="none" spc="0" normalizeH="0" baseline="0" noProof="0" dirty="0">
              <a:ln>
                <a:noFill/>
              </a:ln>
              <a:solidFill>
                <a:prstClr val="white">
                  <a:lumMod val="50000"/>
                </a:prstClr>
              </a:solidFill>
              <a:effectLst/>
              <a:uLnTx/>
              <a:uFillTx/>
              <a:latin typeface="楷体" panose="02010609060101010101" pitchFamily="49" charset="-122"/>
              <a:ea typeface="楷体" panose="02010609060101010101" pitchFamily="49" charset="-122"/>
              <a:cs typeface="+mn-ea"/>
              <a:sym typeface="+mn-lt"/>
            </a:endParaRPr>
          </a:p>
        </p:txBody>
      </p:sp>
      <p:sp>
        <p:nvSpPr>
          <p:cNvPr id="17" name="矩形 16">
            <a:extLst>
              <a:ext uri="{FF2B5EF4-FFF2-40B4-BE49-F238E27FC236}">
                <a16:creationId xmlns:a16="http://schemas.microsoft.com/office/drawing/2014/main" id="{6FE44F02-DCC0-43DB-8A12-50B03AAEA2AF}"/>
              </a:ext>
            </a:extLst>
          </p:cNvPr>
          <p:cNvSpPr/>
          <p:nvPr/>
        </p:nvSpPr>
        <p:spPr>
          <a:xfrm>
            <a:off x="6399566" y="2955477"/>
            <a:ext cx="3703963" cy="3393363"/>
          </a:xfrm>
          <a:prstGeom prst="rect">
            <a:avLst/>
          </a:prstGeom>
          <a:noFill/>
          <a:ln w="12700" cap="flat" cmpd="sng" algn="ctr">
            <a:solidFill>
              <a:srgbClr val="113F4E"/>
            </a:solidFill>
            <a:prstDash val="solid"/>
            <a:miter lim="800000"/>
          </a:ln>
          <a:effectLst/>
        </p:spPr>
        <p:txBody>
          <a:bodyPr lIns="91472" tIns="45736" rIns="91472" bIns="4573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8"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7950198" y="2197100"/>
            <a:ext cx="2167843" cy="625210"/>
          </a:xfrm>
          <a:prstGeom prst="homePlate">
            <a:avLst>
              <a:gd name="adj" fmla="val 63872"/>
            </a:avLst>
          </a:prstGeom>
          <a:solidFill>
            <a:srgbClr val="113F4E"/>
          </a:solidFill>
          <a:ln w="9525">
            <a:noFill/>
            <a:miter lim="800000"/>
            <a:headEnd/>
            <a:tailEnd/>
          </a:ln>
        </p:spPr>
        <p:txBody>
          <a:bodyPr wrap="none" lIns="91472" tIns="45736" rIns="91472" bIns="4573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cs typeface="+mn-ea"/>
                <a:sym typeface="+mn-lt"/>
              </a:rPr>
              <a:t>系统文档</a:t>
            </a:r>
          </a:p>
        </p:txBody>
      </p:sp>
      <p:sp>
        <p:nvSpPr>
          <p:cNvPr id="19" name="TextBox 22">
            <a:extLst>
              <a:ext uri="{FF2B5EF4-FFF2-40B4-BE49-F238E27FC236}">
                <a16:creationId xmlns:a16="http://schemas.microsoft.com/office/drawing/2014/main" id="{BB570140-924D-4F65-97E4-29D351B3C3C8}"/>
              </a:ext>
            </a:extLst>
          </p:cNvPr>
          <p:cNvSpPr txBox="1"/>
          <p:nvPr/>
        </p:nvSpPr>
        <p:spPr>
          <a:xfrm>
            <a:off x="6558190" y="3231248"/>
            <a:ext cx="3559853" cy="1754359"/>
          </a:xfrm>
          <a:prstGeom prst="rect">
            <a:avLst/>
          </a:prstGeom>
          <a:noFill/>
        </p:spPr>
        <p:txBody>
          <a:bodyPr wrap="square" lIns="91472" tIns="45736" rIns="91472" bIns="45736" rtlCol="0">
            <a:spAutoFit/>
          </a:bodyPr>
          <a:lstStyle/>
          <a:p>
            <a:r>
              <a:rPr lang="zh-CN" altLang="en-US" dirty="0">
                <a:latin typeface="楷体" panose="02010609060101010101" pitchFamily="49" charset="-122"/>
                <a:ea typeface="楷体" panose="02010609060101010101" pitchFamily="49" charset="-122"/>
              </a:rPr>
              <a:t>   系统文档指从问题定义、需求说明到验收测试计划这样一系列和系统实现有关的文档。</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描述</a:t>
            </a:r>
            <a:r>
              <a:rPr lang="zh-CN" altLang="en-US" dirty="0">
                <a:solidFill>
                  <a:srgbClr val="FF0000"/>
                </a:solidFill>
                <a:latin typeface="楷体" panose="02010609060101010101" pitchFamily="49" charset="-122"/>
                <a:ea typeface="楷体" panose="02010609060101010101" pitchFamily="49" charset="-122"/>
              </a:rPr>
              <a:t>系统设计、实现和测试</a:t>
            </a:r>
            <a:r>
              <a:rPr lang="zh-CN" altLang="en-US" dirty="0">
                <a:latin typeface="楷体" panose="02010609060101010101" pitchFamily="49" charset="-122"/>
                <a:ea typeface="楷体" panose="02010609060101010101" pitchFamily="49" charset="-122"/>
              </a:rPr>
              <a:t>的文档对于理解程序和维护程序来说是极端重要的。</a:t>
            </a:r>
            <a:endParaRPr lang="en-US" altLang="zh-CN" dirty="0">
              <a:latin typeface="楷体" panose="02010609060101010101" pitchFamily="49" charset="-122"/>
              <a:ea typeface="楷体" panose="02010609060101010101" pitchFamily="49" charset="-122"/>
            </a:endParaRPr>
          </a:p>
        </p:txBody>
      </p:sp>
      <p:sp>
        <p:nvSpPr>
          <p:cNvPr id="20" name="文本框 19">
            <a:extLst>
              <a:ext uri="{FF2B5EF4-FFF2-40B4-BE49-F238E27FC236}">
                <a16:creationId xmlns:a16="http://schemas.microsoft.com/office/drawing/2014/main" id="{1F9CFEB7-A24F-4F42-A323-4C1CDB27A0E8}"/>
              </a:ext>
            </a:extLst>
          </p:cNvPr>
          <p:cNvSpPr txBox="1"/>
          <p:nvPr/>
        </p:nvSpPr>
        <p:spPr>
          <a:xfrm>
            <a:off x="299030" y="783815"/>
            <a:ext cx="6089070" cy="923330"/>
          </a:xfrm>
          <a:prstGeom prst="rect">
            <a:avLst/>
          </a:prstGeom>
          <a:noFill/>
        </p:spPr>
        <p:txBody>
          <a:bodyPr wrap="square">
            <a:spAutoFit/>
          </a:bodyPr>
          <a:lstStyle/>
          <a:p>
            <a:r>
              <a:rPr lang="en-US" altLang="zh-CN" dirty="0">
                <a:latin typeface="楷体" panose="02010609060101010101" pitchFamily="49" charset="-122"/>
                <a:ea typeface="楷体" panose="02010609060101010101" pitchFamily="49" charset="-122"/>
              </a:rPr>
              <a:t>	</a:t>
            </a:r>
            <a:r>
              <a:rPr lang="zh-CN" altLang="en-US" dirty="0">
                <a:solidFill>
                  <a:srgbClr val="FF0000"/>
                </a:solidFill>
                <a:latin typeface="楷体" panose="02010609060101010101" pitchFamily="49" charset="-122"/>
                <a:ea typeface="楷体" panose="02010609060101010101" pitchFamily="49" charset="-122"/>
              </a:rPr>
              <a:t>文档</a:t>
            </a:r>
            <a:r>
              <a:rPr lang="zh-CN" altLang="en-US" dirty="0">
                <a:latin typeface="楷体" panose="02010609060101010101" pitchFamily="49" charset="-122"/>
                <a:ea typeface="楷体" panose="02010609060101010101" pitchFamily="49" charset="-122"/>
              </a:rPr>
              <a:t>是影响软件可维护性的</a:t>
            </a:r>
            <a:r>
              <a:rPr lang="zh-CN" altLang="en-US" dirty="0">
                <a:solidFill>
                  <a:srgbClr val="FF0000"/>
                </a:solidFill>
                <a:latin typeface="楷体" panose="02010609060101010101" pitchFamily="49" charset="-122"/>
                <a:ea typeface="楷体" panose="02010609060101010101" pitchFamily="49" charset="-122"/>
              </a:rPr>
              <a:t>决定因素</a:t>
            </a:r>
            <a:r>
              <a:rPr lang="zh-CN" altLang="en-US" dirty="0">
                <a:latin typeface="楷体" panose="02010609060101010101" pitchFamily="49" charset="-122"/>
                <a:ea typeface="楷体" panose="02010609060101010101" pitchFamily="49" charset="-122"/>
              </a:rPr>
              <a:t>。由于长期使用的大型软件系统在使用过程中必然会经受多次修改，所以文档比程序代码更重要。</a:t>
            </a:r>
          </a:p>
        </p:txBody>
      </p:sp>
      <p:sp>
        <p:nvSpPr>
          <p:cNvPr id="21" name="文本框 20">
            <a:extLst>
              <a:ext uri="{FF2B5EF4-FFF2-40B4-BE49-F238E27FC236}">
                <a16:creationId xmlns:a16="http://schemas.microsoft.com/office/drawing/2014/main" id="{501174C4-7759-4780-8DAC-D64EC0588850}"/>
              </a:ext>
            </a:extLst>
          </p:cNvPr>
          <p:cNvSpPr txBox="1"/>
          <p:nvPr/>
        </p:nvSpPr>
        <p:spPr>
          <a:xfrm>
            <a:off x="288925" y="1649354"/>
            <a:ext cx="6140450" cy="400110"/>
          </a:xfrm>
          <a:prstGeom prst="rect">
            <a:avLst/>
          </a:prstGeom>
          <a:noFill/>
        </p:spPr>
        <p:txBody>
          <a:bodyPr wrap="square">
            <a:spAutoFit/>
          </a:bodyPr>
          <a:lstStyle/>
          <a:p>
            <a:pPr eaLnBrk="1" hangingPunct="1">
              <a:defRPr/>
            </a:pPr>
            <a:r>
              <a:rPr lang="zh-CN" altLang="en-US" sz="2000" dirty="0">
                <a:latin typeface="楷体" panose="02010609060101010101" pitchFamily="49" charset="-122"/>
                <a:ea typeface="楷体" panose="02010609060101010101" pitchFamily="49" charset="-122"/>
              </a:rPr>
              <a:t>文档可以分为</a:t>
            </a:r>
            <a:r>
              <a:rPr lang="zh-CN" altLang="en-US" sz="2000" dirty="0">
                <a:solidFill>
                  <a:srgbClr val="FF0000"/>
                </a:solidFill>
                <a:latin typeface="楷体" panose="02010609060101010101" pitchFamily="49" charset="-122"/>
                <a:ea typeface="楷体" panose="02010609060101010101" pitchFamily="49" charset="-122"/>
              </a:rPr>
              <a:t>用户文档</a:t>
            </a:r>
            <a:r>
              <a:rPr lang="zh-CN" altLang="en-US" sz="2000" dirty="0">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系统文档</a:t>
            </a:r>
            <a:r>
              <a:rPr lang="zh-CN" altLang="en-US" sz="2000" dirty="0">
                <a:latin typeface="楷体" panose="02010609060101010101" pitchFamily="49" charset="-122"/>
                <a:ea typeface="楷体" panose="02010609060101010101" pitchFamily="49" charset="-122"/>
              </a:rPr>
              <a:t>两类。</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4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可维护性复审</a:t>
            </a:r>
          </a:p>
        </p:txBody>
      </p:sp>
      <p:grpSp>
        <p:nvGrpSpPr>
          <p:cNvPr id="3" name="组合 2"/>
          <p:cNvGrpSpPr/>
          <p:nvPr/>
        </p:nvGrpSpPr>
        <p:grpSpPr>
          <a:xfrm>
            <a:off x="2615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38" name="文本框 2">
            <a:extLst>
              <a:ext uri="{FF2B5EF4-FFF2-40B4-BE49-F238E27FC236}">
                <a16:creationId xmlns:a16="http://schemas.microsoft.com/office/drawing/2014/main" id="{3B33B744-330F-4A63-B7DB-055E4CDF7FDA}"/>
              </a:ext>
            </a:extLst>
          </p:cNvPr>
          <p:cNvSpPr txBox="1">
            <a:spLocks noChangeArrowheads="1"/>
          </p:cNvSpPr>
          <p:nvPr/>
        </p:nvSpPr>
        <p:spPr bwMode="auto">
          <a:xfrm>
            <a:off x="658813" y="12366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楷体" panose="02010609060101010101" pitchFamily="49" charset="-122"/>
                <a:ea typeface="楷体" panose="02010609060101010101" pitchFamily="49" charset="-122"/>
              </a:rPr>
              <a:t>为什么要进行可维护性复审？</a:t>
            </a:r>
          </a:p>
        </p:txBody>
      </p:sp>
      <p:sp>
        <p:nvSpPr>
          <p:cNvPr id="40" name="文本框 39">
            <a:extLst>
              <a:ext uri="{FF2B5EF4-FFF2-40B4-BE49-F238E27FC236}">
                <a16:creationId xmlns:a16="http://schemas.microsoft.com/office/drawing/2014/main" id="{05C6FB64-7CF1-4193-8ED8-C02718829DAF}"/>
              </a:ext>
            </a:extLst>
          </p:cNvPr>
          <p:cNvSpPr txBox="1"/>
          <p:nvPr/>
        </p:nvSpPr>
        <p:spPr>
          <a:xfrm>
            <a:off x="1177924" y="2173238"/>
            <a:ext cx="8740776" cy="2677656"/>
          </a:xfrm>
          <a:prstGeom prst="rect">
            <a:avLst/>
          </a:prstGeom>
          <a:noFill/>
        </p:spPr>
        <p:txBody>
          <a:bodyPr wrap="square">
            <a:spAutoFit/>
          </a:bodyPr>
          <a:lstStyle/>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可维护性是所有软件都应该</a:t>
            </a:r>
            <a:r>
              <a:rPr lang="zh-CN" altLang="en-US" sz="2400" dirty="0">
                <a:solidFill>
                  <a:srgbClr val="FF0000"/>
                </a:solidFill>
                <a:latin typeface="楷体" panose="02010609060101010101" pitchFamily="49" charset="-122"/>
                <a:ea typeface="楷体" panose="02010609060101010101" pitchFamily="49" charset="-122"/>
              </a:rPr>
              <a:t>具备的基本特点</a:t>
            </a:r>
            <a:r>
              <a:rPr lang="zh-CN" altLang="en-US" sz="2400" dirty="0">
                <a:latin typeface="楷体" panose="02010609060101010101" pitchFamily="49" charset="-122"/>
                <a:ea typeface="楷体" panose="02010609060101010101" pitchFamily="49" charset="-122"/>
              </a:rPr>
              <a:t>，必须在开发阶段保证软件之前提到的可维护因素。</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在完成了每项维护工作之后，都应该对软件维护本身进行</a:t>
            </a:r>
            <a:r>
              <a:rPr lang="zh-CN" altLang="en-US" sz="2400" dirty="0">
                <a:solidFill>
                  <a:schemeClr val="accent4">
                    <a:lumMod val="75000"/>
                  </a:schemeClr>
                </a:solidFill>
                <a:latin typeface="楷体" panose="02010609060101010101" pitchFamily="49" charset="-122"/>
                <a:ea typeface="楷体" panose="02010609060101010101" pitchFamily="49" charset="-122"/>
              </a:rPr>
              <a:t>仔细认真的复审</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不能准确反映软件当前状态的设计文档与之前文档的</a:t>
            </a:r>
            <a:r>
              <a:rPr lang="zh-CN" altLang="en-US" sz="2400" dirty="0">
                <a:solidFill>
                  <a:srgbClr val="0070C0"/>
                </a:solidFill>
                <a:latin typeface="楷体" panose="02010609060101010101" pitchFamily="49" charset="-122"/>
                <a:ea typeface="楷体" panose="02010609060101010101" pitchFamily="49" charset="-122"/>
              </a:rPr>
              <a:t>差异</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buSzPct val="700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  如果对软件的</a:t>
            </a:r>
            <a:r>
              <a:rPr lang="zh-CN" altLang="en-US" sz="2400" dirty="0">
                <a:solidFill>
                  <a:schemeClr val="accent6">
                    <a:lumMod val="75000"/>
                  </a:schemeClr>
                </a:solidFill>
                <a:latin typeface="楷体" panose="02010609060101010101" pitchFamily="49" charset="-122"/>
                <a:ea typeface="楷体" panose="02010609060101010101" pitchFamily="49" charset="-122"/>
              </a:rPr>
              <a:t>可执行部分的修改</a:t>
            </a:r>
            <a:r>
              <a:rPr lang="zh-CN" altLang="en-US" sz="2400" dirty="0">
                <a:latin typeface="楷体" panose="02010609060101010101" pitchFamily="49" charset="-122"/>
                <a:ea typeface="楷体" panose="02010609060101010101" pitchFamily="49" charset="-122"/>
              </a:rPr>
              <a:t>没有及时反映在用户文档中，则必然会使用户因为受挫折而产生不满。</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3711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10" name="文本框 9">
            <a:extLst>
              <a:ext uri="{FF2B5EF4-FFF2-40B4-BE49-F238E27FC236}">
                <a16:creationId xmlns:a16="http://schemas.microsoft.com/office/drawing/2014/main" id="{B11E8E00-B3BE-4864-BBE6-8846FD034213}"/>
              </a:ext>
            </a:extLst>
          </p:cNvPr>
          <p:cNvSpPr txBox="1"/>
          <p:nvPr/>
        </p:nvSpPr>
        <p:spPr>
          <a:xfrm>
            <a:off x="720725" y="1263134"/>
            <a:ext cx="614045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a:t>
            </a:r>
            <a:r>
              <a:rPr lang="zh-CN" altLang="en-US" sz="2400" dirty="0">
                <a:solidFill>
                  <a:srgbClr val="FF0000"/>
                </a:solidFill>
                <a:latin typeface="楷体" panose="02010609060101010101" pitchFamily="49" charset="-122"/>
                <a:ea typeface="楷体" panose="02010609060101010101" pitchFamily="49" charset="-122"/>
              </a:rPr>
              <a:t>可维护性的因素</a:t>
            </a:r>
            <a:r>
              <a:rPr lang="zh-CN" altLang="en-US" sz="2400" dirty="0">
                <a:latin typeface="楷体" panose="02010609060101010101" pitchFamily="49" charset="-122"/>
                <a:ea typeface="楷体" panose="02010609060101010101" pitchFamily="49" charset="-122"/>
              </a:rPr>
              <a:t>主要包含了哪五个方面？</a:t>
            </a:r>
          </a:p>
        </p:txBody>
      </p:sp>
      <p:sp>
        <p:nvSpPr>
          <p:cNvPr id="12" name="文本框 11">
            <a:extLst>
              <a:ext uri="{FF2B5EF4-FFF2-40B4-BE49-F238E27FC236}">
                <a16:creationId xmlns:a16="http://schemas.microsoft.com/office/drawing/2014/main" id="{AD3023C8-4510-45BF-BA33-B89835B6FD72}"/>
              </a:ext>
            </a:extLst>
          </p:cNvPr>
          <p:cNvSpPr txBox="1"/>
          <p:nvPr/>
        </p:nvSpPr>
        <p:spPr>
          <a:xfrm>
            <a:off x="1387475" y="2047794"/>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1</a:t>
            </a:r>
            <a:r>
              <a:rPr lang="zh-CN" altLang="en-US" sz="1800" dirty="0">
                <a:solidFill>
                  <a:srgbClr val="FF0000"/>
                </a:solidFill>
                <a:latin typeface="楷体" panose="02010609060101010101" pitchFamily="49" charset="-122"/>
                <a:ea typeface="楷体" panose="02010609060101010101" pitchFamily="49" charset="-122"/>
              </a:rPr>
              <a:t>可理解性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6BED2E5-08A6-475F-8F90-A141D1A8F2FD}"/>
              </a:ext>
            </a:extLst>
          </p:cNvPr>
          <p:cNvSpPr txBox="1"/>
          <p:nvPr/>
        </p:nvSpPr>
        <p:spPr>
          <a:xfrm>
            <a:off x="1387474" y="2417126"/>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2</a:t>
            </a:r>
            <a:r>
              <a:rPr lang="zh-CN" altLang="en-US" sz="1800" dirty="0">
                <a:solidFill>
                  <a:srgbClr val="FF0000"/>
                </a:solidFill>
                <a:latin typeface="楷体" panose="02010609060101010101" pitchFamily="49" charset="-122"/>
                <a:ea typeface="楷体" panose="02010609060101010101" pitchFamily="49" charset="-122"/>
              </a:rPr>
              <a:t>可测试性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3D2FE30-3BB9-4BFB-8C1A-90CA3ECC28C2}"/>
              </a:ext>
            </a:extLst>
          </p:cNvPr>
          <p:cNvSpPr txBox="1"/>
          <p:nvPr/>
        </p:nvSpPr>
        <p:spPr>
          <a:xfrm>
            <a:off x="1387474" y="2809118"/>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3</a:t>
            </a:r>
            <a:r>
              <a:rPr lang="zh-CN" altLang="en-US" sz="1800" dirty="0">
                <a:solidFill>
                  <a:srgbClr val="FF0000"/>
                </a:solidFill>
                <a:latin typeface="楷体" panose="02010609060101010101" pitchFamily="49" charset="-122"/>
                <a:ea typeface="楷体" panose="02010609060101010101" pitchFamily="49" charset="-122"/>
              </a:rPr>
              <a:t>可修改性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28A950E6-D2C7-4265-99A0-38C8AA3D4DC5}"/>
              </a:ext>
            </a:extLst>
          </p:cNvPr>
          <p:cNvSpPr txBox="1"/>
          <p:nvPr/>
        </p:nvSpPr>
        <p:spPr>
          <a:xfrm>
            <a:off x="1387474" y="3201110"/>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4</a:t>
            </a:r>
            <a:r>
              <a:rPr lang="zh-CN" altLang="en-US" sz="1800" dirty="0">
                <a:solidFill>
                  <a:srgbClr val="FF0000"/>
                </a:solidFill>
                <a:latin typeface="楷体" panose="02010609060101010101" pitchFamily="49" charset="-122"/>
                <a:ea typeface="楷体" panose="02010609060101010101" pitchFamily="49" charset="-122"/>
              </a:rPr>
              <a:t>可移植性</a:t>
            </a:r>
            <a:endParaRPr lang="en-US" altLang="zh-CN" sz="1800" dirty="0">
              <a:solidFill>
                <a:srgbClr val="FF0000"/>
              </a:solidFill>
              <a:latin typeface="楷体" panose="02010609060101010101" pitchFamily="49" charset="-122"/>
              <a:ea typeface="楷体" panose="02010609060101010101" pitchFamily="49" charset="-122"/>
            </a:endParaRPr>
          </a:p>
        </p:txBody>
      </p:sp>
      <p:sp>
        <p:nvSpPr>
          <p:cNvPr id="17" name="文本框 16">
            <a:extLst>
              <a:ext uri="{FF2B5EF4-FFF2-40B4-BE49-F238E27FC236}">
                <a16:creationId xmlns:a16="http://schemas.microsoft.com/office/drawing/2014/main" id="{4BF2382F-B889-49AD-BF6F-33438349ADCA}"/>
              </a:ext>
            </a:extLst>
          </p:cNvPr>
          <p:cNvSpPr txBox="1"/>
          <p:nvPr/>
        </p:nvSpPr>
        <p:spPr>
          <a:xfrm>
            <a:off x="1387473" y="3593102"/>
            <a:ext cx="2403475" cy="369332"/>
          </a:xfrm>
          <a:prstGeom prst="rect">
            <a:avLst/>
          </a:prstGeom>
          <a:noFill/>
        </p:spPr>
        <p:txBody>
          <a:bodyPr wrap="square">
            <a:spAutoFit/>
          </a:bodyPr>
          <a:lstStyle/>
          <a:p>
            <a:pPr lvl="2">
              <a:defRPr/>
            </a:pPr>
            <a:r>
              <a:rPr lang="en-US" altLang="zh-CN" sz="1800" dirty="0">
                <a:solidFill>
                  <a:srgbClr val="FF0000"/>
                </a:solidFill>
                <a:latin typeface="楷体" panose="02010609060101010101" pitchFamily="49" charset="-122"/>
                <a:ea typeface="楷体" panose="02010609060101010101" pitchFamily="49" charset="-122"/>
              </a:rPr>
              <a:t>5</a:t>
            </a:r>
            <a:r>
              <a:rPr lang="zh-CN" altLang="en-US" sz="1800" dirty="0">
                <a:solidFill>
                  <a:srgbClr val="FF0000"/>
                </a:solidFill>
                <a:latin typeface="楷体" panose="02010609060101010101" pitchFamily="49" charset="-122"/>
                <a:ea typeface="楷体" panose="02010609060101010101" pitchFamily="49" charset="-122"/>
              </a:rPr>
              <a:t>可重用性</a:t>
            </a:r>
            <a:endParaRPr lang="en-US" altLang="zh-CN" sz="1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5</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阶段小结</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97911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绩效评价</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63855"/>
            <a:ext cx="943848"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相关资料</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338114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绩效评价</a:t>
            </a:r>
          </a:p>
        </p:txBody>
      </p:sp>
      <p:grpSp>
        <p:nvGrpSpPr>
          <p:cNvPr id="3" name="组合 2"/>
          <p:cNvGrpSpPr/>
          <p:nvPr/>
        </p:nvGrpSpPr>
        <p:grpSpPr>
          <a:xfrm>
            <a:off x="18404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grpSp>
        <p:nvGrpSpPr>
          <p:cNvPr id="38" name="Group 39">
            <a:extLst>
              <a:ext uri="{FF2B5EF4-FFF2-40B4-BE49-F238E27FC236}">
                <a16:creationId xmlns:a16="http://schemas.microsoft.com/office/drawing/2014/main" id="{1EC9A97D-AC68-44D6-B8B7-5F3D45F1B872}"/>
              </a:ext>
            </a:extLst>
          </p:cNvPr>
          <p:cNvGrpSpPr/>
          <p:nvPr/>
        </p:nvGrpSpPr>
        <p:grpSpPr>
          <a:xfrm flipH="1">
            <a:off x="2173038" y="1027679"/>
            <a:ext cx="750526" cy="692092"/>
            <a:chOff x="6337404" y="2040370"/>
            <a:chExt cx="819508" cy="755703"/>
          </a:xfrm>
          <a:solidFill>
            <a:srgbClr val="113F4E"/>
          </a:solidFill>
        </p:grpSpPr>
        <p:sp>
          <p:nvSpPr>
            <p:cNvPr id="39"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1" i="0" u="none" strike="noStrike" kern="0" cap="none" spc="0" normalizeH="0" baseline="0" noProof="0">
                <a:ln>
                  <a:noFill/>
                </a:ln>
                <a:solidFill>
                  <a:prstClr val="white"/>
                </a:solidFill>
                <a:effectLst/>
                <a:uLnTx/>
                <a:uFillTx/>
                <a:cs typeface="+mn-ea"/>
                <a:sym typeface="+mn-lt"/>
              </a:endParaRPr>
            </a:p>
          </p:txBody>
        </p:sp>
        <p:sp>
          <p:nvSpPr>
            <p:cNvPr id="40" name="TextBox 39">
              <a:extLst>
                <a:ext uri="{FF2B5EF4-FFF2-40B4-BE49-F238E27FC236}">
                  <a16:creationId xmlns:a16="http://schemas.microsoft.com/office/drawing/2014/main" id="{4F5350B4-4B94-4BB3-91CA-61D61DF7CBD1}"/>
                </a:ext>
              </a:extLst>
            </p:cNvPr>
            <p:cNvSpPr txBox="1"/>
            <p:nvPr/>
          </p:nvSpPr>
          <p:spPr>
            <a:xfrm>
              <a:off x="6337404" y="220837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lang="en-US" altLang="zh-CN" sz="1600" b="1" kern="0" dirty="0">
                  <a:solidFill>
                    <a:prstClr val="white"/>
                  </a:solidFill>
                  <a:cs typeface="+mn-ea"/>
                  <a:sym typeface="+mn-lt"/>
                </a:rPr>
                <a:t>86.40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1" name="Group 40">
            <a:extLst>
              <a:ext uri="{FF2B5EF4-FFF2-40B4-BE49-F238E27FC236}">
                <a16:creationId xmlns:a16="http://schemas.microsoft.com/office/drawing/2014/main" id="{F1F1E075-E380-46EC-B7C1-9758B8991014}"/>
              </a:ext>
            </a:extLst>
          </p:cNvPr>
          <p:cNvGrpSpPr/>
          <p:nvPr/>
        </p:nvGrpSpPr>
        <p:grpSpPr>
          <a:xfrm flipH="1">
            <a:off x="3269563" y="4798263"/>
            <a:ext cx="750526" cy="692092"/>
            <a:chOff x="6337404" y="2992454"/>
            <a:chExt cx="819508" cy="755703"/>
          </a:xfrm>
          <a:solidFill>
            <a:srgbClr val="55C0AF"/>
          </a:solidFill>
        </p:grpSpPr>
        <p:sp>
          <p:nvSpPr>
            <p:cNvPr id="42"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3" name="TextBox 12">
              <a:extLst>
                <a:ext uri="{FF2B5EF4-FFF2-40B4-BE49-F238E27FC236}">
                  <a16:creationId xmlns:a16="http://schemas.microsoft.com/office/drawing/2014/main" id="{6B520844-FDB9-4B0D-A037-D47C00252B39}"/>
                </a:ext>
              </a:extLst>
            </p:cNvPr>
            <p:cNvSpPr txBox="1"/>
            <p:nvPr/>
          </p:nvSpPr>
          <p:spPr>
            <a:xfrm>
              <a:off x="6337404" y="3160455"/>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88.60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grpSp>
        <p:nvGrpSpPr>
          <p:cNvPr id="44" name="Group 41">
            <a:extLst>
              <a:ext uri="{FF2B5EF4-FFF2-40B4-BE49-F238E27FC236}">
                <a16:creationId xmlns:a16="http://schemas.microsoft.com/office/drawing/2014/main" id="{B8BDDBBF-D3B1-42D0-A1DE-75286002BBB8}"/>
              </a:ext>
            </a:extLst>
          </p:cNvPr>
          <p:cNvGrpSpPr/>
          <p:nvPr/>
        </p:nvGrpSpPr>
        <p:grpSpPr>
          <a:xfrm flipH="1">
            <a:off x="1190890" y="4795920"/>
            <a:ext cx="750526" cy="692092"/>
            <a:chOff x="6337403" y="3944537"/>
            <a:chExt cx="819508" cy="755703"/>
          </a:xfrm>
          <a:solidFill>
            <a:srgbClr val="113F4E"/>
          </a:solidFill>
        </p:grpSpPr>
        <p:sp>
          <p:nvSpPr>
            <p:cNvPr id="45"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w="12700" cap="flat" cmpd="sng" algn="ctr">
              <a:noFill/>
              <a:prstDash val="solid"/>
              <a:miter lim="800000"/>
            </a:ln>
            <a:effectLst/>
          </p:spPr>
          <p:txBody>
            <a:bodyPr rtlCol="0" anchor="ctr"/>
            <a:lstStyle/>
            <a:p>
              <a:pPr marL="0" marR="0" lvl="0" indent="0" algn="just" defTabSz="914400" eaLnBrk="1" fontAlgn="auto" latinLnBrk="0" hangingPunct="1">
                <a:lnSpc>
                  <a:spcPct val="12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cs typeface="+mn-ea"/>
                <a:sym typeface="+mn-lt"/>
              </a:endParaRPr>
            </a:p>
          </p:txBody>
        </p:sp>
        <p:sp>
          <p:nvSpPr>
            <p:cNvPr id="46" name="TextBox 13">
              <a:extLst>
                <a:ext uri="{FF2B5EF4-FFF2-40B4-BE49-F238E27FC236}">
                  <a16:creationId xmlns:a16="http://schemas.microsoft.com/office/drawing/2014/main" id="{A11C2724-3FF6-43C6-9660-D767E0324FEC}"/>
                </a:ext>
              </a:extLst>
            </p:cNvPr>
            <p:cNvSpPr txBox="1"/>
            <p:nvPr/>
          </p:nvSpPr>
          <p:spPr>
            <a:xfrm>
              <a:off x="6337403" y="4114593"/>
              <a:ext cx="819508" cy="396137"/>
            </a:xfrm>
            <a:prstGeom prst="rect">
              <a:avLst/>
            </a:prstGeom>
            <a:grpFill/>
          </p:spPr>
          <p:txBody>
            <a:bodyPr wrap="none" rtlCol="0">
              <a:spAutoFit/>
            </a:body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cs typeface="+mn-ea"/>
                  <a:sym typeface="+mn-lt"/>
                </a:rPr>
                <a:t>88.90</a:t>
              </a:r>
              <a:endParaRPr kumimoji="0" lang="en-GB" sz="1600" b="1" i="0" u="none" strike="noStrike" kern="0" cap="none" spc="0" normalizeH="0" baseline="0" noProof="0" dirty="0">
                <a:ln>
                  <a:noFill/>
                </a:ln>
                <a:solidFill>
                  <a:prstClr val="white"/>
                </a:solidFill>
                <a:effectLst/>
                <a:uLnTx/>
                <a:uFillTx/>
                <a:cs typeface="+mn-ea"/>
                <a:sym typeface="+mn-lt"/>
              </a:endParaRPr>
            </a:p>
          </p:txBody>
        </p:sp>
      </p:grpSp>
      <p:sp>
        <p:nvSpPr>
          <p:cNvPr id="50" name="Rectangle 22">
            <a:extLst>
              <a:ext uri="{FF2B5EF4-FFF2-40B4-BE49-F238E27FC236}">
                <a16:creationId xmlns:a16="http://schemas.microsoft.com/office/drawing/2014/main" id="{73EFD09C-C90D-42B5-99DD-A2B231161102}"/>
              </a:ext>
            </a:extLst>
          </p:cNvPr>
          <p:cNvSpPr/>
          <p:nvPr/>
        </p:nvSpPr>
        <p:spPr>
          <a:xfrm flipH="1">
            <a:off x="3032190" y="1157063"/>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陈玲曦</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4" name="Isosceles Triangle 1">
            <a:extLst>
              <a:ext uri="{FF2B5EF4-FFF2-40B4-BE49-F238E27FC236}">
                <a16:creationId xmlns:a16="http://schemas.microsoft.com/office/drawing/2014/main" id="{3CC012BF-954E-4172-979D-ECFF641F4643}"/>
              </a:ext>
            </a:extLst>
          </p:cNvPr>
          <p:cNvSpPr/>
          <p:nvPr/>
        </p:nvSpPr>
        <p:spPr>
          <a:xfrm>
            <a:off x="2012942" y="2541394"/>
            <a:ext cx="1769533" cy="1523356"/>
          </a:xfrm>
          <a:prstGeom prst="triangle">
            <a:avLst/>
          </a:prstGeom>
          <a:noFill/>
          <a:ln w="25400" cap="flat" cmpd="sng" algn="ctr">
            <a:solidFill>
              <a:sysClr val="window" lastClr="FFFFFF">
                <a:lumMod val="50000"/>
              </a:sys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prstClr val="white">
                  <a:lumMod val="65000"/>
                </a:prstClr>
              </a:solidFill>
              <a:effectLst/>
              <a:uLnTx/>
              <a:uFillTx/>
              <a:cs typeface="+mn-ea"/>
              <a:sym typeface="+mn-lt"/>
            </a:endParaRPr>
          </a:p>
        </p:txBody>
      </p:sp>
      <p:pic>
        <p:nvPicPr>
          <p:cNvPr id="9" name="图片 8">
            <a:extLst>
              <a:ext uri="{FF2B5EF4-FFF2-40B4-BE49-F238E27FC236}">
                <a16:creationId xmlns:a16="http://schemas.microsoft.com/office/drawing/2014/main" id="{947731DC-9B5E-4542-A7A9-28C201965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9563" y="3451475"/>
            <a:ext cx="1226550" cy="1226550"/>
          </a:xfrm>
          <a:prstGeom prst="rect">
            <a:avLst/>
          </a:prstGeom>
        </p:spPr>
      </p:pic>
      <p:pic>
        <p:nvPicPr>
          <p:cNvPr id="11" name="图片 10">
            <a:extLst>
              <a:ext uri="{FF2B5EF4-FFF2-40B4-BE49-F238E27FC236}">
                <a16:creationId xmlns:a16="http://schemas.microsoft.com/office/drawing/2014/main" id="{BCE79735-E8A5-4E27-BE39-971E40FC6E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716" y="3445642"/>
            <a:ext cx="1226550" cy="1226550"/>
          </a:xfrm>
          <a:prstGeom prst="rect">
            <a:avLst/>
          </a:prstGeom>
        </p:spPr>
      </p:pic>
      <p:pic>
        <p:nvPicPr>
          <p:cNvPr id="13" name="图片 12">
            <a:extLst>
              <a:ext uri="{FF2B5EF4-FFF2-40B4-BE49-F238E27FC236}">
                <a16:creationId xmlns:a16="http://schemas.microsoft.com/office/drawing/2014/main" id="{1182D5AC-422C-4ED2-B131-153D6F21CA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3302" y="1793407"/>
            <a:ext cx="1223995" cy="1226550"/>
          </a:xfrm>
          <a:prstGeom prst="rect">
            <a:avLst/>
          </a:prstGeom>
        </p:spPr>
      </p:pic>
      <p:sp>
        <p:nvSpPr>
          <p:cNvPr id="68" name="Rectangle 22">
            <a:extLst>
              <a:ext uri="{FF2B5EF4-FFF2-40B4-BE49-F238E27FC236}">
                <a16:creationId xmlns:a16="http://schemas.microsoft.com/office/drawing/2014/main" id="{4BDB77CB-01AD-42F8-882D-9E7692CC4FF6}"/>
              </a:ext>
            </a:extLst>
          </p:cNvPr>
          <p:cNvSpPr/>
          <p:nvPr/>
        </p:nvSpPr>
        <p:spPr>
          <a:xfrm flipH="1">
            <a:off x="4128715" y="4924877"/>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刘书宇</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69" name="Rectangle 22">
            <a:extLst>
              <a:ext uri="{FF2B5EF4-FFF2-40B4-BE49-F238E27FC236}">
                <a16:creationId xmlns:a16="http://schemas.microsoft.com/office/drawing/2014/main" id="{96430E9D-AA71-429D-AEF4-6FEFA9DFD9B8}"/>
              </a:ext>
            </a:extLst>
          </p:cNvPr>
          <p:cNvSpPr/>
          <p:nvPr/>
        </p:nvSpPr>
        <p:spPr>
          <a:xfrm flipH="1">
            <a:off x="2050042" y="4935972"/>
            <a:ext cx="3026728" cy="369332"/>
          </a:xfrm>
          <a:prstGeom prst="rect">
            <a:avLst/>
          </a:prstGeom>
        </p:spPr>
        <p:txBody>
          <a:bodyPr wrap="square">
            <a:spAutoFit/>
          </a:bodyPr>
          <a:lstStyle/>
          <a:p>
            <a:r>
              <a:rPr lang="zh-CN" altLang="en-US" dirty="0">
                <a:solidFill>
                  <a:prstClr val="white">
                    <a:lumMod val="50000"/>
                  </a:prstClr>
                </a:solidFill>
                <a:latin typeface="楷体" panose="02010609060101010101" pitchFamily="49" charset="-122"/>
                <a:ea typeface="楷体" panose="02010609060101010101" pitchFamily="49" charset="-122"/>
                <a:cs typeface="+mn-ea"/>
                <a:sym typeface="+mn-lt"/>
              </a:rPr>
              <a:t>童峻涛</a:t>
            </a:r>
            <a:endParaRPr lang="en-US" altLang="zh-CN" dirty="0">
              <a:solidFill>
                <a:prstClr val="white">
                  <a:lumMod val="50000"/>
                </a:prstClr>
              </a:solidFill>
              <a:latin typeface="楷体" panose="02010609060101010101" pitchFamily="49" charset="-122"/>
              <a:ea typeface="楷体" panose="02010609060101010101" pitchFamily="49" charset="-122"/>
              <a:cs typeface="+mn-ea"/>
              <a:sym typeface="+mn-lt"/>
            </a:endParaRPr>
          </a:p>
        </p:txBody>
      </p:sp>
      <p:sp>
        <p:nvSpPr>
          <p:cNvPr id="70" name="文本框 69">
            <a:extLst>
              <a:ext uri="{FF2B5EF4-FFF2-40B4-BE49-F238E27FC236}">
                <a16:creationId xmlns:a16="http://schemas.microsoft.com/office/drawing/2014/main" id="{6ACE6387-D293-46C6-8E3A-7F33C7605013}"/>
              </a:ext>
            </a:extLst>
          </p:cNvPr>
          <p:cNvSpPr txBox="1"/>
          <p:nvPr/>
        </p:nvSpPr>
        <p:spPr>
          <a:xfrm>
            <a:off x="5339302" y="2263981"/>
            <a:ext cx="6140450" cy="1511952"/>
          </a:xfrm>
          <a:prstGeom prst="rect">
            <a:avLst/>
          </a:prstGeom>
          <a:noFill/>
        </p:spPr>
        <p:txBody>
          <a:bodyPr wrap="square">
            <a:spAutoFit/>
          </a:bodyPr>
          <a:lstStyle/>
          <a:p>
            <a:pPr>
              <a:lnSpc>
                <a:spcPct val="150000"/>
              </a:lnSpc>
            </a:pPr>
            <a:r>
              <a:rPr lang="zh-CN" altLang="en-US" sz="1600" b="1" dirty="0">
                <a:latin typeface="楷体" panose="02010609060101010101" pitchFamily="49" charset="-122"/>
                <a:ea typeface="楷体" panose="02010609060101010101" pitchFamily="49" charset="-122"/>
              </a:rPr>
              <a:t>评分细则：工作量</a:t>
            </a:r>
            <a:r>
              <a:rPr lang="en-US" altLang="zh-CN" sz="1600" b="1" dirty="0">
                <a:solidFill>
                  <a:srgbClr val="FF0000"/>
                </a:solidFill>
                <a:latin typeface="楷体" panose="02010609060101010101" pitchFamily="49" charset="-122"/>
                <a:ea typeface="楷体" panose="02010609060101010101" pitchFamily="49" charset="-122"/>
              </a:rPr>
              <a:t>30%  </a:t>
            </a:r>
            <a:r>
              <a:rPr lang="zh-CN" altLang="en-US" sz="1600" b="1" dirty="0">
                <a:latin typeface="楷体" panose="02010609060101010101" pitchFamily="49" charset="-122"/>
                <a:ea typeface="楷体" panose="02010609060101010101" pitchFamily="49" charset="-122"/>
              </a:rPr>
              <a:t>积极度</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责任感</a:t>
            </a:r>
            <a:r>
              <a:rPr lang="en-US" altLang="zh-CN" sz="1600" b="1" dirty="0">
                <a:solidFill>
                  <a:srgbClr val="FF0000"/>
                </a:solidFill>
                <a:latin typeface="楷体" panose="02010609060101010101" pitchFamily="49" charset="-122"/>
                <a:ea typeface="楷体" panose="02010609060101010101" pitchFamily="49" charset="-122"/>
              </a:rPr>
              <a:t>15% </a:t>
            </a:r>
            <a:r>
              <a:rPr lang="zh-CN" altLang="en-US" sz="1600" b="1" dirty="0">
                <a:latin typeface="楷体" panose="02010609060101010101" pitchFamily="49" charset="-122"/>
                <a:ea typeface="楷体" panose="02010609060101010101" pitchFamily="49" charset="-122"/>
              </a:rPr>
              <a:t>协调性</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贡献度</a:t>
            </a:r>
            <a:r>
              <a:rPr lang="en-US" altLang="zh-CN" sz="1600" b="1" dirty="0">
                <a:solidFill>
                  <a:srgbClr val="FF0000"/>
                </a:solidFill>
                <a:latin typeface="楷体" panose="02010609060101010101" pitchFamily="49" charset="-122"/>
                <a:ea typeface="楷体" panose="02010609060101010101" pitchFamily="49" charset="-122"/>
              </a:rPr>
              <a:t>10%  </a:t>
            </a:r>
            <a:r>
              <a:rPr lang="zh-CN" altLang="en-US" sz="1600" b="1" dirty="0">
                <a:latin typeface="楷体" panose="02010609060101010101" pitchFamily="49" charset="-122"/>
                <a:ea typeface="楷体" panose="02010609060101010101" pitchFamily="49" charset="-122"/>
              </a:rPr>
              <a:t>工作质量</a:t>
            </a:r>
            <a:r>
              <a:rPr lang="en-US" altLang="zh-CN" sz="1600" b="1" dirty="0">
                <a:solidFill>
                  <a:srgbClr val="FF0000"/>
                </a:solidFill>
                <a:latin typeface="楷体" panose="02010609060101010101" pitchFamily="49" charset="-122"/>
                <a:ea typeface="楷体" panose="02010609060101010101" pitchFamily="49" charset="-122"/>
              </a:rPr>
              <a:t>20%</a:t>
            </a:r>
          </a:p>
          <a:p>
            <a:pPr>
              <a:lnSpc>
                <a:spcPct val="150000"/>
              </a:lnSpc>
            </a:pPr>
            <a:r>
              <a:rPr lang="zh-CN" altLang="en-US" sz="1600" b="1" dirty="0">
                <a:latin typeface="楷体" panose="02010609060101010101" pitchFamily="49" charset="-122"/>
                <a:ea typeface="楷体" panose="02010609060101010101" pitchFamily="49" charset="-122"/>
              </a:rPr>
              <a:t>评分占比：自评</a:t>
            </a:r>
            <a:r>
              <a:rPr lang="en-US" altLang="zh-CN" sz="1600" b="1" dirty="0">
                <a:solidFill>
                  <a:srgbClr val="FF0000"/>
                </a:solidFill>
                <a:latin typeface="楷体" panose="02010609060101010101" pitchFamily="49" charset="-122"/>
                <a:ea typeface="楷体" panose="02010609060101010101" pitchFamily="49" charset="-122"/>
              </a:rPr>
              <a:t>20%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A</a:t>
            </a:r>
            <a:r>
              <a:rPr lang="en-US" altLang="zh-CN" sz="1600" b="1" dirty="0">
                <a:solidFill>
                  <a:srgbClr val="FF0000"/>
                </a:solidFill>
                <a:latin typeface="楷体" panose="02010609060101010101" pitchFamily="49" charset="-122"/>
                <a:ea typeface="楷体" panose="02010609060101010101" pitchFamily="49" charset="-122"/>
              </a:rPr>
              <a:t>40%  </a:t>
            </a:r>
            <a:r>
              <a:rPr lang="zh-CN" altLang="en-US" sz="1600" b="1" dirty="0">
                <a:latin typeface="楷体" panose="02010609060101010101" pitchFamily="49" charset="-122"/>
                <a:ea typeface="楷体" panose="02010609060101010101" pitchFamily="49" charset="-122"/>
              </a:rPr>
              <a:t>组员</a:t>
            </a:r>
            <a:r>
              <a:rPr lang="en-US" altLang="zh-CN" sz="1600" b="1" dirty="0">
                <a:latin typeface="楷体" panose="02010609060101010101" pitchFamily="49" charset="-122"/>
                <a:ea typeface="楷体" panose="02010609060101010101" pitchFamily="49" charset="-122"/>
              </a:rPr>
              <a:t>B</a:t>
            </a:r>
            <a:r>
              <a:rPr lang="en-US" altLang="zh-CN" sz="1600" b="1" dirty="0">
                <a:solidFill>
                  <a:srgbClr val="FF0000"/>
                </a:solidFill>
                <a:latin typeface="楷体" panose="02010609060101010101" pitchFamily="49" charset="-122"/>
                <a:ea typeface="楷体" panose="02010609060101010101" pitchFamily="49" charset="-122"/>
              </a:rPr>
              <a:t>40% </a:t>
            </a:r>
          </a:p>
          <a:p>
            <a:pPr>
              <a:lnSpc>
                <a:spcPct val="150000"/>
              </a:lnSpc>
            </a:pPr>
            <a:r>
              <a:rPr lang="zh-CN" altLang="en-US" sz="1600" b="1" dirty="0">
                <a:latin typeface="楷体" panose="02010609060101010101" pitchFamily="49" charset="-122"/>
                <a:ea typeface="楷体" panose="02010609060101010101" pitchFamily="49" charset="-122"/>
              </a:rPr>
              <a:t>评分计算：各项细则平均值相加得出总评分数</a:t>
            </a:r>
            <a:endParaRPr lang="en-US" altLang="zh-CN" sz="1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96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250" fill="hold"/>
                                        <p:tgtEl>
                                          <p:spTgt spid="41"/>
                                        </p:tgtEl>
                                        <p:attrNameLst>
                                          <p:attrName>ppt_x</p:attrName>
                                        </p:attrNameLst>
                                      </p:cBhvr>
                                      <p:tavLst>
                                        <p:tav tm="0">
                                          <p:val>
                                            <p:strVal val="0-#ppt_w/2"/>
                                          </p:val>
                                        </p:tav>
                                        <p:tav tm="100000">
                                          <p:val>
                                            <p:strVal val="#ppt_x"/>
                                          </p:val>
                                        </p:tav>
                                      </p:tavLst>
                                    </p:anim>
                                    <p:anim calcmode="lin" valueType="num">
                                      <p:cBhvr additive="base">
                                        <p:cTn id="13" dur="25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250" fill="hold"/>
                                        <p:tgtEl>
                                          <p:spTgt spid="44"/>
                                        </p:tgtEl>
                                        <p:attrNameLst>
                                          <p:attrName>ppt_x</p:attrName>
                                        </p:attrNameLst>
                                      </p:cBhvr>
                                      <p:tavLst>
                                        <p:tav tm="0">
                                          <p:val>
                                            <p:strVal val="0-#ppt_w/2"/>
                                          </p:val>
                                        </p:tav>
                                        <p:tav tm="100000">
                                          <p:val>
                                            <p:strVal val="#ppt_x"/>
                                          </p:val>
                                        </p:tav>
                                      </p:tavLst>
                                    </p:anim>
                                    <p:anim calcmode="lin" valueType="num">
                                      <p:cBhvr additive="base">
                                        <p:cTn id="18" dur="250" fill="hold"/>
                                        <p:tgtEl>
                                          <p:spTgt spid="44"/>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250" fill="hold"/>
                                        <p:tgtEl>
                                          <p:spTgt spid="50"/>
                                        </p:tgtEl>
                                        <p:attrNameLst>
                                          <p:attrName>ppt_x</p:attrName>
                                        </p:attrNameLst>
                                      </p:cBhvr>
                                      <p:tavLst>
                                        <p:tav tm="0">
                                          <p:val>
                                            <p:strVal val="0-#ppt_w/2"/>
                                          </p:val>
                                        </p:tav>
                                        <p:tav tm="100000">
                                          <p:val>
                                            <p:strVal val="#ppt_x"/>
                                          </p:val>
                                        </p:tav>
                                      </p:tavLst>
                                    </p:anim>
                                    <p:anim calcmode="lin" valueType="num">
                                      <p:cBhvr additive="base">
                                        <p:cTn id="23" dur="250" fill="hold"/>
                                        <p:tgtEl>
                                          <p:spTgt spid="50"/>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250" fill="hold"/>
                                        <p:tgtEl>
                                          <p:spTgt spid="68"/>
                                        </p:tgtEl>
                                        <p:attrNameLst>
                                          <p:attrName>ppt_x</p:attrName>
                                        </p:attrNameLst>
                                      </p:cBhvr>
                                      <p:tavLst>
                                        <p:tav tm="0">
                                          <p:val>
                                            <p:strVal val="0-#ppt_w/2"/>
                                          </p:val>
                                        </p:tav>
                                        <p:tav tm="100000">
                                          <p:val>
                                            <p:strVal val="#ppt_x"/>
                                          </p:val>
                                        </p:tav>
                                      </p:tavLst>
                                    </p:anim>
                                    <p:anim calcmode="lin" valueType="num">
                                      <p:cBhvr additive="base">
                                        <p:cTn id="28" dur="250" fill="hold"/>
                                        <p:tgtEl>
                                          <p:spTgt spid="68"/>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250" fill="hold"/>
                                        <p:tgtEl>
                                          <p:spTgt spid="69"/>
                                        </p:tgtEl>
                                        <p:attrNameLst>
                                          <p:attrName>ppt_x</p:attrName>
                                        </p:attrNameLst>
                                      </p:cBhvr>
                                      <p:tavLst>
                                        <p:tav tm="0">
                                          <p:val>
                                            <p:strVal val="0-#ppt_w/2"/>
                                          </p:val>
                                        </p:tav>
                                        <p:tav tm="100000">
                                          <p:val>
                                            <p:strVal val="#ppt_x"/>
                                          </p:val>
                                        </p:tav>
                                      </p:tavLst>
                                    </p:anim>
                                    <p:anim calcmode="lin" valueType="num">
                                      <p:cBhvr additive="base">
                                        <p:cTn id="33" dur="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8" grpId="0"/>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参考资料</a:t>
            </a:r>
          </a:p>
        </p:txBody>
      </p:sp>
      <p:grpSp>
        <p:nvGrpSpPr>
          <p:cNvPr id="3" name="组合 2"/>
          <p:cNvGrpSpPr/>
          <p:nvPr/>
        </p:nvGrpSpPr>
        <p:grpSpPr>
          <a:xfrm>
            <a:off x="15991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36" name="文本框 35">
            <a:extLst>
              <a:ext uri="{FF2B5EF4-FFF2-40B4-BE49-F238E27FC236}">
                <a16:creationId xmlns:a16="http://schemas.microsoft.com/office/drawing/2014/main" id="{870DE1BC-A776-44E5-ABD9-3B9EDDA7A9C7}"/>
              </a:ext>
            </a:extLst>
          </p:cNvPr>
          <p:cNvSpPr txBox="1"/>
          <p:nvPr/>
        </p:nvSpPr>
        <p:spPr>
          <a:xfrm>
            <a:off x="647700" y="1557516"/>
            <a:ext cx="11544300" cy="3329758"/>
          </a:xfrm>
          <a:prstGeom prst="rect">
            <a:avLst/>
          </a:prstGeom>
          <a:noFill/>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张海藩，牟永敏</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软件工程导论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版</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北京：清华大学出版社 </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吴洁明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张正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实用软件维护策略</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北方工业大学学报</a:t>
            </a:r>
            <a:r>
              <a:rPr lang="en-US" altLang="zh-CN" sz="2400" dirty="0">
                <a:latin typeface="楷体" panose="02010609060101010101" pitchFamily="49" charset="-122"/>
                <a:ea typeface="楷体" panose="02010609060101010101" pitchFamily="49" charset="-122"/>
              </a:rPr>
              <a:t>,2002(03):61-66.</a:t>
            </a:r>
          </a:p>
          <a:p>
            <a:pPr>
              <a:lnSpc>
                <a:spcPct val="150000"/>
              </a:lnSpc>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何进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苏秦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高杰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李满园</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软件维护的系统模型</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计算机应用究</a:t>
            </a:r>
            <a:r>
              <a:rPr lang="en-US" altLang="zh-CN" sz="2400" dirty="0">
                <a:latin typeface="楷体" panose="02010609060101010101" pitchFamily="49" charset="-122"/>
                <a:ea typeface="楷体" panose="02010609060101010101" pitchFamily="49" charset="-122"/>
              </a:rPr>
              <a:t>,2005(01):16-19.</a:t>
            </a:r>
          </a:p>
          <a:p>
            <a:pPr>
              <a:lnSpc>
                <a:spcPct val="150000"/>
              </a:lnSpc>
            </a:pP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刘宗田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软件维护与逆向工程评述</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计算机应用与软件</a:t>
            </a:r>
            <a:r>
              <a:rPr lang="en-US" altLang="zh-CN" sz="2400" dirty="0">
                <a:latin typeface="楷体" panose="02010609060101010101" pitchFamily="49" charset="-122"/>
                <a:ea typeface="楷体" panose="02010609060101010101" pitchFamily="49" charset="-122"/>
              </a:rPr>
              <a:t>,1995(01):1-8.</a:t>
            </a:r>
          </a:p>
          <a:p>
            <a:pPr>
              <a:lnSpc>
                <a:spcPct val="15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杨辉</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软件可维护性探讨</a:t>
            </a:r>
            <a:r>
              <a:rPr lang="en-US" altLang="zh-CN" sz="2400" dirty="0">
                <a:latin typeface="楷体" panose="02010609060101010101" pitchFamily="49" charset="-122"/>
                <a:ea typeface="楷体" panose="02010609060101010101" pitchFamily="49" charset="-122"/>
              </a:rPr>
              <a:t>[J].</a:t>
            </a:r>
            <a:r>
              <a:rPr lang="zh-CN" altLang="en-US" sz="2400" dirty="0">
                <a:latin typeface="楷体" panose="02010609060101010101" pitchFamily="49" charset="-122"/>
                <a:ea typeface="楷体" panose="02010609060101010101" pitchFamily="49" charset="-122"/>
              </a:rPr>
              <a:t>计算机光盘软件与应用</a:t>
            </a:r>
            <a:r>
              <a:rPr lang="en-US" altLang="zh-CN" sz="2400" dirty="0">
                <a:latin typeface="楷体" panose="02010609060101010101" pitchFamily="49" charset="-122"/>
                <a:ea typeface="楷体" panose="02010609060101010101" pitchFamily="49" charset="-122"/>
              </a:rPr>
              <a:t>,2013,16(02):93+95.</a:t>
            </a:r>
          </a:p>
          <a:p>
            <a:pPr>
              <a:lnSpc>
                <a:spcPct val="150000"/>
              </a:lnSpc>
            </a:pP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丁剑洁</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基于度量的软件维护过程管理的研究</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西北大学</a:t>
            </a:r>
            <a:r>
              <a:rPr lang="en-US" altLang="zh-CN" sz="2400" dirty="0">
                <a:latin typeface="楷体" panose="02010609060101010101" pitchFamily="49" charset="-122"/>
                <a:ea typeface="楷体" panose="02010609060101010101" pitchFamily="49" charset="-122"/>
              </a:rPr>
              <a:t>,2006.</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矩形 259"/>
          <p:cNvSpPr>
            <a:spLocks noChangeArrowheads="1"/>
          </p:cNvSpPr>
          <p:nvPr/>
        </p:nvSpPr>
        <p:spPr bwMode="auto">
          <a:xfrm>
            <a:off x="5870148" y="2493347"/>
            <a:ext cx="6238032"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6000" dirty="0">
                <a:gradFill>
                  <a:gsLst>
                    <a:gs pos="0">
                      <a:srgbClr val="69B4B4"/>
                    </a:gs>
                    <a:gs pos="100000">
                      <a:srgbClr val="2A5294"/>
                    </a:gs>
                  </a:gsLst>
                  <a:lin ang="5400000" scaled="0"/>
                </a:gradFill>
                <a:latin typeface="+mn-lt"/>
                <a:ea typeface="+mn-ea"/>
                <a:cs typeface="+mn-ea"/>
                <a:sym typeface="+mn-lt"/>
              </a:rPr>
              <a:t>感谢您的观看</a:t>
            </a:r>
          </a:p>
        </p:txBody>
      </p:sp>
      <p:sp>
        <p:nvSpPr>
          <p:cNvPr id="8" name="圆角矩形 6">
            <a:extLst>
              <a:ext uri="{FF2B5EF4-FFF2-40B4-BE49-F238E27FC236}">
                <a16:creationId xmlns:a16="http://schemas.microsoft.com/office/drawing/2014/main" id="{C2DE969F-0A28-4CC4-BF6A-F39406EF0A88}"/>
              </a:ext>
            </a:extLst>
          </p:cNvPr>
          <p:cNvSpPr/>
          <p:nvPr/>
        </p:nvSpPr>
        <p:spPr>
          <a:xfrm>
            <a:off x="7604092" y="5200797"/>
            <a:ext cx="1410649" cy="299436"/>
          </a:xfrm>
          <a:prstGeom prst="roundRect">
            <a:avLst>
              <a:gd name="adj" fmla="val 0"/>
            </a:avLst>
          </a:pr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cs typeface="+mn-ea"/>
                <a:sym typeface="+mn-lt"/>
              </a:rPr>
              <a:t>小组：</a:t>
            </a:r>
            <a:r>
              <a:rPr kumimoji="0" lang="en-US" altLang="zh-CN" sz="1400" b="0" i="0" u="none" strike="noStrike" kern="0" cap="none" spc="0" normalizeH="0" baseline="0" noProof="0" dirty="0">
                <a:ln>
                  <a:noFill/>
                </a:ln>
                <a:solidFill>
                  <a:prstClr val="white"/>
                </a:solidFill>
                <a:effectLst/>
                <a:uLnTx/>
                <a:uFillTx/>
                <a:cs typeface="+mn-ea"/>
                <a:sym typeface="+mn-lt"/>
              </a:rPr>
              <a:t>G13</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9" name="圆角矩形 17">
            <a:extLst>
              <a:ext uri="{FF2B5EF4-FFF2-40B4-BE49-F238E27FC236}">
                <a16:creationId xmlns:a16="http://schemas.microsoft.com/office/drawing/2014/main" id="{451E81CE-1A4A-4A14-8BAD-AEA92E2E0F24}"/>
              </a:ext>
            </a:extLst>
          </p:cNvPr>
          <p:cNvSpPr/>
          <p:nvPr/>
        </p:nvSpPr>
        <p:spPr>
          <a:xfrm>
            <a:off x="9144761" y="5198256"/>
            <a:ext cx="1410649" cy="299436"/>
          </a:xfrm>
          <a:prstGeom prst="roundRect">
            <a:avLst>
              <a:gd name="adj" fmla="val 0"/>
            </a:avLst>
          </a:pr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cs typeface="+mn-ea"/>
                <a:sym typeface="+mn-lt"/>
              </a:rPr>
              <a:t>2020.12.20</a:t>
            </a: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sp>
        <p:nvSpPr>
          <p:cNvPr id="10" name="文本框 9">
            <a:extLst>
              <a:ext uri="{FF2B5EF4-FFF2-40B4-BE49-F238E27FC236}">
                <a16:creationId xmlns:a16="http://schemas.microsoft.com/office/drawing/2014/main" id="{A3E346AC-82BA-4A5F-97E5-73517BCBD9A1}"/>
              </a:ext>
            </a:extLst>
          </p:cNvPr>
          <p:cNvSpPr txBox="1"/>
          <p:nvPr/>
        </p:nvSpPr>
        <p:spPr>
          <a:xfrm>
            <a:off x="8001209" y="4057832"/>
            <a:ext cx="2294254"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陈玲曦   </a:t>
            </a:r>
            <a:r>
              <a:rPr lang="en-US" altLang="zh-CN" dirty="0">
                <a:latin typeface="楷体" panose="02010609060101010101" pitchFamily="49" charset="-122"/>
                <a:ea typeface="楷体" panose="02010609060101010101" pitchFamily="49" charset="-122"/>
              </a:rPr>
              <a:t>31801349</a:t>
            </a:r>
          </a:p>
          <a:p>
            <a:r>
              <a:rPr lang="zh-CN" altLang="en-US" dirty="0">
                <a:latin typeface="楷体" panose="02010609060101010101" pitchFamily="49" charset="-122"/>
                <a:ea typeface="楷体" panose="02010609060101010101" pitchFamily="49" charset="-122"/>
              </a:rPr>
              <a:t>刘书宇   </a:t>
            </a:r>
            <a:r>
              <a:rPr lang="en-US" altLang="zh-CN" dirty="0">
                <a:latin typeface="楷体" panose="02010609060101010101" pitchFamily="49" charset="-122"/>
                <a:ea typeface="楷体" panose="02010609060101010101" pitchFamily="49" charset="-122"/>
              </a:rPr>
              <a:t>31801323</a:t>
            </a:r>
          </a:p>
          <a:p>
            <a:r>
              <a:rPr lang="zh-CN" altLang="en-US" dirty="0">
                <a:latin typeface="楷体" panose="02010609060101010101" pitchFamily="49" charset="-122"/>
                <a:ea typeface="楷体" panose="02010609060101010101" pitchFamily="49" charset="-122"/>
              </a:rPr>
              <a:t>童峻涛   </a:t>
            </a:r>
            <a:r>
              <a:rPr lang="en-US" altLang="zh-CN" dirty="0">
                <a:latin typeface="楷体" panose="02010609060101010101" pitchFamily="49" charset="-122"/>
                <a:ea typeface="楷体" panose="02010609060101010101" pitchFamily="49" charset="-122"/>
              </a:rPr>
              <a:t>31801341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1"/>
                                        </p:tgtEl>
                                      </p:cBhvr>
                                    </p:animEffect>
                                    <p:animScale>
                                      <p:cBhvr>
                                        <p:cTn id="15"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schemeClr val="bg1"/>
                </a:solidFill>
                <a:cs typeface="+mn-ea"/>
                <a:sym typeface="+mn-lt"/>
              </a:rPr>
              <a:t>1</a:t>
            </a:r>
            <a:endParaRPr lang="zh-CN" altLang="en-US" sz="8000" dirty="0">
              <a:solidFill>
                <a:schemeClr val="bg1"/>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软件维护的定义</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36664"/>
            <a:ext cx="1559401"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软件维护的定义</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648629" y="3425755"/>
            <a:ext cx="1969770"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维护进行的四项活动</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876725"/>
            <a:ext cx="1149033" cy="246221"/>
          </a:xfrm>
          <a:prstGeom prst="rect">
            <a:avLst/>
          </a:prstGeom>
          <a:noFill/>
        </p:spPr>
        <p:txBody>
          <a:bodyPr wrap="none" lIns="0" tIns="0" rIns="0" bIns="0" rtlCol="0">
            <a:spAutoFit/>
          </a:bodyPr>
          <a:lstStyle/>
          <a:p>
            <a:pPr marL="121918" marR="0" lvl="1" indent="-12191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white">
                    <a:lumMod val="50000"/>
                  </a:prstClr>
                </a:solidFill>
                <a:effectLst/>
                <a:uLnTx/>
                <a:uFillTx/>
                <a:cs typeface="+mn-ea"/>
                <a:sym typeface="+mn-lt"/>
              </a:rPr>
              <a:t>相关测试题</a:t>
            </a:r>
            <a:endParaRPr kumimoji="0" lang="en-US" altLang="zh-CN" sz="1600" b="0" i="0" u="none" strike="noStrike" kern="0" cap="none" spc="0" normalizeH="0" baseline="0" noProof="0" dirty="0">
              <a:ln>
                <a:noFill/>
              </a:ln>
              <a:solidFill>
                <a:prstClr val="white">
                  <a:lumMod val="50000"/>
                </a:prst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750" fill="hold"/>
                                            <p:tgtEl>
                                              <p:spTgt spid="16"/>
                                            </p:tgtEl>
                                            <p:attrNameLst>
                                              <p:attrName>ppt_x</p:attrName>
                                            </p:attrNameLst>
                                          </p:cBhvr>
                                          <p:tavLst>
                                            <p:tav tm="0">
                                              <p:val>
                                                <p:strVal val="#ppt_x"/>
                                              </p:val>
                                            </p:tav>
                                            <p:tav tm="100000">
                                              <p:val>
                                                <p:strVal val="#ppt_x"/>
                                              </p:val>
                                            </p:tav>
                                          </p:tavLst>
                                        </p:anim>
                                        <p:anim calcmode="lin" valueType="num">
                                          <p:cBhvr additive="base">
                                            <p:cTn id="14" dur="750" fill="hold"/>
                                            <p:tgtEl>
                                              <p:spTgt spid="16"/>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12" presetClass="entr" presetSubtype="8"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right)">
                                          <p:cBhvr>
                                            <p:cTn id="19" dur="500"/>
                                            <p:tgtEl>
                                              <p:spTgt spid="19"/>
                                            </p:tgtEl>
                                          </p:cBhvr>
                                        </p:animEffect>
                                      </p:childTnLst>
                                    </p:cTn>
                                  </p:par>
                                </p:childTnLst>
                              </p:cTn>
                            </p:par>
                            <p:par>
                              <p:cTn id="20" fill="hold">
                                <p:stCondLst>
                                  <p:cond delay="1750"/>
                                </p:stCondLst>
                                <p:childTnLst>
                                  <p:par>
                                    <p:cTn id="21" presetID="1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p:tgtEl>
                                              <p:spTgt spid="20"/>
                                            </p:tgtEl>
                                            <p:attrNameLst>
                                              <p:attrName>ppt_x</p:attrName>
                                            </p:attrNameLst>
                                          </p:cBhvr>
                                          <p:tavLst>
                                            <p:tav tm="0">
                                              <p:val>
                                                <p:strVal val="#ppt_x-#ppt_w*1.125000"/>
                                              </p:val>
                                            </p:tav>
                                            <p:tav tm="100000">
                                              <p:val>
                                                <p:strVal val="#ppt_x"/>
                                              </p:val>
                                            </p:tav>
                                          </p:tavLst>
                                        </p:anim>
                                        <p:animEffect transition="in" filter="wipe(right)">
                                          <p:cBhvr>
                                            <p:cTn id="24" dur="500"/>
                                            <p:tgtEl>
                                              <p:spTgt spid="20"/>
                                            </p:tgtEl>
                                          </p:cBhvr>
                                        </p:animEffect>
                                      </p:childTnLst>
                                    </p:cTn>
                                  </p:par>
                                </p:childTnLst>
                              </p:cTn>
                            </p:par>
                            <p:par>
                              <p:cTn id="25" fill="hold">
                                <p:stCondLst>
                                  <p:cond delay="2250"/>
                                </p:stCondLst>
                                <p:childTnLst>
                                  <p:par>
                                    <p:cTn id="26" presetID="12" presetClass="entr" presetSubtype="8"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p:tgtEl>
                                              <p:spTgt spid="21"/>
                                            </p:tgtEl>
                                            <p:attrNameLst>
                                              <p:attrName>ppt_x</p:attrName>
                                            </p:attrNameLst>
                                          </p:cBhvr>
                                          <p:tavLst>
                                            <p:tav tm="0">
                                              <p:val>
                                                <p:strVal val="#ppt_x-#ppt_w*1.125000"/>
                                              </p:val>
                                            </p:tav>
                                            <p:tav tm="100000">
                                              <p:val>
                                                <p:strVal val="#ppt_x"/>
                                              </p:val>
                                            </p:tav>
                                          </p:tavLst>
                                        </p:anim>
                                        <p:animEffect transition="in" filter="wipe(right)">
                                          <p:cBhvr>
                                            <p:cTn id="29" dur="500"/>
                                            <p:tgtEl>
                                              <p:spTgt spid="21"/>
                                            </p:tgtEl>
                                          </p:cBhvr>
                                        </p:animEffect>
                                      </p:childTnLst>
                                    </p:cTn>
                                  </p:par>
                                </p:childTnLst>
                              </p:cTn>
                            </p:par>
                            <p:par>
                              <p:cTn id="30" fill="hold">
                                <p:stCondLst>
                                  <p:cond delay="2750"/>
                                </p:stCondLst>
                                <p:childTnLst>
                                  <p:par>
                                    <p:cTn id="31" presetID="1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p:tgtEl>
                                              <p:spTgt spid="22"/>
                                            </p:tgtEl>
                                            <p:attrNameLst>
                                              <p:attrName>ppt_x</p:attrName>
                                            </p:attrNameLst>
                                          </p:cBhvr>
                                          <p:tavLst>
                                            <p:tav tm="0">
                                              <p:val>
                                                <p:strVal val="#ppt_x-#ppt_w*1.125000"/>
                                              </p:val>
                                            </p:tav>
                                            <p:tav tm="100000">
                                              <p:val>
                                                <p:strVal val="#ppt_x"/>
                                              </p:val>
                                            </p:tav>
                                          </p:tavLst>
                                        </p:anim>
                                        <p:animEffect transition="in" filter="wipe(right)">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软件维护的定义</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graphicFrame>
        <p:nvGraphicFramePr>
          <p:cNvPr id="58" name="图表 57">
            <a:extLst>
              <a:ext uri="{FF2B5EF4-FFF2-40B4-BE49-F238E27FC236}">
                <a16:creationId xmlns:a16="http://schemas.microsoft.com/office/drawing/2014/main" id="{36D340B6-48FC-4BB3-AA04-3267BCCA655B}"/>
              </a:ext>
            </a:extLst>
          </p:cNvPr>
          <p:cNvGraphicFramePr>
            <a:graphicFrameLocks/>
          </p:cNvGraphicFramePr>
          <p:nvPr>
            <p:extLst>
              <p:ext uri="{D42A27DB-BD31-4B8C-83A1-F6EECF244321}">
                <p14:modId xmlns:p14="http://schemas.microsoft.com/office/powerpoint/2010/main" val="1815349219"/>
              </p:ext>
            </p:extLst>
          </p:nvPr>
        </p:nvGraphicFramePr>
        <p:xfrm>
          <a:off x="3959166" y="1339977"/>
          <a:ext cx="6549957" cy="3711102"/>
        </p:xfrm>
        <a:graphic>
          <a:graphicData uri="http://schemas.openxmlformats.org/drawingml/2006/chart">
            <c:chart xmlns:c="http://schemas.openxmlformats.org/drawingml/2006/chart" xmlns:r="http://schemas.openxmlformats.org/officeDocument/2006/relationships" r:id="rId5"/>
          </a:graphicData>
        </a:graphic>
      </p:graphicFrame>
      <p:sp>
        <p:nvSpPr>
          <p:cNvPr id="59" name="文本框 58">
            <a:extLst>
              <a:ext uri="{FF2B5EF4-FFF2-40B4-BE49-F238E27FC236}">
                <a16:creationId xmlns:a16="http://schemas.microsoft.com/office/drawing/2014/main" id="{D1E14BDE-078E-4156-BBDB-E763B38A62D4}"/>
              </a:ext>
            </a:extLst>
          </p:cNvPr>
          <p:cNvSpPr txBox="1"/>
          <p:nvPr/>
        </p:nvSpPr>
        <p:spPr>
          <a:xfrm>
            <a:off x="6172207" y="2964695"/>
            <a:ext cx="2123873"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软件生命周期</a:t>
            </a:r>
          </a:p>
        </p:txBody>
      </p:sp>
      <p:sp>
        <p:nvSpPr>
          <p:cNvPr id="60" name="文本框 59">
            <a:extLst>
              <a:ext uri="{FF2B5EF4-FFF2-40B4-BE49-F238E27FC236}">
                <a16:creationId xmlns:a16="http://schemas.microsoft.com/office/drawing/2014/main" id="{DB39F62B-2844-42CD-A1D9-9BA93DD3CAF3}"/>
              </a:ext>
            </a:extLst>
          </p:cNvPr>
          <p:cNvSpPr txBox="1"/>
          <p:nvPr/>
        </p:nvSpPr>
        <p:spPr>
          <a:xfrm>
            <a:off x="9962751" y="1868662"/>
            <a:ext cx="2123873"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软件定义</a:t>
            </a:r>
          </a:p>
        </p:txBody>
      </p:sp>
      <p:sp>
        <p:nvSpPr>
          <p:cNvPr id="61" name="文本框 60">
            <a:extLst>
              <a:ext uri="{FF2B5EF4-FFF2-40B4-BE49-F238E27FC236}">
                <a16:creationId xmlns:a16="http://schemas.microsoft.com/office/drawing/2014/main" id="{593A9EF7-B85F-4E75-99DA-474DD7B01485}"/>
              </a:ext>
            </a:extLst>
          </p:cNvPr>
          <p:cNvSpPr txBox="1"/>
          <p:nvPr/>
        </p:nvSpPr>
        <p:spPr>
          <a:xfrm>
            <a:off x="6399995" y="5540273"/>
            <a:ext cx="2140900" cy="646331"/>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软件开发</a:t>
            </a:r>
          </a:p>
        </p:txBody>
      </p:sp>
      <p:sp>
        <p:nvSpPr>
          <p:cNvPr id="62" name="文本框 61">
            <a:extLst>
              <a:ext uri="{FF2B5EF4-FFF2-40B4-BE49-F238E27FC236}">
                <a16:creationId xmlns:a16="http://schemas.microsoft.com/office/drawing/2014/main" id="{0F693900-F126-42BB-9524-9F4062F8D5A8}"/>
              </a:ext>
            </a:extLst>
          </p:cNvPr>
          <p:cNvSpPr txBox="1"/>
          <p:nvPr/>
        </p:nvSpPr>
        <p:spPr>
          <a:xfrm>
            <a:off x="2468270" y="1868661"/>
            <a:ext cx="2332209" cy="646331"/>
          </a:xfrm>
          <a:prstGeom prst="rect">
            <a:avLst/>
          </a:prstGeom>
          <a:noFill/>
        </p:spPr>
        <p:txBody>
          <a:bodyPr wrap="square" rtlCol="0">
            <a:spAutoFit/>
          </a:bodyPr>
          <a:lstStyle/>
          <a:p>
            <a:r>
              <a:rPr lang="zh-CN" altLang="en-US" sz="3600" b="1" dirty="0">
                <a:solidFill>
                  <a:srgbClr val="FF0000"/>
                </a:solidFill>
                <a:latin typeface="楷体" panose="02010609060101010101" pitchFamily="49" charset="-122"/>
                <a:ea typeface="楷体" panose="02010609060101010101" pitchFamily="49" charset="-122"/>
              </a:rPr>
              <a:t>软件维护</a:t>
            </a:r>
          </a:p>
        </p:txBody>
      </p:sp>
      <p:cxnSp>
        <p:nvCxnSpPr>
          <p:cNvPr id="63" name="连接符: 肘形 62">
            <a:extLst>
              <a:ext uri="{FF2B5EF4-FFF2-40B4-BE49-F238E27FC236}">
                <a16:creationId xmlns:a16="http://schemas.microsoft.com/office/drawing/2014/main" id="{4C1B1A73-3C93-4280-97B0-D85975C53B7F}"/>
              </a:ext>
            </a:extLst>
          </p:cNvPr>
          <p:cNvCxnSpPr>
            <a:cxnSpLocks/>
          </p:cNvCxnSpPr>
          <p:nvPr/>
        </p:nvCxnSpPr>
        <p:spPr>
          <a:xfrm>
            <a:off x="4581737" y="2238156"/>
            <a:ext cx="868451" cy="55367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9DB015BC-76B2-40A3-BC63-E4F867E6B120}"/>
              </a:ext>
            </a:extLst>
          </p:cNvPr>
          <p:cNvCxnSpPr>
            <a:cxnSpLocks/>
          </p:cNvCxnSpPr>
          <p:nvPr/>
        </p:nvCxnSpPr>
        <p:spPr>
          <a:xfrm flipV="1">
            <a:off x="8968376" y="2238156"/>
            <a:ext cx="994375" cy="680534"/>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2C3F2B18-8465-49DF-A9D4-45246B8BBEE1}"/>
              </a:ext>
            </a:extLst>
          </p:cNvPr>
          <p:cNvCxnSpPr>
            <a:cxnSpLocks/>
          </p:cNvCxnSpPr>
          <p:nvPr/>
        </p:nvCxnSpPr>
        <p:spPr>
          <a:xfrm rot="5400000" flipH="1" flipV="1">
            <a:off x="6871376" y="5086532"/>
            <a:ext cx="725535" cy="418288"/>
          </a:xfrm>
          <a:prstGeom prst="bentConnector3">
            <a:avLst/>
          </a:prstGeom>
          <a:ln w="38100">
            <a:solidFill>
              <a:srgbClr val="A6A6A6"/>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35060C3-8239-4C9D-A0DD-C2D17A0CD5CB}"/>
              </a:ext>
            </a:extLst>
          </p:cNvPr>
          <p:cNvSpPr txBox="1"/>
          <p:nvPr/>
        </p:nvSpPr>
        <p:spPr>
          <a:xfrm>
            <a:off x="87549" y="2903140"/>
            <a:ext cx="5449524" cy="2352952"/>
          </a:xfrm>
          <a:prstGeom prst="rect">
            <a:avLst/>
          </a:prstGeom>
          <a:noFill/>
        </p:spPr>
        <p:txBody>
          <a:bodyPr wrap="square" rtlCol="0">
            <a:spAutoFit/>
          </a:bodyPr>
          <a:lstStyle/>
          <a:p>
            <a:pPr>
              <a:lnSpc>
                <a:spcPct val="150000"/>
              </a:lnSpc>
            </a:pPr>
            <a:r>
              <a:rPr lang="en-US" altLang="zh-CN" sz="2000" b="1" dirty="0"/>
              <a:t>      </a:t>
            </a:r>
            <a:r>
              <a:rPr lang="zh-CN" altLang="en-US" sz="2000" b="1" dirty="0"/>
              <a:t>软件工程的主要目的是</a:t>
            </a:r>
            <a:r>
              <a:rPr lang="zh-CN" altLang="en-US" sz="2000" b="1" dirty="0">
                <a:solidFill>
                  <a:srgbClr val="FF0000"/>
                </a:solidFill>
              </a:rPr>
              <a:t>提高</a:t>
            </a:r>
            <a:r>
              <a:rPr lang="zh-CN" altLang="en-US" sz="2000" b="1" dirty="0"/>
              <a:t>软件的</a:t>
            </a:r>
            <a:r>
              <a:rPr lang="zh-CN" altLang="en-US" sz="2000" b="1" dirty="0">
                <a:solidFill>
                  <a:srgbClr val="0070C0"/>
                </a:solidFill>
              </a:rPr>
              <a:t>可维护性</a:t>
            </a:r>
            <a:r>
              <a:rPr lang="zh-CN" altLang="en-US" sz="2000" b="1" dirty="0"/>
              <a:t>，</a:t>
            </a:r>
            <a:r>
              <a:rPr lang="zh-CN" altLang="en-US" sz="2000" b="1" dirty="0">
                <a:solidFill>
                  <a:srgbClr val="FF0000"/>
                </a:solidFill>
              </a:rPr>
              <a:t>减少</a:t>
            </a:r>
            <a:r>
              <a:rPr lang="zh-CN" altLang="en-US" sz="2000" b="1" dirty="0"/>
              <a:t>软件维护所需要的</a:t>
            </a:r>
            <a:r>
              <a:rPr lang="zh-CN" altLang="en-US" sz="2000" b="1" dirty="0">
                <a:solidFill>
                  <a:srgbClr val="0070C0"/>
                </a:solidFill>
              </a:rPr>
              <a:t>工作量</a:t>
            </a:r>
            <a:r>
              <a:rPr lang="zh-CN" altLang="en-US" sz="2000" b="1" dirty="0"/>
              <a:t>，</a:t>
            </a:r>
            <a:r>
              <a:rPr lang="zh-CN" altLang="en-US" sz="2000" b="1" dirty="0">
                <a:solidFill>
                  <a:srgbClr val="FF0000"/>
                </a:solidFill>
              </a:rPr>
              <a:t>降低</a:t>
            </a:r>
            <a:r>
              <a:rPr lang="zh-CN" altLang="en-US" sz="2000" b="1" dirty="0"/>
              <a:t>软件系统的总</a:t>
            </a:r>
            <a:r>
              <a:rPr lang="zh-CN" altLang="en-US" sz="2000" b="1" dirty="0">
                <a:solidFill>
                  <a:srgbClr val="0070C0"/>
                </a:solidFill>
              </a:rPr>
              <a:t>成本</a:t>
            </a:r>
            <a:r>
              <a:rPr lang="zh-CN" altLang="en-US" sz="2000" b="1" dirty="0"/>
              <a:t>。</a:t>
            </a:r>
            <a:endParaRPr lang="en-US" altLang="zh-CN" sz="2000" b="1" dirty="0"/>
          </a:p>
          <a:p>
            <a:pPr>
              <a:lnSpc>
                <a:spcPct val="150000"/>
              </a:lnSpc>
            </a:pPr>
            <a:r>
              <a:rPr lang="en-US" altLang="zh-CN" sz="2000" b="1" dirty="0"/>
              <a:t>      </a:t>
            </a:r>
            <a:r>
              <a:rPr lang="zh-CN" altLang="en-US" sz="2000" b="1" dirty="0"/>
              <a:t>软件维护是软件生命周期的</a:t>
            </a:r>
            <a:r>
              <a:rPr lang="zh-CN" altLang="en-US" sz="2000" b="1" dirty="0">
                <a:solidFill>
                  <a:srgbClr val="FF0000"/>
                </a:solidFill>
              </a:rPr>
              <a:t>最后一个阶段</a:t>
            </a:r>
            <a:r>
              <a:rPr lang="zh-CN" altLang="en-US" sz="2000" b="1" dirty="0"/>
              <a:t>。</a:t>
            </a:r>
            <a:endParaRPr lang="en-US" altLang="zh-CN" sz="2000" b="1" dirty="0"/>
          </a:p>
          <a:p>
            <a:pPr>
              <a:lnSpc>
                <a:spcPct val="150000"/>
              </a:lnSpc>
            </a:pPr>
            <a:endParaRPr lang="zh-CN" altLang="en-US" sz="2000" b="1" dirty="0"/>
          </a:p>
        </p:txBody>
      </p:sp>
    </p:spTree>
    <p:extLst>
      <p:ext uri="{BB962C8B-B14F-4D97-AF65-F5344CB8AC3E}">
        <p14:creationId xmlns:p14="http://schemas.microsoft.com/office/powerpoint/2010/main" val="403726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79525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维护进行的四项活动</a:t>
            </a:r>
          </a:p>
        </p:txBody>
      </p:sp>
      <p:grpSp>
        <p:nvGrpSpPr>
          <p:cNvPr id="3" name="组合 2"/>
          <p:cNvGrpSpPr/>
          <p:nvPr/>
        </p:nvGrpSpPr>
        <p:grpSpPr>
          <a:xfrm>
            <a:off x="321836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grpSp>
        <p:nvGrpSpPr>
          <p:cNvPr id="49" name="组合 48">
            <a:extLst>
              <a:ext uri="{FF2B5EF4-FFF2-40B4-BE49-F238E27FC236}">
                <a16:creationId xmlns:a16="http://schemas.microsoft.com/office/drawing/2014/main" id="{7BDCA4A0-E6D4-49BC-812E-3A7958652A19}"/>
              </a:ext>
            </a:extLst>
          </p:cNvPr>
          <p:cNvGrpSpPr/>
          <p:nvPr/>
        </p:nvGrpSpPr>
        <p:grpSpPr>
          <a:xfrm>
            <a:off x="6406687" y="1850526"/>
            <a:ext cx="4094781" cy="3004461"/>
            <a:chOff x="844937" y="2326204"/>
            <a:chExt cx="4597946" cy="3373648"/>
          </a:xfrm>
          <a:solidFill>
            <a:srgbClr val="55C0AF"/>
          </a:solidFill>
        </p:grpSpPr>
        <p:grpSp>
          <p:nvGrpSpPr>
            <p:cNvPr id="50" name="组合 49">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64" name="矩形 63">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B850"/>
                  </a:solidFill>
                  <a:effectLst/>
                  <a:uLnTx/>
                  <a:uFillTx/>
                  <a:cs typeface="+mn-ea"/>
                  <a:sym typeface="+mn-lt"/>
                </a:endParaRPr>
              </a:p>
            </p:txBody>
          </p:sp>
          <p:cxnSp>
            <p:nvCxnSpPr>
              <p:cNvPr id="65" name="直接连接符 64">
                <a:extLst>
                  <a:ext uri="{FF2B5EF4-FFF2-40B4-BE49-F238E27FC236}">
                    <a16:creationId xmlns:a16="http://schemas.microsoft.com/office/drawing/2014/main" id="{BA19FF1F-AB22-4F92-A884-16AF5390B39D}"/>
                  </a:ext>
                </a:extLst>
              </p:cNvPr>
              <p:cNvCxnSpPr>
                <a:stCxn id="64" idx="3"/>
              </p:cNvCxnSpPr>
              <p:nvPr/>
            </p:nvCxnSpPr>
            <p:spPr>
              <a:xfrm>
                <a:off x="5072470" y="1499667"/>
                <a:ext cx="3766730" cy="0"/>
              </a:xfrm>
              <a:prstGeom prst="line">
                <a:avLst/>
              </a:prstGeom>
              <a:solidFill>
                <a:srgbClr val="113F4E"/>
              </a:solidFill>
              <a:ln w="12700" cap="flat" cmpd="sng" algn="ctr">
                <a:solidFill>
                  <a:srgbClr val="113F4E"/>
                </a:solidFill>
                <a:prstDash val="sysDot"/>
                <a:miter lim="800000"/>
              </a:ln>
              <a:effectLst/>
            </p:spPr>
          </p:cxnSp>
        </p:grpSp>
        <p:grpSp>
          <p:nvGrpSpPr>
            <p:cNvPr id="51" name="组合 50">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62" name="矩形 61">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3" name="直接连接符 62">
                <a:extLst>
                  <a:ext uri="{FF2B5EF4-FFF2-40B4-BE49-F238E27FC236}">
                    <a16:creationId xmlns:a16="http://schemas.microsoft.com/office/drawing/2014/main" id="{56A58A56-B02F-4409-AE86-6DF0706EE9FA}"/>
                  </a:ext>
                </a:extLst>
              </p:cNvPr>
              <p:cNvCxnSpPr>
                <a:stCxn id="62" idx="3"/>
              </p:cNvCxnSpPr>
              <p:nvPr/>
            </p:nvCxnSpPr>
            <p:spPr>
              <a:xfrm>
                <a:off x="5072470" y="2810872"/>
                <a:ext cx="3766730" cy="0"/>
              </a:xfrm>
              <a:prstGeom prst="line">
                <a:avLst/>
              </a:prstGeom>
              <a:grpFill/>
              <a:ln w="12700" cap="flat" cmpd="sng" algn="ctr">
                <a:solidFill>
                  <a:srgbClr val="55C0AF"/>
                </a:solidFill>
                <a:prstDash val="sysDot"/>
                <a:miter lim="800000"/>
              </a:ln>
              <a:effectLst/>
            </p:spPr>
          </p:cxnSp>
        </p:grpSp>
        <p:grpSp>
          <p:nvGrpSpPr>
            <p:cNvPr id="52" name="组合 51">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60" name="矩形 59">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w="12700" cap="flat" cmpd="sng" algn="ctr">
                <a:solidFill>
                  <a:srgbClr val="113F4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61" name="直接连接符 60">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w="12700" cap="flat" cmpd="sng" algn="ctr">
                <a:solidFill>
                  <a:srgbClr val="113F4E"/>
                </a:solidFill>
                <a:prstDash val="sysDot"/>
                <a:miter lim="800000"/>
              </a:ln>
              <a:effectLst/>
            </p:spPr>
          </p:cxnSp>
        </p:grpSp>
        <p:sp>
          <p:nvSpPr>
            <p:cNvPr id="53" name="TextBox 35">
              <a:extLst>
                <a:ext uri="{FF2B5EF4-FFF2-40B4-BE49-F238E27FC236}">
                  <a16:creationId xmlns:a16="http://schemas.microsoft.com/office/drawing/2014/main" id="{3195FC0F-E1AC-4A07-A636-B71150627532}"/>
                </a:ext>
              </a:extLst>
            </p:cNvPr>
            <p:cNvSpPr txBox="1"/>
            <p:nvPr/>
          </p:nvSpPr>
          <p:spPr>
            <a:xfrm>
              <a:off x="844937" y="2864496"/>
              <a:ext cx="4597610" cy="34696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诊断和改正</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在使用过程中发现的软件错误。</a:t>
              </a:r>
            </a:p>
          </p:txBody>
        </p:sp>
        <p:grpSp>
          <p:nvGrpSpPr>
            <p:cNvPr id="56" name="组合 55">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58" name="矩形 57">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w="12700" cap="flat" cmpd="sng" algn="ctr">
                <a:solidFill>
                  <a:srgbClr val="55C0A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cs typeface="+mn-ea"/>
                  <a:sym typeface="+mn-lt"/>
                </a:endParaRPr>
              </a:p>
            </p:txBody>
          </p:sp>
          <p:cxnSp>
            <p:nvCxnSpPr>
              <p:cNvPr id="59" name="直接连接符 58">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w="12700" cap="flat" cmpd="sng" algn="ctr">
                <a:solidFill>
                  <a:srgbClr val="55C0AF"/>
                </a:solidFill>
                <a:prstDash val="sysDot"/>
                <a:miter lim="800000"/>
              </a:ln>
              <a:effectLst/>
            </p:spPr>
          </p:cxnSp>
        </p:grpSp>
      </p:grpSp>
      <p:grpSp>
        <p:nvGrpSpPr>
          <p:cNvPr id="66" name="组合 65">
            <a:extLst>
              <a:ext uri="{FF2B5EF4-FFF2-40B4-BE49-F238E27FC236}">
                <a16:creationId xmlns:a16="http://schemas.microsoft.com/office/drawing/2014/main" id="{C25CEF2A-CED1-4141-9761-0D97F7CFA942}"/>
              </a:ext>
            </a:extLst>
          </p:cNvPr>
          <p:cNvGrpSpPr/>
          <p:nvPr/>
        </p:nvGrpSpPr>
        <p:grpSpPr>
          <a:xfrm>
            <a:off x="1604377" y="1802768"/>
            <a:ext cx="3984530" cy="4019326"/>
            <a:chOff x="3711479" y="1272985"/>
            <a:chExt cx="5138799" cy="5183677"/>
          </a:xfrm>
        </p:grpSpPr>
        <p:grpSp>
          <p:nvGrpSpPr>
            <p:cNvPr id="67" name="组合 66">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86"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7"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8"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9"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72" name="矩形 71">
              <a:extLst>
                <a:ext uri="{FF2B5EF4-FFF2-40B4-BE49-F238E27FC236}">
                  <a16:creationId xmlns:a16="http://schemas.microsoft.com/office/drawing/2014/main" id="{6467D567-1E6E-4C9E-9319-8261B3FCA07E}"/>
                </a:ext>
              </a:extLst>
            </p:cNvPr>
            <p:cNvSpPr/>
            <p:nvPr/>
          </p:nvSpPr>
          <p:spPr>
            <a:xfrm>
              <a:off x="5180153" y="2877140"/>
              <a:ext cx="917049"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01</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3" name="矩形 72">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02</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4" name="矩形 73">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03</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sp>
          <p:nvSpPr>
            <p:cNvPr id="75" name="矩形 74">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prstClr val="white"/>
                  </a:solidFill>
                  <a:effectLst/>
                  <a:uLnTx/>
                  <a:uFillTx/>
                  <a:cs typeface="+mn-ea"/>
                  <a:sym typeface="+mn-lt"/>
                </a:rPr>
                <a:t>04</a:t>
              </a:r>
              <a:endParaRPr kumimoji="0" lang="zh-CN" altLang="en-US" sz="3200" b="0" i="0" u="none" strike="noStrike" kern="0" cap="none" spc="0" normalizeH="0" baseline="0" noProof="0" dirty="0">
                <a:ln>
                  <a:noFill/>
                </a:ln>
                <a:solidFill>
                  <a:prstClr val="white"/>
                </a:solidFill>
                <a:effectLst/>
                <a:uLnTx/>
                <a:uFillTx/>
                <a:cs typeface="+mn-ea"/>
                <a:sym typeface="+mn-lt"/>
              </a:endParaRPr>
            </a:p>
          </p:txBody>
        </p:sp>
      </p:grpSp>
      <p:pic>
        <p:nvPicPr>
          <p:cNvPr id="90" name="图形 89" descr="锤子 纯色填充">
            <a:extLst>
              <a:ext uri="{FF2B5EF4-FFF2-40B4-BE49-F238E27FC236}">
                <a16:creationId xmlns:a16="http://schemas.microsoft.com/office/drawing/2014/main" id="{FE184B06-FB3E-43F9-A030-DCB1D041D5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7032" y="1986512"/>
            <a:ext cx="520578" cy="520578"/>
          </a:xfrm>
          <a:prstGeom prst="rect">
            <a:avLst/>
          </a:prstGeom>
        </p:spPr>
      </p:pic>
      <p:pic>
        <p:nvPicPr>
          <p:cNvPr id="91" name="图形 90" descr="扳手 纯色填充">
            <a:extLst>
              <a:ext uri="{FF2B5EF4-FFF2-40B4-BE49-F238E27FC236}">
                <a16:creationId xmlns:a16="http://schemas.microsoft.com/office/drawing/2014/main" id="{827CC2A1-C86E-42BB-9A72-E543F8703C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3599" y="3599392"/>
            <a:ext cx="509921" cy="509921"/>
          </a:xfrm>
          <a:prstGeom prst="rect">
            <a:avLst/>
          </a:prstGeom>
        </p:spPr>
      </p:pic>
      <p:pic>
        <p:nvPicPr>
          <p:cNvPr id="92" name="图形 91" descr="光圈 纯色填充">
            <a:extLst>
              <a:ext uri="{FF2B5EF4-FFF2-40B4-BE49-F238E27FC236}">
                <a16:creationId xmlns:a16="http://schemas.microsoft.com/office/drawing/2014/main" id="{42B9E00C-C1A3-4CD9-A5D2-6117C4C837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7033" y="5118470"/>
            <a:ext cx="673330" cy="673330"/>
          </a:xfrm>
          <a:prstGeom prst="rect">
            <a:avLst/>
          </a:prstGeom>
        </p:spPr>
      </p:pic>
      <p:pic>
        <p:nvPicPr>
          <p:cNvPr id="93" name="图形 92" descr="三角尺 纯色填充">
            <a:extLst>
              <a:ext uri="{FF2B5EF4-FFF2-40B4-BE49-F238E27FC236}">
                <a16:creationId xmlns:a16="http://schemas.microsoft.com/office/drawing/2014/main" id="{9103AECB-3C5E-48F5-B596-E19105C787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7222" y="3421205"/>
            <a:ext cx="584776" cy="584776"/>
          </a:xfrm>
          <a:prstGeom prst="rect">
            <a:avLst/>
          </a:prstGeom>
        </p:spPr>
      </p:pic>
      <p:sp>
        <p:nvSpPr>
          <p:cNvPr id="94" name="TextBox 35">
            <a:extLst>
              <a:ext uri="{FF2B5EF4-FFF2-40B4-BE49-F238E27FC236}">
                <a16:creationId xmlns:a16="http://schemas.microsoft.com/office/drawing/2014/main" id="{A4D694ED-7A28-400F-93AB-E9012B17A49F}"/>
              </a:ext>
            </a:extLst>
          </p:cNvPr>
          <p:cNvSpPr txBox="1"/>
          <p:nvPr/>
        </p:nvSpPr>
        <p:spPr>
          <a:xfrm>
            <a:off x="6406687" y="2017460"/>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改正性维护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5" name="TextBox 35">
            <a:extLst>
              <a:ext uri="{FF2B5EF4-FFF2-40B4-BE49-F238E27FC236}">
                <a16:creationId xmlns:a16="http://schemas.microsoft.com/office/drawing/2014/main" id="{2C0B6C0A-218D-4E55-B601-9766E6D96FFB}"/>
              </a:ext>
            </a:extLst>
          </p:cNvPr>
          <p:cNvSpPr txBox="1"/>
          <p:nvPr/>
        </p:nvSpPr>
        <p:spPr>
          <a:xfrm>
            <a:off x="6415384" y="2989296"/>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6" name="TextBox 35">
            <a:extLst>
              <a:ext uri="{FF2B5EF4-FFF2-40B4-BE49-F238E27FC236}">
                <a16:creationId xmlns:a16="http://schemas.microsoft.com/office/drawing/2014/main" id="{369473DD-53D0-4856-9353-DAD3A82B8866}"/>
              </a:ext>
            </a:extLst>
          </p:cNvPr>
          <p:cNvSpPr txBox="1"/>
          <p:nvPr/>
        </p:nvSpPr>
        <p:spPr>
          <a:xfrm>
            <a:off x="6406687" y="3358080"/>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修改软件以</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适应环境</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的变化。</a:t>
            </a:r>
          </a:p>
        </p:txBody>
      </p:sp>
      <p:sp>
        <p:nvSpPr>
          <p:cNvPr id="97" name="TextBox 35">
            <a:extLst>
              <a:ext uri="{FF2B5EF4-FFF2-40B4-BE49-F238E27FC236}">
                <a16:creationId xmlns:a16="http://schemas.microsoft.com/office/drawing/2014/main" id="{AEA8DD72-449D-4E69-80E5-B55B20358CF2}"/>
              </a:ext>
            </a:extLst>
          </p:cNvPr>
          <p:cNvSpPr txBox="1"/>
          <p:nvPr/>
        </p:nvSpPr>
        <p:spPr>
          <a:xfrm>
            <a:off x="6406687" y="3932652"/>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latin typeface="楷体" panose="02010609060101010101" pitchFamily="49" charset="-122"/>
                <a:ea typeface="楷体" panose="02010609060101010101" pitchFamily="49" charset="-122"/>
                <a:cs typeface="+mn-ea"/>
                <a:sym typeface="+mn-lt"/>
              </a:rPr>
              <a:t>适应性维护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98" name="TextBox 35">
            <a:extLst>
              <a:ext uri="{FF2B5EF4-FFF2-40B4-BE49-F238E27FC236}">
                <a16:creationId xmlns:a16="http://schemas.microsoft.com/office/drawing/2014/main" id="{E033647A-AD81-491A-8ABE-5762F338D34A}"/>
              </a:ext>
            </a:extLst>
          </p:cNvPr>
          <p:cNvSpPr txBox="1"/>
          <p:nvPr/>
        </p:nvSpPr>
        <p:spPr>
          <a:xfrm>
            <a:off x="6406687" y="4272323"/>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根据用户的需求改进或扩充软件使其</a:t>
            </a:r>
            <a:r>
              <a:rPr kumimoji="0" lang="zh-CN" altLang="en-US" sz="12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ea"/>
                <a:sym typeface="+mn-lt"/>
              </a:rPr>
              <a:t>功能更完善</a:t>
            </a: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a:t>
            </a:r>
          </a:p>
        </p:txBody>
      </p:sp>
      <p:sp>
        <p:nvSpPr>
          <p:cNvPr id="99" name="TextBox 35">
            <a:extLst>
              <a:ext uri="{FF2B5EF4-FFF2-40B4-BE49-F238E27FC236}">
                <a16:creationId xmlns:a16="http://schemas.microsoft.com/office/drawing/2014/main" id="{2EF8B56E-16C2-45C1-8266-0C642AC655D1}"/>
              </a:ext>
            </a:extLst>
          </p:cNvPr>
          <p:cNvSpPr txBox="1"/>
          <p:nvPr/>
        </p:nvSpPr>
        <p:spPr>
          <a:xfrm>
            <a:off x="6406687" y="4865907"/>
            <a:ext cx="4094482" cy="367024"/>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1600" kern="0" dirty="0">
                <a:solidFill>
                  <a:srgbClr val="FF0000"/>
                </a:solidFill>
                <a:latin typeface="楷体" panose="02010609060101010101" pitchFamily="49" charset="-122"/>
                <a:ea typeface="楷体" panose="02010609060101010101" pitchFamily="49" charset="-122"/>
                <a:cs typeface="+mn-ea"/>
                <a:sym typeface="+mn-lt"/>
              </a:rPr>
              <a:t>适应性</a:t>
            </a:r>
            <a:r>
              <a:rPr lang="zh-CN" altLang="en-US" sz="1600" kern="0" dirty="0">
                <a:latin typeface="楷体" panose="02010609060101010101" pitchFamily="49" charset="-122"/>
                <a:ea typeface="楷体" panose="02010609060101010101" pitchFamily="49" charset="-122"/>
                <a:cs typeface="+mn-ea"/>
                <a:sym typeface="+mn-lt"/>
              </a:rPr>
              <a:t>维护</a:t>
            </a:r>
            <a:endParaRPr kumimoji="0" lang="zh-CN" altLang="en-US" sz="16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endParaRPr>
          </a:p>
        </p:txBody>
      </p:sp>
      <p:sp>
        <p:nvSpPr>
          <p:cNvPr id="100" name="TextBox 35">
            <a:extLst>
              <a:ext uri="{FF2B5EF4-FFF2-40B4-BE49-F238E27FC236}">
                <a16:creationId xmlns:a16="http://schemas.microsoft.com/office/drawing/2014/main" id="{9F79B6F4-4E8B-4B11-9FEC-53337D50C38E}"/>
              </a:ext>
            </a:extLst>
          </p:cNvPr>
          <p:cNvSpPr txBox="1"/>
          <p:nvPr/>
        </p:nvSpPr>
        <p:spPr>
          <a:xfrm>
            <a:off x="6415384" y="5208525"/>
            <a:ext cx="4094482" cy="308995"/>
          </a:xfrm>
          <a:prstGeom prst="rect">
            <a:avLst/>
          </a:prstGeom>
          <a:noFill/>
          <a:ln>
            <a:noFill/>
          </a:ln>
        </p:spPr>
        <p:txBody>
          <a:bodyPr wrap="square" rtlCol="0">
            <a:spAutoFit/>
          </a:bodyPr>
          <a:lstStyle/>
          <a:p>
            <a:pPr marL="0" marR="0" lvl="0" indent="0" algn="just" defTabSz="914400"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ea"/>
                <a:sym typeface="+mn-lt"/>
              </a:rPr>
              <a:t>为改进未来的可维护性或可靠性奠定良好基础而修改软件。</a:t>
            </a:r>
          </a:p>
        </p:txBody>
      </p:sp>
    </p:spTree>
    <p:extLst>
      <p:ext uri="{BB962C8B-B14F-4D97-AF65-F5344CB8AC3E}">
        <p14:creationId xmlns:p14="http://schemas.microsoft.com/office/powerpoint/2010/main" val="3640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相关测试题</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74" name="文本框 73">
            <a:extLst>
              <a:ext uri="{FF2B5EF4-FFF2-40B4-BE49-F238E27FC236}">
                <a16:creationId xmlns:a16="http://schemas.microsoft.com/office/drawing/2014/main" id="{D314CF55-1084-4961-BE38-BA29388A4426}"/>
              </a:ext>
            </a:extLst>
          </p:cNvPr>
          <p:cNvSpPr txBox="1"/>
          <p:nvPr/>
        </p:nvSpPr>
        <p:spPr>
          <a:xfrm>
            <a:off x="887648" y="1452134"/>
            <a:ext cx="9764139" cy="1569660"/>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为增加软件功能、增强软件性能、提高软件运行效率而进行的维护活动称为</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zh-CN" altLang="en-US" sz="2400" b="1" dirty="0">
                <a:solidFill>
                  <a:srgbClr val="FF0000"/>
                </a:solidFill>
                <a:latin typeface="楷体" panose="02010609060101010101" pitchFamily="49" charset="-122"/>
                <a:ea typeface="楷体" panose="02010609060101010101" pitchFamily="49" charset="-122"/>
              </a:rPr>
              <a:t>完善性维护</a:t>
            </a:r>
          </a:p>
        </p:txBody>
      </p:sp>
      <p:sp>
        <p:nvSpPr>
          <p:cNvPr id="75" name="文本框 74">
            <a:extLst>
              <a:ext uri="{FF2B5EF4-FFF2-40B4-BE49-F238E27FC236}">
                <a16:creationId xmlns:a16="http://schemas.microsoft.com/office/drawing/2014/main" id="{1C5A25CF-8F04-4577-B716-ECBC213E70AB}"/>
              </a:ext>
            </a:extLst>
          </p:cNvPr>
          <p:cNvSpPr txBox="1"/>
          <p:nvPr/>
        </p:nvSpPr>
        <p:spPr>
          <a:xfrm>
            <a:off x="887648" y="3269466"/>
            <a:ext cx="7390590" cy="2677656"/>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软件生存周期的</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工作和软件可维护性有密切的关系。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、编码阶段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、设计阶段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、测试阶段 </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、每个阶段 </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D</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142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 calcmode="lin" valueType="num">
                                      <p:cBhvr additive="base">
                                        <p:cTn id="7"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
                                            <p:txEl>
                                              <p:pRg st="0" end="0"/>
                                            </p:txEl>
                                          </p:spTgt>
                                        </p:tgtEl>
                                        <p:attrNameLst>
                                          <p:attrName>style.visibility</p:attrName>
                                        </p:attrNameLst>
                                      </p:cBhvr>
                                      <p:to>
                                        <p:strVal val="visible"/>
                                      </p:to>
                                    </p:set>
                                    <p:anim calcmode="lin" valueType="num">
                                      <p:cBhvr additive="base">
                                        <p:cTn id="1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 calcmode="lin" valueType="num">
                                      <p:cBhvr additive="base">
                                        <p:cTn id="1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
                                            <p:txEl>
                                              <p:pRg st="2" end="2"/>
                                            </p:txEl>
                                          </p:spTgt>
                                        </p:tgtEl>
                                        <p:attrNameLst>
                                          <p:attrName>style.visibility</p:attrName>
                                        </p:attrNameLst>
                                      </p:cBhvr>
                                      <p:to>
                                        <p:strVal val="visible"/>
                                      </p:to>
                                    </p:set>
                                    <p:anim calcmode="lin" valueType="num">
                                      <p:cBhvr additive="base">
                                        <p:cTn id="2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
                                            <p:txEl>
                                              <p:pRg st="3" end="3"/>
                                            </p:txEl>
                                          </p:spTgt>
                                        </p:tgtEl>
                                        <p:attrNameLst>
                                          <p:attrName>style.visibility</p:attrName>
                                        </p:attrNameLst>
                                      </p:cBhvr>
                                      <p:to>
                                        <p:strVal val="visible"/>
                                      </p:to>
                                    </p:set>
                                    <p:anim calcmode="lin" valueType="num">
                                      <p:cBhvr additive="base">
                                        <p:cTn id="2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
                                            <p:txEl>
                                              <p:pRg st="4" end="4"/>
                                            </p:txEl>
                                          </p:spTgt>
                                        </p:tgtEl>
                                        <p:attrNameLst>
                                          <p:attrName>style.visibility</p:attrName>
                                        </p:attrNameLst>
                                      </p:cBhvr>
                                      <p:to>
                                        <p:strVal val="visible"/>
                                      </p:to>
                                    </p:set>
                                    <p:anim calcmode="lin" valueType="num">
                                      <p:cBhvr additive="base">
                                        <p:cTn id="29"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
                                            <p:txEl>
                                              <p:pRg st="6" end="6"/>
                                            </p:txEl>
                                          </p:spTgt>
                                        </p:tgtEl>
                                        <p:attrNameLst>
                                          <p:attrName>style.visibility</p:attrName>
                                        </p:attrNameLst>
                                      </p:cBhvr>
                                      <p:to>
                                        <p:strVal val="visible"/>
                                      </p:to>
                                    </p:set>
                                    <p:anim calcmode="lin" valueType="num">
                                      <p:cBhvr additive="base">
                                        <p:cTn id="35" dur="500" fill="hold"/>
                                        <p:tgtEl>
                                          <p:spTgt spid="7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文本框 18"/>
          <p:cNvSpPr txBox="1"/>
          <p:nvPr/>
        </p:nvSpPr>
        <p:spPr>
          <a:xfrm>
            <a:off x="2267803" y="2249999"/>
            <a:ext cx="1968500" cy="1323439"/>
          </a:xfrm>
          <a:prstGeom prst="rect">
            <a:avLst/>
          </a:prstGeom>
          <a:noFill/>
        </p:spPr>
        <p:txBody>
          <a:bodyPr wrap="square" rtlCol="0">
            <a:spAutoFit/>
          </a:bodyPr>
          <a:lstStyle/>
          <a:p>
            <a:pPr algn="ctr"/>
            <a:r>
              <a:rPr lang="en-US" altLang="zh-CN" sz="8000" dirty="0">
                <a:solidFill>
                  <a:prstClr val="white"/>
                </a:solidFill>
                <a:cs typeface="+mn-ea"/>
                <a:sym typeface="+mn-lt"/>
              </a:rPr>
              <a:t>2</a:t>
            </a:r>
            <a:endParaRPr lang="zh-CN" altLang="en-US" sz="8000" dirty="0">
              <a:solidFill>
                <a:prstClr val="white"/>
              </a:solidFill>
              <a:cs typeface="+mn-ea"/>
              <a:sym typeface="+mn-lt"/>
            </a:endParaRPr>
          </a:p>
        </p:txBody>
      </p:sp>
      <p:sp>
        <p:nvSpPr>
          <p:cNvPr id="18" name="文本框 11">
            <a:extLst>
              <a:ext uri="{FF2B5EF4-FFF2-40B4-BE49-F238E27FC236}">
                <a16:creationId xmlns:a16="http://schemas.microsoft.com/office/drawing/2014/main" id="{CC083D12-B503-4B67-8D8D-9790679E284D}"/>
              </a:ext>
            </a:extLst>
          </p:cNvPr>
          <p:cNvSpPr txBox="1"/>
          <p:nvPr/>
        </p:nvSpPr>
        <p:spPr>
          <a:xfrm>
            <a:off x="5512248" y="2237352"/>
            <a:ext cx="4488755" cy="1150303"/>
          </a:xfrm>
          <a:prstGeom prst="rect">
            <a:avLst/>
          </a:prstGeom>
        </p:spPr>
        <p:txBody>
          <a:bodyPr vert="horz" lIns="91440" tIns="45720" rIns="91440" bIns="45720" rtlCol="0" anchor="ctr">
            <a:noAutofit/>
          </a:bodyPr>
          <a:lstStyle>
            <a:defPPr>
              <a:defRPr lang="zh-CN"/>
            </a:defPPr>
            <a:lvl1pPr>
              <a:spcBef>
                <a:spcPct val="0"/>
              </a:spcBef>
              <a:buNone/>
              <a:defRPr sz="4800" b="1">
                <a:gradFill>
                  <a:gsLst>
                    <a:gs pos="0">
                      <a:srgbClr val="69B4B4"/>
                    </a:gs>
                    <a:gs pos="100000">
                      <a:srgbClr val="2A5294"/>
                    </a:gs>
                  </a:gsLst>
                  <a:lin ang="5400000" scaled="0"/>
                </a:gradFill>
                <a:cs typeface="+mn-ea"/>
              </a:defRPr>
            </a:lvl1pPr>
          </a:lstStyle>
          <a:p>
            <a:pPr>
              <a:lnSpc>
                <a:spcPct val="150000"/>
              </a:lnSpc>
            </a:pPr>
            <a:r>
              <a:rPr lang="zh-CN" altLang="en-US" dirty="0">
                <a:sym typeface="+mn-lt"/>
              </a:rPr>
              <a:t>软件维护的特点</a:t>
            </a:r>
          </a:p>
        </p:txBody>
      </p:sp>
      <p:sp>
        <p:nvSpPr>
          <p:cNvPr id="19" name="TextBox 11">
            <a:extLst>
              <a:ext uri="{FF2B5EF4-FFF2-40B4-BE49-F238E27FC236}">
                <a16:creationId xmlns:a16="http://schemas.microsoft.com/office/drawing/2014/main" id="{8EE96092-36FE-4DFD-9E61-ECD689D45072}"/>
              </a:ext>
            </a:extLst>
          </p:cNvPr>
          <p:cNvSpPr txBox="1"/>
          <p:nvPr/>
        </p:nvSpPr>
        <p:spPr>
          <a:xfrm>
            <a:off x="5519204" y="3474764"/>
            <a:ext cx="2174954"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非结构化与结构化维护</a:t>
            </a:r>
            <a:endParaRPr lang="en-US" altLang="zh-CN" sz="1600" kern="0" dirty="0">
              <a:solidFill>
                <a:prstClr val="white">
                  <a:lumMod val="50000"/>
                </a:prstClr>
              </a:solidFill>
              <a:cs typeface="+mn-ea"/>
              <a:sym typeface="+mn-lt"/>
            </a:endParaRPr>
          </a:p>
        </p:txBody>
      </p:sp>
      <p:sp>
        <p:nvSpPr>
          <p:cNvPr id="20" name="TextBox 11">
            <a:extLst>
              <a:ext uri="{FF2B5EF4-FFF2-40B4-BE49-F238E27FC236}">
                <a16:creationId xmlns:a16="http://schemas.microsoft.com/office/drawing/2014/main" id="{C52F75FA-67AC-4FFC-99C8-2846E819F0A4}"/>
              </a:ext>
            </a:extLst>
          </p:cNvPr>
          <p:cNvSpPr txBox="1"/>
          <p:nvPr/>
        </p:nvSpPr>
        <p:spPr>
          <a:xfrm>
            <a:off x="7915329" y="346385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维护的代价</a:t>
            </a:r>
            <a:endParaRPr lang="en-US" altLang="zh-CN" sz="1600" kern="0" dirty="0">
              <a:solidFill>
                <a:prstClr val="white">
                  <a:lumMod val="50000"/>
                </a:prstClr>
              </a:solidFill>
              <a:cs typeface="+mn-ea"/>
              <a:sym typeface="+mn-lt"/>
            </a:endParaRPr>
          </a:p>
        </p:txBody>
      </p:sp>
      <p:sp>
        <p:nvSpPr>
          <p:cNvPr id="21" name="TextBox 11">
            <a:extLst>
              <a:ext uri="{FF2B5EF4-FFF2-40B4-BE49-F238E27FC236}">
                <a16:creationId xmlns:a16="http://schemas.microsoft.com/office/drawing/2014/main" id="{5FE7E229-E19E-4D8C-A382-50F740B53646}"/>
              </a:ext>
            </a:extLst>
          </p:cNvPr>
          <p:cNvSpPr txBox="1"/>
          <p:nvPr/>
        </p:nvSpPr>
        <p:spPr>
          <a:xfrm>
            <a:off x="5530554" y="3914825"/>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维护的问题</a:t>
            </a:r>
            <a:endParaRPr lang="en-US" altLang="zh-CN" sz="1600" kern="0" dirty="0">
              <a:solidFill>
                <a:prstClr val="white">
                  <a:lumMod val="50000"/>
                </a:prstClr>
              </a:solidFill>
              <a:cs typeface="+mn-ea"/>
              <a:sym typeface="+mn-lt"/>
            </a:endParaRPr>
          </a:p>
        </p:txBody>
      </p:sp>
      <p:sp>
        <p:nvSpPr>
          <p:cNvPr id="22" name="TextBox 11">
            <a:extLst>
              <a:ext uri="{FF2B5EF4-FFF2-40B4-BE49-F238E27FC236}">
                <a16:creationId xmlns:a16="http://schemas.microsoft.com/office/drawing/2014/main" id="{6CC70E26-8889-4C11-81DE-7687DF288BA4}"/>
              </a:ext>
            </a:extLst>
          </p:cNvPr>
          <p:cNvSpPr txBox="1"/>
          <p:nvPr/>
        </p:nvSpPr>
        <p:spPr>
          <a:xfrm>
            <a:off x="7918193" y="3914826"/>
            <a:ext cx="1149033"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kern="0" dirty="0">
                <a:solidFill>
                  <a:prstClr val="white">
                    <a:lumMod val="50000"/>
                  </a:prstClr>
                </a:solidFill>
                <a:cs typeface="+mn-ea"/>
                <a:sym typeface="+mn-lt"/>
              </a:rPr>
              <a:t>相关测试题</a:t>
            </a:r>
            <a:endParaRPr lang="en-US" altLang="zh-CN" sz="1600" kern="0" dirty="0">
              <a:solidFill>
                <a:prstClr val="white">
                  <a:lumMod val="50000"/>
                </a:prstClr>
              </a:solidFill>
              <a:cs typeface="+mn-ea"/>
              <a:sym typeface="+mn-lt"/>
            </a:endParaRPr>
          </a:p>
        </p:txBody>
      </p:sp>
    </p:spTree>
    <p:custDataLst>
      <p:tags r:id="rId1"/>
    </p:custDataLst>
    <p:extLst>
      <p:ext uri="{BB962C8B-B14F-4D97-AF65-F5344CB8AC3E}">
        <p14:creationId xmlns:p14="http://schemas.microsoft.com/office/powerpoint/2010/main" val="18102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ppt_x</p:attrName>
                                        </p:attrNameLst>
                                      </p:cBhvr>
                                      <p:tavLst>
                                        <p:tav tm="0">
                                          <p:val>
                                            <p:strVal val="#ppt_x-#ppt_w*1.125000"/>
                                          </p:val>
                                        </p:tav>
                                        <p:tav tm="100000">
                                          <p:val>
                                            <p:strVal val="#ppt_x"/>
                                          </p:val>
                                        </p:tav>
                                      </p:tavLst>
                                    </p:anim>
                                    <p:animEffect transition="in" filter="wipe(right)">
                                      <p:cBhvr>
                                        <p:cTn id="14" dur="500"/>
                                        <p:tgtEl>
                                          <p:spTgt spid="1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p:tgtEl>
                                          <p:spTgt spid="21"/>
                                        </p:tgtEl>
                                        <p:attrNameLst>
                                          <p:attrName>ppt_x</p:attrName>
                                        </p:attrNameLst>
                                      </p:cBhvr>
                                      <p:tavLst>
                                        <p:tav tm="0">
                                          <p:val>
                                            <p:strVal val="#ppt_x-#ppt_w*1.125000"/>
                                          </p:val>
                                        </p:tav>
                                        <p:tav tm="100000">
                                          <p:val>
                                            <p:strVal val="#ppt_x"/>
                                          </p:val>
                                        </p:tav>
                                      </p:tavLst>
                                    </p:anim>
                                    <p:animEffect transition="in" filter="wipe(right)">
                                      <p:cBhvr>
                                        <p:cTn id="24" dur="500"/>
                                        <p:tgtEl>
                                          <p:spTgt spid="2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288925" y="241371"/>
            <a:ext cx="31807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非结构化与结构化维护</a:t>
            </a:r>
          </a:p>
        </p:txBody>
      </p:sp>
      <p:grpSp>
        <p:nvGrpSpPr>
          <p:cNvPr id="3" name="组合 2"/>
          <p:cNvGrpSpPr/>
          <p:nvPr/>
        </p:nvGrpSpPr>
        <p:grpSpPr>
          <a:xfrm>
            <a:off x="35803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sp>
        <p:nvSpPr>
          <p:cNvPr id="72" name="文本框 71">
            <a:extLst>
              <a:ext uri="{FF2B5EF4-FFF2-40B4-BE49-F238E27FC236}">
                <a16:creationId xmlns:a16="http://schemas.microsoft.com/office/drawing/2014/main" id="{0A3A293B-5B8D-4403-A609-BA1FB17A8776}"/>
              </a:ext>
            </a:extLst>
          </p:cNvPr>
          <p:cNvSpPr txBox="1"/>
          <p:nvPr/>
        </p:nvSpPr>
        <p:spPr>
          <a:xfrm>
            <a:off x="1122630" y="1211655"/>
            <a:ext cx="8591737" cy="1535805"/>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rPr>
              <a:t>非结构化维护：</a:t>
            </a:r>
            <a:endParaRPr lang="en-US" altLang="zh-CN" dirty="0">
              <a:solidFill>
                <a:srgbClr val="FF0000"/>
              </a:solidFill>
              <a:latin typeface="楷体" panose="02010609060101010101" pitchFamily="49" charset="-122"/>
              <a:ea typeface="楷体" panose="02010609060101010101" pitchFamily="49" charset="-122"/>
            </a:endParaRPr>
          </a:p>
          <a:p>
            <a:pPr algn="l">
              <a:spcBef>
                <a:spcPct val="5000"/>
              </a:spcBef>
            </a:pPr>
            <a:r>
              <a:rPr kumimoji="0" lang="zh-CN" altLang="en-US" dirty="0">
                <a:latin typeface="楷体" panose="02010609060101010101" pitchFamily="49" charset="-122"/>
                <a:ea typeface="楷体" panose="02010609060101010101" pitchFamily="49" charset="-122"/>
              </a:rPr>
              <a:t>软件配置的</a:t>
            </a:r>
            <a:r>
              <a:rPr kumimoji="0" lang="zh-CN" altLang="en-US" dirty="0">
                <a:solidFill>
                  <a:srgbClr val="FF0000"/>
                </a:solidFill>
                <a:latin typeface="楷体" panose="02010609060101010101" pitchFamily="49" charset="-122"/>
                <a:ea typeface="楷体" panose="02010609060101010101" pitchFamily="49" charset="-122"/>
              </a:rPr>
              <a:t>惟一成分是程序代码</a:t>
            </a:r>
            <a:r>
              <a:rPr kumimoji="0" lang="zh-CN" altLang="en-US" dirty="0">
                <a:latin typeface="楷体" panose="02010609060101010101" pitchFamily="49" charset="-122"/>
                <a:ea typeface="楷体" panose="02010609060101010101" pitchFamily="49" charset="-122"/>
              </a:rPr>
              <a:t>，</a:t>
            </a:r>
            <a:r>
              <a:rPr kumimoji="0" lang="zh-CN" altLang="en-US" dirty="0">
                <a:solidFill>
                  <a:srgbClr val="FF0000"/>
                </a:solidFill>
                <a:latin typeface="楷体" panose="02010609060101010101" pitchFamily="49" charset="-122"/>
                <a:ea typeface="楷体" panose="02010609060101010101" pitchFamily="49" charset="-122"/>
              </a:rPr>
              <a:t>没有文档</a:t>
            </a:r>
            <a:r>
              <a:rPr kumimoji="0" lang="zh-CN" altLang="en-US" dirty="0">
                <a:latin typeface="楷体" panose="02010609060101010101" pitchFamily="49" charset="-122"/>
                <a:ea typeface="楷体" panose="02010609060101010101" pitchFamily="49" charset="-122"/>
              </a:rPr>
              <a:t>。</a:t>
            </a:r>
          </a:p>
          <a:p>
            <a:pPr algn="l">
              <a:spcBef>
                <a:spcPct val="5000"/>
              </a:spcBef>
            </a:pPr>
            <a:r>
              <a:rPr kumimoji="0" lang="zh-CN" altLang="en-US" dirty="0">
                <a:latin typeface="楷体" panose="02010609060101010101" pitchFamily="49" charset="-122"/>
                <a:ea typeface="楷体" panose="02010609060101010101" pitchFamily="49" charset="-122"/>
              </a:rPr>
              <a:t>维护活动从艰苦地评价程序代码开始，常常由于程序内部文档不足而使评价更困难，对于软件结构、全程数据结构、系统接口、性能和</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或</a:t>
            </a:r>
            <a:r>
              <a:rPr kumimoji="0" lang="en-US" altLang="zh-CN" dirty="0">
                <a:latin typeface="楷体" panose="02010609060101010101" pitchFamily="49" charset="-122"/>
                <a:ea typeface="楷体" panose="02010609060101010101" pitchFamily="49" charset="-122"/>
              </a:rPr>
              <a:t>)</a:t>
            </a:r>
            <a:r>
              <a:rPr kumimoji="0" lang="zh-CN" altLang="en-US" dirty="0">
                <a:latin typeface="楷体" panose="02010609060101010101" pitchFamily="49" charset="-122"/>
                <a:ea typeface="楷体" panose="02010609060101010101" pitchFamily="49" charset="-122"/>
              </a:rPr>
              <a:t>设计约束等经常会产生误解。</a:t>
            </a:r>
          </a:p>
          <a:p>
            <a:endParaRPr lang="zh-CN" altLang="en-US" dirty="0">
              <a:latin typeface="楷体" panose="02010609060101010101" pitchFamily="49" charset="-122"/>
              <a:ea typeface="楷体" panose="02010609060101010101" pitchFamily="49" charset="-122"/>
            </a:endParaRPr>
          </a:p>
        </p:txBody>
      </p:sp>
      <p:pic>
        <p:nvPicPr>
          <p:cNvPr id="73" name="图形 72" descr="组织结构图演示文稿 纯色填充">
            <a:extLst>
              <a:ext uri="{FF2B5EF4-FFF2-40B4-BE49-F238E27FC236}">
                <a16:creationId xmlns:a16="http://schemas.microsoft.com/office/drawing/2014/main" id="{750C2791-A9B2-4970-907A-04B78EDBD6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7865" y="2551359"/>
            <a:ext cx="1851967" cy="1851967"/>
          </a:xfrm>
          <a:prstGeom prst="rect">
            <a:avLst/>
          </a:prstGeom>
        </p:spPr>
      </p:pic>
      <p:sp>
        <p:nvSpPr>
          <p:cNvPr id="74" name="文本框 73">
            <a:extLst>
              <a:ext uri="{FF2B5EF4-FFF2-40B4-BE49-F238E27FC236}">
                <a16:creationId xmlns:a16="http://schemas.microsoft.com/office/drawing/2014/main" id="{FE73326F-02EE-4BC6-8A07-EEFFB843BCA6}"/>
              </a:ext>
            </a:extLst>
          </p:cNvPr>
          <p:cNvSpPr txBox="1"/>
          <p:nvPr/>
        </p:nvSpPr>
        <p:spPr>
          <a:xfrm>
            <a:off x="1122630" y="2551359"/>
            <a:ext cx="8591737" cy="1231106"/>
          </a:xfrm>
          <a:prstGeom prst="rect">
            <a:avLst/>
          </a:prstGeom>
          <a:noFill/>
        </p:spPr>
        <p:txBody>
          <a:bodyPr wrap="square" rtlCol="0">
            <a:spAutoFit/>
          </a:bodyPr>
          <a:lstStyle/>
          <a:p>
            <a:r>
              <a:rPr lang="zh-CN" altLang="en-US" dirty="0">
                <a:solidFill>
                  <a:srgbClr val="0070C0"/>
                </a:solidFill>
                <a:latin typeface="楷体" panose="02010609060101010101" pitchFamily="49" charset="-122"/>
                <a:ea typeface="楷体" panose="02010609060101010101" pitchFamily="49" charset="-122"/>
              </a:rPr>
              <a:t>结构化维护：</a:t>
            </a:r>
            <a:endParaRPr lang="en-US" altLang="zh-CN" dirty="0">
              <a:solidFill>
                <a:srgbClr val="0070C0"/>
              </a:solidFill>
              <a:latin typeface="楷体" panose="02010609060101010101" pitchFamily="49" charset="-122"/>
              <a:ea typeface="楷体" panose="02010609060101010101" pitchFamily="49" charset="-122"/>
            </a:endParaRPr>
          </a:p>
          <a:p>
            <a:r>
              <a:rPr kumimoji="0" lang="zh-CN" altLang="en-US" dirty="0">
                <a:solidFill>
                  <a:srgbClr val="0070C0"/>
                </a:solidFill>
                <a:latin typeface="楷体" panose="02010609060101010101" pitchFamily="49" charset="-122"/>
                <a:ea typeface="楷体" panose="02010609060101010101" pitchFamily="49" charset="-122"/>
              </a:rPr>
              <a:t>软件配置完整</a:t>
            </a:r>
            <a:r>
              <a:rPr kumimoji="0" lang="zh-CN" altLang="en-US" dirty="0">
                <a:latin typeface="楷体" panose="02010609060101010101" pitchFamily="49" charset="-122"/>
                <a:ea typeface="楷体" panose="02010609060101010101" pitchFamily="49" charset="-122"/>
              </a:rPr>
              <a:t>，维护工作</a:t>
            </a:r>
            <a:r>
              <a:rPr kumimoji="0" lang="zh-CN" altLang="en-US" dirty="0">
                <a:solidFill>
                  <a:srgbClr val="0070C0"/>
                </a:solidFill>
                <a:latin typeface="楷体" panose="02010609060101010101" pitchFamily="49" charset="-122"/>
                <a:ea typeface="楷体" panose="02010609060101010101" pitchFamily="49" charset="-122"/>
              </a:rPr>
              <a:t>从设计文档开始</a:t>
            </a:r>
            <a:r>
              <a:rPr kumimoji="0" lang="zh-CN" altLang="en-US" dirty="0">
                <a:latin typeface="楷体" panose="02010609060101010101" pitchFamily="49" charset="-122"/>
                <a:ea typeface="楷体" panose="02010609060101010101" pitchFamily="49" charset="-122"/>
              </a:rPr>
              <a:t>。</a:t>
            </a:r>
            <a:endParaRPr kumimoji="0" lang="en-US" altLang="zh-CN" dirty="0">
              <a:latin typeface="楷体" panose="02010609060101010101" pitchFamily="49" charset="-122"/>
              <a:ea typeface="楷体" panose="02010609060101010101" pitchFamily="49" charset="-122"/>
            </a:endParaRPr>
          </a:p>
          <a:p>
            <a:r>
              <a:rPr kumimoji="0" lang="zh-CN" altLang="en-US" dirty="0">
                <a:latin typeface="楷体" panose="02010609060101010101" pitchFamily="49" charset="-122"/>
                <a:ea typeface="楷体" panose="02010609060101010101" pitchFamily="49" charset="-122"/>
              </a:rPr>
              <a:t>确定软件重要的结构特点、性能特点以及接口特点；估量要求的改动将带来的影响，并且计划实施途径。</a:t>
            </a:r>
            <a:endParaRPr lang="zh-CN" altLang="en-US" dirty="0">
              <a:latin typeface="楷体" panose="02010609060101010101" pitchFamily="49" charset="-122"/>
              <a:ea typeface="楷体" panose="02010609060101010101" pitchFamily="49" charset="-122"/>
            </a:endParaRPr>
          </a:p>
        </p:txBody>
      </p:sp>
      <p:sp>
        <p:nvSpPr>
          <p:cNvPr id="75" name="文本框 74">
            <a:extLst>
              <a:ext uri="{FF2B5EF4-FFF2-40B4-BE49-F238E27FC236}">
                <a16:creationId xmlns:a16="http://schemas.microsoft.com/office/drawing/2014/main" id="{B1F55BF6-7391-41D8-8DE1-CDD9FD020CC5}"/>
              </a:ext>
            </a:extLst>
          </p:cNvPr>
          <p:cNvSpPr txBox="1"/>
          <p:nvPr/>
        </p:nvSpPr>
        <p:spPr>
          <a:xfrm>
            <a:off x="1122630" y="4032832"/>
            <a:ext cx="8591737" cy="1477328"/>
          </a:xfrm>
          <a:prstGeom prst="rect">
            <a:avLst/>
          </a:prstGeom>
          <a:noFill/>
        </p:spPr>
        <p:txBody>
          <a:bodyPr wrap="square" rtlCol="0">
            <a:spAutoFit/>
          </a:bodyPr>
          <a:lstStyle/>
          <a:p>
            <a:r>
              <a:rPr lang="zh-CN" altLang="en-US" dirty="0">
                <a:solidFill>
                  <a:schemeClr val="tx1">
                    <a:lumMod val="95000"/>
                    <a:lumOff val="5000"/>
                  </a:schemeClr>
                </a:solidFill>
                <a:latin typeface="楷体" panose="02010609060101010101" pitchFamily="49" charset="-122"/>
                <a:ea typeface="楷体" panose="02010609060101010101" pitchFamily="49" charset="-122"/>
              </a:rPr>
              <a:t>对比：</a:t>
            </a:r>
            <a:endParaRPr lang="en-US" altLang="zh-CN" dirty="0">
              <a:solidFill>
                <a:schemeClr val="tx1">
                  <a:lumMod val="95000"/>
                  <a:lumOff val="5000"/>
                </a:schemeClr>
              </a:solidFill>
              <a:latin typeface="楷体" panose="02010609060101010101" pitchFamily="49" charset="-122"/>
              <a:ea typeface="楷体" panose="02010609060101010101" pitchFamily="49" charset="-122"/>
            </a:endParaRPr>
          </a:p>
          <a:p>
            <a:r>
              <a:rPr lang="zh-CN" altLang="en-US" dirty="0">
                <a:solidFill>
                  <a:srgbClr val="FF0000"/>
                </a:solidFill>
                <a:latin typeface="楷体" panose="02010609060101010101" pitchFamily="49" charset="-122"/>
                <a:ea typeface="楷体" panose="02010609060101010101" pitchFamily="49" charset="-122"/>
              </a:rPr>
              <a:t>非结构化的维护方式</a:t>
            </a:r>
            <a:r>
              <a:rPr lang="zh-CN" altLang="en-US" dirty="0">
                <a:latin typeface="楷体" panose="02010609060101010101" pitchFamily="49" charset="-122"/>
                <a:ea typeface="楷体" panose="02010609060101010101" pitchFamily="49" charset="-122"/>
              </a:rPr>
              <a:t>常常需要付出很大的代价，主要原因是没有使用良好定义的方法学来开发软件。</a:t>
            </a:r>
            <a:endParaRPr lang="en-US" altLang="zh-CN" dirty="0">
              <a:latin typeface="楷体" panose="02010609060101010101" pitchFamily="49" charset="-122"/>
              <a:ea typeface="楷体" panose="02010609060101010101" pitchFamily="49" charset="-122"/>
            </a:endParaRPr>
          </a:p>
          <a:p>
            <a:r>
              <a:rPr lang="zh-CN" altLang="en-US" dirty="0">
                <a:solidFill>
                  <a:srgbClr val="0070C0"/>
                </a:solidFill>
                <a:latin typeface="楷体" panose="02010609060101010101" pitchFamily="49" charset="-122"/>
                <a:ea typeface="楷体" panose="02010609060101010101" pitchFamily="49" charset="-122"/>
              </a:rPr>
              <a:t>结构化的维护</a:t>
            </a:r>
            <a:r>
              <a:rPr lang="zh-CN" altLang="en-US" dirty="0">
                <a:latin typeface="楷体" panose="02010609060101010101" pitchFamily="49" charset="-122"/>
                <a:ea typeface="楷体" panose="02010609060101010101" pitchFamily="49" charset="-122"/>
              </a:rPr>
              <a:t>确实能够减少精力的浪费并且能提高维护的总体质量。</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custDataLst>
              <p:tags r:id="rId1"/>
            </p:custDataLst>
          </p:nvPr>
        </p:nvSpPr>
        <p:spPr>
          <a:xfrm>
            <a:off x="365125" y="241371"/>
            <a:ext cx="25654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r">
              <a:spcBef>
                <a:spcPct val="20000"/>
              </a:spcBef>
              <a:buFont typeface="Arial" panose="020B0604020202020204" pitchFamily="34" charset="0"/>
              <a:buNone/>
              <a:defRPr sz="6000">
                <a:gradFill>
                  <a:gsLst>
                    <a:gs pos="0">
                      <a:srgbClr val="69B4B4"/>
                    </a:gs>
                    <a:gs pos="100000">
                      <a:srgbClr val="2A5294"/>
                    </a:gs>
                  </a:gsLst>
                  <a:lin ang="5400000" scaled="0"/>
                </a:gradFill>
                <a:cs typeface="+mn-ea"/>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algn="l"/>
            <a:r>
              <a:rPr lang="zh-CN" altLang="en-US" sz="2400" dirty="0">
                <a:sym typeface="+mn-lt"/>
              </a:rPr>
              <a:t>维护的代价</a:t>
            </a:r>
          </a:p>
        </p:txBody>
      </p:sp>
      <p:grpSp>
        <p:nvGrpSpPr>
          <p:cNvPr id="3" name="组合 2"/>
          <p:cNvGrpSpPr/>
          <p:nvPr/>
        </p:nvGrpSpPr>
        <p:grpSpPr>
          <a:xfrm>
            <a:off x="2970718" y="280670"/>
            <a:ext cx="445770" cy="289560"/>
            <a:chOff x="2921" y="476"/>
            <a:chExt cx="774" cy="502"/>
          </a:xfrm>
        </p:grpSpPr>
        <p:sp>
          <p:nvSpPr>
            <p:cNvPr id="4" name="燕尾形 3"/>
            <p:cNvSpPr/>
            <p:nvPr/>
          </p:nvSpPr>
          <p:spPr>
            <a:xfrm>
              <a:off x="2921" y="476"/>
              <a:ext cx="312"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5" name="燕尾形 4"/>
            <p:cNvSpPr/>
            <p:nvPr/>
          </p:nvSpPr>
          <p:spPr>
            <a:xfrm>
              <a:off x="3153" y="476"/>
              <a:ext cx="310"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sp>
          <p:nvSpPr>
            <p:cNvPr id="6" name="燕尾形 5"/>
            <p:cNvSpPr/>
            <p:nvPr/>
          </p:nvSpPr>
          <p:spPr>
            <a:xfrm>
              <a:off x="3383" y="476"/>
              <a:ext cx="313" cy="503"/>
            </a:xfrm>
            <a:prstGeom prst="chevron">
              <a:avLst/>
            </a:prstGeom>
            <a:solidFill>
              <a:srgbClr val="69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69B4B4"/>
                </a:solidFill>
                <a:cs typeface="+mn-ea"/>
                <a:sym typeface="+mn-lt"/>
              </a:endParaRPr>
            </a:p>
          </p:txBody>
        </p:sp>
      </p:grpSp>
      <p:sp>
        <p:nvSpPr>
          <p:cNvPr id="7" name="Title 6"/>
          <p:cNvSpPr txBox="1"/>
          <p:nvPr>
            <p:custDataLst>
              <p:tags r:id="rId2"/>
            </p:custDataLst>
          </p:nvPr>
        </p:nvSpPr>
        <p:spPr>
          <a:xfrm>
            <a:off x="10844848" y="174920"/>
            <a:ext cx="1299568" cy="50398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altLang="zh-CN" sz="2800" spc="251" dirty="0">
                <a:ln w="3175">
                  <a:noFill/>
                  <a:prstDash val="dash"/>
                </a:ln>
                <a:solidFill>
                  <a:srgbClr val="69B4B4"/>
                </a:solidFill>
                <a:uFillTx/>
                <a:latin typeface="+mn-lt"/>
                <a:cs typeface="+mn-ea"/>
                <a:sym typeface="+mn-lt"/>
              </a:rPr>
              <a:t>LOGO</a:t>
            </a:r>
          </a:p>
        </p:txBody>
      </p:sp>
      <p:graphicFrame>
        <p:nvGraphicFramePr>
          <p:cNvPr id="101" name="图表 13">
            <a:extLst>
              <a:ext uri="{FF2B5EF4-FFF2-40B4-BE49-F238E27FC236}">
                <a16:creationId xmlns:a16="http://schemas.microsoft.com/office/drawing/2014/main" id="{29111BB1-E492-4C62-81FB-B41BA16F29A3}"/>
              </a:ext>
            </a:extLst>
          </p:cNvPr>
          <p:cNvGraphicFramePr>
            <a:graphicFrameLocks/>
          </p:cNvGraphicFramePr>
          <p:nvPr>
            <p:extLst>
              <p:ext uri="{D42A27DB-BD31-4B8C-83A1-F6EECF244321}">
                <p14:modId xmlns:p14="http://schemas.microsoft.com/office/powerpoint/2010/main" val="957850770"/>
              </p:ext>
            </p:extLst>
          </p:nvPr>
        </p:nvGraphicFramePr>
        <p:xfrm>
          <a:off x="365125" y="881063"/>
          <a:ext cx="4141787" cy="3095625"/>
        </p:xfrm>
        <a:graphic>
          <a:graphicData uri="http://schemas.openxmlformats.org/presentationml/2006/ole">
            <mc:AlternateContent xmlns:mc="http://schemas.openxmlformats.org/markup-compatibility/2006">
              <mc:Choice xmlns:v="urn:schemas-microsoft-com:vml" Requires="v">
                <p:oleObj name="图表" r:id="rId5" imgW="4151736" imgH="3103133" progId="Excel.Chart.8">
                  <p:embed/>
                </p:oleObj>
              </mc:Choice>
              <mc:Fallback>
                <p:oleObj name="图表" r:id="rId5" imgW="4151736" imgH="3103133" progId="Excel.Chart.8">
                  <p:embed/>
                  <p:pic>
                    <p:nvPicPr>
                      <p:cNvPr id="33798" name="图表 13">
                        <a:extLst>
                          <a:ext uri="{FF2B5EF4-FFF2-40B4-BE49-F238E27FC236}">
                            <a16:creationId xmlns:a16="http://schemas.microsoft.com/office/drawing/2014/main" id="{AD5B2B1D-3143-4471-B383-06BAEB6A2A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 y="881063"/>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椭圆形标注 19">
            <a:extLst>
              <a:ext uri="{FF2B5EF4-FFF2-40B4-BE49-F238E27FC236}">
                <a16:creationId xmlns:a16="http://schemas.microsoft.com/office/drawing/2014/main" id="{673343EA-B857-4EE5-A6CC-01730F602D25}"/>
              </a:ext>
            </a:extLst>
          </p:cNvPr>
          <p:cNvSpPr/>
          <p:nvPr/>
        </p:nvSpPr>
        <p:spPr>
          <a:xfrm>
            <a:off x="3838641" y="881063"/>
            <a:ext cx="2466975" cy="1490662"/>
          </a:xfrm>
          <a:prstGeom prst="wedgeEllipseCallout">
            <a:avLst/>
          </a:prstGeom>
          <a:blipFill>
            <a:blip r:embed="rId7"/>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华文琥珀" panose="02010800040101010101" pitchFamily="2" charset="-122"/>
                <a:ea typeface="华文琥珀" panose="02010800040101010101" pitchFamily="2" charset="-122"/>
              </a:rPr>
              <a:t>这是不是唯一的代价呢？</a:t>
            </a:r>
          </a:p>
        </p:txBody>
      </p:sp>
      <p:pic>
        <p:nvPicPr>
          <p:cNvPr id="1026" name="Picture 2">
            <a:extLst>
              <a:ext uri="{FF2B5EF4-FFF2-40B4-BE49-F238E27FC236}">
                <a16:creationId xmlns:a16="http://schemas.microsoft.com/office/drawing/2014/main" id="{FDD0E742-C1D2-4579-AF4A-8231260B72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0978" y="1122362"/>
            <a:ext cx="2308223" cy="2079481"/>
          </a:xfrm>
          <a:prstGeom prst="rect">
            <a:avLst/>
          </a:prstGeom>
          <a:noFill/>
          <a:extLst>
            <a:ext uri="{909E8E84-426E-40DD-AFC4-6F175D3DCCD1}">
              <a14:hiddenFill xmlns:a14="http://schemas.microsoft.com/office/drawing/2010/main">
                <a:solidFill>
                  <a:srgbClr val="FFFFFF"/>
                </a:solidFill>
              </a14:hiddenFill>
            </a:ext>
          </a:extLst>
        </p:spPr>
      </p:pic>
      <p:sp>
        <p:nvSpPr>
          <p:cNvPr id="103" name="文本框 2">
            <a:extLst>
              <a:ext uri="{FF2B5EF4-FFF2-40B4-BE49-F238E27FC236}">
                <a16:creationId xmlns:a16="http://schemas.microsoft.com/office/drawing/2014/main" id="{44C76A51-A910-420F-9FD2-B964161305C6}"/>
              </a:ext>
            </a:extLst>
          </p:cNvPr>
          <p:cNvSpPr txBox="1">
            <a:spLocks noChangeArrowheads="1"/>
          </p:cNvSpPr>
          <p:nvPr/>
        </p:nvSpPr>
        <p:spPr bwMode="auto">
          <a:xfrm>
            <a:off x="487363" y="391239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无形的代价！！！</a:t>
            </a:r>
          </a:p>
        </p:txBody>
      </p:sp>
      <p:sp>
        <p:nvSpPr>
          <p:cNvPr id="104" name="文本框 103">
            <a:extLst>
              <a:ext uri="{FF2B5EF4-FFF2-40B4-BE49-F238E27FC236}">
                <a16:creationId xmlns:a16="http://schemas.microsoft.com/office/drawing/2014/main" id="{48AC522E-5F70-4EF2-89FA-4FF8ADA1348C}"/>
              </a:ext>
            </a:extLst>
          </p:cNvPr>
          <p:cNvSpPr txBox="1"/>
          <p:nvPr/>
        </p:nvSpPr>
        <p:spPr>
          <a:xfrm>
            <a:off x="256706" y="4556304"/>
            <a:ext cx="6140450" cy="1938992"/>
          </a:xfrm>
          <a:prstGeom prst="rect">
            <a:avLst/>
          </a:prstGeom>
          <a:noFill/>
        </p:spPr>
        <p:txBody>
          <a:bodyPr wrap="square">
            <a:spAutoFit/>
          </a:bodyPr>
          <a:lstStyle/>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当看来合理的有关改错或修改的</a:t>
            </a:r>
            <a:r>
              <a:rPr lang="zh-CN" altLang="en-US" sz="2000" dirty="0">
                <a:solidFill>
                  <a:srgbClr val="FF0000"/>
                </a:solidFill>
                <a:latin typeface="楷体" panose="02010609060101010101" pitchFamily="49" charset="-122"/>
                <a:ea typeface="楷体" panose="02010609060101010101" pitchFamily="49" charset="-122"/>
              </a:rPr>
              <a:t>要求不能及时满足</a:t>
            </a:r>
            <a:r>
              <a:rPr lang="zh-CN" altLang="en-US" sz="2000" dirty="0">
                <a:latin typeface="楷体" panose="02010609060101010101" pitchFamily="49" charset="-122"/>
                <a:ea typeface="楷体" panose="02010609060101010101" pitchFamily="49" charset="-122"/>
              </a:rPr>
              <a:t>时将引起用户不满。</a:t>
            </a:r>
            <a:endParaRPr lang="en-US" altLang="zh-CN" sz="2000" dirty="0">
              <a:latin typeface="楷体" panose="02010609060101010101" pitchFamily="49" charset="-122"/>
              <a:ea typeface="楷体" panose="02010609060101010101" pitchFamily="49" charset="-122"/>
            </a:endParaRP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由于维护时的改动，在软件中</a:t>
            </a:r>
            <a:r>
              <a:rPr lang="zh-CN" altLang="en-US" sz="2000" dirty="0">
                <a:solidFill>
                  <a:srgbClr val="FF0000"/>
                </a:solidFill>
                <a:latin typeface="楷体" panose="02010609060101010101" pitchFamily="49" charset="-122"/>
                <a:ea typeface="楷体" panose="02010609060101010101" pitchFamily="49" charset="-122"/>
              </a:rPr>
              <a:t>引入了潜伏的错误</a:t>
            </a:r>
            <a:r>
              <a:rPr lang="zh-CN" altLang="en-US" sz="2000" dirty="0">
                <a:latin typeface="楷体" panose="02010609060101010101" pitchFamily="49" charset="-122"/>
                <a:ea typeface="楷体" panose="02010609060101010101" pitchFamily="49" charset="-122"/>
              </a:rPr>
              <a:t>，从而降低了软件的质量。</a:t>
            </a:r>
          </a:p>
          <a:p>
            <a:pPr marL="342900" indent="-342900" eaLnBrk="1" hangingPunct="1">
              <a:buSzPct val="70000"/>
              <a:buFont typeface="Wingdings" panose="05000000000000000000" pitchFamily="2" charset="2"/>
              <a:buChar char="l"/>
              <a:defRPr/>
            </a:pPr>
            <a:r>
              <a:rPr lang="zh-CN" altLang="en-US" sz="2000" dirty="0">
                <a:latin typeface="楷体" panose="02010609060101010101" pitchFamily="49" charset="-122"/>
                <a:ea typeface="楷体" panose="02010609060101010101" pitchFamily="49" charset="-122"/>
              </a:rPr>
              <a:t>当必须把</a:t>
            </a:r>
            <a:r>
              <a:rPr lang="zh-CN" altLang="en-US" sz="2000" dirty="0">
                <a:solidFill>
                  <a:srgbClr val="FF0000"/>
                </a:solidFill>
                <a:latin typeface="楷体" panose="02010609060101010101" pitchFamily="49" charset="-122"/>
                <a:ea typeface="楷体" panose="02010609060101010101" pitchFamily="49" charset="-122"/>
              </a:rPr>
              <a:t>软件工程师调去从事维护工作</a:t>
            </a:r>
            <a:r>
              <a:rPr lang="zh-CN" altLang="en-US" sz="2000" dirty="0">
                <a:latin typeface="楷体" panose="02010609060101010101" pitchFamily="49" charset="-122"/>
                <a:ea typeface="楷体" panose="02010609060101010101" pitchFamily="49" charset="-122"/>
              </a:rPr>
              <a:t>时，将在开发过程中造成混乱。</a:t>
            </a:r>
            <a:endParaRPr lang="en-US" altLang="zh-CN" sz="2000" dirty="0">
              <a:latin typeface="楷体" panose="02010609060101010101" pitchFamily="49" charset="-122"/>
              <a:ea typeface="楷体" panose="02010609060101010101" pitchFamily="49" charset="-122"/>
            </a:endParaRPr>
          </a:p>
        </p:txBody>
      </p:sp>
      <p:sp>
        <p:nvSpPr>
          <p:cNvPr id="105" name="文本框 2">
            <a:extLst>
              <a:ext uri="{FF2B5EF4-FFF2-40B4-BE49-F238E27FC236}">
                <a16:creationId xmlns:a16="http://schemas.microsoft.com/office/drawing/2014/main" id="{76EBEB57-161C-4243-AEC3-DEAE9E910A54}"/>
              </a:ext>
            </a:extLst>
          </p:cNvPr>
          <p:cNvSpPr txBox="1">
            <a:spLocks noChangeArrowheads="1"/>
          </p:cNvSpPr>
          <p:nvPr/>
        </p:nvSpPr>
        <p:spPr bwMode="auto">
          <a:xfrm>
            <a:off x="7224713" y="3912395"/>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最后一个代价</a:t>
            </a:r>
            <a:r>
              <a:rPr lang="en-US" altLang="zh-CN" sz="2800" b="1" dirty="0">
                <a:solidFill>
                  <a:srgbClr val="FF0000"/>
                </a:solidFill>
              </a:rPr>
              <a:t>…</a:t>
            </a:r>
            <a:endParaRPr lang="zh-CN" altLang="en-US" sz="2800" b="1" dirty="0">
              <a:solidFill>
                <a:srgbClr val="FF0000"/>
              </a:solidFill>
            </a:endParaRPr>
          </a:p>
        </p:txBody>
      </p:sp>
      <p:sp>
        <p:nvSpPr>
          <p:cNvPr id="106" name="文本框 105">
            <a:extLst>
              <a:ext uri="{FF2B5EF4-FFF2-40B4-BE49-F238E27FC236}">
                <a16:creationId xmlns:a16="http://schemas.microsoft.com/office/drawing/2014/main" id="{28D0624C-F1D2-49EB-B8FC-A61C639C82F3}"/>
              </a:ext>
            </a:extLst>
          </p:cNvPr>
          <p:cNvSpPr txBox="1"/>
          <p:nvPr/>
        </p:nvSpPr>
        <p:spPr>
          <a:xfrm>
            <a:off x="6839016" y="4556304"/>
            <a:ext cx="5213284" cy="1754326"/>
          </a:xfrm>
          <a:prstGeom prst="rect">
            <a:avLst/>
          </a:prstGeom>
          <a:noFill/>
        </p:spPr>
        <p:txBody>
          <a:bodyPr wrap="square">
            <a:spAutoFit/>
          </a:bodyPr>
          <a:lstStyle/>
          <a:p>
            <a:pPr eaLnBrk="1" hangingPunct="1">
              <a:defRPr/>
            </a:pPr>
            <a:r>
              <a:rPr lang="zh-CN" altLang="en-US" sz="1800" dirty="0">
                <a:solidFill>
                  <a:prstClr val="black"/>
                </a:solidFill>
                <a:latin typeface="楷体" panose="02010609060101010101" pitchFamily="49" charset="-122"/>
                <a:ea typeface="楷体" panose="02010609060101010101" pitchFamily="49" charset="-122"/>
              </a:rPr>
              <a:t>软件维护的最后一个代价是</a:t>
            </a:r>
            <a:r>
              <a:rPr lang="zh-CN" altLang="en-US" sz="1800" dirty="0">
                <a:solidFill>
                  <a:srgbClr val="FF0000"/>
                </a:solidFill>
                <a:latin typeface="楷体" panose="02010609060101010101" pitchFamily="49" charset="-122"/>
                <a:ea typeface="楷体" panose="02010609060101010101" pitchFamily="49" charset="-122"/>
              </a:rPr>
              <a:t>生产率的大幅度下降</a:t>
            </a:r>
            <a:r>
              <a:rPr lang="zh-CN" altLang="en-US" sz="1800" dirty="0">
                <a:solidFill>
                  <a:prstClr val="black"/>
                </a:solidFill>
                <a:latin typeface="楷体" panose="02010609060101010101" pitchFamily="49" charset="-122"/>
                <a:ea typeface="楷体" panose="02010609060101010101" pitchFamily="49" charset="-122"/>
              </a:rPr>
              <a:t>，这种情况在</a:t>
            </a:r>
            <a:r>
              <a:rPr lang="zh-CN" altLang="en-US" sz="1800" dirty="0">
                <a:solidFill>
                  <a:srgbClr val="FF0000"/>
                </a:solidFill>
                <a:latin typeface="楷体" panose="02010609060101010101" pitchFamily="49" charset="-122"/>
                <a:ea typeface="楷体" panose="02010609060101010101" pitchFamily="49" charset="-122"/>
              </a:rPr>
              <a:t>维护旧程序</a:t>
            </a:r>
            <a:r>
              <a:rPr lang="zh-CN" altLang="en-US" sz="1800" dirty="0">
                <a:solidFill>
                  <a:prstClr val="black"/>
                </a:solidFill>
                <a:latin typeface="楷体" panose="02010609060101010101" pitchFamily="49" charset="-122"/>
                <a:ea typeface="楷体" panose="02010609060101010101" pitchFamily="49" charset="-122"/>
              </a:rPr>
              <a:t>时常常遇到。</a:t>
            </a:r>
            <a:endParaRPr lang="en-US" altLang="zh-CN" sz="1800" dirty="0">
              <a:solidFill>
                <a:prstClr val="black"/>
              </a:solidFill>
              <a:latin typeface="楷体" panose="02010609060101010101" pitchFamily="49" charset="-122"/>
              <a:ea typeface="楷体" panose="02010609060101010101" pitchFamily="49" charset="-122"/>
            </a:endParaRPr>
          </a:p>
          <a:p>
            <a:pPr marL="342900" indent="-342900" eaLnBrk="1" hangingPunct="1">
              <a:buFont typeface="Wingdings" panose="05000000000000000000" pitchFamily="2" charset="2"/>
              <a:buChar char="Ø"/>
              <a:defRPr/>
            </a:pPr>
            <a:r>
              <a:rPr lang="zh-CN" altLang="en-US" sz="1800" dirty="0">
                <a:solidFill>
                  <a:prstClr val="black"/>
                </a:solidFill>
                <a:latin typeface="楷体" panose="02010609060101010101" pitchFamily="49" charset="-122"/>
                <a:ea typeface="楷体" panose="02010609060101010101" pitchFamily="49" charset="-122"/>
              </a:rPr>
              <a:t>据</a:t>
            </a:r>
            <a:r>
              <a:rPr lang="en-US" altLang="zh-CN" sz="1800" dirty="0" err="1">
                <a:solidFill>
                  <a:prstClr val="black"/>
                </a:solidFill>
                <a:latin typeface="楷体" panose="02010609060101010101" pitchFamily="49" charset="-122"/>
                <a:ea typeface="楷体" panose="02010609060101010101" pitchFamily="49" charset="-122"/>
              </a:rPr>
              <a:t>Gausler</a:t>
            </a:r>
            <a:r>
              <a:rPr lang="zh-CN" altLang="en-US" sz="1800" dirty="0">
                <a:solidFill>
                  <a:prstClr val="black"/>
                </a:solidFill>
                <a:latin typeface="楷体" panose="02010609060101010101" pitchFamily="49" charset="-122"/>
                <a:ea typeface="楷体" panose="02010609060101010101" pitchFamily="49" charset="-122"/>
              </a:rPr>
              <a:t>在</a:t>
            </a:r>
            <a:r>
              <a:rPr lang="en-US" altLang="zh-CN" sz="1800" dirty="0">
                <a:solidFill>
                  <a:prstClr val="black"/>
                </a:solidFill>
                <a:latin typeface="楷体" panose="02010609060101010101" pitchFamily="49" charset="-122"/>
                <a:ea typeface="楷体" panose="02010609060101010101" pitchFamily="49" charset="-122"/>
              </a:rPr>
              <a:t>1976</a:t>
            </a:r>
            <a:r>
              <a:rPr lang="zh-CN" altLang="en-US" sz="1800" dirty="0">
                <a:solidFill>
                  <a:prstClr val="black"/>
                </a:solidFill>
                <a:latin typeface="楷体" panose="02010609060101010101" pitchFamily="49" charset="-122"/>
                <a:ea typeface="楷体" panose="02010609060101010101" pitchFamily="49" charset="-122"/>
              </a:rPr>
              <a:t>年的报道，美国空军的飞行控制软件每条指令的开发成本是</a:t>
            </a:r>
            <a:r>
              <a:rPr lang="en-US" altLang="zh-CN" sz="1800" dirty="0">
                <a:solidFill>
                  <a:prstClr val="black"/>
                </a:solidFill>
                <a:latin typeface="楷体" panose="02010609060101010101" pitchFamily="49" charset="-122"/>
                <a:ea typeface="楷体" panose="02010609060101010101" pitchFamily="49" charset="-122"/>
              </a:rPr>
              <a:t>75</a:t>
            </a:r>
            <a:r>
              <a:rPr lang="zh-CN" altLang="en-US" sz="1800" dirty="0">
                <a:solidFill>
                  <a:prstClr val="black"/>
                </a:solidFill>
                <a:latin typeface="楷体" panose="02010609060101010101" pitchFamily="49" charset="-122"/>
                <a:ea typeface="楷体" panose="02010609060101010101" pitchFamily="49" charset="-122"/>
              </a:rPr>
              <a:t>美元，然而维护成本大约是每条指令</a:t>
            </a:r>
            <a:r>
              <a:rPr lang="en-US" altLang="zh-CN" sz="1800" dirty="0">
                <a:solidFill>
                  <a:prstClr val="black"/>
                </a:solidFill>
                <a:latin typeface="楷体" panose="02010609060101010101" pitchFamily="49" charset="-122"/>
                <a:ea typeface="楷体" panose="02010609060101010101" pitchFamily="49" charset="-122"/>
              </a:rPr>
              <a:t>4000</a:t>
            </a:r>
            <a:r>
              <a:rPr lang="zh-CN" altLang="en-US" sz="1800" dirty="0">
                <a:solidFill>
                  <a:prstClr val="black"/>
                </a:solidFill>
                <a:latin typeface="楷体" panose="02010609060101010101" pitchFamily="49" charset="-122"/>
                <a:ea typeface="楷体" panose="02010609060101010101" pitchFamily="49" charset="-122"/>
              </a:rPr>
              <a:t>美元，也就是说，生产率下降为约</a:t>
            </a:r>
            <a:r>
              <a:rPr lang="en-US" altLang="zh-CN" sz="1800" dirty="0">
                <a:solidFill>
                  <a:prstClr val="black"/>
                </a:solidFill>
                <a:latin typeface="楷体" panose="02010609060101010101" pitchFamily="49" charset="-122"/>
                <a:ea typeface="楷体" panose="02010609060101010101" pitchFamily="49" charset="-122"/>
              </a:rPr>
              <a:t>1/50</a:t>
            </a:r>
            <a:r>
              <a:rPr lang="zh-CN" altLang="en-US" sz="1800" dirty="0">
                <a:solidFill>
                  <a:prstClr val="black"/>
                </a:solidFill>
                <a:latin typeface="楷体" panose="02010609060101010101" pitchFamily="49" charset="-122"/>
                <a:ea typeface="楷体" panose="02010609060101010101" pitchFamily="49" charset="-122"/>
              </a:rPr>
              <a:t>。</a:t>
            </a:r>
            <a:endParaRPr lang="en-US" altLang="zh-CN" sz="1800" dirty="0">
              <a:solidFill>
                <a:prstClr val="black"/>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88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anim calcmode="lin" valueType="num">
                                      <p:cBhvr additive="base">
                                        <p:cTn id="21" dur="500" fill="hold"/>
                                        <p:tgtEl>
                                          <p:spTgt spid="105"/>
                                        </p:tgtEl>
                                        <p:attrNameLst>
                                          <p:attrName>ppt_x</p:attrName>
                                        </p:attrNameLst>
                                      </p:cBhvr>
                                      <p:tavLst>
                                        <p:tav tm="0">
                                          <p:val>
                                            <p:strVal val="#ppt_x"/>
                                          </p:val>
                                        </p:tav>
                                        <p:tav tm="100000">
                                          <p:val>
                                            <p:strVal val="#ppt_x"/>
                                          </p:val>
                                        </p:tav>
                                      </p:tavLst>
                                    </p:anim>
                                    <p:anim calcmode="lin" valueType="num">
                                      <p:cBhvr additive="base">
                                        <p:cTn id="22" dur="500" fill="hold"/>
                                        <p:tgtEl>
                                          <p:spTgt spid="10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P spid="10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0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1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2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13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ags/tag99.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b7ac5097-dede-4cbb-aabe-df0a49354ae8}"/>
  <p:tag name="KSO_WM_UNIT_TEXTBOXSTYLE_TEMPLATEID" val="3131121"/>
  <p:tag name="KSO_WM_UNIT_TEXTBOXSTYLE_TYPE"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k4eyzz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2622</Words>
  <Application>Microsoft Office PowerPoint</Application>
  <PresentationFormat>宽屏</PresentationFormat>
  <Paragraphs>281</Paragraphs>
  <Slides>28</Slides>
  <Notes>18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9" baseType="lpstr">
      <vt:lpstr>方正正黑简体</vt:lpstr>
      <vt:lpstr>华文琥珀</vt:lpstr>
      <vt:lpstr>楷体</vt:lpstr>
      <vt:lpstr>宋体</vt:lpstr>
      <vt:lpstr>微软雅黑</vt:lpstr>
      <vt:lpstr>Arial</vt:lpstr>
      <vt:lpstr>Calibri</vt:lpstr>
      <vt:lpstr>Wingdings</vt:lpstr>
      <vt:lpstr>第一PPT，www.1ppt.com</vt:lpstr>
      <vt:lpstr>自定义设计方案</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Anchovy</cp:lastModifiedBy>
  <cp:revision>118</cp:revision>
  <dcterms:created xsi:type="dcterms:W3CDTF">2019-06-19T02:08:00Z</dcterms:created>
  <dcterms:modified xsi:type="dcterms:W3CDTF">2020-12-23T02:26:56Z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2052-11.1.0.9069</vt:lpwstr>
  </property>
</Properties>
</file>