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7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7" r:id="rId5"/>
    <p:sldId id="291" r:id="rId6"/>
    <p:sldId id="293" r:id="rId7"/>
    <p:sldId id="294" r:id="rId8"/>
    <p:sldId id="258" r:id="rId9"/>
    <p:sldId id="289" r:id="rId10"/>
    <p:sldId id="288" r:id="rId11"/>
    <p:sldId id="286" r:id="rId12"/>
    <p:sldId id="290" r:id="rId13"/>
    <p:sldId id="295" r:id="rId14"/>
    <p:sldId id="292" r:id="rId15"/>
    <p:sldId id="282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5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5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358"/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775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915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3:01:05.802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8" r:id="rId15"/>
    <p:sldLayoutId id="2147483669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slideLayout" Target="../slideLayouts/slideLayout20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324544" y="1203598"/>
            <a:ext cx="9143999" cy="1584176"/>
          </a:xfrm>
          <a:prstGeom prst="rect">
            <a:avLst/>
          </a:prstGeom>
        </p:spPr>
        <p:txBody>
          <a:bodyPr/>
          <a:lstStyle/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54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A-star</a:t>
            </a:r>
            <a:r>
              <a:rPr lang="zh-CN" altLang="zh-CN" sz="54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算法</a:t>
            </a:r>
            <a:endParaRPr lang="zh-CN" altLang="zh-CN" sz="5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tabLst>
                <a:tab pos="1028700" algn="l"/>
                <a:tab pos="4686300" algn="l"/>
                <a:tab pos="4800600" algn="l"/>
                <a:tab pos="4914900" algn="l"/>
              </a:tabLst>
            </a:pPr>
            <a:r>
              <a:rPr lang="en-US" altLang="zh-CN" sz="1800" kern="100" dirty="0">
                <a:effectLst/>
                <a:latin typeface="华文行楷" panose="02010800040101010101" pitchFamily="2" charset="-122"/>
                <a:ea typeface="宋体" panose="02010600030101010101" pitchFamily="2" charset="-122"/>
              </a:rPr>
              <a:t>	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华文行楷" panose="02010800040101010101" pitchFamily="2" charset="-122"/>
              </a:rPr>
              <a:t>一种启发式搜索算法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2276" y="3579862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小组编号：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G03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小组成员：刘书宇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31801323</a:t>
            </a:r>
          </a:p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	 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童峻涛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31801341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45727"/>
            <a:ext cx="2976110" cy="2407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7.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4326721"/>
              </p:ext>
            </p:extLst>
          </p:nvPr>
        </p:nvGraphicFramePr>
        <p:xfrm>
          <a:off x="1259632" y="1131590"/>
          <a:ext cx="3629660" cy="307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31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</a:t>
                      </a: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1236us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954us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397267"/>
              </p:ext>
            </p:extLst>
          </p:nvPr>
        </p:nvGraphicFramePr>
        <p:xfrm>
          <a:off x="2537887" y="161990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0559294"/>
              </p:ext>
            </p:extLst>
          </p:nvPr>
        </p:nvGraphicFramePr>
        <p:xfrm>
          <a:off x="3770422" y="1619905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691097404"/>
              </p:ext>
            </p:extLst>
          </p:nvPr>
        </p:nvGraphicFramePr>
        <p:xfrm>
          <a:off x="2552492" y="272290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47433504"/>
              </p:ext>
            </p:extLst>
          </p:nvPr>
        </p:nvGraphicFramePr>
        <p:xfrm>
          <a:off x="3770422" y="2722900"/>
          <a:ext cx="1073785" cy="885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434257" y="4281825"/>
            <a:ext cx="32810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表1  不同启发函数h（n）求解8数码问题的结果比较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37E0E7-3389-4BF1-858D-8EC1294C8E2D}"/>
              </a:ext>
            </a:extLst>
          </p:cNvPr>
          <p:cNvSpPr txBox="1"/>
          <p:nvPr/>
        </p:nvSpPr>
        <p:spPr>
          <a:xfrm>
            <a:off x="5418882" y="4281825"/>
            <a:ext cx="301815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表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  不同启发函数h（n）求解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15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数码问题的结果比较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7FCDEA0-044F-47B1-96C1-FF2991AADB69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40018840"/>
              </p:ext>
            </p:extLst>
          </p:nvPr>
        </p:nvGraphicFramePr>
        <p:xfrm>
          <a:off x="5048042" y="1131590"/>
          <a:ext cx="3688594" cy="3075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741"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启发函数h（n）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8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不在位数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曼哈顿距离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946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初始状态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0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endParaRPr lang="en-US" sz="1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目标状态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5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生成节点数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7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运行时间（微秒</a:t>
                      </a:r>
                      <a:r>
                        <a:rPr lang="en-US" altLang="zh-CN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15658us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16011us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7C3C53D-63D6-445F-A5DD-0E6D529CCF2B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16387019"/>
              </p:ext>
            </p:extLst>
          </p:nvPr>
        </p:nvGraphicFramePr>
        <p:xfrm>
          <a:off x="6244343" y="1570896"/>
          <a:ext cx="1123315" cy="93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75040CB-6578-4D89-977E-AC5AF1DDD5B5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35889559"/>
              </p:ext>
            </p:extLst>
          </p:nvPr>
        </p:nvGraphicFramePr>
        <p:xfrm>
          <a:off x="6243344" y="2704013"/>
          <a:ext cx="1135380" cy="92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9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7F00DB8-3479-49B4-AD78-4B97DF99135C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41422277"/>
              </p:ext>
            </p:extLst>
          </p:nvPr>
        </p:nvGraphicFramePr>
        <p:xfrm>
          <a:off x="7547303" y="2704013"/>
          <a:ext cx="1135380" cy="923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9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8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CA128D3-B7EB-40E9-A806-C55885713A50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9930791"/>
              </p:ext>
            </p:extLst>
          </p:nvPr>
        </p:nvGraphicFramePr>
        <p:xfrm>
          <a:off x="7547303" y="1570896"/>
          <a:ext cx="1123315" cy="93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1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0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748915" cy="53467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实验结论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138411-8B05-4709-9C21-D7E5FA773A65}"/>
              </a:ext>
            </a:extLst>
          </p:cNvPr>
          <p:cNvSpPr txBox="1"/>
          <p:nvPr/>
        </p:nvSpPr>
        <p:spPr>
          <a:xfrm>
            <a:off x="3694127" y="2862685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auto"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A*启发式算法的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特点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1.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完备性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：肯定能找到最优解（除非不存在解）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2.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最优性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：找到的解花费最小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55600" fontAlgn="auto"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837665281"/>
                </a:ext>
              </a:extLst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3.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速度快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：扩展更少的节点（取决于估价函数的选择）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87D870-3AE4-4BA5-AA26-0273F2F4CC80}"/>
              </a:ext>
            </a:extLst>
          </p:cNvPr>
          <p:cNvSpPr txBox="1"/>
          <p:nvPr/>
        </p:nvSpPr>
        <p:spPr>
          <a:xfrm>
            <a:off x="2195736" y="1203598"/>
            <a:ext cx="4320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不同的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估价函数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对求解问题的解对搜索算法性能具有影响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随着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的增大，算法的时间空间</a:t>
            </a:r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复杂度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都会随之逐渐增加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4F066D-C983-4A03-AA9D-E924866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86475" y="534829"/>
            <a:ext cx="1640626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CBF176F-D00F-4507-AE52-A65B298C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4006"/>
            <a:ext cx="1256685" cy="11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24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223224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9.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参考资料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664" y="802264"/>
            <a:ext cx="6718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文献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付宏杰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王雪莹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周孙静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朱珠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张俊余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八数码问题解法效率比较及改进研究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软件导刊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,2016,15(09):41-45.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温安国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李松年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.N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数码问题直接解及优化研究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计算机应用与软件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,2010,27(05):266-268+277.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靳海亮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王赢乐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袁鸣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陈梦龙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的高层建筑逃生路径规划算法研究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测绘通报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,2019(11):17-21+25.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[4]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卜奎昊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宋杰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李国斌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*算法的八数码问题的优化实现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[J].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计算机与现代化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2008(1):29-31.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博客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Ta_Ex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2018-12-02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）：十五数码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[https://blog.csdn.net/Ta_Ex_/article/details/84726264]. 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small_bright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_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2020-04-10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）：八数码问题的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A*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搜索算法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[https://blog.csdn.net/small_bright_/article/details/105437321].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[3] Ajinkya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Sonawane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2018-09-16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Solving 8-Puzzle using A* Algorithm.[https://blog.goodaudience.com/solving-8-puzzle-using-a-algorithm-7b509c331288].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/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/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bg1"/>
                </a:solidFill>
                <a:cs typeface="Arial" panose="020B0604020202020204" pitchFamily="34" charset="0"/>
              </a:rPr>
              <a:t>For your listening and watching.</a:t>
            </a:r>
            <a:endParaRPr lang="ko-KR" altLang="en-US" sz="1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47" y="1106182"/>
            <a:ext cx="1891482" cy="1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872208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算法介绍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2277" y="98325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52252" y="1055252"/>
            <a:ext cx="5754323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44617" y="105525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51336" y="107642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531891" y="1019372"/>
            <a:ext cx="4813049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kern="100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600" kern="1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600" kern="1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算法是一种求解最短路径最有效的直接搜索算法，也是目前最有影响的常用启发式算法</a:t>
            </a:r>
          </a:p>
          <a:p>
            <a:pPr>
              <a:defRPr/>
            </a:pPr>
            <a:endParaRPr lang="ko-KR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2277" y="1902460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52252" y="1974460"/>
            <a:ext cx="577943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4617" y="1974460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51336" y="1995628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5542" y="2060021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4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算法使用启发来引导搜索，同时确保计算出的路径代价最小</a:t>
            </a:r>
            <a:endParaRPr lang="ko-KR" altLang="en-US" sz="14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52277" y="2821668"/>
            <a:ext cx="7020000" cy="7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48957" y="2892546"/>
            <a:ext cx="5791307" cy="67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44617" y="2919420"/>
            <a:ext cx="612000" cy="676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51336" y="294058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451632" y="2907389"/>
            <a:ext cx="5688632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1200" baseline="30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*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算法的启发函数为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= G(n) + 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，其中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F(n)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是从初始状态经由状态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到目标状态总代价的估计值，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G(n) 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是衡量某一状态在图中的深度（通俗的说就是当前已经走的步数），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H(n)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是从状态</a:t>
            </a:r>
            <a:r>
              <a:rPr lang="en-US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zh-CN" sz="12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到目标状态的最佳路径的估计代价</a:t>
            </a:r>
            <a:endParaRPr lang="ko-KR" altLang="en-US" sz="1200" dirty="0">
              <a:solidFill>
                <a:schemeClr val="bg1"/>
              </a:solidFill>
              <a:latin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7664" y="388652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47639" y="3958523"/>
            <a:ext cx="577943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40004" y="395852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46723" y="397969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569591" y="4072170"/>
            <a:ext cx="5323657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(n)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估计代价在本次实验中采用 不同位数 和 曼哈顿距离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242349" y="3406732"/>
            <a:ext cx="3429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280781" y="3339367"/>
            <a:ext cx="3429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1350">
              <a:solidFill>
                <a:srgbClr val="FF00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534052" y="2978106"/>
            <a:ext cx="571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46566" y="2985183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2591202" y="3492456"/>
            <a:ext cx="62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614716" y="3258498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91202" y="3549606"/>
            <a:ext cx="4000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74943" y="3619191"/>
            <a:ext cx="37702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105552" y="28638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19852" y="33781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2991252" y="38353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3448452" y="2863806"/>
            <a:ext cx="1428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562752" y="3263856"/>
            <a:ext cx="62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334152" y="389250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277002" y="4063956"/>
            <a:ext cx="5143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 flipV="1">
            <a:off x="3391302" y="2520906"/>
            <a:ext cx="7429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562752" y="3549606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134252" y="24066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877202" y="27495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4191402" y="31495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4248552" y="360675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3848502" y="37782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3791352" y="4235406"/>
            <a:ext cx="3429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460376" y="2358110"/>
            <a:ext cx="4476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970540" y="2792324"/>
            <a:ext cx="44767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37581" y="3169356"/>
            <a:ext cx="39667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726164" y="3449549"/>
            <a:ext cx="49053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61490" y="3767491"/>
            <a:ext cx="45125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303812" y="4142515"/>
            <a:ext cx="49440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350" dirty="0"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4146158" y="4121106"/>
            <a:ext cx="3429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089008" y="4464006"/>
            <a:ext cx="40005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603358" y="3721056"/>
            <a:ext cx="51435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4546208" y="3206706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5203291" y="2920956"/>
            <a:ext cx="25731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4489058" y="2463756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4922445" y="2692356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350"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40" name="Group 50"/>
          <p:cNvGrpSpPr/>
          <p:nvPr/>
        </p:nvGrpSpPr>
        <p:grpSpPr bwMode="auto">
          <a:xfrm>
            <a:off x="2051720" y="2629847"/>
            <a:ext cx="3382565" cy="1210866"/>
            <a:chOff x="279" y="2430"/>
            <a:chExt cx="2841" cy="1017"/>
          </a:xfrm>
        </p:grpSpPr>
        <p:sp>
          <p:nvSpPr>
            <p:cNvPr id="41" name="Freeform 45"/>
            <p:cNvSpPr/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99 h 999"/>
                <a:gd name="T2" fmla="*/ 148 w 2841"/>
                <a:gd name="T3" fmla="*/ 906 h 999"/>
                <a:gd name="T4" fmla="*/ 74 w 2841"/>
                <a:gd name="T5" fmla="*/ 757 h 999"/>
                <a:gd name="T6" fmla="*/ 65 w 2841"/>
                <a:gd name="T7" fmla="*/ 729 h 999"/>
                <a:gd name="T8" fmla="*/ 28 w 2841"/>
                <a:gd name="T9" fmla="*/ 674 h 999"/>
                <a:gd name="T10" fmla="*/ 18 w 2841"/>
                <a:gd name="T11" fmla="*/ 646 h 999"/>
                <a:gd name="T12" fmla="*/ 0 w 2841"/>
                <a:gd name="T13" fmla="*/ 61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84 h 999"/>
                <a:gd name="T20" fmla="*/ 1209 w 2841"/>
                <a:gd name="T21" fmla="*/ 384 h 999"/>
                <a:gd name="T22" fmla="*/ 297 w 2841"/>
                <a:gd name="T23" fmla="*/ 960 h 999"/>
                <a:gd name="T24" fmla="*/ 213 w 2841"/>
                <a:gd name="T25" fmla="*/ 999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458" y="2430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g(n)</a:t>
              </a:r>
            </a:p>
          </p:txBody>
        </p:sp>
      </p:grpSp>
      <p:grpSp>
        <p:nvGrpSpPr>
          <p:cNvPr id="43" name="Group 52"/>
          <p:cNvGrpSpPr/>
          <p:nvPr/>
        </p:nvGrpSpPr>
        <p:grpSpPr bwMode="auto">
          <a:xfrm>
            <a:off x="5003408" y="2178006"/>
            <a:ext cx="2457450" cy="457200"/>
            <a:chOff x="2784" y="2064"/>
            <a:chExt cx="2064" cy="384"/>
          </a:xfrm>
        </p:grpSpPr>
        <p:sp>
          <p:nvSpPr>
            <p:cNvPr id="44" name="AutoShape 47"/>
            <p:cNvSpPr/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596" y="2064"/>
              <a:ext cx="4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350" dirty="0">
                  <a:ea typeface="宋体" panose="02010600030101010101" pitchFamily="2" charset="-122"/>
                </a:rPr>
                <a:t>h(n)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096675" y="831003"/>
            <a:ext cx="5363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启发式函数为：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F(n) = G(n) + H(n)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G(n) = “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起始点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到达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的花费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H(n) = “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估计从</a:t>
            </a:r>
            <a:r>
              <a:rPr lang="en-US" altLang="zh-CN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zh-CN" altLang="en-US" sz="1600" b="1" i="0" dirty="0">
                <a:solidFill>
                  <a:srgbClr val="A0C358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目标节点</a:t>
            </a:r>
            <a:r>
              <a:rPr lang="zh-CN" altLang="en-US" sz="1600" b="1" i="0" dirty="0">
                <a:solidFill>
                  <a:srgbClr val="333333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的最少的路径代价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8928" y="151288"/>
            <a:ext cx="3279095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八数码难题及拓展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/>
              <a:t>		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90234-6043-4E20-BA68-605F33355D35}"/>
              </a:ext>
            </a:extLst>
          </p:cNvPr>
          <p:cNvSpPr txBox="1"/>
          <p:nvPr/>
        </p:nvSpPr>
        <p:spPr>
          <a:xfrm>
            <a:off x="2939440" y="1702966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B27270-AF2D-4E96-87B5-95E6046FAFA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8965602"/>
              </p:ext>
            </p:extLst>
          </p:nvPr>
        </p:nvGraphicFramePr>
        <p:xfrm>
          <a:off x="2771800" y="915566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DD043C-43B3-4C2D-A388-D744A4C50A4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25876455"/>
              </p:ext>
            </p:extLst>
          </p:nvPr>
        </p:nvGraphicFramePr>
        <p:xfrm>
          <a:off x="5321277" y="915566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2A86B25-7B95-47DF-9C0D-0239C6C90B39}"/>
              </a:ext>
            </a:extLst>
          </p:cNvPr>
          <p:cNvSpPr txBox="1"/>
          <p:nvPr/>
        </p:nvSpPr>
        <p:spPr>
          <a:xfrm>
            <a:off x="5488917" y="1702966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8FCC2023-1954-4149-A56E-8C46B384FF33}"/>
              </a:ext>
            </a:extLst>
          </p:cNvPr>
          <p:cNvSpPr/>
          <p:nvPr/>
        </p:nvSpPr>
        <p:spPr>
          <a:xfrm>
            <a:off x="4224461" y="1192245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DF2F0-E78C-4BDA-86B7-A6FAD0678FB6}"/>
              </a:ext>
            </a:extLst>
          </p:cNvPr>
          <p:cNvSpPr txBox="1"/>
          <p:nvPr/>
        </p:nvSpPr>
        <p:spPr>
          <a:xfrm>
            <a:off x="2195736" y="2211710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问题描述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3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× 3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九宫棋盘，放置数码为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1-8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个数字，剩下一个宫格，智能通过数字向空格的移动来改变棋盘的布局。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0D66B4-C671-43BE-8362-E334277D9647}"/>
              </a:ext>
            </a:extLst>
          </p:cNvPr>
          <p:cNvSpPr txBox="1"/>
          <p:nvPr/>
        </p:nvSpPr>
        <p:spPr>
          <a:xfrm>
            <a:off x="2195736" y="3366160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问题演变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美国的科学魔术大师萨姆·洛伊德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将三阶方阵扩大到了四阶方阵，使得运算规模急剧扩大。</a:t>
            </a:r>
          </a:p>
        </p:txBody>
      </p:sp>
    </p:spTree>
    <p:extLst>
      <p:ext uri="{BB962C8B-B14F-4D97-AF65-F5344CB8AC3E}">
        <p14:creationId xmlns:p14="http://schemas.microsoft.com/office/powerpoint/2010/main" val="35528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9966" y="874271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dirty="0"/>
              <a:t>				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8DF2F0-E78C-4BDA-86B7-A6FAD0678FB6}"/>
              </a:ext>
            </a:extLst>
          </p:cNvPr>
          <p:cNvSpPr txBox="1"/>
          <p:nvPr/>
        </p:nvSpPr>
        <p:spPr>
          <a:xfrm>
            <a:off x="1835696" y="339502"/>
            <a:ext cx="6192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解的存在性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①如果一对数的前后位置与大小顺序相反，即前面的数大于后面的数，那么它们就称为一个逆序。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一个排列中所有逆序的总数叫做这个排列的逆序数。逆序数为奇数的排列叫做奇排列，逆序数为偶数的排列叫做偶排列。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②由初始状态和目标状态奇偶性相同的状态具有可达性。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564DC8-C0D1-4128-B726-242B49F8203B}"/>
              </a:ext>
            </a:extLst>
          </p:cNvPr>
          <p:cNvSpPr txBox="1"/>
          <p:nvPr/>
        </p:nvSpPr>
        <p:spPr>
          <a:xfrm>
            <a:off x="2939440" y="285509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317BD3-7A4C-4160-9BE2-E724ABB86598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0495171"/>
              </p:ext>
            </p:extLst>
          </p:nvPr>
        </p:nvGraphicFramePr>
        <p:xfrm>
          <a:off x="2771800" y="206769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E86FF8C-B57B-413B-B25F-EBE3D39FC16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0748357"/>
              </p:ext>
            </p:extLst>
          </p:nvPr>
        </p:nvGraphicFramePr>
        <p:xfrm>
          <a:off x="5321277" y="2067694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EBD607A-3FAA-4B0D-9AB9-365FD42C0F29}"/>
              </a:ext>
            </a:extLst>
          </p:cNvPr>
          <p:cNvSpPr txBox="1"/>
          <p:nvPr/>
        </p:nvSpPr>
        <p:spPr>
          <a:xfrm>
            <a:off x="5488917" y="2855094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sp>
        <p:nvSpPr>
          <p:cNvPr id="12" name="箭头: 燕尾形 11">
            <a:extLst>
              <a:ext uri="{FF2B5EF4-FFF2-40B4-BE49-F238E27FC236}">
                <a16:creationId xmlns:a16="http://schemas.microsoft.com/office/drawing/2014/main" id="{28ED2E35-E4BA-4E1F-81CC-74EFB6004EFC}"/>
              </a:ext>
            </a:extLst>
          </p:cNvPr>
          <p:cNvSpPr/>
          <p:nvPr/>
        </p:nvSpPr>
        <p:spPr>
          <a:xfrm>
            <a:off x="4224461" y="2344373"/>
            <a:ext cx="792088" cy="234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405C43-6F7E-473C-86A4-9EB066F21352}"/>
              </a:ext>
            </a:extLst>
          </p:cNvPr>
          <p:cNvSpPr txBox="1"/>
          <p:nvPr/>
        </p:nvSpPr>
        <p:spPr>
          <a:xfrm>
            <a:off x="3203848" y="4659982"/>
            <a:ext cx="3281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逆序数计算：按顺序给出从第二个数开始的逆序数（</a:t>
            </a:r>
            <a:r>
              <a:rPr lang="en-US" altLang="zh-CN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900" b="1" dirty="0">
                <a:latin typeface="华文楷体" panose="02010600040101010101" pitchFamily="2" charset="-122"/>
                <a:ea typeface="华文楷体" panose="02010600040101010101" pitchFamily="2" charset="-122"/>
                <a:cs typeface="宋体" panose="02010600030101010101" pitchFamily="2" charset="-122"/>
              </a:rPr>
              <a:t>跳过）</a:t>
            </a:r>
          </a:p>
        </p:txBody>
      </p: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98E6099-572F-441B-9821-C46B5A627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10817"/>
              </p:ext>
            </p:extLst>
          </p:nvPr>
        </p:nvGraphicFramePr>
        <p:xfrm>
          <a:off x="2699792" y="3130684"/>
          <a:ext cx="43204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0284974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868774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325550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041988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341281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92509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50936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777992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6483808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63683429"/>
                    </a:ext>
                  </a:extLst>
                </a:gridCol>
              </a:tblGrid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60609"/>
                  </a:ext>
                </a:extLst>
              </a:tr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4654"/>
                  </a:ext>
                </a:extLst>
              </a:tr>
            </a:tbl>
          </a:graphicData>
        </a:graphic>
      </p:graphicFrame>
      <p:graphicFrame>
        <p:nvGraphicFramePr>
          <p:cNvPr id="26" name="表格 24">
            <a:extLst>
              <a:ext uri="{FF2B5EF4-FFF2-40B4-BE49-F238E27FC236}">
                <a16:creationId xmlns:a16="http://schemas.microsoft.com/office/drawing/2014/main" id="{FBA73F2C-1CA2-4C11-9093-008C2A7D6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57550"/>
              </p:ext>
            </p:extLst>
          </p:nvPr>
        </p:nvGraphicFramePr>
        <p:xfrm>
          <a:off x="2699792" y="3851249"/>
          <a:ext cx="4320480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02849746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4868774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3255502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041988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3412814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592509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5093662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9777992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6483808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63683429"/>
                    </a:ext>
                  </a:extLst>
                </a:gridCol>
              </a:tblGrid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8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660609"/>
                  </a:ext>
                </a:extLst>
              </a:tr>
              <a:tr h="30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7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2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0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8929" y="267494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算法过程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940" y="1069340"/>
            <a:ext cx="690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/>
              <a:t>				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9C8336-1932-48E6-B567-57DA7B0AB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93" y="51470"/>
            <a:ext cx="4752528" cy="5092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3"/>
            <a:ext cx="194421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样例分析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027" y="123478"/>
            <a:ext cx="3468370" cy="47898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06262" y="1916227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0349715"/>
              </p:ext>
            </p:extLst>
          </p:nvPr>
        </p:nvGraphicFramePr>
        <p:xfrm>
          <a:off x="1838622" y="1128827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0031824"/>
              </p:ext>
            </p:extLst>
          </p:nvPr>
        </p:nvGraphicFramePr>
        <p:xfrm>
          <a:off x="3740447" y="1128827"/>
          <a:ext cx="1217613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908087" y="1916227"/>
            <a:ext cx="88328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目标状态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00392890"/>
              </p:ext>
            </p:extLst>
          </p:nvPr>
        </p:nvGraphicFramePr>
        <p:xfrm>
          <a:off x="1462909" y="2543198"/>
          <a:ext cx="4264371" cy="1368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0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Open表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Closed表</a:t>
                      </a:r>
                      <a:endParaRPr lang="en-US" altLang="en-US" sz="12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初始化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：( S(4) )</a:t>
                      </a:r>
                      <a:endParaRPr lang="en-US" altLang="en-US" sz="1000" b="0" kern="12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一次循环后</a:t>
                      </a: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：( A(5), B(7), C(7), D(7)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二次循环后：( E(6), B(7), C(7), D(7), F(8)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三次循环后：( G(5), B(7), C(7), D(7), F(8)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A(5), E(6)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8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四次循环后：( H(4), B(7), C(7), D(7), F(8), I(8)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 S(4), A(5), E(6), G(5) )</a:t>
                      </a:r>
                      <a:endParaRPr lang="en-US" altLang="en-US" sz="1000" b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639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 err="1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五次循环后：H为目的状态，搜索成功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(S(4), A(5), E(6), G(5), H(4) )</a:t>
                      </a:r>
                      <a:endParaRPr lang="en-US" altLang="en-US" sz="1000" b="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304256" cy="534771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搜索树状态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448" y="763905"/>
            <a:ext cx="5539105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7664" y="267494"/>
            <a:ext cx="2748915" cy="534670"/>
          </a:xfrm>
        </p:spPr>
        <p:txBody>
          <a:bodyPr/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6.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伪代码实现</a:t>
            </a:r>
            <a:endParaRPr lang="ko-KR" altLang="en-US" sz="2800" dirty="0">
              <a:latin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F125B8-3874-4477-A1E9-994A7D42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398" y="411669"/>
            <a:ext cx="3739941" cy="439248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79b7e2e-90d7-4f2d-99ac-f73bf262126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3668f2-5a5c-4d7b-b18f-f4c9e31f6771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99549ac-e675-4ddf-ab00-64b399db286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c33a7a-53a3-481d-bb88-297bc4e9905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0b01d-05d5-4082-93a8-4c7850ed748f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2a6c85-a955-4c55-826f-eb255ce7a14d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22a6c85-a955-4c55-826f-eb255ce7a14d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3b0b01d-05d5-4082-93a8-4c7850ed748f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8074aee-b40a-4663-bf3b-8dbbffe429f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bea10a7-8ea3-4e71-96e2-fa88667a53e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5109a15-1a64-4cc3-b87b-c669a916453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3d7e41-f1ec-41df-9500-82a1224a7c4a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9c8d5c-1951-4044-80b6-ca2a816e65e8}"/>
</p:tagLst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1272</Words>
  <Application>Microsoft Office PowerPoint</Application>
  <PresentationFormat>全屏显示(16:9)</PresentationFormat>
  <Paragraphs>325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맑은 고딕</vt:lpstr>
      <vt:lpstr>仿宋</vt:lpstr>
      <vt:lpstr>华文行楷</vt:lpstr>
      <vt:lpstr>华文楷体</vt:lpstr>
      <vt:lpstr>宋体</vt:lpstr>
      <vt:lpstr>Arial</vt:lpstr>
      <vt:lpstr>Times New Roman</vt:lpstr>
      <vt:lpstr>Cover and End Slide Master</vt:lpstr>
      <vt:lpstr>Contents Slide Master</vt:lpstr>
      <vt:lpstr>Section Break Slide Master</vt:lpstr>
      <vt:lpstr>PowerPoint 演示文稿</vt:lpstr>
      <vt:lpstr>1.算法介绍</vt:lpstr>
      <vt:lpstr>PowerPoint 演示文稿</vt:lpstr>
      <vt:lpstr>2.八数码难题及拓展</vt:lpstr>
      <vt:lpstr>PowerPoint 演示文稿</vt:lpstr>
      <vt:lpstr>3.算法过程</vt:lpstr>
      <vt:lpstr>4.样例分析</vt:lpstr>
      <vt:lpstr>5.搜索树状态</vt:lpstr>
      <vt:lpstr>6.伪代码实现</vt:lpstr>
      <vt:lpstr>7.实验结果</vt:lpstr>
      <vt:lpstr>8.实验结论</vt:lpstr>
      <vt:lpstr>9.参考资料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Anchovy</cp:lastModifiedBy>
  <cp:revision>139</cp:revision>
  <dcterms:created xsi:type="dcterms:W3CDTF">2016-11-15T01:04:00Z</dcterms:created>
  <dcterms:modified xsi:type="dcterms:W3CDTF">2020-10-26T11:42:46Z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