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91" r:id="rId6"/>
    <p:sldId id="287" r:id="rId7"/>
    <p:sldId id="258" r:id="rId8"/>
    <p:sldId id="289" r:id="rId9"/>
    <p:sldId id="288" r:id="rId10"/>
    <p:sldId id="286" r:id="rId11"/>
    <p:sldId id="290" r:id="rId12"/>
    <p:sldId id="265" r:id="rId13"/>
    <p:sldId id="292" r:id="rId14"/>
    <p:sldId id="28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358"/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08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127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44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029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-324544" y="1203598"/>
            <a:ext cx="9143999" cy="1584176"/>
          </a:xfrm>
          <a:prstGeom prst="rect">
            <a:avLst/>
          </a:prstGeom>
        </p:spPr>
        <p:txBody>
          <a:bodyPr/>
          <a:lstStyle/>
          <a:p>
            <a:pPr algn="ctr">
              <a:tabLst>
                <a:tab pos="1028700" algn="l"/>
                <a:tab pos="4686300" algn="l"/>
                <a:tab pos="4800600" algn="l"/>
                <a:tab pos="4914900" algn="l"/>
              </a:tabLst>
            </a:pPr>
            <a:r>
              <a:rPr lang="en-US" altLang="zh-CN" sz="5400" kern="100" dirty="0">
                <a:effectLst/>
                <a:latin typeface="华文行楷" panose="02010800040101010101" pitchFamily="2" charset="-122"/>
                <a:ea typeface="宋体" panose="02010600030101010101" pitchFamily="2" charset="-122"/>
              </a:rPr>
              <a:t>A-star</a:t>
            </a:r>
            <a:r>
              <a:rPr lang="zh-CN" altLang="zh-CN" sz="5400" kern="100" dirty="0">
                <a:effectLst/>
                <a:latin typeface="Times New Roman" panose="02020603050405020304" pitchFamily="18" charset="0"/>
                <a:ea typeface="华文行楷" panose="02010800040101010101" pitchFamily="2" charset="-122"/>
              </a:rPr>
              <a:t>算法</a:t>
            </a:r>
            <a:endParaRPr lang="zh-CN" altLang="zh-CN" sz="5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tabLst>
                <a:tab pos="1028700" algn="l"/>
                <a:tab pos="4686300" algn="l"/>
                <a:tab pos="4800600" algn="l"/>
                <a:tab pos="4914900" algn="l"/>
              </a:tabLst>
            </a:pPr>
            <a:r>
              <a:rPr lang="en-US" altLang="zh-CN" sz="1800" kern="100" dirty="0">
                <a:effectLst/>
                <a:latin typeface="华文行楷" panose="02010800040101010101" pitchFamily="2" charset="-122"/>
                <a:ea typeface="宋体" panose="02010600030101010101" pitchFamily="2" charset="-122"/>
              </a:rPr>
              <a:t>	        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华文行楷" panose="02010800040101010101" pitchFamily="2" charset="-122"/>
              </a:rPr>
              <a:t>一种启发式搜索算法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B1CBF2-D8CC-413A-86B2-DC0DBC267A8C}"/>
              </a:ext>
            </a:extLst>
          </p:cNvPr>
          <p:cNvSpPr txBox="1"/>
          <p:nvPr/>
        </p:nvSpPr>
        <p:spPr>
          <a:xfrm>
            <a:off x="5052276" y="3579862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小组编号：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G03</a:t>
            </a: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小组成员：刘书宇 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31801323</a:t>
            </a:r>
          </a:p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	 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童峻涛 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31801341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51D051-3C83-4AF7-B41B-71CCADE1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45727"/>
            <a:ext cx="2976110" cy="240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nut 26"/>
          <p:cNvSpPr/>
          <p:nvPr/>
        </p:nvSpPr>
        <p:spPr>
          <a:xfrm>
            <a:off x="3779912" y="2075095"/>
            <a:ext cx="1536571" cy="1536571"/>
          </a:xfrm>
          <a:prstGeom prst="donut">
            <a:avLst>
              <a:gd name="adj" fmla="val 29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18516" y="1744620"/>
            <a:ext cx="691065" cy="6910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218516" y="3227773"/>
            <a:ext cx="691065" cy="6910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3488587" y="2497909"/>
            <a:ext cx="691065" cy="691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4949587" y="2497909"/>
            <a:ext cx="691065" cy="6910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744597" y="2503184"/>
            <a:ext cx="2831165" cy="673514"/>
            <a:chOff x="2113657" y="4283314"/>
            <a:chExt cx="3647460" cy="673514"/>
          </a:xfrm>
        </p:grpSpPr>
        <p:sp>
          <p:nvSpPr>
            <p:cNvPr id="12" name="TextBox 11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9552" y="2503184"/>
            <a:ext cx="2831165" cy="673514"/>
            <a:chOff x="2113657" y="4283314"/>
            <a:chExt cx="3647460" cy="673514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18924" y="1131590"/>
            <a:ext cx="2831165" cy="673514"/>
            <a:chOff x="2113657" y="4283314"/>
            <a:chExt cx="3647460" cy="673514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49587" y="3914460"/>
            <a:ext cx="2831165" cy="673514"/>
            <a:chOff x="2113657" y="4283314"/>
            <a:chExt cx="3647460" cy="673514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27"/>
          <p:cNvSpPr/>
          <p:nvPr/>
        </p:nvSpPr>
        <p:spPr>
          <a:xfrm>
            <a:off x="4411192" y="3458158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7"/>
          <p:cNvSpPr/>
          <p:nvPr/>
        </p:nvSpPr>
        <p:spPr>
          <a:xfrm>
            <a:off x="4411642" y="1958627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36"/>
          <p:cNvSpPr/>
          <p:nvPr/>
        </p:nvSpPr>
        <p:spPr>
          <a:xfrm>
            <a:off x="3681904" y="2743438"/>
            <a:ext cx="284937" cy="2381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16"/>
          <p:cNvSpPr/>
          <p:nvPr/>
        </p:nvSpPr>
        <p:spPr>
          <a:xfrm>
            <a:off x="5171265" y="2758285"/>
            <a:ext cx="317236" cy="20849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DC393B4-12E4-4AA8-ABAE-0B1F7AFD6B8F}"/>
              </a:ext>
            </a:extLst>
          </p:cNvPr>
          <p:cNvSpPr txBox="1">
            <a:spLocks/>
          </p:cNvSpPr>
          <p:nvPr/>
        </p:nvSpPr>
        <p:spPr>
          <a:xfrm>
            <a:off x="1547664" y="267493"/>
            <a:ext cx="2232248" cy="53477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zh-CN" sz="2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实验结论</a:t>
            </a:r>
            <a:endParaRPr lang="ko-KR" altLang="en-US" sz="2800" b="0" dirty="0"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02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96531874-1885-47CF-8697-9B045441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267493"/>
            <a:ext cx="2232248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参考资料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66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>
                <a:solidFill>
                  <a:schemeClr val="bg1"/>
                </a:solidFill>
                <a:cs typeface="Arial" pitchFamily="34" charset="0"/>
              </a:rPr>
              <a:t>For your listening and watching.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CF8C40-0D20-4EED-BD6F-DCA0278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947" y="1106182"/>
            <a:ext cx="1891482" cy="18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63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7493"/>
            <a:ext cx="1872208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算法介绍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2277" y="983252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352252" y="1055252"/>
            <a:ext cx="5754323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644617" y="1055252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51336" y="1076420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2531891" y="1019372"/>
            <a:ext cx="4813049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600" kern="1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16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en-US" altLang="zh-CN" sz="1600" kern="1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zh-CN" sz="16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算法是一种求解最短路径最有效的直接搜索算法，也是目前最有影响的常用启发式算法</a:t>
            </a:r>
          </a:p>
          <a:p>
            <a:pPr>
              <a:defRPr/>
            </a:pP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7165" y="2089104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327140" y="2161104"/>
            <a:ext cx="5779435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505" y="2161104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26224" y="2182272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2600430" y="2246665"/>
            <a:ext cx="532365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4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14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算法使用启发来引导搜索，同时确保计算出的路径代价最小</a:t>
            </a:r>
            <a:endParaRPr lang="ko-KR" altLang="en-US" sz="1400" dirty="0">
              <a:solidFill>
                <a:schemeClr val="bg1"/>
              </a:solidFill>
              <a:latin typeface="仿宋" panose="02010609060101010101" pitchFamily="49" charset="-122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18588" y="2950165"/>
            <a:ext cx="7020000" cy="793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315268" y="3021043"/>
            <a:ext cx="5791307" cy="67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610928" y="3047917"/>
            <a:ext cx="612000" cy="676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17647" y="3069086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417943" y="3035886"/>
            <a:ext cx="5688632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en-US" altLang="zh-CN" sz="12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算法的启发函数为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F(n) = G(n) + H(n)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F(n) 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是从初始状态经由状态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到目标状态总代价的估计值，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G(n) 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是衡量某一状态在图中的深度（通俗的说就是当前已经走的步数），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H(n)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是从状态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到目标状态的最佳路径的估计代价</a:t>
            </a:r>
            <a:endParaRPr lang="ko-KR" altLang="en-US" sz="1200" dirty="0">
              <a:solidFill>
                <a:schemeClr val="bg1"/>
              </a:solidFill>
              <a:latin typeface="仿宋" panose="02010609060101010101" pitchFamily="49" charset="-122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7165" y="3902601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/>
          <p:cNvSpPr/>
          <p:nvPr/>
        </p:nvSpPr>
        <p:spPr>
          <a:xfrm>
            <a:off x="2327140" y="3974601"/>
            <a:ext cx="5779435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1619505" y="3974601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26224" y="3995769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2549092" y="4088248"/>
            <a:ext cx="532365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14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(n)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估计代价在本次实验中采用 不同位数 和 曼哈顿距离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>
            <a:extLst>
              <a:ext uri="{FF2B5EF4-FFF2-40B4-BE49-F238E27FC236}">
                <a16:creationId xmlns:a16="http://schemas.microsoft.com/office/drawing/2014/main" id="{993ACAB6-8D01-4965-BAF8-5CBC38C8C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349" y="3406732"/>
            <a:ext cx="3429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964C3693-F045-4E0C-84B7-BB63F1B5F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781" y="3339367"/>
            <a:ext cx="3429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350">
              <a:solidFill>
                <a:srgbClr val="FF0000"/>
              </a:solidFill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3B39896A-4C31-4ED4-B160-4FE2D145DF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4052" y="2978106"/>
            <a:ext cx="5715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86150CB5-68AB-40D7-8CE4-1E6F4AA20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566" y="2985183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F8DFDE6D-6881-4954-961B-23968F156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1202" y="3492456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90487393-2101-4BBA-8BF2-E20DF88F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716" y="3258498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ADBFD898-DA2A-47C1-B3D6-A3D1E2AA0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1202" y="3549606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9EFD3305-AE2D-4981-8438-6C644D56E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43" y="3619191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909C6771-1454-40E3-824B-4F51F7315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552" y="28638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5CCCE875-E2B6-4A24-B346-B0095BB82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852" y="33781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85865733-E5C9-47E0-9003-619900A68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252" y="38353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03EA951D-9E5B-4682-8F54-85FCD06778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8452" y="2863806"/>
            <a:ext cx="14287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54CF4B64-2F5C-42D2-8A3D-64CE6D8A68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752" y="3263856"/>
            <a:ext cx="6286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36B02871-D5A7-4194-AFF1-7509149BCB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34152" y="3892506"/>
            <a:ext cx="51435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3FFB2D67-A92B-4C38-8F5E-9A2E42400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002" y="4063956"/>
            <a:ext cx="5143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E896A07A-A626-4327-9F25-B57C107A0E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1302" y="2520906"/>
            <a:ext cx="7429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AD869D7-1A8D-406B-BC28-C639E39D2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752" y="3549606"/>
            <a:ext cx="6858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0D0969E4-97BB-455B-A018-160C243C8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252" y="24066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2" name="Oval 23">
            <a:extLst>
              <a:ext uri="{FF2B5EF4-FFF2-40B4-BE49-F238E27FC236}">
                <a16:creationId xmlns:a16="http://schemas.microsoft.com/office/drawing/2014/main" id="{6754B6E4-9948-405D-967C-F628E09AD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202" y="27495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3" name="Oval 24">
            <a:extLst>
              <a:ext uri="{FF2B5EF4-FFF2-40B4-BE49-F238E27FC236}">
                <a16:creationId xmlns:a16="http://schemas.microsoft.com/office/drawing/2014/main" id="{757D258E-047F-4977-BE7E-EC6904C18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402" y="31495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4" name="Oval 25">
            <a:extLst>
              <a:ext uri="{FF2B5EF4-FFF2-40B4-BE49-F238E27FC236}">
                <a16:creationId xmlns:a16="http://schemas.microsoft.com/office/drawing/2014/main" id="{A6EC264D-6C76-48ED-A75E-60E584E1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552" y="36067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4BB1CB56-3FF8-450D-9B3C-E47444F67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02" y="37782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6" name="Oval 27">
            <a:extLst>
              <a:ext uri="{FF2B5EF4-FFF2-40B4-BE49-F238E27FC236}">
                <a16:creationId xmlns:a16="http://schemas.microsoft.com/office/drawing/2014/main" id="{8942DC18-197A-4201-9098-B54D60534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352" y="42354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24863E9D-79CB-4B78-AE94-4FDD451DE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376" y="2358110"/>
            <a:ext cx="44767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7E2A4CAC-8CFB-4B6E-BF36-73751F0CD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540" y="2792324"/>
            <a:ext cx="44767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317E991C-A3CD-4404-9791-137A45177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7581" y="3169356"/>
            <a:ext cx="39667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0" name="Text Box 31">
            <a:extLst>
              <a:ext uri="{FF2B5EF4-FFF2-40B4-BE49-F238E27FC236}">
                <a16:creationId xmlns:a16="http://schemas.microsoft.com/office/drawing/2014/main" id="{D2B2CC10-9C03-4065-80D0-36E57C94A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164" y="3449549"/>
            <a:ext cx="49053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E3B92F70-CE78-435B-9D03-37FA20E82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490" y="3767491"/>
            <a:ext cx="45125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DFB85670-248F-4D77-83AA-51B5AAB32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812" y="4142515"/>
            <a:ext cx="49440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686454A2-7801-422D-B8D5-1E96397A5C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6158" y="4121106"/>
            <a:ext cx="3429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4" name="Line 35">
            <a:extLst>
              <a:ext uri="{FF2B5EF4-FFF2-40B4-BE49-F238E27FC236}">
                <a16:creationId xmlns:a16="http://schemas.microsoft.com/office/drawing/2014/main" id="{05137555-F3F4-436F-808E-9220A48C9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008" y="4464006"/>
            <a:ext cx="4000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5" name="Line 36">
            <a:extLst>
              <a:ext uri="{FF2B5EF4-FFF2-40B4-BE49-F238E27FC236}">
                <a16:creationId xmlns:a16="http://schemas.microsoft.com/office/drawing/2014/main" id="{8ECA27E8-AB5E-4197-B554-AE1F5A3DE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358" y="3721056"/>
            <a:ext cx="51435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A9D177F4-0428-4B04-A5C2-C890A3B00F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6208" y="3206706"/>
            <a:ext cx="3429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6E10D147-9973-47C7-8676-59CFA6E14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3291" y="2920956"/>
            <a:ext cx="25731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8" name="Line 39">
            <a:extLst>
              <a:ext uri="{FF2B5EF4-FFF2-40B4-BE49-F238E27FC236}">
                <a16:creationId xmlns:a16="http://schemas.microsoft.com/office/drawing/2014/main" id="{AB3B25A1-78A9-4C1F-80E7-66092491A2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9058" y="2463756"/>
            <a:ext cx="5715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9" name="Text Box 46">
            <a:extLst>
              <a:ext uri="{FF2B5EF4-FFF2-40B4-BE49-F238E27FC236}">
                <a16:creationId xmlns:a16="http://schemas.microsoft.com/office/drawing/2014/main" id="{1CD8345F-A441-408D-B0D1-CCF708557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445" y="269235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350">
                <a:ea typeface="宋体" panose="02010600030101010101" pitchFamily="2" charset="-122"/>
              </a:rPr>
              <a:t>n</a:t>
            </a:r>
          </a:p>
        </p:txBody>
      </p:sp>
      <p:grpSp>
        <p:nvGrpSpPr>
          <p:cNvPr id="40" name="Group 50">
            <a:extLst>
              <a:ext uri="{FF2B5EF4-FFF2-40B4-BE49-F238E27FC236}">
                <a16:creationId xmlns:a16="http://schemas.microsoft.com/office/drawing/2014/main" id="{4EC72597-2B8C-496A-BC00-DA9CC65B0A8C}"/>
              </a:ext>
            </a:extLst>
          </p:cNvPr>
          <p:cNvGrpSpPr>
            <a:grpSpLocks/>
          </p:cNvGrpSpPr>
          <p:nvPr/>
        </p:nvGrpSpPr>
        <p:grpSpPr bwMode="auto">
          <a:xfrm>
            <a:off x="2051720" y="2629847"/>
            <a:ext cx="3382565" cy="1210866"/>
            <a:chOff x="279" y="2430"/>
            <a:chExt cx="2841" cy="1017"/>
          </a:xfrm>
        </p:grpSpPr>
        <p:sp>
          <p:nvSpPr>
            <p:cNvPr id="41" name="Freeform 45">
              <a:extLst>
                <a:ext uri="{FF2B5EF4-FFF2-40B4-BE49-F238E27FC236}">
                  <a16:creationId xmlns:a16="http://schemas.microsoft.com/office/drawing/2014/main" id="{8BEF176C-7CCD-499C-825D-0DCF8249E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" y="2496"/>
              <a:ext cx="2841" cy="951"/>
            </a:xfrm>
            <a:custGeom>
              <a:avLst/>
              <a:gdLst>
                <a:gd name="T0" fmla="*/ 213 w 2841"/>
                <a:gd name="T1" fmla="*/ 999 h 999"/>
                <a:gd name="T2" fmla="*/ 148 w 2841"/>
                <a:gd name="T3" fmla="*/ 906 h 999"/>
                <a:gd name="T4" fmla="*/ 74 w 2841"/>
                <a:gd name="T5" fmla="*/ 757 h 999"/>
                <a:gd name="T6" fmla="*/ 65 w 2841"/>
                <a:gd name="T7" fmla="*/ 729 h 999"/>
                <a:gd name="T8" fmla="*/ 28 w 2841"/>
                <a:gd name="T9" fmla="*/ 674 h 999"/>
                <a:gd name="T10" fmla="*/ 18 w 2841"/>
                <a:gd name="T11" fmla="*/ 646 h 999"/>
                <a:gd name="T12" fmla="*/ 0 w 2841"/>
                <a:gd name="T13" fmla="*/ 618 h 999"/>
                <a:gd name="T14" fmla="*/ 969 w 2841"/>
                <a:gd name="T15" fmla="*/ 0 h 999"/>
                <a:gd name="T16" fmla="*/ 2841 w 2841"/>
                <a:gd name="T17" fmla="*/ 0 h 999"/>
                <a:gd name="T18" fmla="*/ 2697 w 2841"/>
                <a:gd name="T19" fmla="*/ 384 h 999"/>
                <a:gd name="T20" fmla="*/ 1209 w 2841"/>
                <a:gd name="T21" fmla="*/ 384 h 999"/>
                <a:gd name="T22" fmla="*/ 297 w 2841"/>
                <a:gd name="T23" fmla="*/ 960 h 999"/>
                <a:gd name="T24" fmla="*/ 213 w 2841"/>
                <a:gd name="T25" fmla="*/ 999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41" h="999">
                  <a:moveTo>
                    <a:pt x="213" y="999"/>
                  </a:moveTo>
                  <a:cubicBezTo>
                    <a:pt x="193" y="967"/>
                    <a:pt x="167" y="939"/>
                    <a:pt x="148" y="906"/>
                  </a:cubicBezTo>
                  <a:cubicBezTo>
                    <a:pt x="120" y="857"/>
                    <a:pt x="105" y="803"/>
                    <a:pt x="74" y="757"/>
                  </a:cubicBezTo>
                  <a:cubicBezTo>
                    <a:pt x="71" y="748"/>
                    <a:pt x="70" y="738"/>
                    <a:pt x="65" y="729"/>
                  </a:cubicBezTo>
                  <a:cubicBezTo>
                    <a:pt x="54" y="710"/>
                    <a:pt x="35" y="695"/>
                    <a:pt x="28" y="674"/>
                  </a:cubicBezTo>
                  <a:cubicBezTo>
                    <a:pt x="25" y="665"/>
                    <a:pt x="22" y="655"/>
                    <a:pt x="18" y="646"/>
                  </a:cubicBezTo>
                  <a:cubicBezTo>
                    <a:pt x="13" y="636"/>
                    <a:pt x="0" y="618"/>
                    <a:pt x="0" y="618"/>
                  </a:cubicBezTo>
                  <a:lnTo>
                    <a:pt x="969" y="0"/>
                  </a:lnTo>
                  <a:lnTo>
                    <a:pt x="2841" y="0"/>
                  </a:lnTo>
                  <a:lnTo>
                    <a:pt x="2697" y="384"/>
                  </a:lnTo>
                  <a:lnTo>
                    <a:pt x="1209" y="384"/>
                  </a:lnTo>
                  <a:lnTo>
                    <a:pt x="297" y="960"/>
                  </a:lnTo>
                  <a:cubicBezTo>
                    <a:pt x="269" y="973"/>
                    <a:pt x="213" y="999"/>
                    <a:pt x="213" y="999"/>
                  </a:cubicBezTo>
                  <a:close/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2" name="Text Box 48">
              <a:extLst>
                <a:ext uri="{FF2B5EF4-FFF2-40B4-BE49-F238E27FC236}">
                  <a16:creationId xmlns:a16="http://schemas.microsoft.com/office/drawing/2014/main" id="{000C2999-9D3A-46E8-AEF9-E310255B1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" y="2430"/>
              <a:ext cx="4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350" dirty="0">
                  <a:ea typeface="宋体" panose="02010600030101010101" pitchFamily="2" charset="-122"/>
                </a:rPr>
                <a:t>g(n)</a:t>
              </a:r>
            </a:p>
          </p:txBody>
        </p:sp>
      </p:grpSp>
      <p:grpSp>
        <p:nvGrpSpPr>
          <p:cNvPr id="43" name="Group 52">
            <a:extLst>
              <a:ext uri="{FF2B5EF4-FFF2-40B4-BE49-F238E27FC236}">
                <a16:creationId xmlns:a16="http://schemas.microsoft.com/office/drawing/2014/main" id="{137FFA75-E926-417A-84A2-9476EF8E5E85}"/>
              </a:ext>
            </a:extLst>
          </p:cNvPr>
          <p:cNvGrpSpPr>
            <a:grpSpLocks/>
          </p:cNvGrpSpPr>
          <p:nvPr/>
        </p:nvGrpSpPr>
        <p:grpSpPr bwMode="auto">
          <a:xfrm>
            <a:off x="5003408" y="2178006"/>
            <a:ext cx="2457450" cy="457200"/>
            <a:chOff x="2784" y="2064"/>
            <a:chExt cx="2064" cy="384"/>
          </a:xfrm>
        </p:grpSpPr>
        <p:sp>
          <p:nvSpPr>
            <p:cNvPr id="44" name="AutoShape 47">
              <a:extLst>
                <a:ext uri="{FF2B5EF4-FFF2-40B4-BE49-F238E27FC236}">
                  <a16:creationId xmlns:a16="http://schemas.microsoft.com/office/drawing/2014/main" id="{DC11752D-275E-42D8-BD5B-9FB1DCB5D8E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744" y="1344"/>
              <a:ext cx="144" cy="2064"/>
            </a:xfrm>
            <a:prstGeom prst="leftBrace">
              <a:avLst>
                <a:gd name="adj1" fmla="val 119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5" name="Text Box 49">
              <a:extLst>
                <a:ext uri="{FF2B5EF4-FFF2-40B4-BE49-F238E27FC236}">
                  <a16:creationId xmlns:a16="http://schemas.microsoft.com/office/drawing/2014/main" id="{F334A65B-75EC-46DA-9C76-8F274FECB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" y="2064"/>
              <a:ext cx="4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350" dirty="0">
                  <a:ea typeface="宋体" panose="02010600030101010101" pitchFamily="2" charset="-122"/>
                </a:rPr>
                <a:t>h(n)</a:t>
              </a: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E1FBEBD5-19AC-451F-8393-ABDB6B653D7C}"/>
              </a:ext>
            </a:extLst>
          </p:cNvPr>
          <p:cNvSpPr txBox="1"/>
          <p:nvPr/>
        </p:nvSpPr>
        <p:spPr>
          <a:xfrm>
            <a:off x="2096675" y="831003"/>
            <a:ext cx="53635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启发式函数为：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F(n) = G(n) + H(n)</a:t>
            </a: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G(n) = “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从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起始点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到达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的花费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H(n) = “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估计从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zh-CN" altLang="en-US" sz="1600" b="1" i="0" dirty="0">
                <a:solidFill>
                  <a:srgbClr val="A0C358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目标节点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的最少的路径代价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78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29562" cy="1479069"/>
            <a:chOff x="3714846" y="1635646"/>
            <a:chExt cx="4529562" cy="1479069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283718"/>
              <a:ext cx="4529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With this many slides you are able to make a complete PowerPoint Presentation that best suit your needs. 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Welcome!!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58F5E735-510F-47A0-9666-0D73D8CA6034}"/>
              </a:ext>
            </a:extLst>
          </p:cNvPr>
          <p:cNvSpPr txBox="1">
            <a:spLocks/>
          </p:cNvSpPr>
          <p:nvPr/>
        </p:nvSpPr>
        <p:spPr>
          <a:xfrm>
            <a:off x="1403648" y="288140"/>
            <a:ext cx="3384376" cy="534771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八数码难题及拓展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05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96531874-1885-47CF-8697-9B045441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267493"/>
            <a:ext cx="1944216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算法过程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96531874-1885-47CF-8697-9B045441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267493"/>
            <a:ext cx="1944216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样例分析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55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96531874-1885-47CF-8697-9B045441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267494"/>
            <a:ext cx="2304256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搜索树状态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25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96531874-1885-47CF-8697-9B045441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267493"/>
            <a:ext cx="2232248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伪代码实现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18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96531874-1885-47CF-8697-9B045441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267493"/>
            <a:ext cx="2232248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7719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398</Words>
  <Application>Microsoft Office PowerPoint</Application>
  <PresentationFormat>全屏显示(16:9)</PresentationFormat>
  <Paragraphs>51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맑은 고딕</vt:lpstr>
      <vt:lpstr>仿宋</vt:lpstr>
      <vt:lpstr>华文行楷</vt:lpstr>
      <vt:lpstr>华文楷体</vt:lpstr>
      <vt:lpstr>Arial</vt:lpstr>
      <vt:lpstr>Times New Roman</vt:lpstr>
      <vt:lpstr>Cover and End Slide Master</vt:lpstr>
      <vt:lpstr>Contents Slide Master</vt:lpstr>
      <vt:lpstr>Section Break Slide Master</vt:lpstr>
      <vt:lpstr>PowerPoint 演示文稿</vt:lpstr>
      <vt:lpstr>1.算法介绍</vt:lpstr>
      <vt:lpstr>PowerPoint 演示文稿</vt:lpstr>
      <vt:lpstr>PowerPoint 演示文稿</vt:lpstr>
      <vt:lpstr>2.算法过程</vt:lpstr>
      <vt:lpstr>2.样例分析</vt:lpstr>
      <vt:lpstr>2.搜索树状态</vt:lpstr>
      <vt:lpstr>3.伪代码实现</vt:lpstr>
      <vt:lpstr>3.实验结果</vt:lpstr>
      <vt:lpstr>PowerPoint 演示文稿</vt:lpstr>
      <vt:lpstr>3.参考资料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Anchovy</cp:lastModifiedBy>
  <cp:revision>99</cp:revision>
  <dcterms:created xsi:type="dcterms:W3CDTF">2016-11-15T01:04:21Z</dcterms:created>
  <dcterms:modified xsi:type="dcterms:W3CDTF">2020-10-25T09:55:01Z</dcterms:modified>
</cp:coreProperties>
</file>